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7" r:id="rId2"/>
    <p:sldId id="261" r:id="rId3"/>
    <p:sldId id="34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4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4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93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0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4.11 (Jan, 2014)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8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9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72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9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4048-E00F-4AC1-B4FB-686A894F4BF1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94D-BA99-4D56-819C-D278CCA771C8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3451-ED4A-47B2-87C8-6FE8EF1245A9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30E1-5E87-4BB7-B950-E97C0CDBF3C8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C4E7-36A5-4949-A2D3-24712CC604F7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10FE-283F-403B-A4F0-E241DA85DB8D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CAC-C01D-4CA0-98FD-7EC6D89E8F91}" type="datetime1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8240-A4B1-46C4-96E3-48EB0E9D5573}" type="datetime1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A135-212F-4628-BF58-A98A2936E463}" type="datetime1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34E7-57A6-4DA3-8ADA-F1BAF2C20CE5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8AE5-2B3E-4DFE-83A2-676C45A3AA5A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415A01DC-2099-4C8B-B4F3-C0EAB13493FD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junit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s.cs.washington.edu/courses/cse143/11wi/eclipse-tutorial/junit.shtml" TargetMode="External"/><Relationship Id="rId5" Type="http://schemas.openxmlformats.org/officeDocument/2006/relationships/hyperlink" Target="http://www.vogella.com/tutorials/JUnit/article.html" TargetMode="External"/><Relationship Id="rId4" Type="http://schemas.openxmlformats.org/officeDocument/2006/relationships/hyperlink" Target="http://junit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nit.org/junit5/docs/current/user-guid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Unit Testing and </a:t>
            </a:r>
            <a:r>
              <a:rPr lang="en-US" sz="3200" dirty="0" smtClean="0"/>
              <a:t>JUnit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A JUnit test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 smtClean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 @Test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		 void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a test case method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 is flagged as a JUnit test case.</a:t>
            </a:r>
          </a:p>
          <a:p>
            <a:pPr lvl="2"/>
            <a:r>
              <a:rPr lang="en-US" sz="2400" dirty="0">
                <a:latin typeface="Calibri" charset="0"/>
              </a:rPr>
              <a:t>All </a:t>
            </a:r>
            <a:r>
              <a:rPr lang="en-US" sz="2400" dirty="0">
                <a:latin typeface="Courier New" charset="0"/>
              </a:rPr>
              <a:t>@Test</a:t>
            </a:r>
            <a:r>
              <a:rPr lang="en-US" sz="2400" dirty="0">
                <a:latin typeface="Calibri" charset="0"/>
              </a:rPr>
              <a:t> methods run when JUnit runs your test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return a result</a:t>
            </a:r>
          </a:p>
          <a:p>
            <a:r>
              <a:rPr lang="en-US" dirty="0"/>
              <a:t>If the tests run correctly, a test method does nothing</a:t>
            </a:r>
          </a:p>
          <a:p>
            <a:r>
              <a:rPr lang="en-US" dirty="0"/>
              <a:t>If a test fails, it throws an </a:t>
            </a:r>
            <a:r>
              <a:rPr lang="en-US" dirty="0">
                <a:latin typeface="Trebuchet MS" charset="0"/>
              </a:rPr>
              <a:t>AssertionFailedError</a:t>
            </a: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/>
            <a:r>
              <a:rPr lang="en-US" sz="2600" dirty="0"/>
              <a:t>Separate production and test code</a:t>
            </a:r>
          </a:p>
          <a:p>
            <a:pPr marL="609600" indent="-609600"/>
            <a:r>
              <a:rPr lang="en-US" sz="2600" dirty="0"/>
              <a:t>But typically in the same packages</a:t>
            </a:r>
          </a:p>
          <a:p>
            <a:pPr marL="609600" indent="-609600"/>
            <a:r>
              <a:rPr lang="en-US" sz="2600" dirty="0"/>
              <a:t>Compile into separate trees, allowing deployment without tests</a:t>
            </a:r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/>
              </a:rPr>
              <a:t>’</a:t>
            </a:r>
            <a:r>
              <a:rPr lang="en-US" sz="2600" dirty="0"/>
              <a:t>t forget OO techniques, base classing</a:t>
            </a:r>
          </a:p>
          <a:p>
            <a:pPr marL="609600" indent="-609600"/>
            <a:r>
              <a:rPr lang="en-US" sz="2600" dirty="0"/>
              <a:t>Test-driven development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failing test first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enough code to pass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Refactor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Run tests again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Repeat until software meets goal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new code only when test is failing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</a:p>
          <a:p>
            <a:pPr lvl="1"/>
            <a:r>
              <a:rPr lang="en-US" dirty="0" smtClean="0"/>
              <a:t>Each test should have a clear, long, descriptive name.</a:t>
            </a:r>
          </a:p>
          <a:p>
            <a:pPr lvl="1"/>
            <a:r>
              <a:rPr lang="en-US" dirty="0" smtClean="0"/>
              <a:t>Assertions should always have clear messages to know what failed.</a:t>
            </a:r>
          </a:p>
          <a:p>
            <a:pPr lvl="1"/>
            <a:r>
              <a:rPr lang="en-US" dirty="0" smtClean="0"/>
              <a:t>Write many small tests, not one big test.</a:t>
            </a:r>
          </a:p>
          <a:p>
            <a:pPr lvl="2"/>
            <a:r>
              <a:rPr lang="en-US" dirty="0" smtClean="0"/>
              <a:t>Each test should have roughly just 1 assertion at its end.</a:t>
            </a:r>
          </a:p>
          <a:p>
            <a:r>
              <a:rPr lang="en-US" dirty="0" smtClean="0"/>
              <a:t>Test for expected errors / exceptions.</a:t>
            </a:r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/>
                <a:cs typeface="Courier New"/>
              </a:rPr>
              <a:t>assertTrue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representative test cases from equivalent input classes.</a:t>
            </a:r>
          </a:p>
          <a:p>
            <a:r>
              <a:rPr lang="en-US" dirty="0" smtClean="0"/>
              <a:t>Avoid complex logic in test methods if possible.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</a:p>
          <a:p>
            <a:pPr lvl="1"/>
            <a:r>
              <a:rPr lang="en-US" dirty="0" smtClean="0"/>
              <a:t>This ignores:</a:t>
            </a:r>
          </a:p>
          <a:p>
            <a:pPr lvl="2"/>
            <a:r>
              <a:rPr lang="en-US" dirty="0" smtClean="0"/>
              <a:t>Programs that do work in response to GUI commands</a:t>
            </a:r>
          </a:p>
          <a:p>
            <a:pPr lvl="2"/>
            <a:r>
              <a:rPr lang="en-US" dirty="0" smtClean="0"/>
              <a:t>Methods that are used primarily to produce output</a:t>
            </a:r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</a:p>
          <a:p>
            <a:pPr lvl="1"/>
            <a:r>
              <a:rPr lang="en-US" dirty="0" smtClean="0"/>
              <a:t>This can actually be a good thing</a:t>
            </a:r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An Introduction to JUnit</a:t>
            </a:r>
            <a:br>
              <a:rPr lang="en-US" sz="4400" dirty="0"/>
            </a:br>
            <a:r>
              <a:rPr lang="en-US" dirty="0" smtClean="0"/>
              <a:t>Part 1: The Basics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Java Unit Testing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792" y="1699832"/>
            <a:ext cx="9649968" cy="4435792"/>
          </a:xfrm>
        </p:spPr>
        <p:txBody>
          <a:bodyPr/>
          <a:lstStyle/>
          <a:p>
            <a:r>
              <a:rPr lang="en-US" sz="3200" dirty="0"/>
              <a:t>A unit testing tool for Java programs  </a:t>
            </a:r>
          </a:p>
          <a:p>
            <a:pPr lvl="1"/>
            <a:r>
              <a:rPr lang="en-US" sz="2800" dirty="0"/>
              <a:t>JUnit home page: </a:t>
            </a:r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 simple framework to write repeatable tests </a:t>
            </a:r>
          </a:p>
          <a:p>
            <a:pPr lvl="1"/>
            <a:r>
              <a:rPr lang="en-US" sz="2800" dirty="0"/>
              <a:t>Test cases, test suites, assertions, etc., </a:t>
            </a:r>
          </a:p>
          <a:p>
            <a:r>
              <a:rPr lang="en-US" sz="3200" dirty="0"/>
              <a:t>Automated execution of test suites</a:t>
            </a:r>
          </a:p>
          <a:p>
            <a:pPr lvl="1"/>
            <a:r>
              <a:rPr lang="en-US" sz="2800" dirty="0"/>
              <a:t>Run all test cases, generate reports </a:t>
            </a:r>
          </a:p>
          <a:p>
            <a:r>
              <a:rPr lang="en-US" sz="3200" dirty="0"/>
              <a:t>Development methodology neutral </a:t>
            </a:r>
          </a:p>
          <a:p>
            <a:pPr lvl="1"/>
            <a:r>
              <a:rPr lang="en-US" sz="2800" dirty="0"/>
              <a:t>Often used in agile development/test-driven development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5</a:t>
            </a:r>
            <a:endParaRPr lang="en-CA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3200" dirty="0"/>
              <a:t>Requires Java 8 (or higher) at runtime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Can still test code that has been compiled with previous versions of the JDK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popular IDEs 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IntelliJ</a:t>
            </a:r>
            <a:r>
              <a:rPr lang="en-CA" sz="2800" dirty="0"/>
              <a:t> IDEA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Eclipse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NetBeans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Visual Studio Code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build tools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Gradle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Maven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Ant</a:t>
            </a: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401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JUnit documentation</a:t>
            </a:r>
          </a:p>
          <a:p>
            <a:pPr lvl="2"/>
            <a:r>
              <a:rPr lang="en-US" u="sng" dirty="0" smtClean="0">
                <a:hlinkClick r:id="rId3"/>
              </a:rPr>
              <a:t>http://junit.org/junit5</a:t>
            </a:r>
            <a:endParaRPr lang="en-US" u="sng" dirty="0" smtClean="0"/>
          </a:p>
          <a:p>
            <a:pPr lvl="2"/>
            <a:r>
              <a:rPr lang="en-US" u="sng" dirty="0">
                <a:hlinkClick r:id="rId4"/>
              </a:rPr>
              <a:t>https://junit.org/junit5/docs/snapshot/user-guide/</a:t>
            </a:r>
          </a:p>
          <a:p>
            <a:pPr lvl="1"/>
            <a:r>
              <a:rPr lang="en-US" b="1" dirty="0"/>
              <a:t>An introductory </a:t>
            </a:r>
            <a:r>
              <a:rPr lang="en-US" b="1" dirty="0" smtClean="0"/>
              <a:t>tutorial</a:t>
            </a:r>
          </a:p>
          <a:p>
            <a:pPr lvl="2"/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://www.vogella.com/tutorials/JUnit/</a:t>
            </a:r>
            <a:r>
              <a:rPr lang="en-US" u="sng" dirty="0" smtClean="0">
                <a:hlinkClick r:id="rId5"/>
              </a:rPr>
              <a:t>article.html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Using JUnit in </a:t>
            </a:r>
            <a:r>
              <a:rPr lang="en-US" b="1" dirty="0" smtClean="0">
                <a:solidFill>
                  <a:srgbClr val="000000"/>
                </a:solidFill>
              </a:rPr>
              <a:t>Eclipse</a:t>
            </a:r>
            <a:endParaRPr lang="en-US" b="1" dirty="0" smtClean="0">
              <a:solidFill>
                <a:srgbClr val="000000"/>
              </a:solidFill>
              <a:hlinkClick r:id="rId6"/>
            </a:endParaRPr>
          </a:p>
          <a:p>
            <a:pPr lvl="2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://www.eclipse.org/community/eclipse_newsletter/2017/october/article5.</a:t>
            </a:r>
            <a:r>
              <a:rPr lang="en-US" u="sng" dirty="0" smtClean="0">
                <a:hlinkClick r:id="rId5"/>
              </a:rPr>
              <a:t>php</a:t>
            </a:r>
          </a:p>
          <a:p>
            <a:pPr lvl="2"/>
            <a:r>
              <a:rPr lang="en-US" u="sng" dirty="0">
                <a:hlinkClick r:id="rId5"/>
              </a:rPr>
              <a:t>https://www.educative.io/courses/java-unit-testing-with-junit-5/B892KY261z2</a:t>
            </a:r>
            <a:endParaRPr lang="en-US" u="sng" dirty="0" smtClean="0">
              <a:hlinkClick r:id="rId5"/>
            </a:endParaRPr>
          </a:p>
          <a:p>
            <a:pPr lvl="1">
              <a:lnSpc>
                <a:spcPct val="100000"/>
              </a:lnSpc>
            </a:pPr>
            <a:r>
              <a:rPr lang="en-US" b="1" dirty="0"/>
              <a:t>How to use JUnit with NetBeans</a:t>
            </a:r>
            <a:endParaRPr lang="en-US" b="1" dirty="0">
              <a:hlinkClick r:id="rId5"/>
            </a:endParaRPr>
          </a:p>
          <a:p>
            <a:pPr lvl="2"/>
            <a:r>
              <a:rPr lang="en-US" u="sng" dirty="0">
                <a:hlinkClick r:id="rId5"/>
              </a:rPr>
              <a:t>https://testingandlearning.home.blog/2019/01/30/how-to-use-junit-with-netbeans/</a:t>
            </a:r>
            <a:endParaRPr lang="en-US" u="sng" dirty="0">
              <a:hlinkClick r:id="rId5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has been integrated into most IDE’s </a:t>
            </a:r>
          </a:p>
          <a:p>
            <a:pPr lvl="1"/>
            <a:r>
              <a:rPr lang="en-US" dirty="0" smtClean="0"/>
              <a:t>We will use the latest </a:t>
            </a:r>
            <a:r>
              <a:rPr lang="en-US" dirty="0" smtClean="0"/>
              <a:t>Eclipse/NetBeans </a:t>
            </a:r>
            <a:r>
              <a:rPr lang="en-US" dirty="0" smtClean="0"/>
              <a:t>IDE </a:t>
            </a:r>
          </a:p>
          <a:p>
            <a:pPr lvl="1"/>
            <a:r>
              <a:rPr lang="en-US" dirty="0" smtClean="0"/>
              <a:t>Download and install </a:t>
            </a:r>
            <a:r>
              <a:rPr lang="en-US" dirty="0"/>
              <a:t>Eclipse/NetBeans </a:t>
            </a:r>
            <a:r>
              <a:rPr lang="en-US" dirty="0" smtClean="0"/>
              <a:t>IDE for Java Developers</a:t>
            </a:r>
          </a:p>
          <a:p>
            <a:r>
              <a:rPr lang="en-US" dirty="0" smtClean="0"/>
              <a:t>JUnit can also be run independently </a:t>
            </a:r>
          </a:p>
          <a:p>
            <a:pPr lvl="1"/>
            <a:r>
              <a:rPr lang="en-US" dirty="0" smtClean="0"/>
              <a:t>Command-line, builder server </a:t>
            </a:r>
          </a:p>
          <a:p>
            <a:pPr lvl="1"/>
            <a:r>
              <a:rPr lang="en-US" dirty="0" smtClean="0"/>
              <a:t>Using a simple build tool </a:t>
            </a:r>
            <a:r>
              <a:rPr lang="en-US" i="1" dirty="0" smtClean="0"/>
              <a:t>Ant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We will use both methods of running JUnit.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Case Verdicts</a:t>
            </a:r>
          </a:p>
        </p:txBody>
      </p:sp>
      <p:sp>
        <p:nvSpPr>
          <p:cNvPr id="23557" name="Rectangle 3"/>
          <p:cNvSpPr>
            <a:spLocks noGrp="1"/>
          </p:cNvSpPr>
          <p:nvPr>
            <p:ph sz="half" idx="1"/>
          </p:nvPr>
        </p:nvSpPr>
        <p:spPr>
          <a:xfrm>
            <a:off x="1085088" y="2176272"/>
            <a:ext cx="4267200" cy="25908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 smtClean="0">
                <a:solidFill>
                  <a:srgbClr val="00CC00"/>
                </a:solidFill>
              </a:rPr>
              <a:t>Pass</a:t>
            </a:r>
            <a:endParaRPr lang="en-CA" b="1" dirty="0"/>
          </a:p>
          <a:p>
            <a:pPr marL="868363" lvl="1">
              <a:buClr>
                <a:srgbClr val="00FF00"/>
              </a:buClr>
            </a:pPr>
            <a:r>
              <a:rPr lang="en-CA" dirty="0" smtClean="0"/>
              <a:t>The test </a:t>
            </a:r>
            <a:r>
              <a:rPr lang="en-CA" dirty="0"/>
              <a:t>case </a:t>
            </a:r>
            <a:r>
              <a:rPr lang="en-CA" dirty="0" smtClean="0"/>
              <a:t>execution was completed</a:t>
            </a:r>
            <a:endParaRPr lang="en-CA" dirty="0"/>
          </a:p>
          <a:p>
            <a:pPr marL="868363" lvl="1">
              <a:buClr>
                <a:srgbClr val="00FF00"/>
              </a:buClr>
            </a:pPr>
            <a:r>
              <a:rPr lang="en-CA" dirty="0" smtClean="0"/>
              <a:t>The function being tested </a:t>
            </a:r>
            <a:r>
              <a:rPr lang="en-CA" dirty="0"/>
              <a:t>performed as </a:t>
            </a:r>
            <a:r>
              <a:rPr lang="en-CA" dirty="0" smtClean="0"/>
              <a:t>expected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28488" y="2176272"/>
            <a:ext cx="4191000" cy="26670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>
                <a:solidFill>
                  <a:srgbClr val="FF0000"/>
                </a:solidFill>
              </a:rPr>
              <a:t>Fail</a:t>
            </a:r>
            <a:endParaRPr lang="en-CA" b="1" dirty="0"/>
          </a:p>
          <a:p>
            <a:pPr marL="868363" lvl="1"/>
            <a:r>
              <a:rPr lang="en-CA" dirty="0" smtClean="0"/>
              <a:t>The test </a:t>
            </a:r>
            <a:r>
              <a:rPr lang="en-CA" dirty="0"/>
              <a:t>case </a:t>
            </a:r>
            <a:r>
              <a:rPr lang="en-CA" dirty="0" smtClean="0"/>
              <a:t>execution was completed </a:t>
            </a:r>
            <a:endParaRPr lang="en-CA" dirty="0"/>
          </a:p>
          <a:p>
            <a:pPr marL="868363" lvl="1"/>
            <a:r>
              <a:rPr lang="en-CA" dirty="0"/>
              <a:t>The function being tested did </a:t>
            </a:r>
            <a:r>
              <a:rPr lang="en-CA" i="1" dirty="0"/>
              <a:t>not</a:t>
            </a:r>
            <a:r>
              <a:rPr lang="en-CA" dirty="0"/>
              <a:t> </a:t>
            </a:r>
            <a:r>
              <a:rPr lang="en-CA" dirty="0" smtClean="0"/>
              <a:t>perform </a:t>
            </a:r>
            <a:r>
              <a:rPr lang="en-CA" dirty="0"/>
              <a:t>as </a:t>
            </a:r>
            <a:r>
              <a:rPr lang="en-CA" dirty="0" smtClean="0"/>
              <a:t>expected </a:t>
            </a:r>
            <a:endParaRPr 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1618488" y="4767072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182562" indent="0">
              <a:lnSpc>
                <a:spcPct val="90000"/>
              </a:lnSpc>
              <a:buNone/>
            </a:pPr>
            <a:r>
              <a:rPr lang="en-CA" b="1" dirty="0">
                <a:solidFill>
                  <a:srgbClr val="3333CC"/>
                </a:solidFill>
              </a:rPr>
              <a:t>Error</a:t>
            </a:r>
            <a:endParaRPr lang="en-CA" b="1" dirty="0"/>
          </a:p>
          <a:p>
            <a:pPr marL="868363" lvl="1">
              <a:lnSpc>
                <a:spcPct val="90000"/>
              </a:lnSpc>
              <a:buClr>
                <a:srgbClr val="0000FF"/>
              </a:buClr>
            </a:pPr>
            <a:r>
              <a:rPr lang="en-CA" dirty="0"/>
              <a:t>The test case execution was not completed, due to 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/>
              <a:t>an unexpected event, exceptions, or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/>
              <a:t>improper set up of the test case, etc. 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1313688" y="1490472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CA" sz="3200" dirty="0"/>
              <a:t>A </a:t>
            </a:r>
            <a:r>
              <a:rPr lang="en-CA" sz="3200" i="1" dirty="0"/>
              <a:t>verdict </a:t>
            </a:r>
            <a:r>
              <a:rPr lang="en-CA" sz="3200" dirty="0"/>
              <a:t>is the result of executing a single test case.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3" grpId="0" build="p"/>
      <p:bldP spid="7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</a:t>
            </a:r>
            <a:r>
              <a:rPr lang="en-CA" dirty="0" smtClean="0"/>
              <a:t>Tests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 </a:t>
            </a:r>
            <a:r>
              <a:rPr lang="en-CA" sz="3200" i="1" dirty="0"/>
              <a:t>JUnit test</a:t>
            </a:r>
            <a:r>
              <a:rPr lang="en-CA" sz="3200" dirty="0"/>
              <a:t> is represented as a class (test class).</a:t>
            </a:r>
          </a:p>
          <a:p>
            <a:pPr marL="342900" indent="-342900"/>
            <a:r>
              <a:rPr lang="en-CA" sz="3200" dirty="0"/>
              <a:t>Each </a:t>
            </a:r>
            <a:r>
              <a:rPr lang="en-CA" sz="3200" i="1" dirty="0"/>
              <a:t>test case </a:t>
            </a:r>
            <a:r>
              <a:rPr lang="en-CA" sz="3200" dirty="0"/>
              <a:t>is a method in a test class.</a:t>
            </a:r>
          </a:p>
          <a:p>
            <a:pPr marL="342900" indent="-342900"/>
            <a:r>
              <a:rPr lang="en-CA" sz="3200" dirty="0"/>
              <a:t>A typical test case does the following </a:t>
            </a:r>
          </a:p>
          <a:p>
            <a:pPr marL="742950" lvl="1" indent="-285750"/>
            <a:r>
              <a:rPr lang="en-CA" sz="2800" dirty="0"/>
              <a:t>create some objects/data to test</a:t>
            </a:r>
          </a:p>
          <a:p>
            <a:pPr marL="742950" lvl="1" indent="-285750"/>
            <a:r>
              <a:rPr lang="en-CA" sz="2800" dirty="0"/>
              <a:t>do something interesting with the objects  </a:t>
            </a:r>
          </a:p>
          <a:p>
            <a:pPr marL="742950" lvl="1" indent="-285750"/>
            <a:r>
              <a:rPr lang="en-CA" sz="2800" dirty="0"/>
              <a:t>determine pass or fail based on the results</a:t>
            </a:r>
            <a:endParaRPr lang="en-CA" sz="3200" dirty="0"/>
          </a:p>
          <a:p>
            <a:pPr marL="393700" indent="-285750"/>
            <a:r>
              <a:rPr lang="en-CA" sz="3200" dirty="0"/>
              <a:t>A </a:t>
            </a:r>
            <a:r>
              <a:rPr lang="en-CA" sz="3200" i="1" dirty="0"/>
              <a:t>test suite </a:t>
            </a:r>
            <a:r>
              <a:rPr lang="en-CA" sz="3200" dirty="0"/>
              <a:t>may</a:t>
            </a:r>
            <a:r>
              <a:rPr lang="en-CA" sz="3200" i="1" dirty="0"/>
              <a:t> </a:t>
            </a:r>
            <a:r>
              <a:rPr lang="en-CA" sz="3200" dirty="0"/>
              <a:t>consist of multiple test classes.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type="body" idx="4294967295"/>
          </p:nvPr>
        </p:nvSpPr>
        <p:spPr>
          <a:xfrm>
            <a:off x="902208" y="1597152"/>
            <a:ext cx="9604248" cy="4876800"/>
          </a:xfrm>
        </p:spPr>
        <p:txBody>
          <a:bodyPr/>
          <a:lstStyle/>
          <a:p>
            <a:pPr marL="393700" indent="-285750"/>
            <a:r>
              <a:rPr lang="en-CA" sz="3200" i="1" dirty="0"/>
              <a:t>Assertions</a:t>
            </a:r>
            <a:r>
              <a:rPr lang="en-CA" sz="3200" dirty="0"/>
              <a:t> are Boolean expressions</a:t>
            </a:r>
          </a:p>
          <a:p>
            <a:pPr marL="742950" lvl="1" indent="-285750"/>
            <a:r>
              <a:rPr lang="en-CA" sz="2800" dirty="0"/>
              <a:t>An </a:t>
            </a:r>
            <a:r>
              <a:rPr lang="en-CA" sz="2800" i="1" dirty="0" err="1"/>
              <a:t>AssertionFailedError</a:t>
            </a:r>
            <a:r>
              <a:rPr lang="en-CA" sz="2800" dirty="0"/>
              <a:t> is thrown if the assertion is false</a:t>
            </a:r>
          </a:p>
          <a:p>
            <a:pPr marL="393700" indent="-285750"/>
            <a:r>
              <a:rPr lang="en-CA" sz="3200" dirty="0"/>
              <a:t>Can check for many conditions, such as  </a:t>
            </a:r>
          </a:p>
          <a:p>
            <a:pPr marL="847725" lvl="1"/>
            <a:r>
              <a:rPr lang="en-CA" sz="2800" dirty="0"/>
              <a:t>equality of objects and values </a:t>
            </a:r>
          </a:p>
          <a:p>
            <a:pPr marL="847725" lvl="1"/>
            <a:r>
              <a:rPr lang="en-CA" sz="2800" dirty="0"/>
              <a:t>identity of references to objects </a:t>
            </a:r>
          </a:p>
          <a:p>
            <a:pPr marL="393700" indent="-285750"/>
            <a:r>
              <a:rPr lang="en-CA" sz="3200" dirty="0"/>
              <a:t>Determine the test case verdict</a:t>
            </a:r>
          </a:p>
          <a:p>
            <a:pPr marL="847725" lvl="1"/>
            <a:r>
              <a:rPr lang="en-CA" sz="2800" b="1" dirty="0">
                <a:solidFill>
                  <a:srgbClr val="008000"/>
                </a:solidFill>
              </a:rPr>
              <a:t>Pass:</a:t>
            </a:r>
            <a:r>
              <a:rPr lang="en-CA" sz="2800" dirty="0"/>
              <a:t> all assertions are true </a:t>
            </a:r>
          </a:p>
          <a:p>
            <a:pPr marL="847725" lvl="1"/>
            <a:r>
              <a:rPr lang="en-CA" sz="2800" b="1" dirty="0">
                <a:solidFill>
                  <a:srgbClr val="FF0000"/>
                </a:solidFill>
              </a:rPr>
              <a:t>Fail:</a:t>
            </a:r>
            <a:r>
              <a:rPr lang="en-CA" sz="2800" dirty="0"/>
              <a:t> one or more assertions are false</a:t>
            </a: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JUnit Test </a:t>
            </a:r>
            <a:r>
              <a:rPr lang="en-CA" dirty="0"/>
              <a:t>Case</a:t>
            </a: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	    </a:t>
            </a:r>
            <a:r>
              <a:rPr lang="en-CA" sz="2400" dirty="0" err="1">
                <a:solidFill>
                  <a:srgbClr val="800000"/>
                </a:solidFill>
                <a:latin typeface="+mn-lt"/>
                <a:cs typeface="Menlo Regular"/>
              </a:rPr>
              <a:t>assertEquals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35624" y="2350008"/>
            <a:ext cx="3733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Identify this Java method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 a test case</a:t>
            </a:r>
            <a:endParaRPr lang="en-CA" dirty="0">
              <a:latin typeface="Garamond"/>
              <a:cs typeface="Garamond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2706624" y="2350008"/>
            <a:ext cx="3429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00216" y="3023617"/>
            <a:ext cx="3733800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Confirm that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setName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saves the specified name in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700016" y="3709416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v1.getName()</a:t>
            </a: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5913" y="2249425"/>
            <a:ext cx="3175945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Check to see that the</a:t>
            </a:r>
          </a:p>
          <a:p>
            <a:pPr algn="l">
              <a:defRPr/>
            </a:pP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 really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did store the 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382512" y="4611624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516112" y="3621024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Assert.assertEquals(expected, actual);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0" y="2993136"/>
            <a:ext cx="3657600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Assert that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expected</a:t>
            </a:r>
            <a:r>
              <a:rPr lang="en-CA" sz="2800" dirty="0">
                <a:latin typeface="Garamond"/>
                <a:cs typeface="Garamond"/>
              </a:rPr>
              <a:t> and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actual</a:t>
            </a:r>
            <a:r>
              <a:rPr lang="en-CA" sz="2800" dirty="0">
                <a:latin typeface="Garamond"/>
                <a:cs typeface="Garamond"/>
              </a:rPr>
              <a:t> should be equal. If not, the test case should fail.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629400" y="4821936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Organization of </a:t>
            </a:r>
            <a:r>
              <a:rPr lang="en-CA" dirty="0" smtClean="0"/>
              <a:t>JUnit Test</a:t>
            </a:r>
            <a:endParaRPr lang="en-CA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957072" y="1699832"/>
            <a:ext cx="9841992" cy="5021262"/>
          </a:xfrm>
        </p:spPr>
        <p:txBody>
          <a:bodyPr/>
          <a:lstStyle/>
          <a:p>
            <a:r>
              <a:rPr lang="en-CA" dirty="0"/>
              <a:t>Each </a:t>
            </a:r>
            <a:r>
              <a:rPr lang="en-CA" dirty="0" smtClean="0"/>
              <a:t>test method </a:t>
            </a:r>
            <a:r>
              <a:rPr lang="en-CA" dirty="0"/>
              <a:t>represents a single test case</a:t>
            </a:r>
          </a:p>
          <a:p>
            <a:pPr lvl="1"/>
            <a:r>
              <a:rPr lang="en-CA" dirty="0"/>
              <a:t> can independently have a verdict (pass, error, fail).</a:t>
            </a:r>
          </a:p>
          <a:p>
            <a:r>
              <a:rPr lang="en-CA" dirty="0"/>
              <a:t>The </a:t>
            </a:r>
            <a:r>
              <a:rPr lang="en-CA" dirty="0" smtClean="0"/>
              <a:t>test cases </a:t>
            </a:r>
            <a:r>
              <a:rPr lang="en-CA" dirty="0"/>
              <a:t>for a</a:t>
            </a:r>
            <a:r>
              <a:rPr lang="en-CA" dirty="0" smtClean="0"/>
              <a:t> </a:t>
            </a:r>
            <a:r>
              <a:rPr lang="en-CA" i="1" dirty="0" smtClean="0"/>
              <a:t>class under test </a:t>
            </a:r>
            <a:r>
              <a:rPr lang="en-CA" dirty="0" smtClean="0"/>
              <a:t>(CUT) </a:t>
            </a:r>
            <a:r>
              <a:rPr lang="en-CA" dirty="0"/>
              <a:t>are </a:t>
            </a:r>
            <a:r>
              <a:rPr lang="en-CA" dirty="0" smtClean="0"/>
              <a:t>usually grouped </a:t>
            </a:r>
            <a:r>
              <a:rPr lang="en-CA" dirty="0"/>
              <a:t>together into a </a:t>
            </a:r>
            <a:r>
              <a:rPr lang="en-CA" dirty="0" smtClean="0"/>
              <a:t>test class.</a:t>
            </a:r>
            <a:endParaRPr lang="en-CA" dirty="0"/>
          </a:p>
          <a:p>
            <a:r>
              <a:rPr lang="en-CA" dirty="0"/>
              <a:t>Naming convention:</a:t>
            </a:r>
          </a:p>
          <a:p>
            <a:pPr lvl="1"/>
            <a:r>
              <a:rPr lang="en-CA" dirty="0"/>
              <a:t>Class under test:  </a:t>
            </a:r>
            <a:r>
              <a:rPr lang="en-CA" dirty="0">
                <a:solidFill>
                  <a:srgbClr val="3333CC"/>
                </a:solidFill>
              </a:rPr>
              <a:t>Value</a:t>
            </a:r>
          </a:p>
          <a:p>
            <a:pPr lvl="1"/>
            <a:r>
              <a:rPr lang="en-CA" dirty="0"/>
              <a:t>JUnit test for the class:  </a:t>
            </a:r>
            <a:r>
              <a:rPr lang="en-CA" dirty="0">
                <a:solidFill>
                  <a:srgbClr val="3333CC"/>
                </a:solidFill>
              </a:rPr>
              <a:t>ValueTest</a:t>
            </a:r>
          </a:p>
          <a:p>
            <a:pPr lvl="1"/>
            <a:r>
              <a:rPr lang="en-CA" dirty="0"/>
              <a:t>Test classes are sometimes placed in a separate package.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1847850"/>
            <a:ext cx="10515600" cy="4351338"/>
          </a:xfrm>
        </p:spPr>
        <p:txBody>
          <a:bodyPr/>
          <a:lstStyle/>
          <a:p>
            <a:r>
              <a:rPr lang="en-US" sz="3200" dirty="0"/>
              <a:t>Unit Testing and JUnit</a:t>
            </a:r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JUnit in </a:t>
            </a:r>
            <a:r>
              <a:rPr lang="en-US" dirty="0"/>
              <a:t>Eclipse/NetBeans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JDK</a:t>
            </a:r>
          </a:p>
          <a:p>
            <a:pPr marL="342900" lvl="1" indent="-342900">
              <a:buSzPct val="114000"/>
              <a:buFont typeface="Wingdings" charset="0"/>
              <a:buChar char="§"/>
            </a:pPr>
            <a:r>
              <a:rPr lang="en-US" dirty="0"/>
              <a:t>Download and install </a:t>
            </a:r>
            <a:r>
              <a:rPr lang="en-US" dirty="0"/>
              <a:t>Eclipse/NetBeans </a:t>
            </a:r>
            <a:r>
              <a:rPr lang="en-US" dirty="0"/>
              <a:t>IDE for Java Developers</a:t>
            </a:r>
          </a:p>
          <a:p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JUnit is included in </a:t>
            </a:r>
            <a:r>
              <a:rPr lang="en-US" dirty="0">
                <a:solidFill>
                  <a:srgbClr val="0000FF"/>
                </a:solidFill>
              </a:rPr>
              <a:t>Eclipse/NetBeans  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i="1" dirty="0" smtClean="0"/>
              <a:t>Sample Code </a:t>
            </a:r>
            <a:r>
              <a:rPr lang="en-US" dirty="0" smtClean="0"/>
              <a:t>from Moodle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JUnit1.zip</a:t>
            </a:r>
          </a:p>
          <a:p>
            <a:pPr lvl="1"/>
            <a:r>
              <a:rPr lang="en-US" dirty="0" smtClean="0"/>
              <a:t>Unzip to the Eclipse</a:t>
            </a:r>
          </a:p>
          <a:p>
            <a:pPr marL="344487" lvl="1" indent="0">
              <a:buNone/>
            </a:pPr>
            <a:r>
              <a:rPr lang="en-US" dirty="0" smtClean="0"/>
              <a:t>    workspace folder</a:t>
            </a:r>
          </a:p>
          <a:p>
            <a:pPr lvl="2"/>
            <a:r>
              <a:rPr lang="en-US" dirty="0" smtClean="0"/>
              <a:t>A subfolder named</a:t>
            </a:r>
          </a:p>
          <a:p>
            <a:pPr marL="693737" lvl="2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9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  <a:r>
              <a:rPr lang="en-US" dirty="0"/>
              <a:t>	</a:t>
            </a:r>
          </a:p>
          <a:p>
            <a:r>
              <a:rPr lang="en-US" dirty="0" smtClean="0"/>
              <a:t>The example contains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+mn-lt"/>
              </a:rPr>
              <a:t>e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du.depaul.se433.BinarySearch.java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edu.depaul.se433.BinarySearchTest.java</a:t>
            </a:r>
            <a:endParaRPr lang="en-US" dirty="0">
              <a:solidFill>
                <a:srgbClr val="000090"/>
              </a:solidFill>
              <a:latin typeface="+mn-lt"/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marL="57150" indent="0">
              <a:buNone/>
            </a:pPr>
            <a:r>
              <a:rPr lang="en-US" sz="2000" dirty="0"/>
              <a:t>[see JUnit1.zip]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7" name="Picture 6" descr="juni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18" y="2190824"/>
            <a:ext cx="4199083" cy="19636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8610600" y="1217687"/>
            <a:ext cx="1752600" cy="838200"/>
          </a:xfrm>
          <a:prstGeom prst="wedgeRoundRectCallout">
            <a:avLst>
              <a:gd name="adj1" fmla="val -48192"/>
              <a:gd name="adj2" fmla="val 1190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Garamond"/>
                <a:cs typeface="Garamond"/>
              </a:rPr>
              <a:t>Contents of </a:t>
            </a:r>
            <a:r>
              <a:rPr lang="en-US" sz="2000" dirty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Example Program: The Class Under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690688"/>
            <a:ext cx="8229600" cy="4452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class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BinarySearch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  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7192" y="1615441"/>
            <a:ext cx="8229600" cy="4529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BinarySearchTest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777777"/>
                </a:solidFill>
                <a:latin typeface="+mn-lt"/>
                <a:ea typeface="Monaco"/>
                <a:cs typeface="Monaco"/>
              </a:rPr>
              <a:t>@Test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testSearch1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[] a = { 1, 3, 5,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7 }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assertTrue(search(a, 3) ==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72" y="1463675"/>
            <a:ext cx="8686800" cy="5257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testSearch2()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[] a = { 1, 3, 5, 7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assertTrue(search(a, 2) == -1);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testCheckedSearch1() { …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testCheckedSearch2()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testCheckedSearch3()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1690688"/>
            <a:ext cx="4191000" cy="4411662"/>
          </a:xfrm>
        </p:spPr>
        <p:txBody>
          <a:bodyPr/>
          <a:lstStyle/>
          <a:p>
            <a:r>
              <a:rPr lang="en-US" dirty="0" smtClean="0"/>
              <a:t>Start Eclipse IDE</a:t>
            </a:r>
          </a:p>
          <a:p>
            <a:r>
              <a:rPr lang="en-US" dirty="0" smtClean="0"/>
              <a:t>New Java Project</a:t>
            </a:r>
          </a:p>
          <a:p>
            <a:pPr lvl="1"/>
            <a:r>
              <a:rPr lang="en-US" dirty="0" smtClean="0"/>
              <a:t>Project name: </a:t>
            </a:r>
            <a:r>
              <a:rPr lang="en-US" dirty="0" smtClean="0">
                <a:latin typeface="+mj-lt"/>
              </a:rPr>
              <a:t>JUnit1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The project name matches the </a:t>
            </a:r>
            <a:r>
              <a:rPr lang="en-US" dirty="0"/>
              <a:t>name of </a:t>
            </a:r>
            <a:r>
              <a:rPr lang="en-US" dirty="0" smtClean="0"/>
              <a:t>the folder that contains the sample code   </a:t>
            </a:r>
            <a:endParaRPr lang="en-US" dirty="0"/>
          </a:p>
        </p:txBody>
      </p:sp>
      <p:pic>
        <p:nvPicPr>
          <p:cNvPr id="4" name="Picture 3" descr="Junit1 01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8419"/>
            <a:ext cx="4423767" cy="541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“Next”</a:t>
            </a:r>
          </a:p>
          <a:p>
            <a:r>
              <a:rPr lang="en-US" dirty="0" smtClean="0"/>
              <a:t>Java Settings</a:t>
            </a:r>
          </a:p>
          <a:p>
            <a:pPr lvl="1"/>
            <a:r>
              <a:rPr lang="en-US" dirty="0" smtClean="0"/>
              <a:t>Click “Libraries”</a:t>
            </a:r>
          </a:p>
          <a:p>
            <a:pPr lvl="1"/>
            <a:r>
              <a:rPr lang="en-US" dirty="0" smtClean="0"/>
              <a:t>Click “Add Library …”</a:t>
            </a:r>
            <a:endParaRPr lang="en-US" dirty="0"/>
          </a:p>
        </p:txBody>
      </p:sp>
      <p:pic>
        <p:nvPicPr>
          <p:cNvPr id="4" name="Picture 3" descr="Junit1 02a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6" y="1440250"/>
            <a:ext cx="4235544" cy="5180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077200" y="1600200"/>
            <a:ext cx="914400" cy="2286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67800" y="2743200"/>
            <a:ext cx="1447800" cy="3048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</a:t>
            </a:r>
          </a:p>
          <a:p>
            <a:pPr lvl="1"/>
            <a:r>
              <a:rPr lang="en-US" dirty="0" smtClean="0"/>
              <a:t>Choose “JUnit”</a:t>
            </a:r>
          </a:p>
          <a:p>
            <a:r>
              <a:rPr lang="en-US" dirty="0" smtClean="0"/>
              <a:t>JUnit Library</a:t>
            </a:r>
          </a:p>
          <a:p>
            <a:pPr lvl="1"/>
            <a:r>
              <a:rPr lang="en-US" dirty="0" smtClean="0"/>
              <a:t>Choose “JUnit 5”</a:t>
            </a:r>
          </a:p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7" name="Picture 6" descr="Junit1 0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84" y="1600201"/>
            <a:ext cx="4724400" cy="3617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 descr="Image result for Add Library Junit 5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71" y="3186493"/>
            <a:ext cx="4127823" cy="31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6" name="Picture 5" descr="junit1-newproj4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4937"/>
            <a:ext cx="4267200" cy="5356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4648" y="1810512"/>
            <a:ext cx="2286000" cy="4411662"/>
          </a:xfrm>
        </p:spPr>
        <p:txBody>
          <a:bodyPr/>
          <a:lstStyle/>
          <a:p>
            <a:r>
              <a:rPr lang="en-US" dirty="0" smtClean="0"/>
              <a:t>Run as</a:t>
            </a:r>
          </a:p>
          <a:p>
            <a:pPr lvl="1"/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Picture 3" descr="Junit1 08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48" y="1734312"/>
            <a:ext cx="6045200" cy="4533900"/>
          </a:xfrm>
          <a:prstGeom prst="rect">
            <a:avLst/>
          </a:prstGeom>
        </p:spPr>
      </p:pic>
      <p:pic>
        <p:nvPicPr>
          <p:cNvPr id="6" name="Picture 5" descr="Junit1 06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2801112"/>
            <a:ext cx="2085426" cy="342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pic>
        <p:nvPicPr>
          <p:cNvPr id="6" name="Picture 5" descr="Junit1 07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6019800" cy="4514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Assertion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Assertions in Test Cases</a:t>
            </a:r>
            <a:endParaRPr lang="en-CA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CA" sz="3200" dirty="0"/>
              <a:t>During execution of a test case:</a:t>
            </a:r>
            <a:endParaRPr lang="en-CA" b="1" dirty="0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</a:pPr>
            <a:r>
              <a:rPr lang="en-CA" sz="3200" dirty="0"/>
              <a:t>If an assertion is </a:t>
            </a:r>
            <a:r>
              <a:rPr lang="en-CA" sz="3200" b="1" u="sng" dirty="0"/>
              <a:t>true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continues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any assertion is </a:t>
            </a:r>
            <a:r>
              <a:rPr lang="en-CA" sz="3200" b="1" u="sng" dirty="0"/>
              <a:t>false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of the test case stops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u="sng" dirty="0">
                <a:solidFill>
                  <a:srgbClr val="FF0000"/>
                </a:solidFill>
              </a:rPr>
              <a:t>fails</a:t>
            </a:r>
            <a:endParaRPr lang="en-CA" sz="2700" u="sng" dirty="0"/>
          </a:p>
          <a:p>
            <a:pPr>
              <a:lnSpc>
                <a:spcPct val="80000"/>
              </a:lnSpc>
            </a:pPr>
            <a:r>
              <a:rPr lang="en-CA" sz="3200" dirty="0"/>
              <a:t>If an </a:t>
            </a:r>
            <a:r>
              <a:rPr lang="en-CA" sz="3200" i="1" u="sng" dirty="0"/>
              <a:t>unexpected</a:t>
            </a:r>
            <a:r>
              <a:rPr lang="en-CA" sz="3200" dirty="0"/>
              <a:t> exception is encountered,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verdict of the test case is an </a:t>
            </a:r>
            <a:r>
              <a:rPr lang="en-CA" sz="2700" u="sng" dirty="0">
                <a:solidFill>
                  <a:srgbClr val="3333CC"/>
                </a:solidFill>
              </a:rPr>
              <a:t>error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all assertions were true,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i="1" dirty="0">
                <a:solidFill>
                  <a:srgbClr val="00CC00"/>
                </a:solidFill>
              </a:rPr>
              <a:t>passes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endParaRPr lang="en-CA" sz="22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Assertion Methods: Boolean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1514856"/>
            <a:ext cx="9098280" cy="5050536"/>
          </a:xfrm>
        </p:spPr>
        <p:txBody>
          <a:bodyPr/>
          <a:lstStyle/>
          <a:p>
            <a:r>
              <a:rPr lang="en-CA" sz="3200" dirty="0"/>
              <a:t>Static methods defined in </a:t>
            </a:r>
            <a:r>
              <a:rPr lang="en-CA" dirty="0">
                <a:solidFill>
                  <a:srgbClr val="000090"/>
                </a:solidFill>
              </a:rPr>
              <a:t>org.junit.Assert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Assert a Boolean condition is true or false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assertTrue(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assertFalse(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Optionally, include a failure message 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assertTrue(</a:t>
            </a:r>
            <a:r>
              <a:rPr lang="en-CA" sz="2400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sz="2400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925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assertFalse(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assertTrue(search(a, 3) == 1);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assertFalse(</a:t>
            </a:r>
            <a:r>
              <a:rPr lang="en-US" dirty="0">
                <a:solidFill>
                  <a:srgbClr val="FF0D45"/>
                </a:solidFill>
                <a:latin typeface="+mn-lt"/>
                <a:ea typeface="Monaco"/>
                <a:cs typeface="Monaco"/>
              </a:rPr>
              <a:t>“Failure: 2 is not in array.”</a:t>
            </a: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, search(a, 2) &gt;= 0);</a:t>
            </a:r>
            <a:endParaRPr lang="en-CA" dirty="0">
              <a:solidFill>
                <a:srgbClr val="000090"/>
              </a:solidFill>
              <a:latin typeface="+mn-lt"/>
            </a:endParaRPr>
          </a:p>
          <a:p>
            <a:pPr marL="107950" indent="0">
              <a:buNone/>
            </a:pPr>
            <a:endParaRPr lang="en-CA" dirty="0">
              <a:solidFill>
                <a:srgbClr val="3333CC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Null Objects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60120" y="1566672"/>
            <a:ext cx="9436608" cy="46786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an object references is null or non-null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With a failure message  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3200" dirty="0">
              <a:latin typeface="+mn-lt"/>
            </a:endParaRPr>
          </a:p>
          <a:p>
            <a:pPr marL="342900" indent="-342900"/>
            <a:r>
              <a:rPr lang="en-CA" sz="3200" dirty="0"/>
              <a:t>Examples 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not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new Object());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null);</a:t>
            </a:r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Identity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02208" y="1493520"/>
            <a:ext cx="9265920" cy="4934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two object references are identical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== actual</a:t>
            </a:r>
            <a:endParaRPr lang="en-CA" sz="2800" dirty="0"/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2800" dirty="0">
              <a:solidFill>
                <a:srgbClr val="000090"/>
              </a:solidFill>
              <a:latin typeface="+mn-lt"/>
            </a:endParaRP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!= actual</a:t>
            </a:r>
          </a:p>
          <a:p>
            <a:r>
              <a:rPr lang="en-CA" sz="3200" dirty="0"/>
              <a:t>The order does not affect the comparison, </a:t>
            </a:r>
          </a:p>
          <a:p>
            <a:pPr marL="742950" lvl="1" indent="-285750"/>
            <a:r>
              <a:rPr lang="en-CA" dirty="0"/>
              <a:t>But, affects the message when it fails  </a:t>
            </a:r>
            <a:endParaRPr lang="en-CA" sz="3600" dirty="0"/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assertNotSame(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32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</a:t>
            </a:r>
            <a:r>
              <a:rPr lang="en-CA" dirty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not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		         new Object(), new Object());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num1 = Integer.valueOf(2013);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num1);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num2 = Integer.valueOf(2014);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num2);</a:t>
            </a:r>
            <a:endParaRPr lang="en-US" sz="5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410201"/>
            <a:ext cx="7260064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java.lang.AssertionError:</a:t>
            </a:r>
          </a:p>
          <a:p>
            <a:pPr algn="l"/>
            <a:r>
              <a:rPr lang="en-US" sz="2400" dirty="0"/>
              <a:t>Should be same. expected same:&lt;2013&gt; was not:&lt;2014&gt;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CA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objects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assertEquals(expected, actual)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expected.equals( actual )</a:t>
            </a:r>
          </a:p>
          <a:p>
            <a:pPr marL="742950" lvl="1" indent="-285750"/>
            <a:r>
              <a:rPr lang="en-CA" sz="2800" dirty="0"/>
              <a:t>Relies on the</a:t>
            </a:r>
            <a:r>
              <a:rPr lang="en-CA" sz="2800" dirty="0">
                <a:solidFill>
                  <a:srgbClr val="3333CC"/>
                </a:solidFill>
              </a:rPr>
              <a:t> equals()</a:t>
            </a:r>
            <a:r>
              <a:rPr lang="en-CA" sz="2800" dirty="0"/>
              <a:t> method</a:t>
            </a:r>
          </a:p>
          <a:p>
            <a:pPr marL="742950" lvl="1" indent="-285750"/>
            <a:r>
              <a:rPr lang="en-CA" sz="2800" dirty="0"/>
              <a:t>Up to the class under test to define a suitable </a:t>
            </a:r>
            <a:r>
              <a:rPr lang="en-CA" dirty="0">
                <a:solidFill>
                  <a:srgbClr val="3333CC"/>
                </a:solidFill>
              </a:rPr>
              <a:t>equals()</a:t>
            </a:r>
            <a:r>
              <a:rPr lang="en-CA" sz="2000" dirty="0"/>
              <a:t> </a:t>
            </a:r>
            <a:r>
              <a:rPr lang="en-CA" sz="2800" dirty="0"/>
              <a:t>method.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24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"JUnit");</a:t>
            </a: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"Java");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1"/>
            <a:ext cx="6840078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org.junit.ComparisonFailure</a:t>
            </a:r>
            <a:r>
              <a:rPr lang="en-US" sz="2400" dirty="0"/>
              <a:t>: </a:t>
            </a:r>
          </a:p>
          <a:p>
            <a:pPr algn="l"/>
            <a:r>
              <a:rPr lang="en-US" sz="2400" dirty="0"/>
              <a:t>Should be equal. expected:&lt;J[Unit]&gt; but was:&lt;J[ava]&gt;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arrays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assertArrayEquals(expected, actual)</a:t>
            </a:r>
          </a:p>
          <a:p>
            <a:pPr marL="742950" lvl="1" indent="-285750"/>
            <a:r>
              <a:rPr lang="en-CA" sz="2800" dirty="0"/>
              <a:t>arrays must have same length</a:t>
            </a:r>
          </a:p>
          <a:p>
            <a:pPr marL="742950" lvl="1" indent="-285750"/>
            <a:r>
              <a:rPr lang="en-CA" sz="2800" dirty="0"/>
              <a:t>Recursively check for each valid index </a:t>
            </a:r>
            <a:r>
              <a:rPr lang="en-CA" sz="2800" dirty="0">
                <a:solidFill>
                  <a:srgbClr val="3333CC"/>
                </a:solidFill>
              </a:rPr>
              <a:t>i</a:t>
            </a:r>
            <a:r>
              <a:rPr lang="en-CA" sz="2800" dirty="0"/>
              <a:t>,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assertEquals(expected[i],actual[i])</a:t>
            </a:r>
          </a:p>
          <a:p>
            <a:pPr lvl="3">
              <a:buNone/>
            </a:pPr>
            <a:r>
              <a:rPr lang="en-CA" sz="2400" dirty="0"/>
              <a:t>or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assertArrayEquals(expected,actual)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assertArrayEquals(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155575" indent="0">
              <a:buNone/>
            </a:pPr>
            <a:endParaRPr lang="en-CA" dirty="0" smtClean="0"/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</a:p>
          <a:p>
            <a:pPr lvl="1"/>
            <a:r>
              <a:rPr lang="en-US" sz="2800" dirty="0"/>
              <a:t>usually a class &amp; its helpers </a:t>
            </a:r>
          </a:p>
          <a:p>
            <a:r>
              <a:rPr lang="en-US" sz="3200" dirty="0"/>
              <a:t>Focus on the functions of the unit </a:t>
            </a:r>
          </a:p>
          <a:p>
            <a:pPr lvl="1"/>
            <a:r>
              <a:rPr lang="en-US" sz="2800" dirty="0"/>
              <a:t>functionality, correctness, accuracy </a:t>
            </a:r>
          </a:p>
          <a:p>
            <a:r>
              <a:rPr lang="en-US" sz="3200" dirty="0"/>
              <a:t>Usually carried out by the developers of the unit</a:t>
            </a:r>
          </a:p>
          <a:p>
            <a:pPr lvl="1"/>
            <a:r>
              <a:rPr lang="en-US" sz="2800" dirty="0"/>
              <a:t>can use black-box and white-box techniques to design test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2775" indent="-457200"/>
            <a:r>
              <a:rPr lang="en-CA" dirty="0" smtClean="0"/>
              <a:t>Examples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a1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a2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a1, a2);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			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a11 = { { 2, 3 }, { 5, 7 }, { 11, 13 }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a12 = { { 2, 3 }, { 5, 7 }, { 11, 13 } }; 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a11, a12);</a:t>
            </a:r>
            <a:endParaRPr lang="en-CA" sz="2400" dirty="0">
              <a:solidFill>
                <a:srgbClr val="000090"/>
              </a:solidFill>
              <a:latin typeface="+mn-lt"/>
            </a:endParaRPr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Floating Point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Beware of problems with comparisons</a:t>
            </a:r>
          </a:p>
          <a:p>
            <a:pPr lvl="1"/>
            <a:r>
              <a:rPr lang="en-US" dirty="0" smtClean="0"/>
              <a:t>How to compare two floating numbers</a:t>
            </a:r>
          </a:p>
          <a:p>
            <a:pPr lvl="2"/>
            <a:r>
              <a:rPr lang="en-US" dirty="0" smtClean="0"/>
              <a:t>Never do the following:</a:t>
            </a:r>
            <a:br>
              <a:rPr lang="en-US" dirty="0" smtClean="0"/>
            </a:br>
            <a:r>
              <a:rPr lang="en-US" b="1" dirty="0" smtClean="0">
                <a:latin typeface="Courier New"/>
                <a:cs typeface="Courier New"/>
              </a:rPr>
              <a:t>float a, b;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. . .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if ( a == b)</a:t>
            </a:r>
          </a:p>
          <a:p>
            <a:pPr lvl="1"/>
            <a:r>
              <a:rPr lang="en-US" dirty="0" smtClean="0">
                <a:cs typeface="Courier New"/>
              </a:rPr>
              <a:t>Why? Floating point arithmetic is not precise.</a:t>
            </a:r>
          </a:p>
          <a:p>
            <a:pPr lvl="2"/>
            <a:r>
              <a:rPr lang="en-US" dirty="0" smtClean="0"/>
              <a:t>What is your limit of accuracy of the computer?</a:t>
            </a:r>
          </a:p>
          <a:p>
            <a:pPr lvl="2"/>
            <a:r>
              <a:rPr lang="en-US" dirty="0" smtClean="0"/>
              <a:t>Is it 4.0000000  or 3.9999999 or 4.0000001 ?</a:t>
            </a:r>
          </a:p>
          <a:p>
            <a:pPr lvl="2"/>
            <a:r>
              <a:rPr lang="en-US" dirty="0" smtClean="0"/>
              <a:t>Comparison is to subtract one of the numbers and look at the remainder. Hence to compare two floating numbers you must have a range/limit/delta.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Assertion Methods: Floating Point Values</a:t>
            </a:r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xfrm>
            <a:off x="838200" y="1584960"/>
            <a:ext cx="9805416" cy="4696968"/>
          </a:xfrm>
        </p:spPr>
        <p:txBody>
          <a:bodyPr/>
          <a:lstStyle/>
          <a:p>
            <a:pPr marL="342900" indent="-342900"/>
            <a:r>
              <a:rPr lang="en-CA" dirty="0"/>
              <a:t>For comparing floating point values (</a:t>
            </a:r>
            <a:r>
              <a:rPr lang="en-CA" dirty="0">
                <a:solidFill>
                  <a:srgbClr val="3333CC"/>
                </a:solidFill>
              </a:rPr>
              <a:t>double </a:t>
            </a:r>
            <a:r>
              <a:rPr lang="en-CA" dirty="0"/>
              <a:t>or</a:t>
            </a:r>
            <a:r>
              <a:rPr lang="en-CA" dirty="0">
                <a:solidFill>
                  <a:srgbClr val="3333CC"/>
                </a:solidFill>
              </a:rPr>
              <a:t> float</a:t>
            </a:r>
            <a:r>
              <a:rPr lang="en-CA" dirty="0"/>
              <a:t>)</a:t>
            </a:r>
          </a:p>
          <a:p>
            <a:pPr marL="742950" lvl="1" indent="-285750"/>
            <a:r>
              <a:rPr lang="en-CA" dirty="0">
                <a:solidFill>
                  <a:srgbClr val="000090"/>
                </a:solidFill>
                <a:latin typeface="+mn-lt"/>
              </a:rPr>
              <a:t>assertEquals</a:t>
            </a:r>
            <a:r>
              <a:rPr lang="en-CA" sz="2500" dirty="0"/>
              <a:t> </a:t>
            </a:r>
            <a:r>
              <a:rPr lang="en-CA" sz="2800" dirty="0"/>
              <a:t>requires an additional parameter </a:t>
            </a:r>
            <a:r>
              <a:rPr lang="en-CA" sz="2800" b="1" u="sng" dirty="0">
                <a:solidFill>
                  <a:srgbClr val="3333CC"/>
                </a:solidFill>
              </a:rPr>
              <a:t>delta</a:t>
            </a:r>
            <a:r>
              <a:rPr lang="en-CA" sz="2800" dirty="0"/>
              <a:t>.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dirty="0"/>
          </a:p>
          <a:p>
            <a:pPr marL="342900" indent="-342900"/>
            <a:r>
              <a:rPr lang="en-CA" dirty="0"/>
              <a:t>The assertion evaluates to true if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3333CC"/>
                </a:solidFill>
              </a:rPr>
              <a:t>	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Math.abs( expected – actual ) &lt;= delta</a:t>
            </a:r>
            <a:endParaRPr lang="en-CA" sz="2400" dirty="0">
              <a:latin typeface="+mn-lt"/>
            </a:endParaRPr>
          </a:p>
          <a:p>
            <a:pPr marL="342900" indent="-342900"/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double d1 = 100.0, d2 = 99.99995;</a:t>
            </a:r>
            <a:r>
              <a:rPr lang="en-CA" sz="3200" dirty="0">
                <a:solidFill>
                  <a:srgbClr val="000090"/>
                </a:solidFill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assertEquals(</a:t>
            </a:r>
            <a:r>
              <a:rPr lang="en-CA" sz="2400" dirty="0">
                <a:solidFill>
                  <a:srgbClr val="FF0D45"/>
                </a:solidFill>
                <a:latin typeface="+mn-lt"/>
              </a:rPr>
              <a:t>“Should be equal within delta.”</a:t>
            </a:r>
            <a:r>
              <a:rPr lang="en-CA" sz="2400" dirty="0">
                <a:solidFill>
                  <a:srgbClr val="000090"/>
                </a:solidFill>
                <a:latin typeface="+mn-lt"/>
              </a:rPr>
              <a:t>, d1, d2, 0.0001);</a:t>
            </a:r>
          </a:p>
          <a:p>
            <a:pPr marL="742950" lvl="1" indent="-285750">
              <a:buNone/>
            </a:pPr>
            <a:r>
              <a:rPr lang="en-CA" sz="1900" dirty="0"/>
              <a:t>  </a:t>
            </a:r>
          </a:p>
          <a:p>
            <a:pPr lvl="2"/>
            <a:endParaRPr lang="en-CA" sz="1600" dirty="0">
              <a:latin typeface="Gill Sans MT" charset="0"/>
            </a:endParaRPr>
          </a:p>
          <a:p>
            <a:pPr marL="342900" indent="-342900"/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A.k.a., robustness testing</a:t>
            </a:r>
          </a:p>
          <a:p>
            <a:r>
              <a:rPr lang="en-CA" sz="3200" dirty="0"/>
              <a:t>The expected outcome of a test is an exception.</a:t>
            </a:r>
          </a:p>
          <a:p>
            <a:pPr marL="349250" lvl="1" indent="0">
              <a:buNone/>
            </a:pPr>
            <a:endParaRPr lang="en-US" dirty="0">
              <a:latin typeface="+mn-lt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checkedSearch(null, 1);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1520952" y="2895601"/>
            <a:ext cx="7848600" cy="2743199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if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(a ==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|| a.</a:t>
            </a:r>
            <a:r>
              <a:rPr lang="en-US" sz="2400" dirty="0">
                <a:solidFill>
                  <a:srgbClr val="0226CC"/>
                </a:solidFill>
                <a:ea typeface="Monaco"/>
                <a:cs typeface="Monaco"/>
              </a:rPr>
              <a:t>length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==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throw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new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IllegalArgumentException(</a:t>
            </a:r>
            <a:r>
              <a:rPr lang="en-US" sz="2400" dirty="0">
                <a:solidFill>
                  <a:srgbClr val="0000FF"/>
                </a:solidFill>
              </a:rPr>
              <a:t>"Null or empty array."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 …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Exception Testing: Specify the Excepted Exception </a:t>
            </a: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xfrm>
            <a:off x="1011936" y="1475232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dirty="0" smtClean="0"/>
              <a:t>Specify </a:t>
            </a:r>
            <a:r>
              <a:rPr lang="en-CA" dirty="0"/>
              <a:t>an expected exception in a test case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A particular class of exception is expected to occur</a:t>
            </a:r>
            <a:r>
              <a:rPr lang="en-US" dirty="0">
                <a:solidFill>
                  <a:srgbClr val="777777"/>
                </a:solidFill>
                <a:ea typeface="Arial"/>
                <a:cs typeface="Arial"/>
              </a:rPr>
              <a:t> </a:t>
            </a:r>
          </a:p>
          <a:p>
            <a:pPr marL="644525" lvl="2" indent="0">
              <a:buNone/>
            </a:pPr>
            <a:endParaRPr lang="en-CA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 marL="0" indent="0">
              <a:lnSpc>
                <a:spcPct val="80000"/>
              </a:lnSpc>
              <a:buNone/>
            </a:pPr>
            <a:endParaRPr lang="en-CA" dirty="0" smtClean="0"/>
          </a:p>
          <a:p>
            <a:pPr>
              <a:lnSpc>
                <a:spcPct val="80000"/>
              </a:lnSpc>
            </a:pPr>
            <a:r>
              <a:rPr lang="en-CA" dirty="0" smtClean="0"/>
              <a:t>The verdict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Pass: if the expected exception is thrown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Fail: if no exception, or an unexpected exception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075944" y="2389632"/>
            <a:ext cx="9144000" cy="24384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@Test</a:t>
            </a:r>
          </a:p>
          <a:p>
            <a:pPr marL="0" indent="0">
              <a:buNone/>
            </a:pPr>
            <a:r>
              <a:rPr lang="en-US" sz="2000" dirty="0"/>
              <a:t>    void </a:t>
            </a:r>
            <a:r>
              <a:rPr lang="en-US" sz="2000" dirty="0" err="1"/>
              <a:t>exceptionTesting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Exception exception = </a:t>
            </a:r>
            <a:r>
              <a:rPr lang="en-US" sz="2000" dirty="0" err="1"/>
              <a:t>assertThrows</a:t>
            </a:r>
            <a:r>
              <a:rPr lang="en-US" sz="2000" dirty="0"/>
              <a:t>(</a:t>
            </a:r>
            <a:r>
              <a:rPr lang="en-US" sz="2000" dirty="0" err="1"/>
              <a:t>ArithmeticException.class</a:t>
            </a:r>
            <a:r>
              <a:rPr lang="en-US" sz="2000" dirty="0"/>
              <a:t>, () -&gt;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calculator.divide</a:t>
            </a:r>
            <a:r>
              <a:rPr lang="en-US" sz="2000" dirty="0"/>
              <a:t>(1, 0));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assertEquals</a:t>
            </a:r>
            <a:r>
              <a:rPr lang="en-US" sz="2000" dirty="0"/>
              <a:t>("/ by zero", </a:t>
            </a:r>
            <a:r>
              <a:rPr lang="en-US" sz="2000" dirty="0" err="1"/>
              <a:t>exception.getMessage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Exception Testing: The fail() Assertion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 methods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f</a:t>
            </a:r>
            <a:r>
              <a:rPr lang="en-CA" dirty="0">
                <a:solidFill>
                  <a:srgbClr val="000090"/>
                </a:solidFill>
              </a:rPr>
              <a:t>ail()</a:t>
            </a:r>
          </a:p>
          <a:p>
            <a:pPr lvl="1"/>
            <a:r>
              <a:rPr lang="en-CA" dirty="0">
                <a:solidFill>
                  <a:srgbClr val="000090"/>
                </a:solidFill>
              </a:rPr>
              <a:t>fail(</a:t>
            </a:r>
            <a:r>
              <a:rPr lang="en-CA" i="1" dirty="0">
                <a:solidFill>
                  <a:srgbClr val="FF0D45"/>
                </a:solidFill>
              </a:rPr>
              <a:t>message</a:t>
            </a:r>
            <a:r>
              <a:rPr lang="en-CA" dirty="0">
                <a:solidFill>
                  <a:srgbClr val="000090"/>
                </a:solidFill>
              </a:rPr>
              <a:t>)</a:t>
            </a:r>
          </a:p>
          <a:p>
            <a:r>
              <a:rPr lang="en-CA" dirty="0"/>
              <a:t>Unconditional </a:t>
            </a:r>
            <a:r>
              <a:rPr lang="en-CA" dirty="0" smtClean="0"/>
              <a:t>failure</a:t>
            </a:r>
          </a:p>
          <a:p>
            <a:pPr lvl="1"/>
            <a:r>
              <a:rPr lang="en-CA" dirty="0"/>
              <a:t>i.e., it always fails if it is executed</a:t>
            </a:r>
          </a:p>
          <a:p>
            <a:r>
              <a:rPr lang="en-CA" dirty="0" smtClean="0"/>
              <a:t>Used in where it should not be reached</a:t>
            </a:r>
          </a:p>
          <a:p>
            <a:pPr lvl="1"/>
            <a:r>
              <a:rPr lang="en-CA" dirty="0"/>
              <a:t>e.g., after a statement, in which an exception should have been thrown.    </a:t>
            </a:r>
          </a:p>
          <a:p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Exception Testing</a:t>
            </a:r>
            <a:r>
              <a:rPr lang="en-CA" sz="4000" b="1" dirty="0"/>
              <a:t>: </a:t>
            </a:r>
            <a:r>
              <a:rPr lang="en-CA" sz="4000" dirty="0"/>
              <a:t>Use fail() Assertion </a:t>
            </a:r>
            <a:endParaRPr lang="en-CA" sz="4000" b="1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978408" y="1420369"/>
            <a:ext cx="8610600" cy="5140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2400" dirty="0"/>
              <a:t>Catch exceptions, and use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fail()</a:t>
            </a:r>
            <a:r>
              <a:rPr lang="en-CA" sz="2400" dirty="0"/>
              <a:t> if not thrown</a:t>
            </a:r>
            <a:endParaRPr lang="en-CA" sz="2400" b="1" dirty="0">
              <a:solidFill>
                <a:srgbClr val="3333CC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r>
              <a:rPr lang="en-CA" sz="2400" dirty="0"/>
              <a:t>Allows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inspecting specific messages/details of the exception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distinguishing different types of exceptions</a:t>
            </a:r>
            <a:endParaRPr lang="en-CA" sz="1400" b="1" dirty="0">
              <a:solidFill>
                <a:srgbClr val="3333CC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664208" y="1953768"/>
            <a:ext cx="7696200" cy="32766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ea typeface="Monaco"/>
                <a:cs typeface="Monaco"/>
              </a:rPr>
              <a:t>@Test</a:t>
            </a:r>
            <a:endParaRPr lang="en-US" sz="20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testCheckedSearch3()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try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checkedSearch(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fail(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"Exception should have occurred"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catch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(IllegalArgumentException 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assertEquals(e.getMessage(), 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"Null or empty array."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CA" sz="2000" b="1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4024" y="1621536"/>
            <a:ext cx="9625584" cy="3736848"/>
          </a:xfrm>
        </p:spPr>
        <p:txBody>
          <a:bodyPr/>
          <a:lstStyle/>
          <a:p>
            <a:r>
              <a:rPr lang="en-US" sz="3200" dirty="0"/>
              <a:t>JUnit documentation</a:t>
            </a:r>
          </a:p>
          <a:p>
            <a:pPr lvl="1"/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An introductory tutorial</a:t>
            </a:r>
          </a:p>
          <a:p>
            <a:pPr lvl="1"/>
            <a:r>
              <a:rPr lang="en-US" sz="2800" dirty="0">
                <a:hlinkClick r:id="rId3"/>
              </a:rPr>
              <a:t>http://www.vogella.com/tutorials/JUnit/article.html</a:t>
            </a:r>
            <a:endParaRPr lang="en-US" sz="2800" dirty="0"/>
          </a:p>
          <a:p>
            <a:pPr lvl="1"/>
            <a:endParaRPr lang="en-US" sz="2800" dirty="0"/>
          </a:p>
          <a:p>
            <a:pPr marL="344487" lvl="1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Key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Cases </a:t>
            </a:r>
            <a:r>
              <a:rPr lang="en-US" dirty="0" smtClean="0"/>
              <a:t>play </a:t>
            </a:r>
            <a:r>
              <a:rPr lang="en-US" dirty="0"/>
              <a:t>an important role in </a:t>
            </a:r>
            <a:r>
              <a:rPr lang="en-US" b="1" dirty="0"/>
              <a:t>Software Testing Life-</a:t>
            </a:r>
            <a:r>
              <a:rPr lang="en-US" b="1" dirty="0" smtClean="0"/>
              <a:t>cycle</a:t>
            </a:r>
            <a:r>
              <a:rPr lang="en-US" dirty="0" smtClean="0"/>
              <a:t>. Make </a:t>
            </a:r>
            <a:r>
              <a:rPr lang="en-US" dirty="0"/>
              <a:t>sure they are correct </a:t>
            </a:r>
            <a:r>
              <a:rPr lang="en-US" dirty="0" smtClean="0"/>
              <a:t>and cover all possible situations.</a:t>
            </a:r>
          </a:p>
          <a:p>
            <a:r>
              <a:rPr lang="en-US" dirty="0" smtClean="0"/>
              <a:t>Unit </a:t>
            </a:r>
            <a:r>
              <a:rPr lang="en-US" dirty="0"/>
              <a:t>testing refers to the practice of testing certain functions and areas – or units – of our code. This gives us the ability to verify that our functions work as expected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needs to be thorough</a:t>
            </a:r>
          </a:p>
          <a:p>
            <a:r>
              <a:rPr lang="en-US" dirty="0"/>
              <a:t>Eclipse/NetBeans </a:t>
            </a:r>
            <a:r>
              <a:rPr lang="en-US" dirty="0" smtClean="0"/>
              <a:t>provides a platform for doing unit tests using JUnit as a built-in feature.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400" dirty="0"/>
              <a:t>JUnit Best Practices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</a:p>
          <a:p>
            <a:pPr lvl="1"/>
            <a:r>
              <a:rPr lang="en-US" dirty="0" smtClean="0"/>
              <a:t>Generally a "subsystem" means a particular class or object.</a:t>
            </a:r>
          </a:p>
          <a:p>
            <a:pPr lvl="1"/>
            <a:r>
              <a:rPr lang="en-US" dirty="0" smtClean="0"/>
              <a:t>The Java library JUnit helps us to easily perform unit testing.</a:t>
            </a:r>
          </a:p>
          <a:p>
            <a:r>
              <a:rPr lang="en-US" dirty="0" smtClean="0"/>
              <a:t>The basic idea:</a:t>
            </a:r>
          </a:p>
          <a:p>
            <a:pPr lvl="1"/>
            <a:r>
              <a:rPr lang="en-US" dirty="0" smtClean="0"/>
              <a:t>For a given class Foo, create another class FooTest to test it, containing various "test case" methods to run.</a:t>
            </a:r>
          </a:p>
          <a:p>
            <a:pPr lvl="1"/>
            <a:r>
              <a:rPr lang="en-US" dirty="0" smtClean="0"/>
              <a:t>Each method looks for particular results and passes / fails.</a:t>
            </a:r>
          </a:p>
          <a:p>
            <a:r>
              <a:rPr lang="en-US" dirty="0" smtClean="0"/>
              <a:t>JUnit provides "assert" commands to help us write tests.</a:t>
            </a:r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4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JUnit Best Practices</a:t>
            </a:r>
          </a:p>
        </p:txBody>
      </p:sp>
      <p:sp>
        <p:nvSpPr>
          <p:cNvPr id="3994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Each test case should be independent.</a:t>
            </a:r>
          </a:p>
          <a:p>
            <a:pPr marL="393700" indent="-285750"/>
            <a:r>
              <a:rPr lang="en-CA" sz="3200" dirty="0"/>
              <a:t>Test cases should be independent of execution order.</a:t>
            </a:r>
          </a:p>
          <a:p>
            <a:pPr marL="393700" indent="-285750"/>
            <a:r>
              <a:rPr lang="en-CA" sz="3200" dirty="0"/>
              <a:t>No dependencies on the state of previous tests.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JUnit Test </a:t>
            </a:r>
            <a:r>
              <a:rPr lang="en-CA" dirty="0"/>
              <a:t>Fixtures</a:t>
            </a:r>
          </a:p>
        </p:txBody>
      </p:sp>
      <p:sp>
        <p:nvSpPr>
          <p:cNvPr id="4096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3200" dirty="0"/>
              <a:t>The context in which a test case is executed.</a:t>
            </a:r>
          </a:p>
          <a:p>
            <a:r>
              <a:rPr lang="en-CA" sz="3200" dirty="0"/>
              <a:t>Typically include:</a:t>
            </a:r>
          </a:p>
          <a:p>
            <a:pPr lvl="1"/>
            <a:r>
              <a:rPr lang="en-CA" sz="2800" dirty="0"/>
              <a:t>Common objects or resources that are available for use by any test case.</a:t>
            </a:r>
          </a:p>
          <a:p>
            <a:r>
              <a:rPr lang="en-CA" sz="3200" dirty="0"/>
              <a:t>Activities to manage these objects </a:t>
            </a:r>
          </a:p>
          <a:p>
            <a:pPr lvl="1"/>
            <a:r>
              <a:rPr lang="en-CA" sz="2700" dirty="0"/>
              <a:t>Set-up: object and resource allocation</a:t>
            </a:r>
          </a:p>
          <a:p>
            <a:pPr lvl="1"/>
            <a:r>
              <a:rPr lang="en-CA" sz="2700" dirty="0"/>
              <a:t>Tear-down: object and resource de-allocation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that must be done prior to each test case</a:t>
            </a:r>
          </a:p>
          <a:p>
            <a:pPr marL="393700" indent="-285750"/>
            <a:r>
              <a:rPr lang="en-CA" sz="3200" dirty="0"/>
              <a:t>Examples:  </a:t>
            </a:r>
          </a:p>
          <a:p>
            <a:pPr marL="847725" lvl="1"/>
            <a:r>
              <a:rPr lang="en-CA" sz="2800" dirty="0"/>
              <a:t>Create some objects to work with</a:t>
            </a:r>
          </a:p>
          <a:p>
            <a:pPr marL="847725" lvl="1"/>
            <a:r>
              <a:rPr lang="en-CA" sz="2800" dirty="0"/>
              <a:t>Open a network connection</a:t>
            </a:r>
          </a:p>
          <a:p>
            <a:pPr marL="847725" lvl="1"/>
            <a:r>
              <a:rPr lang="en-CA" sz="2800" dirty="0"/>
              <a:t>Open a file to read/write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to clean up after execution of each test case. </a:t>
            </a:r>
          </a:p>
          <a:p>
            <a:pPr marL="393700" indent="-285750"/>
            <a:r>
              <a:rPr lang="en-CA" sz="3200" dirty="0"/>
              <a:t>Ensures </a:t>
            </a:r>
          </a:p>
          <a:p>
            <a:pPr marL="847725" lvl="1"/>
            <a:r>
              <a:rPr lang="en-CA" sz="2800" dirty="0"/>
              <a:t>Resources are released</a:t>
            </a:r>
          </a:p>
          <a:p>
            <a:pPr marL="847725" lvl="1"/>
            <a:r>
              <a:rPr lang="en-CA" sz="2800" dirty="0"/>
              <a:t>the system is in a known state for the next test case</a:t>
            </a:r>
          </a:p>
          <a:p>
            <a:pPr marL="393700" indent="-285750"/>
            <a:r>
              <a:rPr lang="en-CA" sz="3200" dirty="0"/>
              <a:t>Clean up should not be done at the end of a test case,</a:t>
            </a:r>
          </a:p>
          <a:p>
            <a:pPr marL="847725" lvl="1"/>
            <a:r>
              <a:rPr lang="en-CA" sz="2800" dirty="0"/>
              <a:t>since a failure ends execution of a test case at that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z="3200" dirty="0"/>
              <a:t>Method Annotations for Set-Up and Tear-Down</a:t>
            </a:r>
          </a:p>
        </p:txBody>
      </p:sp>
      <p:sp>
        <p:nvSpPr>
          <p:cNvPr id="4301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set-up</a:t>
            </a:r>
          </a:p>
          <a:p>
            <a:pPr marL="742950" lvl="1" indent="-285750"/>
            <a:r>
              <a:rPr lang="en-CA" dirty="0"/>
              <a:t>code to run before </a:t>
            </a:r>
            <a:r>
              <a:rPr lang="en-CA" u="sng" dirty="0"/>
              <a:t>each</a:t>
            </a:r>
            <a:r>
              <a:rPr lang="en-CA" dirty="0"/>
              <a:t> test case.</a:t>
            </a:r>
          </a:p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AfterEach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Teardown </a:t>
            </a:r>
          </a:p>
          <a:p>
            <a:pPr marL="742950" lvl="1" indent="-285750"/>
            <a:r>
              <a:rPr lang="en-CA" dirty="0"/>
              <a:t>code to run after </a:t>
            </a:r>
            <a:r>
              <a:rPr lang="en-CA" i="1" dirty="0"/>
              <a:t>each</a:t>
            </a:r>
            <a:r>
              <a:rPr lang="en-CA" dirty="0"/>
              <a:t> test case. </a:t>
            </a:r>
          </a:p>
          <a:p>
            <a:pPr marL="742950" lvl="1" indent="-285750"/>
            <a:r>
              <a:rPr lang="en-CA" dirty="0"/>
              <a:t>will run regardless of the verdict, even if exceptions are thrown in the test case or an assertion fails.</a:t>
            </a:r>
          </a:p>
          <a:p>
            <a:pPr marL="342900" indent="-342900"/>
            <a:r>
              <a:rPr lang="en-CA" dirty="0"/>
              <a:t>Multiple annotations are allowed</a:t>
            </a:r>
          </a:p>
          <a:p>
            <a:pPr marL="742950" lvl="1" indent="-285750"/>
            <a:r>
              <a:rPr lang="en-CA" dirty="0"/>
              <a:t>all methods annotated with 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dirty="0">
                <a:latin typeface="+mn-lt"/>
              </a:rPr>
              <a:t> </a:t>
            </a:r>
            <a:r>
              <a:rPr lang="en-CA" dirty="0"/>
              <a:t>will be run before </a:t>
            </a:r>
            <a:r>
              <a:rPr lang="en-CA" i="1" u="sng" dirty="0">
                <a:solidFill>
                  <a:srgbClr val="800000"/>
                </a:solidFill>
              </a:rPr>
              <a:t>each</a:t>
            </a:r>
            <a:r>
              <a:rPr lang="en-CA" dirty="0"/>
              <a:t> test case</a:t>
            </a:r>
          </a:p>
          <a:p>
            <a:pPr marL="742950" lvl="1" indent="-285750"/>
            <a:r>
              <a:rPr lang="en-CA" dirty="0"/>
              <a:t>but no guarantee of execution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Example:  Using a File as a Test Fixture</a:t>
            </a:r>
          </a:p>
        </p:txBody>
      </p:sp>
      <p:sp>
        <p:nvSpPr>
          <p:cNvPr id="44037" name="Rectangle 3"/>
          <p:cNvSpPr>
            <a:spLocks noGrp="1"/>
          </p:cNvSpPr>
          <p:nvPr>
            <p:ph sz="half" idx="1"/>
          </p:nvPr>
        </p:nvSpPr>
        <p:spPr>
          <a:xfrm>
            <a:off x="1158240" y="1386840"/>
            <a:ext cx="4038600" cy="5097462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class OutputTest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private File output; 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BeforeEach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createOutputFile() {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output = new File(...);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AfterEach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deleteOutputFile()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output.close();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output.delete();		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30240" y="1394778"/>
            <a:ext cx="4038600" cy="5097462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CA" sz="2000" dirty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3333CC"/>
                </a:solidFill>
                <a:latin typeface="Arial"/>
              </a:rPr>
              <a:t>    public void test1WithFile()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   </a:t>
            </a:r>
            <a:r>
              <a:rPr lang="en-US" sz="2000" dirty="0">
                <a:solidFill>
                  <a:srgbClr val="008000"/>
                </a:solidFill>
                <a:latin typeface="Arial"/>
              </a:rPr>
              <a:t>// code for test case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} </a:t>
            </a:r>
          </a:p>
          <a:p>
            <a:pPr marL="0" indent="0">
              <a:buNone/>
            </a:pPr>
            <a:endParaRPr lang="en-US" sz="2000" dirty="0">
              <a:solidFill>
                <a:srgbClr val="3333CC"/>
              </a:solidFill>
              <a:latin typeface="Arial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US" sz="2000" dirty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public void test2WithFile()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Arial"/>
              </a:rPr>
              <a:t> // code for test case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Method Execution Order</a:t>
            </a:r>
          </a:p>
        </p:txBody>
      </p:sp>
      <p:sp>
        <p:nvSpPr>
          <p:cNvPr id="45061" name="Rectangle 3"/>
          <p:cNvSpPr>
            <a:spLocks noGrp="1"/>
          </p:cNvSpPr>
          <p:nvPr>
            <p:ph type="body" idx="4294967295"/>
          </p:nvPr>
        </p:nvSpPr>
        <p:spPr>
          <a:xfrm>
            <a:off x="1112520" y="1524001"/>
            <a:ext cx="8229600" cy="4986527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107950" indent="0">
              <a:buNone/>
            </a:pPr>
            <a:endParaRPr lang="en-CA" sz="1600" dirty="0"/>
          </a:p>
          <a:p>
            <a:pPr marL="107950" indent="0">
              <a:buNone/>
            </a:pPr>
            <a:r>
              <a:rPr lang="en-CA" dirty="0" smtClean="0"/>
              <a:t>Not </a:t>
            </a:r>
            <a:r>
              <a:rPr lang="en-CA" dirty="0"/>
              <a:t>guaranteed: </a:t>
            </a:r>
            <a:endParaRPr lang="en-CA" dirty="0" smtClean="0"/>
          </a:p>
          <a:p>
            <a:pPr marL="107950" indent="0"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</a:rPr>
              <a:t>                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 smtClean="0"/>
              <a:t> </a:t>
            </a:r>
            <a:r>
              <a:rPr lang="en-CA" dirty="0"/>
              <a:t>runs before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>
                <a:solidFill>
                  <a:srgbClr val="3333CC"/>
                </a:solidFill>
              </a:rPr>
              <a:t> 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6085" name="Rectangle 3"/>
          <p:cNvSpPr>
            <a:spLocks noGrp="1"/>
          </p:cNvSpPr>
          <p:nvPr>
            <p:ph type="body" idx="4294967295"/>
          </p:nvPr>
        </p:nvSpPr>
        <p:spPr>
          <a:xfrm>
            <a:off x="1231392" y="1235075"/>
            <a:ext cx="8229600" cy="5486400"/>
          </a:xfrm>
        </p:spPr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BeforeAll</a:t>
            </a:r>
            <a:r>
              <a:rPr lang="en-CA" sz="2400" dirty="0"/>
              <a:t> </a:t>
            </a:r>
            <a:r>
              <a:rPr lang="en-CA" dirty="0"/>
              <a:t>annotation on a </a:t>
            </a:r>
            <a:r>
              <a:rPr lang="en-CA" i="1" dirty="0"/>
              <a:t>static</a:t>
            </a:r>
            <a:r>
              <a:rPr lang="en-CA" dirty="0"/>
              <a:t> method</a:t>
            </a:r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sz="2400" i="1" dirty="0"/>
              <a:t>once only</a:t>
            </a:r>
            <a:r>
              <a:rPr lang="en-CA" sz="2400" dirty="0"/>
              <a:t> 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of the tests, and 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BeforeEach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starting servers, opening connections, etc. </a:t>
            </a:r>
          </a:p>
          <a:p>
            <a:pPr marL="742950" lvl="1" indent="-285750"/>
            <a:r>
              <a:rPr lang="en-CA" dirty="0"/>
              <a:t>No need to reset/restart for each test case</a:t>
            </a:r>
          </a:p>
          <a:p>
            <a:pPr marL="742950" lvl="1" indent="-285750"/>
            <a:r>
              <a:rPr lang="en-CA" dirty="0"/>
              <a:t>Shared, non-destructive</a:t>
            </a:r>
            <a:endParaRPr lang="en-CA" sz="2000" dirty="0">
              <a:latin typeface="Gill Sans M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6336" y="5110829"/>
            <a:ext cx="5791200" cy="1428083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BeforeAll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setup code here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7109" name="Rectangle 3"/>
          <p:cNvSpPr>
            <a:spLocks noGrp="1"/>
          </p:cNvSpPr>
          <p:nvPr>
            <p:ph type="body" idx="4294967295"/>
          </p:nvPr>
        </p:nvSpPr>
        <p:spPr>
          <a:xfrm>
            <a:off x="1222248" y="1447800"/>
            <a:ext cx="8229600" cy="5410200"/>
          </a:xfrm>
        </p:spPr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2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After</a:t>
            </a:r>
            <a:r>
              <a:rPr lang="en-CA" sz="2200" dirty="0" err="1">
                <a:solidFill>
                  <a:srgbClr val="3333CC"/>
                </a:solidFill>
              </a:rPr>
              <a:t>All</a:t>
            </a:r>
            <a:r>
              <a:rPr lang="en-CA" sz="2200" dirty="0">
                <a:latin typeface="+mn-lt"/>
              </a:rPr>
              <a:t> </a:t>
            </a:r>
            <a:r>
              <a:rPr lang="en-CA" dirty="0"/>
              <a:t>annotation on a </a:t>
            </a:r>
            <a:r>
              <a:rPr lang="en-CA" i="1" dirty="0"/>
              <a:t>static </a:t>
            </a:r>
            <a:r>
              <a:rPr lang="en-CA" dirty="0"/>
              <a:t>method</a:t>
            </a:r>
            <a:endParaRPr lang="en-CA" sz="2200" dirty="0"/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i="1" dirty="0">
                <a:solidFill>
                  <a:srgbClr val="000000"/>
                </a:solidFill>
              </a:rPr>
              <a:t>once only </a:t>
            </a:r>
            <a:r>
              <a:rPr lang="en-CA" dirty="0"/>
              <a:t>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 </a:t>
            </a:r>
            <a:r>
              <a:rPr lang="en-CA" dirty="0"/>
              <a:t>any of the tests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AfterEach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stopping servers, closing connections, etc.</a:t>
            </a:r>
            <a:endParaRPr lang="en-CA" sz="2200" dirty="0">
              <a:latin typeface="Gill Sans MT" charset="0"/>
            </a:endParaRPr>
          </a:p>
          <a:p>
            <a:pPr marL="742950" lvl="1" indent="-285750">
              <a:buNone/>
            </a:pPr>
            <a:r>
              <a:rPr lang="en-CA" sz="2000" dirty="0">
                <a:latin typeface="+mn-lt"/>
                <a:cs typeface="Menlo Regular"/>
              </a:rPr>
              <a:t> </a:t>
            </a: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4724400"/>
            <a:ext cx="5105400" cy="1569660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AfterAll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clean up code here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Timed Tests</a:t>
            </a:r>
          </a:p>
        </p:txBody>
      </p:sp>
      <p:sp>
        <p:nvSpPr>
          <p:cNvPr id="50181" name="Rectangle 3"/>
          <p:cNvSpPr>
            <a:spLocks noGrp="1"/>
          </p:cNvSpPr>
          <p:nvPr>
            <p:ph type="body" idx="4294967295"/>
          </p:nvPr>
        </p:nvSpPr>
        <p:spPr>
          <a:xfrm>
            <a:off x="1057656" y="1447800"/>
            <a:ext cx="8229600" cy="5410200"/>
          </a:xfrm>
        </p:spPr>
        <p:txBody>
          <a:bodyPr/>
          <a:lstStyle/>
          <a:p>
            <a:r>
              <a:rPr lang="en-US" dirty="0"/>
              <a:t>Useful for simple performance test</a:t>
            </a:r>
          </a:p>
          <a:p>
            <a:pPr lvl="1"/>
            <a:r>
              <a:rPr lang="en-US" dirty="0"/>
              <a:t>Network communication</a:t>
            </a:r>
          </a:p>
          <a:p>
            <a:pPr lvl="1"/>
            <a:r>
              <a:rPr lang="en-US" dirty="0"/>
              <a:t>Complex computation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@Timeout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Time unit defaults to seconds but is configurable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test fails</a:t>
            </a:r>
          </a:p>
          <a:p>
            <a:pPr lvl="1"/>
            <a:r>
              <a:rPr lang="en-US" dirty="0"/>
              <a:t>if timeout occurs before the test method completes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2808" y="3666744"/>
            <a:ext cx="5181600" cy="1938992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@Test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@Timeout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5)</a:t>
            </a:r>
            <a:endParaRPr lang="en-US" sz="2400" dirty="0">
              <a:solidFill>
                <a:srgbClr val="000090"/>
              </a:solidFill>
            </a:endParaRP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void testLengthyOperation() {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        ...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Allows you to write code faster while increasing quality</a:t>
            </a:r>
          </a:p>
          <a:p>
            <a:r>
              <a:rPr lang="de-DE" dirty="0" smtClean="0"/>
              <a:t>Elegantly simple </a:t>
            </a:r>
          </a:p>
          <a:p>
            <a:r>
              <a:rPr lang="de-DE" dirty="0" smtClean="0"/>
              <a:t>Check their own results and provide immediate feedback </a:t>
            </a:r>
          </a:p>
          <a:p>
            <a:r>
              <a:rPr lang="de-DE" dirty="0" smtClean="0"/>
              <a:t>Tests are inexpensive </a:t>
            </a:r>
          </a:p>
          <a:p>
            <a:r>
              <a:rPr lang="de-DE" dirty="0" smtClean="0"/>
              <a:t>Increase the stability of software </a:t>
            </a:r>
          </a:p>
          <a:p>
            <a:r>
              <a:rPr lang="de-DE" dirty="0" smtClean="0"/>
              <a:t>Developer tests </a:t>
            </a:r>
          </a:p>
          <a:p>
            <a:r>
              <a:rPr lang="de-DE" dirty="0" smtClean="0"/>
              <a:t>Written in Java </a:t>
            </a:r>
          </a:p>
          <a:p>
            <a:r>
              <a:rPr lang="de-DE" dirty="0" smtClean="0"/>
              <a:t>Free  </a:t>
            </a:r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xfrm>
            <a:off x="911352" y="1690688"/>
            <a:ext cx="9147048" cy="4665662"/>
          </a:xfrm>
        </p:spPr>
        <p:txBody>
          <a:bodyPr/>
          <a:lstStyle/>
          <a:p>
            <a:r>
              <a:rPr lang="en-US" dirty="0" smtClean="0"/>
              <a:t>Repeat </a:t>
            </a:r>
            <a:r>
              <a:rPr lang="en-US" dirty="0"/>
              <a:t>a test </a:t>
            </a:r>
            <a:r>
              <a:rPr lang="en-US" dirty="0" smtClean="0"/>
              <a:t>case </a:t>
            </a:r>
            <a:r>
              <a:rPr lang="en-US" dirty="0"/>
              <a:t>multiple times with different data </a:t>
            </a:r>
          </a:p>
          <a:p>
            <a:r>
              <a:rPr lang="en-US" dirty="0" smtClean="0"/>
              <a:t>Define a parameterized test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/>
              <a:t>just like regular @Test methods but use the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ParameterizedTest</a:t>
            </a:r>
            <a:r>
              <a:rPr lang="en-US" dirty="0"/>
              <a:t> annotation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declare at least one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 that will provide the arguments for each invocation </a:t>
            </a:r>
            <a:endParaRPr lang="en-US" dirty="0" smtClean="0"/>
          </a:p>
          <a:p>
            <a:pPr lvl="1"/>
            <a:r>
              <a:rPr lang="en-US" dirty="0" smtClean="0"/>
              <a:t>Consume </a:t>
            </a:r>
            <a:r>
              <a:rPr lang="en-US" dirty="0"/>
              <a:t>the arguments in the test </a:t>
            </a:r>
            <a:r>
              <a:rPr lang="en-US" dirty="0" smtClean="0"/>
              <a:t>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Parameterized Test Example</a:t>
            </a:r>
          </a:p>
        </p:txBody>
      </p:sp>
      <p:sp>
        <p:nvSpPr>
          <p:cNvPr id="52229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2590800"/>
            <a:ext cx="8229600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ParameterizedTest</a:t>
            </a:r>
            <a:endParaRPr lang="en-US" sz="1800" dirty="0">
              <a:solidFill>
                <a:schemeClr val="accent4">
                  <a:lumMod val="50000"/>
                  <a:lumOff val="50000"/>
                </a:schemeClr>
              </a:solidFill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rgbClr val="7F7F7F"/>
                </a:solidFill>
                <a:cs typeface="Menlo Regular"/>
              </a:rPr>
              <a:t>ValueSource</a:t>
            </a:r>
            <a:r>
              <a:rPr lang="en-US" sz="1800" dirty="0">
                <a:cs typeface="Menlo Regular"/>
              </a:rPr>
              <a:t>(strings = {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"racecar"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"radar"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"able was I ere I saw </a:t>
            </a:r>
            <a:r>
              <a:rPr lang="en-US" sz="1800" dirty="0" err="1">
                <a:solidFill>
                  <a:srgbClr val="FF0000"/>
                </a:solidFill>
                <a:cs typeface="Menlo Regular"/>
              </a:rPr>
              <a:t>elba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</a:t>
            </a:r>
            <a:r>
              <a:rPr lang="en-US" sz="1800" dirty="0">
                <a:cs typeface="Menlo Regular"/>
              </a:rPr>
              <a:t> })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void palindromes(String candidate) {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    </a:t>
            </a:r>
            <a:r>
              <a:rPr lang="en-US" sz="1800" dirty="0" err="1">
                <a:cs typeface="Menlo Regular"/>
              </a:rPr>
              <a:t>assertTrue</a:t>
            </a:r>
            <a:r>
              <a:rPr lang="en-US" sz="1800" dirty="0">
                <a:cs typeface="Menlo Regular"/>
              </a:rPr>
              <a:t>(</a:t>
            </a:r>
            <a:r>
              <a:rPr lang="en-US" sz="1800" dirty="0" err="1">
                <a:cs typeface="Menlo Regular"/>
              </a:rPr>
              <a:t>StringUtils.isPalindrome</a:t>
            </a:r>
            <a:r>
              <a:rPr lang="en-US" sz="1800" dirty="0">
                <a:cs typeface="Menlo Regular"/>
              </a:rPr>
              <a:t>(candidate));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5 </a:t>
            </a:r>
            <a:r>
              <a:rPr lang="en-US" dirty="0"/>
              <a:t>documentation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https://junit.org/junit5/docs/current/user-guide/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</a:p>
          <a:p>
            <a:pPr lvl="1"/>
            <a:r>
              <a:rPr lang="en-US" dirty="0"/>
              <a:t>Define and execute tests and test suites</a:t>
            </a:r>
          </a:p>
          <a:p>
            <a:pPr lvl="1"/>
            <a:r>
              <a:rPr lang="en-US" dirty="0"/>
              <a:t>Formalize requirements and clarify architecture</a:t>
            </a:r>
          </a:p>
          <a:p>
            <a:pPr lvl="1"/>
            <a:r>
              <a:rPr lang="en-US" dirty="0"/>
              <a:t>Write and debug code</a:t>
            </a:r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</a:p>
          <a:p>
            <a:r>
              <a:rPr lang="en-US" dirty="0"/>
              <a:t>What JUnit does</a:t>
            </a:r>
          </a:p>
          <a:p>
            <a:pPr lvl="1"/>
            <a:r>
              <a:rPr lang="en-US" dirty="0"/>
              <a:t>JUnit runs a suite of tests and reports results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</a:p>
          <a:p>
            <a:pPr lvl="1"/>
            <a:r>
              <a:rPr lang="en-US" dirty="0" smtClean="0"/>
              <a:t>A unit test is a test of a single class</a:t>
            </a:r>
          </a:p>
          <a:p>
            <a:pPr lvl="2"/>
            <a:r>
              <a:rPr lang="en-US" dirty="0" smtClean="0"/>
              <a:t>A test case is a single test of a single method</a:t>
            </a:r>
          </a:p>
          <a:p>
            <a:pPr lvl="2"/>
            <a:r>
              <a:rPr lang="en-US" dirty="0" smtClean="0"/>
              <a:t>A test suite is a collection of test cases</a:t>
            </a:r>
          </a:p>
          <a:p>
            <a:r>
              <a:rPr lang="en-US" dirty="0" smtClean="0"/>
              <a:t>Unit testing is particularly important when software requirements change frequently</a:t>
            </a:r>
          </a:p>
          <a:p>
            <a:pPr lvl="1"/>
            <a:r>
              <a:rPr lang="en-US" dirty="0" smtClean="0"/>
              <a:t>Code often has to be refactored to incorporate the changes</a:t>
            </a:r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3811</Words>
  <Application>Microsoft Office PowerPoint</Application>
  <PresentationFormat>Widescreen</PresentationFormat>
  <Paragraphs>757</Paragraphs>
  <Slides>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0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</vt:lpstr>
      <vt:lpstr>Gill Sans MT</vt:lpstr>
      <vt:lpstr>Lucida Sans</vt:lpstr>
      <vt:lpstr>Menlo Regular</vt:lpstr>
      <vt:lpstr>Monaco</vt:lpstr>
      <vt:lpstr>Times New Roman</vt:lpstr>
      <vt:lpstr>Trebuchet MS</vt:lpstr>
      <vt:lpstr>Wingdings</vt:lpstr>
      <vt:lpstr>Wingdings 3</vt:lpstr>
      <vt:lpstr>Office Theme</vt:lpstr>
      <vt:lpstr>SE401 - Software Quality Assurance and Testing</vt:lpstr>
      <vt:lpstr>SE 401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  <vt:lpstr>An Introduction to JUnit Part 1: The Basics</vt:lpstr>
      <vt:lpstr>JUnit – Java Unit Testing Tool</vt:lpstr>
      <vt:lpstr>JUnit 5</vt:lpstr>
      <vt:lpstr>Running JUnit</vt:lpstr>
      <vt:lpstr>Test Case Verdicts</vt:lpstr>
      <vt:lpstr>JUnit Tests</vt:lpstr>
      <vt:lpstr>JUnit Assertions</vt:lpstr>
      <vt:lpstr>A Simple JUnit Test Case</vt:lpstr>
      <vt:lpstr>A Simple JUnit Test Case</vt:lpstr>
      <vt:lpstr>A Simple JUnit Test Case</vt:lpstr>
      <vt:lpstr>A Simple JUnit Test Case</vt:lpstr>
      <vt:lpstr>A Simple JUnit Test Case</vt:lpstr>
      <vt:lpstr>Organization of JUnit Test</vt:lpstr>
      <vt:lpstr>Using JUnit in Eclipse/NetBeans </vt:lpstr>
      <vt:lpstr>Run JUnit in Eclipse: An Example  </vt:lpstr>
      <vt:lpstr>The Example Program: The Class Under Test </vt:lpstr>
      <vt:lpstr>The JUnit Test</vt:lpstr>
      <vt:lpstr>The JUnit Test (cont’d)</vt:lpstr>
      <vt:lpstr>Run JUnit in Eclipse: An Example </vt:lpstr>
      <vt:lpstr>Run JUnit in Eclipse: An Example </vt:lpstr>
      <vt:lpstr>Run JUnit in Eclipse: An Example </vt:lpstr>
      <vt:lpstr>Run JUnit in Eclipse: An Example </vt:lpstr>
      <vt:lpstr>Run JUnit in Eclipse: An Example</vt:lpstr>
      <vt:lpstr>Run JUnit in Eclipse: An Example </vt:lpstr>
      <vt:lpstr>Assertion Methods </vt:lpstr>
      <vt:lpstr>Assertions in Test Cases</vt:lpstr>
      <vt:lpstr>Assertion Methods: Boolean Conditions</vt:lpstr>
      <vt:lpstr>Assertion Methods: Null Objects </vt:lpstr>
      <vt:lpstr>Assertion Methods: Object Identity </vt:lpstr>
      <vt:lpstr>Assertion Methods: Object Identity</vt:lpstr>
      <vt:lpstr>Assertion Methods: Object Equality</vt:lpstr>
      <vt:lpstr>Assertion Methods: Object Equality</vt:lpstr>
      <vt:lpstr>Assertion Methods: Equality of Arrays </vt:lpstr>
      <vt:lpstr>Assertion Methods: Equality of Arrays </vt:lpstr>
      <vt:lpstr>Floating Point Values</vt:lpstr>
      <vt:lpstr>Assertion Methods: Floating Point Values</vt:lpstr>
      <vt:lpstr>Exception Testing</vt:lpstr>
      <vt:lpstr>Exception Testing: Specify the Excepted Exception </vt:lpstr>
      <vt:lpstr>Exception Testing: The fail() Assertion </vt:lpstr>
      <vt:lpstr>Exception Testing: Use fail() Assertion </vt:lpstr>
      <vt:lpstr>Readings and References</vt:lpstr>
      <vt:lpstr>Summary: Key Concepts </vt:lpstr>
      <vt:lpstr>JUnit Best Practices</vt:lpstr>
      <vt:lpstr>JUnit Best Practices</vt:lpstr>
      <vt:lpstr>JUnit Test Fixtures</vt:lpstr>
      <vt:lpstr>Set-Up</vt:lpstr>
      <vt:lpstr>Tear-Down</vt:lpstr>
      <vt:lpstr>Method Annotations for Set-Up and Tear-Down</vt:lpstr>
      <vt:lpstr>Example:  Using a File as a Test Fixture</vt:lpstr>
      <vt:lpstr>Method Execution Order</vt:lpstr>
      <vt:lpstr>Once-Only Set-Up</vt:lpstr>
      <vt:lpstr>Once-Only Tear-Down</vt:lpstr>
      <vt:lpstr>Timed Tests</vt:lpstr>
      <vt:lpstr>Parameterized Tests</vt:lpstr>
      <vt:lpstr>Parameterized Test Example</vt:lpstr>
      <vt:lpstr>Readings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16</cp:revision>
  <dcterms:created xsi:type="dcterms:W3CDTF">2020-12-01T06:37:59Z</dcterms:created>
  <dcterms:modified xsi:type="dcterms:W3CDTF">2021-09-29T03:44:18Z</dcterms:modified>
</cp:coreProperties>
</file>