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2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30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7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73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1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69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6618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29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hyperlink" Target="http://junit.org/junit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s.cs.washington.edu/courses/cse143/11wi/eclipse-tutorial/junit.shtml" TargetMode="External"/><Relationship Id="rId4" Type="http://schemas.openxmlformats.org/officeDocument/2006/relationships/hyperlink" Target="http://www.vogella.com/tutorials/JUnit/article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14436" y="3674851"/>
            <a:ext cx="8415511" cy="269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sz="1400" u="sng" dirty="0" smtClean="0">
                <a:hlinkClick r:id="rId2"/>
              </a:rPr>
              <a:t>http://junit.org/junit5</a:t>
            </a:r>
            <a:endParaRPr lang="en-US" sz="1400" u="sng" dirty="0" smtClean="0"/>
          </a:p>
          <a:p>
            <a:pPr lvl="2"/>
            <a:r>
              <a:rPr lang="en-US" sz="1400" u="sng" dirty="0" smtClean="0">
                <a:hlinkClick r:id="rId3"/>
              </a:rPr>
              <a:t>https://junit.org/junit5/docs/snapshot/user-guide/</a:t>
            </a:r>
          </a:p>
          <a:p>
            <a:pPr lvl="1"/>
            <a:r>
              <a:rPr lang="en-US" sz="1400" b="1" dirty="0" smtClean="0"/>
              <a:t>An introductory tutorial</a:t>
            </a:r>
          </a:p>
          <a:p>
            <a:pPr lvl="2"/>
            <a:r>
              <a:rPr lang="en-US" sz="1400" u="sng" dirty="0" smtClean="0">
                <a:hlinkClick r:id="rId4"/>
              </a:rPr>
              <a:t>http://www.vogella.com/tutorials/JUnit/article.html</a:t>
            </a:r>
          </a:p>
          <a:p>
            <a:pPr lvl="1"/>
            <a:r>
              <a:rPr lang="en-US" sz="1400" b="1" dirty="0" smtClean="0">
                <a:solidFill>
                  <a:srgbClr val="000000"/>
                </a:solidFill>
              </a:rPr>
              <a:t>Using JUnit in Eclipse</a:t>
            </a:r>
            <a:endParaRPr lang="en-US" sz="1400" b="1" dirty="0" smtClean="0">
              <a:solidFill>
                <a:srgbClr val="000000"/>
              </a:solidFill>
              <a:hlinkClick r:id="rId5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https://www.eclipse.org/community/eclipse_newsletter/2017/october/article5.php</a:t>
            </a:r>
          </a:p>
          <a:p>
            <a:pPr lvl="2"/>
            <a:r>
              <a:rPr lang="en-US" sz="1400" u="sng" dirty="0" smtClean="0">
                <a:hlinkClick r:id="rId4"/>
              </a:rPr>
              <a:t>https://www.educative.io/courses/java-unit-testing-with-junit-5/B892KY261z2</a:t>
            </a:r>
          </a:p>
          <a:p>
            <a:pPr lvl="1">
              <a:lnSpc>
                <a:spcPct val="100000"/>
              </a:lnSpc>
            </a:pPr>
            <a:r>
              <a:rPr lang="en-US" sz="1400" b="1" dirty="0" smtClean="0"/>
              <a:t>How to use JUnit with NetBeans</a:t>
            </a:r>
            <a:endParaRPr lang="en-US" sz="1400" b="1" dirty="0" smtClean="0">
              <a:hlinkClick r:id="rId4"/>
            </a:endParaRPr>
          </a:p>
          <a:p>
            <a:pPr lvl="2"/>
            <a:r>
              <a:rPr lang="en-US" sz="1400" u="sng" dirty="0" smtClean="0">
                <a:hlinkClick r:id="rId4"/>
              </a:rPr>
              <a:t>https://testingandlearning.home.blog/2019/01/30/how-to-use-junit-with-netbeans/</a:t>
            </a:r>
          </a:p>
          <a:p>
            <a:pPr lvl="1">
              <a:buFont typeface="Wingdings" charset="0"/>
              <a:buNone/>
            </a:pPr>
            <a:endParaRPr lang="en-US" sz="1400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Verdicts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767751" y="2176272"/>
            <a:ext cx="4584537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  <a:latin typeface="Candara" panose="020E0502030303020204" pitchFamily="34" charset="0"/>
              </a:rPr>
              <a:t>Pass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test </a:t>
            </a:r>
            <a:r>
              <a:rPr lang="en-CA" dirty="0">
                <a:latin typeface="Candara" panose="020E0502030303020204" pitchFamily="34" charset="0"/>
              </a:rPr>
              <a:t>case </a:t>
            </a:r>
            <a:r>
              <a:rPr lang="en-CA" dirty="0" smtClean="0">
                <a:latin typeface="Candara" panose="020E0502030303020204" pitchFamily="34" charset="0"/>
              </a:rPr>
              <a:t>execution was completed</a:t>
            </a:r>
            <a:endParaRPr lang="en-CA" dirty="0">
              <a:latin typeface="Candara" panose="020E0502030303020204" pitchFamily="34" charset="0"/>
            </a:endParaRPr>
          </a:p>
          <a:p>
            <a:pPr marL="868363" lvl="1">
              <a:buClr>
                <a:srgbClr val="00FF00"/>
              </a:buClr>
            </a:pPr>
            <a:r>
              <a:rPr lang="en-CA" dirty="0" smtClean="0">
                <a:latin typeface="Candara" panose="020E0502030303020204" pitchFamily="34" charset="0"/>
              </a:rPr>
              <a:t>The function being tested </a:t>
            </a:r>
            <a:r>
              <a:rPr lang="en-CA" dirty="0">
                <a:latin typeface="Candara" panose="020E0502030303020204" pitchFamily="34" charset="0"/>
              </a:rPr>
              <a:t>performed as </a:t>
            </a:r>
            <a:r>
              <a:rPr lang="en-CA" dirty="0" smtClean="0">
                <a:latin typeface="Candara" panose="020E0502030303020204" pitchFamily="34" charset="0"/>
              </a:rPr>
              <a:t>expected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28487" y="2176272"/>
            <a:ext cx="4698923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buFont typeface="Arial" panose="020B0604020202020204" pitchFamily="34" charset="0"/>
              <a:buNone/>
            </a:pPr>
            <a:r>
              <a:rPr lang="en-CA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Fail</a:t>
            </a:r>
            <a:endParaRPr lang="en-CA" b="1" dirty="0" smtClean="0">
              <a:latin typeface="Candara" panose="020E0502030303020204" pitchFamily="34" charset="0"/>
            </a:endParaRP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test case execution was completed </a:t>
            </a:r>
          </a:p>
          <a:p>
            <a:pPr marL="868363" lvl="1"/>
            <a:r>
              <a:rPr lang="en-CA" dirty="0" smtClean="0">
                <a:latin typeface="Candara" panose="020E0502030303020204" pitchFamily="34" charset="0"/>
              </a:rPr>
              <a:t>The function being tested did </a:t>
            </a:r>
            <a:r>
              <a:rPr lang="en-CA" i="1" dirty="0" smtClean="0">
                <a:latin typeface="Candara" panose="020E0502030303020204" pitchFamily="34" charset="0"/>
              </a:rPr>
              <a:t>not</a:t>
            </a:r>
            <a:r>
              <a:rPr lang="en-CA" dirty="0" smtClean="0">
                <a:latin typeface="Candara" panose="020E0502030303020204" pitchFamily="34" charset="0"/>
              </a:rPr>
              <a:t> perform as expected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609862" y="4686619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  <a:latin typeface="Candara" panose="020E0502030303020204" pitchFamily="34" charset="0"/>
              </a:rPr>
              <a:t>Error</a:t>
            </a:r>
            <a:endParaRPr lang="en-CA" b="1" dirty="0">
              <a:latin typeface="Candara" panose="020E0502030303020204" pitchFamily="34" charset="0"/>
            </a:endParaRPr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>
                <a:latin typeface="Candara" panose="020E0502030303020204" pitchFamily="34" charset="0"/>
              </a:rPr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>
                <a:latin typeface="Candara" panose="020E0502030303020204" pitchFamily="34" charset="0"/>
              </a:rPr>
              <a:t>improper set up of the test case, etc.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 bwMode="auto">
          <a:xfrm>
            <a:off x="690113" y="1348886"/>
            <a:ext cx="96098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>
                <a:latin typeface="Candara" panose="020E0502030303020204" pitchFamily="34" charset="0"/>
              </a:rPr>
              <a:t>A </a:t>
            </a:r>
            <a:r>
              <a:rPr lang="en-CA" sz="3200" i="1" dirty="0">
                <a:latin typeface="Candara" panose="020E0502030303020204" pitchFamily="34" charset="0"/>
              </a:rPr>
              <a:t>verdict </a:t>
            </a:r>
            <a:r>
              <a:rPr lang="en-CA" sz="3200" dirty="0">
                <a:latin typeface="Candara" panose="020E0502030303020204" pitchFamily="34" charset="0"/>
              </a:rPr>
              <a:t>is the result of executing a single test case. </a:t>
            </a:r>
          </a:p>
        </p:txBody>
      </p:sp>
    </p:spTree>
    <p:extLst>
      <p:ext uri="{BB962C8B-B14F-4D97-AF65-F5344CB8AC3E}">
        <p14:creationId xmlns:p14="http://schemas.microsoft.com/office/powerpoint/2010/main" val="19087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83202" y="1927313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1654202" y="1927313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34390" y="2592296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34190" y="327809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35687" y="193887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002286" y="430107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135886" y="331047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57900" y="2653232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829300" y="4482032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JUnit1.rar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</a:t>
            </a:r>
            <a:r>
              <a:rPr lang="en-US" sz="2000" dirty="0" smtClean="0"/>
              <a:t>JUnit1.rar]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976" y="2658283"/>
            <a:ext cx="2466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325653"/>
            <a:ext cx="8686800" cy="50837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onaco"/>
              </a:rPr>
              <a:t>}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4" y="1604513"/>
            <a:ext cx="4848045" cy="4497837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2" y="1265237"/>
            <a:ext cx="4206257" cy="5144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1318899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637987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561787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628587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270786" y="2484240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Using a File as a Test Fixture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30240" y="1394778"/>
            <a:ext cx="4038600" cy="5097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smtClean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solidFill>
                <a:srgbClr val="3333CC"/>
              </a:solidFill>
              <a:latin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smtClean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smtClean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smtClean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306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9151" y="4894840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185" y="4681268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1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84182" y="3468337"/>
            <a:ext cx="5181600" cy="1631216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@Timeout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5)</a:t>
            </a:r>
            <a:endParaRPr lang="en-US" sz="20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537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78408" y="2913888"/>
          <a:ext cx="10195560" cy="2834640"/>
        </p:xfrm>
        <a:graphic>
          <a:graphicData uri="http://schemas.openxmlformats.org/drawingml/2006/table">
            <a:tbl>
              <a:tblPr/>
              <a:tblGrid>
                <a:gridCol w="50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ndara" panose="020E0502030303020204" pitchFamily="34" charset="0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BeforeEach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dirty="0" err="1">
                          <a:latin typeface="Candara" panose="020E0502030303020204" pitchFamily="34" charset="0"/>
                        </a:rPr>
                        <a:t>AfterEach</a:t>
                      </a:r>
                      <a:r>
                        <a:rPr lang="en-US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ndara" panose="020E0502030303020204" pitchFamily="34" charset="0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32688" y="1690688"/>
          <a:ext cx="10341864" cy="4303362"/>
        </p:xfrm>
        <a:graphic>
          <a:graphicData uri="http://schemas.openxmlformats.org/drawingml/2006/table">
            <a:tbl>
              <a:tblPr/>
              <a:tblGrid>
                <a:gridCol w="517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94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ndara" panose="020E0502030303020204" pitchFamily="34" charset="0"/>
                        </a:rPr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BeforeAll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85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AfterAll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@Timeout(5)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5 seconds. 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@Timeout(value = 100, unit = </a:t>
                      </a:r>
                      <a:r>
                        <a:rPr lang="en-US" sz="1800" dirty="0" err="1">
                          <a:latin typeface="Candara" panose="020E0502030303020204" pitchFamily="34" charset="0"/>
                        </a:rPr>
                        <a:t>TimeUnit.MILLISECONDS</a:t>
                      </a:r>
                      <a:r>
                        <a:rPr lang="en-US" sz="1800" dirty="0">
                          <a:latin typeface="Candara" panose="020E0502030303020204" pitchFamily="34" charset="0"/>
                        </a:rPr>
                        <a:t>)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ndara" panose="020E0502030303020204" pitchFamily="34" charset="0"/>
                        </a:rPr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>
          <a:xfrm>
            <a:off x="3292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4002</Words>
  <Application>Microsoft Office PowerPoint</Application>
  <PresentationFormat>Widescreen</PresentationFormat>
  <Paragraphs>775</Paragraphs>
  <Slides>73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1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Menlo Regular</vt:lpstr>
      <vt:lpstr>Monaco</vt:lpstr>
      <vt:lpstr>Tahoma</vt:lpstr>
      <vt:lpstr>Times New Roman</vt:lpstr>
      <vt:lpstr>Trebuchet MS</vt:lpstr>
      <vt:lpstr>Wingdings</vt:lpstr>
      <vt:lpstr>Wingdings 3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JUnit 5 Unit Testing Framework</vt:lpstr>
      <vt:lpstr>JUnit 5 Unit Testing Framework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11</cp:revision>
  <dcterms:created xsi:type="dcterms:W3CDTF">2021-10-12T10:09:12Z</dcterms:created>
  <dcterms:modified xsi:type="dcterms:W3CDTF">2022-02-19T04:48:52Z</dcterms:modified>
</cp:coreProperties>
</file>