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F6F-F8F6-4751-8CA2-85F4D35D018E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6701-5015-4BF1-A38F-3E8D09F89975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1115-F41D-48B8-B0FE-B44E30C0995B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0CDF-96EE-428C-B9C0-4520B0E0B913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777D-9966-4594-BF32-BA726808DAEC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1017-7F50-49A5-8F6A-751781652CD4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2DA-C96C-48AC-8B90-803C0D3CBC33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60FD-FD70-40FE-97C9-119340063A5F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BD92-ACEF-4439-8840-D62695E6504F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9B50-085C-407B-B095-9D9580988E69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B20-9AAB-4932-889C-6B705105D696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9C03F2C9-F0E1-42D1-90CF-02BED57269FA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Life Cycle-Based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Preserves a single high level design phase</a:t>
            </a:r>
          </a:p>
          <a:p>
            <a:pPr lvl="1"/>
            <a:r>
              <a:rPr lang="en-US" dirty="0" smtClean="0"/>
              <a:t>amortizing design across increments is risky. Early design decisions may eliminate later design choices</a:t>
            </a:r>
          </a:p>
          <a:p>
            <a:pPr lvl="1"/>
            <a:r>
              <a:rPr lang="en-US" dirty="0" smtClean="0"/>
              <a:t>defines the sequence and content of “builds” (or increments)</a:t>
            </a:r>
          </a:p>
          <a:p>
            <a:r>
              <a:rPr lang="en-US" dirty="0" smtClean="0"/>
              <a:t>Builds create the need for regression testing</a:t>
            </a:r>
          </a:p>
          <a:p>
            <a:r>
              <a:rPr lang="en-US" dirty="0" smtClean="0"/>
              <a:t>Preserves the advantages of Waterfall, AND</a:t>
            </a:r>
          </a:p>
          <a:p>
            <a:r>
              <a:rPr lang="en-US" dirty="0" smtClean="0"/>
              <a:t>Responds to Waterfall defects</a:t>
            </a:r>
          </a:p>
          <a:p>
            <a:pPr lvl="1"/>
            <a:r>
              <a:rPr lang="en-US" dirty="0" smtClean="0"/>
              <a:t>staffing limitations</a:t>
            </a:r>
          </a:p>
          <a:p>
            <a:pPr lvl="1"/>
            <a:r>
              <a:rPr lang="en-US" dirty="0" smtClean="0"/>
              <a:t>late synthesis</a:t>
            </a:r>
          </a:p>
          <a:p>
            <a:pPr lvl="1"/>
            <a:r>
              <a:rPr lang="en-US" dirty="0" smtClean="0"/>
              <a:t>long feedback cycle with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5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“Perfect Foresight?”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Waterfall and the iterative variations have no answer for the customer who does not have a clear, complete idea of what is needed.</a:t>
            </a:r>
          </a:p>
          <a:p>
            <a:r>
              <a:rPr lang="en-US" dirty="0" smtClean="0"/>
              <a:t>“Requirements Elicitation” is the process of helping customers and developers reach a common understanding of a proposed system.</a:t>
            </a:r>
          </a:p>
          <a:p>
            <a:r>
              <a:rPr lang="en-US" dirty="0" smtClean="0"/>
              <a:t>Three lifecycle responses...</a:t>
            </a:r>
          </a:p>
          <a:p>
            <a:pPr lvl="1"/>
            <a:r>
              <a:rPr lang="en-US" dirty="0" smtClean="0"/>
              <a:t>Rapid Prototyping</a:t>
            </a:r>
          </a:p>
          <a:p>
            <a:pPr lvl="1"/>
            <a:r>
              <a:rPr lang="en-US" dirty="0" smtClean="0"/>
              <a:t>Executable Specification</a:t>
            </a:r>
          </a:p>
          <a:p>
            <a:pPr lvl="1"/>
            <a:r>
              <a:rPr lang="en-US" dirty="0" smtClean="0"/>
              <a:t>the Agile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33" y="1690688"/>
            <a:ext cx="689706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8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Helps customer identify needs and defects</a:t>
            </a:r>
          </a:p>
          <a:p>
            <a:pPr lvl="1"/>
            <a:r>
              <a:rPr lang="en-US" dirty="0" smtClean="0"/>
              <a:t>“I’ll know what I want when I see it.”</a:t>
            </a:r>
          </a:p>
          <a:p>
            <a:pPr lvl="1"/>
            <a:r>
              <a:rPr lang="en-US" dirty="0" smtClean="0"/>
              <a:t>provides the “does view” that customers appreciate</a:t>
            </a:r>
          </a:p>
          <a:p>
            <a:pPr lvl="1"/>
            <a:r>
              <a:rPr lang="en-US" dirty="0" smtClean="0"/>
              <a:t>ideal to give the “look and feel” of menu-driven systems</a:t>
            </a:r>
          </a:p>
          <a:p>
            <a:pPr lvl="1"/>
            <a:r>
              <a:rPr lang="en-US" dirty="0" smtClean="0"/>
              <a:t>modify prototype per customer feedback</a:t>
            </a:r>
          </a:p>
          <a:p>
            <a:pPr lvl="1"/>
            <a:r>
              <a:rPr lang="en-US" dirty="0" smtClean="0"/>
              <a:t>Sometimes done for feasibility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improved and early feedback with customer</a:t>
            </a:r>
          </a:p>
          <a:p>
            <a:pPr lvl="1"/>
            <a:r>
              <a:rPr lang="en-US" dirty="0" smtClean="0"/>
              <a:t>better basis for design</a:t>
            </a:r>
          </a:p>
          <a:p>
            <a:r>
              <a:rPr lang="en-US" dirty="0" smtClean="0"/>
              <a:t>Keep or dispose?</a:t>
            </a:r>
          </a:p>
          <a:p>
            <a:pPr lvl="1"/>
            <a:r>
              <a:rPr lang="en-US" dirty="0" smtClean="0"/>
              <a:t>once it has served its purpose, the prototype can be archived.</a:t>
            </a:r>
          </a:p>
          <a:p>
            <a:pPr lvl="1"/>
            <a:r>
              <a:rPr lang="en-US" dirty="0" smtClean="0"/>
              <a:t>possible to use to identify test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16" y="1825625"/>
            <a:ext cx="672558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Very similar to Rapid Prototyping</a:t>
            </a:r>
          </a:p>
          <a:p>
            <a:pPr lvl="1"/>
            <a:r>
              <a:rPr lang="en-US" dirty="0" smtClean="0"/>
              <a:t>early feedback</a:t>
            </a:r>
          </a:p>
          <a:p>
            <a:pPr lvl="1"/>
            <a:r>
              <a:rPr lang="en-US" dirty="0" smtClean="0"/>
              <a:t>“look and feel”</a:t>
            </a:r>
          </a:p>
          <a:p>
            <a:r>
              <a:rPr lang="en-US" dirty="0" smtClean="0"/>
              <a:t>Best for event-driven systems</a:t>
            </a:r>
          </a:p>
          <a:p>
            <a:r>
              <a:rPr lang="en-US" dirty="0" smtClean="0"/>
              <a:t>Executable model is the specification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err="1" smtClean="0"/>
              <a:t>StateChart</a:t>
            </a:r>
            <a:endParaRPr lang="en-US" dirty="0" smtClean="0"/>
          </a:p>
          <a:p>
            <a:pPr lvl="1"/>
            <a:r>
              <a:rPr lang="en-US" dirty="0" smtClean="0"/>
              <a:t>some form of Petri Net</a:t>
            </a:r>
          </a:p>
          <a:p>
            <a:r>
              <a:rPr lang="en-US" dirty="0" smtClean="0"/>
              <a:t>Need an “engine”</a:t>
            </a:r>
          </a:p>
          <a:p>
            <a:pPr lvl="1"/>
            <a:r>
              <a:rPr lang="en-US" dirty="0" smtClean="0"/>
              <a:t>model is executed by the engine</a:t>
            </a:r>
          </a:p>
          <a:p>
            <a:pPr lvl="1"/>
            <a:r>
              <a:rPr lang="en-US" dirty="0" smtClean="0"/>
              <a:t>usually interactively with customer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0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for “reactive systems” (event-driven)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early feedback</a:t>
            </a:r>
          </a:p>
          <a:p>
            <a:pPr lvl="1"/>
            <a:r>
              <a:rPr lang="en-US" dirty="0" smtClean="0"/>
              <a:t>automatic generation of system test cases</a:t>
            </a:r>
          </a:p>
          <a:p>
            <a:pPr lvl="1"/>
            <a:r>
              <a:rPr lang="en-US" dirty="0" smtClean="0"/>
              <a:t>can be used for operator training</a:t>
            </a:r>
          </a:p>
          <a:p>
            <a:pPr lvl="1"/>
            <a:r>
              <a:rPr lang="en-US" dirty="0" smtClean="0"/>
              <a:t>support for early analysis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modeling can be difficult</a:t>
            </a:r>
          </a:p>
          <a:p>
            <a:pPr lvl="1"/>
            <a:r>
              <a:rPr lang="en-US" dirty="0" smtClean="0"/>
              <a:t>training may be necessary</a:t>
            </a:r>
          </a:p>
          <a:p>
            <a:pPr lvl="1"/>
            <a:r>
              <a:rPr lang="en-US" dirty="0" smtClean="0"/>
              <a:t>engine can be expensive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Agile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44" y="1481580"/>
            <a:ext cx="383911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response to the customer who does not know what is needed, i.e., “perfect foresight”</a:t>
            </a:r>
          </a:p>
          <a:p>
            <a:r>
              <a:rPr lang="en-US" dirty="0" smtClean="0"/>
              <a:t> Customer-driven, hence excellent customer feedback</a:t>
            </a:r>
          </a:p>
          <a:p>
            <a:r>
              <a:rPr lang="en-US" dirty="0" smtClean="0"/>
              <a:t>Short increments (early synthesis)</a:t>
            </a:r>
          </a:p>
          <a:p>
            <a:r>
              <a:rPr lang="en-US" dirty="0" smtClean="0"/>
              <a:t>We look at</a:t>
            </a:r>
          </a:p>
          <a:p>
            <a:pPr lvl="1"/>
            <a:r>
              <a:rPr lang="en-US" dirty="0" err="1" smtClean="0"/>
              <a:t>eXtreme</a:t>
            </a:r>
            <a:r>
              <a:rPr lang="en-US" dirty="0" smtClean="0"/>
              <a:t> Programming (XP)</a:t>
            </a:r>
          </a:p>
          <a:p>
            <a:pPr lvl="1"/>
            <a:r>
              <a:rPr lang="en-US" dirty="0" smtClean="0"/>
              <a:t>Test-Driven Development (TDD)</a:t>
            </a:r>
          </a:p>
          <a:p>
            <a:pPr lvl="1"/>
            <a:r>
              <a:rPr lang="en-US" dirty="0" smtClean="0"/>
              <a:t>Scrum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eXtreme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2100791"/>
            <a:ext cx="651600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71" y="503851"/>
            <a:ext cx="9601200" cy="1142385"/>
          </a:xfrm>
        </p:spPr>
        <p:txBody>
          <a:bodyPr/>
          <a:lstStyle/>
          <a:p>
            <a:r>
              <a:rPr lang="en-US" dirty="0"/>
              <a:t>Outlines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3" y="2062958"/>
            <a:ext cx="10404987" cy="3809999"/>
          </a:xfrm>
        </p:spPr>
        <p:txBody>
          <a:bodyPr>
            <a:noAutofit/>
          </a:bodyPr>
          <a:lstStyle/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Levels and Life Cycle Models</a:t>
            </a:r>
            <a:endParaRPr lang="en-US" sz="2800" dirty="0"/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Waterfall Lifecycle</a:t>
            </a:r>
            <a:endParaRPr lang="en-US" sz="2800" b="1" dirty="0"/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Testing in Iterative Life </a:t>
            </a:r>
            <a:r>
              <a:rPr lang="en-US" dirty="0" smtClean="0"/>
              <a:t>Cycles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Agile Testing</a:t>
            </a:r>
            <a:endParaRPr lang="en-US" sz="2800" dirty="0"/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Ope</a:t>
            </a:r>
            <a:r>
              <a:rPr lang="en-US" dirty="0" smtClean="0"/>
              <a:t>n Questions</a:t>
            </a:r>
            <a:r>
              <a:rPr lang="en-US" sz="2800" dirty="0" smtClean="0"/>
              <a:t>    </a:t>
            </a:r>
            <a:endParaRPr lang="en-US" sz="2800" dirty="0"/>
          </a:p>
          <a:p>
            <a:pPr marL="398463" indent="-3984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eXtreme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Distinguishing characteristic: pair programming</a:t>
            </a:r>
          </a:p>
          <a:p>
            <a:pPr lvl="1"/>
            <a:r>
              <a:rPr lang="en-US" dirty="0" smtClean="0"/>
              <a:t>one person has the detailed view (and the keyboard)</a:t>
            </a:r>
          </a:p>
          <a:p>
            <a:pPr lvl="1"/>
            <a:r>
              <a:rPr lang="en-US" dirty="0" smtClean="0"/>
              <a:t>partner has the overall view, and acts as a constant reviewer</a:t>
            </a:r>
          </a:p>
          <a:p>
            <a:pPr lvl="1"/>
            <a:r>
              <a:rPr lang="en-US" dirty="0" smtClean="0"/>
              <a:t>roles can change</a:t>
            </a:r>
          </a:p>
          <a:p>
            <a:r>
              <a:rPr lang="en-US" dirty="0" smtClean="0"/>
              <a:t>Bottom-up development precludes a single, high level design phase</a:t>
            </a:r>
          </a:p>
          <a:p>
            <a:pPr lvl="1"/>
            <a:r>
              <a:rPr lang="en-US" dirty="0" smtClean="0"/>
              <a:t>(but that might not be possible with an uncertain customer anyway)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49" y="2014321"/>
            <a:ext cx="629690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 case of agile development</a:t>
            </a:r>
          </a:p>
          <a:p>
            <a:r>
              <a:rPr lang="en-US" dirty="0" smtClean="0"/>
              <a:t>Bottom-up development based on test cases</a:t>
            </a:r>
          </a:p>
          <a:p>
            <a:pPr lvl="1"/>
            <a:r>
              <a:rPr lang="en-US" dirty="0" smtClean="0"/>
              <a:t>derived from customer-provided user stories</a:t>
            </a:r>
          </a:p>
          <a:p>
            <a:pPr lvl="1"/>
            <a:r>
              <a:rPr lang="en-US" dirty="0" smtClean="0"/>
              <a:t>very quick feedback</a:t>
            </a:r>
          </a:p>
          <a:p>
            <a:r>
              <a:rPr lang="en-US" dirty="0" smtClean="0"/>
              <a:t>Very small increments</a:t>
            </a:r>
          </a:p>
          <a:p>
            <a:pPr lvl="1"/>
            <a:r>
              <a:rPr lang="en-US" dirty="0" smtClean="0"/>
              <a:t>early synthesis</a:t>
            </a:r>
          </a:p>
          <a:p>
            <a:pPr lvl="1"/>
            <a:r>
              <a:rPr lang="en-US" dirty="0" smtClean="0"/>
              <a:t>excellent fault isolation</a:t>
            </a:r>
          </a:p>
          <a:p>
            <a:pPr lvl="1"/>
            <a:r>
              <a:rPr lang="en-US" dirty="0" smtClean="0"/>
              <a:t>refactoring results in clean code</a:t>
            </a:r>
          </a:p>
          <a:p>
            <a:r>
              <a:rPr lang="en-US" dirty="0" smtClean="0"/>
              <a:t>BUT, no opportunity for a comprehensive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Example: a Boolean Function to</a:t>
            </a:r>
            <a:br>
              <a:rPr lang="en-US" dirty="0" smtClean="0"/>
            </a:br>
            <a:r>
              <a:rPr lang="en-US" dirty="0" smtClean="0"/>
              <a:t>Determine Leap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A year is a leap year if it is a multiple of 4, but century years are leap years only if they are multiples of 400.</a:t>
            </a:r>
          </a:p>
          <a:p>
            <a:r>
              <a:rPr lang="en-US" dirty="0" smtClean="0"/>
              <a:t>Test-Driven Development would break this into small, individual user stories (also called tasks). </a:t>
            </a:r>
          </a:p>
          <a:p>
            <a:r>
              <a:rPr lang="en-US" dirty="0" smtClean="0"/>
              <a:t>“Coded” here in a pseudo-code (a lingua franca) that resembles Visual Basic.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1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1: A year divisible by 4 is a</a:t>
            </a:r>
            <a:br>
              <a:rPr lang="en-US" dirty="0" smtClean="0"/>
            </a:br>
            <a:r>
              <a:rPr lang="en-US" dirty="0" smtClean="0"/>
              <a:t>leap year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4" y="2288585"/>
            <a:ext cx="470600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1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1: A year divisible by 4 is a</a:t>
            </a:r>
            <a:br>
              <a:rPr lang="en-US" dirty="0" smtClean="0"/>
            </a:br>
            <a:r>
              <a:rPr lang="en-US" dirty="0" smtClean="0"/>
              <a:t>leap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09" y="1994904"/>
            <a:ext cx="695422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2: A year not divisible by 4 is</a:t>
            </a:r>
            <a:br>
              <a:rPr lang="en-US" dirty="0" smtClean="0"/>
            </a:br>
            <a:r>
              <a:rPr lang="en-US" dirty="0" smtClean="0"/>
              <a:t>a common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36" y="1920262"/>
            <a:ext cx="725906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2: A year not divisible by 4 is</a:t>
            </a:r>
            <a:br>
              <a:rPr lang="en-US" dirty="0" smtClean="0"/>
            </a:br>
            <a:r>
              <a:rPr lang="en-US" dirty="0" smtClean="0"/>
              <a:t>a common year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65" y="1825625"/>
            <a:ext cx="495369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3: A century year not divisible</a:t>
            </a:r>
            <a:br>
              <a:rPr lang="en-US" dirty="0" smtClean="0"/>
            </a:br>
            <a:r>
              <a:rPr lang="en-US" dirty="0" smtClean="0"/>
              <a:t>by 400 is a common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21" y="1920262"/>
            <a:ext cx="733527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3: A century year not divisible by 400 is a common year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93" y="1924554"/>
            <a:ext cx="666843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and Life Cycle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testing depend primarily on the software life cycle used.</a:t>
            </a:r>
          </a:p>
          <a:p>
            <a:r>
              <a:rPr lang="en-US" dirty="0" smtClean="0"/>
              <a:t>BUT, most forms of testing levels are derived from the V-Model version of the good, old Waterfall Model.</a:t>
            </a:r>
          </a:p>
          <a:p>
            <a:r>
              <a:rPr lang="en-US" dirty="0" smtClean="0"/>
              <a:t>Iterative models introduce the need for regression testing.</a:t>
            </a:r>
          </a:p>
          <a:p>
            <a:r>
              <a:rPr lang="en-US" dirty="0" smtClean="0"/>
              <a:t>System testing is greatly enhanced when an executable specification is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3: A century year not divisible</a:t>
            </a:r>
            <a:br>
              <a:rPr lang="en-US" dirty="0" smtClean="0"/>
            </a:br>
            <a:r>
              <a:rPr lang="en-US" dirty="0" smtClean="0"/>
              <a:t>by 400 is a common year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49" y="1895975"/>
            <a:ext cx="6639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4: A century year divisible</a:t>
            </a:r>
            <a:br>
              <a:rPr lang="en-US" dirty="0" smtClean="0"/>
            </a:br>
            <a:r>
              <a:rPr lang="en-US" dirty="0" smtClean="0"/>
              <a:t>by 400 is a leap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65" y="1825625"/>
            <a:ext cx="698279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4: A century year divisible</a:t>
            </a:r>
            <a:br>
              <a:rPr lang="en-US" dirty="0" smtClean="0"/>
            </a:br>
            <a:r>
              <a:rPr lang="en-US" dirty="0" smtClean="0"/>
              <a:t>by 400 is a leap year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21" y="1825625"/>
            <a:ext cx="649695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35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the steps are deliberately small.</a:t>
            </a:r>
          </a:p>
          <a:p>
            <a:r>
              <a:rPr lang="en-US" dirty="0" smtClean="0"/>
              <a:t>Customer and developer can (should!) jointly determine granularity of user stories.</a:t>
            </a:r>
          </a:p>
          <a:p>
            <a:r>
              <a:rPr lang="en-US" dirty="0" smtClean="0"/>
              <a:t>Fault isolation is greatly simplified (in fact, trivial). If a test case fails, the fault must be in the most recently added code.</a:t>
            </a:r>
          </a:p>
          <a:p>
            <a:r>
              <a:rPr lang="en-US" dirty="0" smtClean="0"/>
              <a:t>Once a new test case passes, a working (subset) of the desired software can always be delivered.</a:t>
            </a:r>
          </a:p>
          <a:p>
            <a:r>
              <a:rPr lang="en-US" dirty="0" smtClean="0"/>
              <a:t>Something always works!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1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Test Driven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granularity is an issue.</a:t>
            </a:r>
          </a:p>
          <a:p>
            <a:r>
              <a:rPr lang="en-US" dirty="0" smtClean="0"/>
              <a:t>There is no guarantee that user stories “arrive” in a sensible order.</a:t>
            </a:r>
          </a:p>
          <a:p>
            <a:r>
              <a:rPr lang="en-US" dirty="0" smtClean="0"/>
              <a:t>There is no guarantee that user stories are the “same size” (or require similar effort)</a:t>
            </a:r>
          </a:p>
          <a:p>
            <a:r>
              <a:rPr lang="en-US" dirty="0" smtClean="0"/>
              <a:t>Bottom-up coding often results in poorly structured code, making refactoring necessary.</a:t>
            </a:r>
          </a:p>
          <a:p>
            <a:r>
              <a:rPr lang="en-US" dirty="0" smtClean="0"/>
              <a:t>Tool support (e.g. </a:t>
            </a:r>
            <a:r>
              <a:rPr lang="en-US" dirty="0" err="1" smtClean="0"/>
              <a:t>jUnit</a:t>
            </a:r>
            <a:r>
              <a:rPr lang="en-US" dirty="0" smtClean="0"/>
              <a:t>) is essential.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95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753080"/>
            <a:ext cx="554432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72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Scrum—New Terms for Existing Ideas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roles</a:t>
            </a:r>
          </a:p>
          <a:p>
            <a:pPr lvl="1"/>
            <a:r>
              <a:rPr lang="en-US" dirty="0" smtClean="0"/>
              <a:t>Product owner</a:t>
            </a:r>
          </a:p>
          <a:p>
            <a:pPr lvl="1"/>
            <a:r>
              <a:rPr lang="en-US" dirty="0" smtClean="0"/>
              <a:t>Scrum Master</a:t>
            </a:r>
          </a:p>
          <a:p>
            <a:pPr lvl="1"/>
            <a:r>
              <a:rPr lang="en-US" dirty="0" smtClean="0"/>
              <a:t>Self-organizing team</a:t>
            </a:r>
          </a:p>
          <a:p>
            <a:r>
              <a:rPr lang="en-US" dirty="0" smtClean="0"/>
              <a:t>Three ceremonies</a:t>
            </a:r>
          </a:p>
          <a:p>
            <a:pPr lvl="1"/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Daily scrum meeting</a:t>
            </a:r>
          </a:p>
          <a:p>
            <a:pPr lvl="1"/>
            <a:r>
              <a:rPr lang="en-US" dirty="0" smtClean="0"/>
              <a:t>Sprint review meeting</a:t>
            </a:r>
          </a:p>
          <a:p>
            <a:r>
              <a:rPr lang="en-US" dirty="0" smtClean="0"/>
              <a:t>Three artifacts</a:t>
            </a:r>
          </a:p>
          <a:p>
            <a:pPr lvl="1"/>
            <a:r>
              <a:rPr lang="en-US" dirty="0" smtClean="0"/>
              <a:t>Product backlog,</a:t>
            </a:r>
          </a:p>
          <a:p>
            <a:pPr lvl="1"/>
            <a:r>
              <a:rPr lang="en-US" dirty="0" smtClean="0"/>
              <a:t>Sprint backlog</a:t>
            </a:r>
          </a:p>
          <a:p>
            <a:pPr lvl="1"/>
            <a:r>
              <a:rPr lang="en-US" dirty="0" err="1" smtClean="0"/>
              <a:t>Burndown</a:t>
            </a:r>
            <a:r>
              <a:rPr lang="en-US" dirty="0" smtClean="0"/>
              <a:t> 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85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the features of the product;</a:t>
            </a:r>
          </a:p>
          <a:p>
            <a:r>
              <a:rPr lang="en-US" dirty="0" smtClean="0"/>
              <a:t>Decide on release date and content;</a:t>
            </a:r>
          </a:p>
          <a:p>
            <a:r>
              <a:rPr lang="en-US" dirty="0" smtClean="0"/>
              <a:t>Be responsible for the profitability of the product (ROI);</a:t>
            </a:r>
          </a:p>
          <a:p>
            <a:r>
              <a:rPr lang="en-US" dirty="0" smtClean="0"/>
              <a:t>Prioritize features according to market value;</a:t>
            </a:r>
          </a:p>
          <a:p>
            <a:r>
              <a:rPr lang="en-US" dirty="0" smtClean="0"/>
              <a:t>Adjust features and priority every 30 days, as needed; and</a:t>
            </a:r>
          </a:p>
          <a:p>
            <a:r>
              <a:rPr lang="en-US" dirty="0" smtClean="0"/>
              <a:t>Accept or reject work results.</a:t>
            </a:r>
          </a:p>
          <a:p>
            <a:r>
              <a:rPr lang="en-US" dirty="0" smtClean="0"/>
              <a:t>Question: Product Owner = Customer?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88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 that the team is fully functional and productive</a:t>
            </a:r>
          </a:p>
          <a:p>
            <a:r>
              <a:rPr lang="en-US" dirty="0" smtClean="0"/>
              <a:t>Enable close cooperation across all roles and functions</a:t>
            </a:r>
          </a:p>
          <a:p>
            <a:r>
              <a:rPr lang="en-US" dirty="0" smtClean="0"/>
              <a:t>Remove barriers</a:t>
            </a:r>
          </a:p>
          <a:p>
            <a:r>
              <a:rPr lang="en-US" dirty="0" smtClean="0"/>
              <a:t>Shield the team from external interferences</a:t>
            </a:r>
          </a:p>
          <a:p>
            <a:r>
              <a:rPr lang="en-US" dirty="0" smtClean="0"/>
              <a:t>Ensure that the process is followed (sprint planning, daily meeting, sprint review)</a:t>
            </a:r>
          </a:p>
          <a:p>
            <a:r>
              <a:rPr lang="en-US" dirty="0" smtClean="0"/>
              <a:t>Question: Scrum Master = Supervisor?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7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Cross-functional with 7 +/- 2 members</a:t>
            </a:r>
          </a:p>
          <a:p>
            <a:r>
              <a:rPr lang="en-US" dirty="0" smtClean="0"/>
              <a:t>Selects the Sprint goal and specifies work results</a:t>
            </a:r>
          </a:p>
          <a:p>
            <a:r>
              <a:rPr lang="en-US" dirty="0" smtClean="0"/>
              <a:t>Has the right to do everything within the boundaries of the project guidelines to reach the Sprint goal</a:t>
            </a:r>
          </a:p>
          <a:p>
            <a:r>
              <a:rPr lang="en-US" dirty="0" smtClean="0"/>
              <a:t>Organizes itself and its work</a:t>
            </a:r>
          </a:p>
          <a:p>
            <a:r>
              <a:rPr lang="en-US" dirty="0" smtClean="0"/>
              <a:t>Demonstrates work results to Product Owner.</a:t>
            </a:r>
          </a:p>
          <a:p>
            <a:r>
              <a:rPr lang="en-US" dirty="0" smtClean="0"/>
              <a:t>Question: Scrum Team = Development Team?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33" y="1825625"/>
            <a:ext cx="715427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21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Agile (bottom up) Development actually result in better designs?</a:t>
            </a:r>
          </a:p>
          <a:p>
            <a:r>
              <a:rPr lang="en-US" dirty="0" smtClean="0"/>
              <a:t>Can any form of Agile Testing reveal “deep faults”?</a:t>
            </a:r>
          </a:p>
          <a:p>
            <a:pPr lvl="1"/>
            <a:r>
              <a:rPr lang="en-US" dirty="0" smtClean="0"/>
              <a:t>e.g.: faults revealed only by data flow (define/use) testing</a:t>
            </a:r>
          </a:p>
          <a:p>
            <a:pPr lvl="1"/>
            <a:r>
              <a:rPr lang="en-US" dirty="0" smtClean="0"/>
              <a:t>computational faults</a:t>
            </a:r>
          </a:p>
          <a:p>
            <a:pPr lvl="1"/>
            <a:r>
              <a:rPr lang="en-US" dirty="0" smtClean="0"/>
              <a:t>time-dependent faults</a:t>
            </a:r>
          </a:p>
          <a:p>
            <a:r>
              <a:rPr lang="en-US" dirty="0" smtClean="0"/>
              <a:t>What about maintenance? Agile code has</a:t>
            </a:r>
          </a:p>
          <a:p>
            <a:pPr lvl="1"/>
            <a:r>
              <a:rPr lang="en-US" dirty="0" smtClean="0"/>
              <a:t>well-named variables and components</a:t>
            </a:r>
          </a:p>
          <a:p>
            <a:pPr lvl="1"/>
            <a:r>
              <a:rPr lang="en-US" dirty="0" smtClean="0"/>
              <a:t>(hopefully) been refactored carefully</a:t>
            </a:r>
          </a:p>
          <a:p>
            <a:pPr lvl="1"/>
            <a:r>
              <a:rPr lang="en-US" dirty="0" smtClean="0"/>
              <a:t>no comments</a:t>
            </a:r>
          </a:p>
          <a:p>
            <a:pPr lvl="1"/>
            <a:r>
              <a:rPr lang="en-US" dirty="0" smtClean="0"/>
              <a:t>test cases are the specification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5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Levels and Life Cycle Models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Waterfall Lifecycle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Testing in Iterative Life Cycles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Agile Testing</a:t>
            </a:r>
          </a:p>
          <a:p>
            <a:pPr marL="398463" indent="-398463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Open Questions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652075"/>
            <a:ext cx="828790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3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V-Model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2022221"/>
            <a:ext cx="809738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Waterfall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hierarchical structure maps nicely into large projects</a:t>
            </a:r>
          </a:p>
          <a:p>
            <a:pPr lvl="1"/>
            <a:r>
              <a:rPr lang="en-US" dirty="0" smtClean="0"/>
              <a:t>phases have well-defined end products</a:t>
            </a:r>
          </a:p>
          <a:p>
            <a:pPr lvl="1"/>
            <a:r>
              <a:rPr lang="en-US" dirty="0" smtClean="0"/>
              <a:t>Unit level work can be done in parallel, reducing overall project interval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Extremely long feedback cycle for customer</a:t>
            </a:r>
          </a:p>
          <a:p>
            <a:pPr lvl="1"/>
            <a:r>
              <a:rPr lang="en-US" dirty="0" smtClean="0"/>
              <a:t>Very late synthesis (begins at integration testing)</a:t>
            </a:r>
          </a:p>
          <a:p>
            <a:pPr lvl="1"/>
            <a:r>
              <a:rPr lang="en-US" dirty="0" smtClean="0"/>
              <a:t>Staff limitations may not support the advantage of massive parallel development at the unit level</a:t>
            </a:r>
          </a:p>
          <a:p>
            <a:pPr lvl="1"/>
            <a:r>
              <a:rPr lang="en-US" dirty="0" smtClean="0"/>
              <a:t>Requires “perfect foresight”, otherwise early faults propagate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Spin-off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Practitioner responses to waterfall limitations</a:t>
            </a:r>
          </a:p>
          <a:p>
            <a:r>
              <a:rPr lang="en-US" dirty="0" smtClean="0"/>
              <a:t>Iterative Development</a:t>
            </a:r>
          </a:p>
          <a:p>
            <a:r>
              <a:rPr lang="en-US" dirty="0" smtClean="0"/>
              <a:t>The Spiral Model</a:t>
            </a:r>
          </a:p>
          <a:p>
            <a:r>
              <a:rPr lang="en-US" dirty="0" smtClean="0"/>
              <a:t>Rapid Prototyping</a:t>
            </a:r>
          </a:p>
          <a:p>
            <a:r>
              <a:rPr lang="en-US" dirty="0" smtClean="0"/>
              <a:t>Executable Specification</a:t>
            </a:r>
          </a:p>
          <a:p>
            <a:r>
              <a:rPr lang="en-US" dirty="0" smtClean="0"/>
              <a:t>Agile models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eXtreme</a:t>
            </a:r>
            <a:r>
              <a:rPr lang="en-US" dirty="0" smtClean="0"/>
              <a:t> Programming (XP)</a:t>
            </a:r>
          </a:p>
          <a:p>
            <a:pPr lvl="1"/>
            <a:r>
              <a:rPr lang="en-US" dirty="0" smtClean="0"/>
              <a:t>Test-Driven Development</a:t>
            </a:r>
          </a:p>
          <a:p>
            <a:r>
              <a:rPr lang="en-US" dirty="0" smtClean="0"/>
              <a:t>Two promising hybrids</a:t>
            </a:r>
          </a:p>
          <a:p>
            <a:pPr lvl="1"/>
            <a:r>
              <a:rPr lang="en-US" dirty="0" smtClean="0"/>
              <a:t>Agile Model-Driven Development (AMDD)</a:t>
            </a:r>
          </a:p>
          <a:p>
            <a:pPr lvl="1"/>
            <a:r>
              <a:rPr lang="en-US" dirty="0" smtClean="0"/>
              <a:t>Model-Driven Agile Development (MDAD)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99" y="1760183"/>
            <a:ext cx="711616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5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1319</Words>
  <Application>Microsoft Office PowerPoint</Application>
  <PresentationFormat>Widescreen</PresentationFormat>
  <Paragraphs>204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Candara</vt:lpstr>
      <vt:lpstr>Wingdings</vt:lpstr>
      <vt:lpstr>Office Theme</vt:lpstr>
      <vt:lpstr>SE401 - Software Quality Assurance and Testing</vt:lpstr>
      <vt:lpstr>Outlines </vt:lpstr>
      <vt:lpstr>Levels and Life Cycle Models</vt:lpstr>
      <vt:lpstr>The Waterfall Lifecycle</vt:lpstr>
      <vt:lpstr>PowerPoint Presentation</vt:lpstr>
      <vt:lpstr>The V-Model </vt:lpstr>
      <vt:lpstr>Evaluation of the Waterfall Model </vt:lpstr>
      <vt:lpstr>Spin-off Models </vt:lpstr>
      <vt:lpstr>Iterative Development</vt:lpstr>
      <vt:lpstr>Iterative Development</vt:lpstr>
      <vt:lpstr>“Perfect Foresight?”</vt:lpstr>
      <vt:lpstr>Rapid Prototyping</vt:lpstr>
      <vt:lpstr>Rapid Prototyping</vt:lpstr>
      <vt:lpstr>Executable Specification</vt:lpstr>
      <vt:lpstr>Executable Specification</vt:lpstr>
      <vt:lpstr>Evaluation of Executable Specification</vt:lpstr>
      <vt:lpstr>Generic Agile Lifecycle</vt:lpstr>
      <vt:lpstr>Agile Development </vt:lpstr>
      <vt:lpstr>eXtreme Programming</vt:lpstr>
      <vt:lpstr>eXtreme Programming</vt:lpstr>
      <vt:lpstr>Test-Driven Development (TDD)</vt:lpstr>
      <vt:lpstr>Test-Driven Development (TDD)</vt:lpstr>
      <vt:lpstr>TDD Example: a Boolean Function to Determine Leap Years</vt:lpstr>
      <vt:lpstr>User Story 1: A year divisible by 4 is a leap year</vt:lpstr>
      <vt:lpstr>User Story 1: A year divisible by 4 is a leap year</vt:lpstr>
      <vt:lpstr>User Story 2: A year not divisible by 4 is a common year</vt:lpstr>
      <vt:lpstr>User Story 2: A year not divisible by 4 is a common year </vt:lpstr>
      <vt:lpstr>User Story 3: A century year not divisible by 400 is a common year</vt:lpstr>
      <vt:lpstr>User Story 3: A century year not divisible by 400 is a common year </vt:lpstr>
      <vt:lpstr>User Story 3: A century year not divisible by 400 is a common year </vt:lpstr>
      <vt:lpstr>User Story 4: A century year divisible by 400 is a leap year</vt:lpstr>
      <vt:lpstr>User Story 4: A century year divisible by 400 is a leap year </vt:lpstr>
      <vt:lpstr>Advantages of Test Driven Development</vt:lpstr>
      <vt:lpstr>Disadvantages of Test Driven Development </vt:lpstr>
      <vt:lpstr>Scrum Lifecycle</vt:lpstr>
      <vt:lpstr>Scrum—New Terms for Existing Ideas </vt:lpstr>
      <vt:lpstr>Product Owner Responsibilities</vt:lpstr>
      <vt:lpstr>Scrum Master Responsibilities</vt:lpstr>
      <vt:lpstr>Scrum Team Responsibilities </vt:lpstr>
      <vt:lpstr>Open Questions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9</cp:revision>
  <dcterms:created xsi:type="dcterms:W3CDTF">2020-12-01T06:37:59Z</dcterms:created>
  <dcterms:modified xsi:type="dcterms:W3CDTF">2021-04-04T07:44:41Z</dcterms:modified>
</cp:coreProperties>
</file>