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7" r:id="rId2"/>
    <p:sldId id="261" r:id="rId3"/>
    <p:sldId id="262" r:id="rId4"/>
    <p:sldId id="263" r:id="rId5"/>
    <p:sldId id="264" r:id="rId6"/>
    <p:sldId id="265" r:id="rId7"/>
    <p:sldId id="266" r:id="rId8"/>
    <p:sldId id="267"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53"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82" r:id="rId104"/>
    <p:sldId id="383" r:id="rId105"/>
    <p:sldId id="384" r:id="rId106"/>
    <p:sldId id="385" r:id="rId107"/>
    <p:sldId id="386" r:id="rId108"/>
    <p:sldId id="387" r:id="rId109"/>
    <p:sldId id="388" r:id="rId110"/>
    <p:sldId id="389" r:id="rId111"/>
    <p:sldId id="390" r:id="rId112"/>
    <p:sldId id="391" r:id="rId113"/>
    <p:sldId id="392" r:id="rId114"/>
    <p:sldId id="393" r:id="rId115"/>
    <p:sldId id="394" r:id="rId116"/>
    <p:sldId id="395" r:id="rId117"/>
    <p:sldId id="396" r:id="rId118"/>
    <p:sldId id="397"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393700" y="692150"/>
            <a:ext cx="6070600" cy="3416300"/>
          </a:xfrm>
          <a:ln/>
        </p:spPr>
      </p:sp>
      <p:sp>
        <p:nvSpPr>
          <p:cNvPr id="1536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101</a:t>
            </a:r>
            <a:endParaRPr lang="en-US" dirty="0"/>
          </a:p>
        </p:txBody>
      </p:sp>
    </p:spTree>
    <p:extLst>
      <p:ext uri="{BB962C8B-B14F-4D97-AF65-F5344CB8AC3E}">
        <p14:creationId xmlns:p14="http://schemas.microsoft.com/office/powerpoint/2010/main" val="757370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Instructor suggestion: Ask students to attempt to calculate how many uniform random test cases it would take, on average, to find this bug.   Encourage them to perform a quick, back-of-the-envelope calculation using reasonable assumptions. </a:t>
            </a:r>
          </a:p>
          <a:p>
            <a:pPr eaLnBrk="1" hangingPunct="1">
              <a:spcBef>
                <a:spcPct val="0"/>
              </a:spcBef>
            </a:pPr>
            <a:endParaRPr lang="en-US" dirty="0">
              <a:latin typeface="Calibri" charset="0"/>
            </a:endParaRPr>
          </a:p>
          <a:p>
            <a:pPr eaLnBrk="1" hangingPunct="1">
              <a:spcBef>
                <a:spcPct val="0"/>
              </a:spcBef>
            </a:pPr>
            <a:r>
              <a:rPr lang="en-US"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Since not all bit patterns are valid and distinct floating point numbers, and since very small values of a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101</a:t>
            </a:r>
            <a:endParaRPr lang="en-US" dirty="0"/>
          </a:p>
        </p:txBody>
      </p:sp>
    </p:spTree>
    <p:extLst>
      <p:ext uri="{BB962C8B-B14F-4D97-AF65-F5344CB8AC3E}">
        <p14:creationId xmlns:p14="http://schemas.microsoft.com/office/powerpoint/2010/main" val="246400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We can think of all  the possible input values to a program as little boxes ... white boxes that the program processes correctly, and colored boxes on which the program fails.  Our problem is that there are a lot of boxes ... a huge number, and the colored boxes are just an </a:t>
            </a:r>
            <a:r>
              <a:rPr lang="en-US" dirty="0" smtClean="0">
                <a:latin typeface="Calibri" charset="0"/>
              </a:rPr>
              <a:t>infinitesimal </a:t>
            </a:r>
            <a:r>
              <a:rPr lang="en-US" dirty="0">
                <a:latin typeface="Calibri" charset="0"/>
              </a:rPr>
              <a:t>fraction of the whole set.  If we reach in and pull out boxes at random, we are unlikely to find the colored ones.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Systematic testing says: Let</a:t>
            </a:r>
            <a:r>
              <a:rPr lang="ja-JP" altLang="en-US" dirty="0">
                <a:latin typeface="Calibri" charset="0"/>
              </a:rPr>
              <a:t>’</a:t>
            </a:r>
            <a:r>
              <a:rPr lang="en-US" altLang="ja-JP" dirty="0">
                <a:latin typeface="Calibri" charset="0"/>
              </a:rPr>
              <a:t>s not pull them out at random.  Let</a:t>
            </a:r>
            <a:r>
              <a:rPr lang="ja-JP" altLang="en-US" dirty="0">
                <a:latin typeface="Calibri" charset="0"/>
              </a:rPr>
              <a:t>’</a:t>
            </a:r>
            <a:r>
              <a:rPr lang="en-US" altLang="ja-JP" dirty="0">
                <a:latin typeface="Calibri" charset="0"/>
              </a:rPr>
              <a:t>s first subdivide the big bag of boxes into smaller groups (the pink lines), and do it in a way that tends to concentrate the colored boxes in a few of the groups.  The number of groups needs to be much smaller than the number of boxes, so that we can systematically reach into each group to pick one or a few boxes.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Functional testing is one variety of partition testing, a way of  drawing the pink lines so that, when one of the boxes within a pink group is a failure, many of the other boxes in that group may also be failures.  Functional testing means using the program specification to draw pink lines.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19</a:t>
            </a:fld>
            <a:r>
              <a:rPr lang="en-US" dirty="0" smtClean="0"/>
              <a:t> of 101</a:t>
            </a:r>
            <a:endParaRPr lang="en-US" dirty="0"/>
          </a:p>
        </p:txBody>
      </p:sp>
    </p:spTree>
    <p:extLst>
      <p:ext uri="{BB962C8B-B14F-4D97-AF65-F5344CB8AC3E}">
        <p14:creationId xmlns:p14="http://schemas.microsoft.com/office/powerpoint/2010/main" val="119532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Note: Partitioning only makes sense if there is some plausible reason for believing that failures may be concentrated in one part or another.  </a:t>
            </a:r>
          </a:p>
          <a:p>
            <a:pPr eaLnBrk="1" hangingPunct="1">
              <a:spcBef>
                <a:spcPct val="0"/>
              </a:spcBef>
            </a:pPr>
            <a:r>
              <a:rPr lang="en-US" dirty="0">
                <a:latin typeface="Calibri" charset="0"/>
              </a:rPr>
              <a:t>Another way of looking at the same supposition: We hope that any member of a partition is a good representative of the rest, i.e., either all executions in a given bucket execute correctly or most of them fail. </a:t>
            </a:r>
          </a:p>
          <a:p>
            <a:pPr eaLnBrk="1" hangingPunct="1">
              <a:spcBef>
                <a:spcPct val="0"/>
              </a:spcBef>
            </a:pPr>
            <a:r>
              <a:rPr lang="en-US" dirty="0">
                <a:latin typeface="Calibri" charset="0"/>
              </a:rPr>
              <a:t>To call them </a:t>
            </a:r>
            <a:r>
              <a:rPr lang="ja-JP" altLang="en-US" dirty="0">
                <a:latin typeface="Calibri" charset="0"/>
              </a:rPr>
              <a:t>“</a:t>
            </a:r>
            <a:r>
              <a:rPr lang="en-US" altLang="ja-JP" dirty="0">
                <a:latin typeface="Calibri" charset="0"/>
              </a:rPr>
              <a:t>equivalence classes</a:t>
            </a:r>
            <a:r>
              <a:rPr lang="ja-JP" altLang="en-US" dirty="0">
                <a:latin typeface="Calibri" charset="0"/>
              </a:rPr>
              <a:t>”</a:t>
            </a:r>
            <a:r>
              <a:rPr lang="en-US" altLang="ja-JP" dirty="0">
                <a:latin typeface="Calibri" charset="0"/>
              </a:rPr>
              <a:t> is a stretch, but we try to devise ways of partitioning that, based on experience, at least sometimes form classes that are equivalent in the sense that all of the executions in a given class are failures even when the proportion of failures in the whole input space is very small.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20</a:t>
            </a:fld>
            <a:r>
              <a:rPr lang="en-US" dirty="0" smtClean="0"/>
              <a:t> of 101</a:t>
            </a:r>
            <a:endParaRPr lang="en-US" dirty="0"/>
          </a:p>
        </p:txBody>
      </p:sp>
    </p:spTree>
    <p:extLst>
      <p:ext uri="{BB962C8B-B14F-4D97-AF65-F5344CB8AC3E}">
        <p14:creationId xmlns:p14="http://schemas.microsoft.com/office/powerpoint/2010/main" val="106483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Note: Partitioning only makes sense if there is some plausible reason for believing that failures may be concentrated in one part or another.  </a:t>
            </a:r>
          </a:p>
          <a:p>
            <a:pPr eaLnBrk="1" hangingPunct="1">
              <a:spcBef>
                <a:spcPct val="0"/>
              </a:spcBef>
            </a:pPr>
            <a:r>
              <a:rPr lang="en-US" dirty="0">
                <a:latin typeface="Calibri" charset="0"/>
              </a:rPr>
              <a:t>Another way of looking at the same supposition: We hope that any member of a partition is a good representative of the rest, i.e., either all executions in a given bucket execute correctly or most of them fail. </a:t>
            </a:r>
          </a:p>
          <a:p>
            <a:pPr eaLnBrk="1" hangingPunct="1">
              <a:spcBef>
                <a:spcPct val="0"/>
              </a:spcBef>
            </a:pPr>
            <a:r>
              <a:rPr lang="en-US" dirty="0">
                <a:latin typeface="Calibri" charset="0"/>
              </a:rPr>
              <a:t>To call them </a:t>
            </a:r>
            <a:r>
              <a:rPr lang="ja-JP" altLang="en-US">
                <a:latin typeface="Calibri" charset="0"/>
              </a:rPr>
              <a:t>“</a:t>
            </a:r>
            <a:r>
              <a:rPr lang="en-US" altLang="ja-JP" dirty="0">
                <a:latin typeface="Calibri" charset="0"/>
              </a:rPr>
              <a:t>equivalence classes</a:t>
            </a:r>
            <a:r>
              <a:rPr lang="ja-JP" altLang="en-US">
                <a:latin typeface="Calibri" charset="0"/>
              </a:rPr>
              <a:t>”</a:t>
            </a:r>
            <a:r>
              <a:rPr lang="en-US" altLang="ja-JP" dirty="0">
                <a:latin typeface="Calibri" charset="0"/>
              </a:rPr>
              <a:t> is a stretch, but we try to devise ways of partitioning that, based on experience, at least sometimes form classes that are equivalent in the sense that all of the executions in a given class are failures even when the proportion of failures in the whole input space is very small.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101</a:t>
            </a:r>
            <a:endParaRPr lang="en-US" dirty="0"/>
          </a:p>
        </p:txBody>
      </p:sp>
    </p:spTree>
    <p:extLst>
      <p:ext uri="{BB962C8B-B14F-4D97-AF65-F5344CB8AC3E}">
        <p14:creationId xmlns:p14="http://schemas.microsoft.com/office/powerpoint/2010/main" val="183143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This repeats points from an earlier slide, but a quick reminder of what functional testing is may be useful at this point.  If you want to push the needle-in-a-haystack analogy, we can think of functional testing as using what we know about haystacks to select the parts where needles are most likely to be found. </a:t>
            </a:r>
          </a:p>
          <a:p>
            <a:pPr eaLnBrk="1" hangingPunct="1">
              <a:spcBef>
                <a:spcPct val="0"/>
              </a:spcBef>
            </a:pPr>
            <a:endParaRPr lang="en-US" dirty="0">
              <a:latin typeface="Calibri" charset="0"/>
            </a:endParaRPr>
          </a:p>
          <a:p>
            <a:pPr eaLnBrk="1" hangingPunct="1">
              <a:spcBef>
                <a:spcPct val="0"/>
              </a:spcBef>
            </a:pPr>
            <a:r>
              <a:rPr lang="en-US" dirty="0">
                <a:latin typeface="Calibri" charset="0"/>
              </a:rPr>
              <a:t>With respect to the partition principle:  The specification gives us a way to draw pink lines, or to divide the haystack into smaller piles that tend to contain either lots of needles or none. </a:t>
            </a:r>
          </a:p>
          <a:p>
            <a:pPr eaLnBrk="1" hangingPunct="1">
              <a:spcBef>
                <a:spcPct val="0"/>
              </a:spcBef>
            </a:pPr>
            <a:endParaRPr lang="en-US" dirty="0">
              <a:latin typeface="Calibri" charset="0"/>
            </a:endParaRP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101</a:t>
            </a:r>
            <a:endParaRPr lang="en-US" dirty="0"/>
          </a:p>
        </p:txBody>
      </p:sp>
    </p:spTree>
    <p:extLst>
      <p:ext uri="{BB962C8B-B14F-4D97-AF65-F5344CB8AC3E}">
        <p14:creationId xmlns:p14="http://schemas.microsoft.com/office/powerpoint/2010/main" val="157282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101</a:t>
            </a:r>
            <a:endParaRPr lang="en-US" dirty="0"/>
          </a:p>
        </p:txBody>
      </p:sp>
    </p:spTree>
    <p:extLst>
      <p:ext uri="{BB962C8B-B14F-4D97-AF65-F5344CB8AC3E}">
        <p14:creationId xmlns:p14="http://schemas.microsoft.com/office/powerpoint/2010/main" val="2227362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101</a:t>
            </a:r>
            <a:endParaRPr lang="en-US" dirty="0"/>
          </a:p>
        </p:txBody>
      </p:sp>
    </p:spTree>
    <p:extLst>
      <p:ext uri="{BB962C8B-B14F-4D97-AF65-F5344CB8AC3E}">
        <p14:creationId xmlns:p14="http://schemas.microsoft.com/office/powerpoint/2010/main" val="3648623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101</a:t>
            </a:r>
            <a:endParaRPr lang="en-US" dirty="0"/>
          </a:p>
        </p:txBody>
      </p:sp>
    </p:spTree>
    <p:extLst>
      <p:ext uri="{BB962C8B-B14F-4D97-AF65-F5344CB8AC3E}">
        <p14:creationId xmlns:p14="http://schemas.microsoft.com/office/powerpoint/2010/main" val="1953738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101</a:t>
            </a:r>
            <a:endParaRPr lang="en-US" dirty="0"/>
          </a:p>
        </p:txBody>
      </p:sp>
    </p:spTree>
    <p:extLst>
      <p:ext uri="{BB962C8B-B14F-4D97-AF65-F5344CB8AC3E}">
        <p14:creationId xmlns:p14="http://schemas.microsoft.com/office/powerpoint/2010/main" val="2300283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101</a:t>
            </a:r>
            <a:endParaRPr lang="en-US" dirty="0"/>
          </a:p>
        </p:txBody>
      </p:sp>
    </p:spTree>
    <p:extLst>
      <p:ext uri="{BB962C8B-B14F-4D97-AF65-F5344CB8AC3E}">
        <p14:creationId xmlns:p14="http://schemas.microsoft.com/office/powerpoint/2010/main" val="219628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101</a:t>
            </a:r>
            <a:endParaRPr lang="en-US" dirty="0"/>
          </a:p>
        </p:txBody>
      </p:sp>
    </p:spTree>
    <p:extLst>
      <p:ext uri="{BB962C8B-B14F-4D97-AF65-F5344CB8AC3E}">
        <p14:creationId xmlns:p14="http://schemas.microsoft.com/office/powerpoint/2010/main" val="449841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101</a:t>
            </a:r>
            <a:endParaRPr lang="en-US" dirty="0"/>
          </a:p>
        </p:txBody>
      </p:sp>
    </p:spTree>
    <p:extLst>
      <p:ext uri="{BB962C8B-B14F-4D97-AF65-F5344CB8AC3E}">
        <p14:creationId xmlns:p14="http://schemas.microsoft.com/office/powerpoint/2010/main" val="2471479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82627"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April 18,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4</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101</a:t>
            </a:r>
            <a:endParaRPr lang="en-US" dirty="0"/>
          </a:p>
        </p:txBody>
      </p:sp>
    </p:spTree>
    <p:extLst>
      <p:ext uri="{BB962C8B-B14F-4D97-AF65-F5344CB8AC3E}">
        <p14:creationId xmlns:p14="http://schemas.microsoft.com/office/powerpoint/2010/main" val="1267767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2037490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8"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101</a:t>
            </a:r>
            <a:endParaRPr lang="en-US" dirty="0"/>
          </a:p>
        </p:txBody>
      </p:sp>
    </p:spTree>
    <p:extLst>
      <p:ext uri="{BB962C8B-B14F-4D97-AF65-F5344CB8AC3E}">
        <p14:creationId xmlns:p14="http://schemas.microsoft.com/office/powerpoint/2010/main" val="2444251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75678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3327924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101</a:t>
            </a:r>
            <a:endParaRPr lang="en-US" dirty="0"/>
          </a:p>
        </p:txBody>
      </p:sp>
    </p:spTree>
    <p:extLst>
      <p:ext uri="{BB962C8B-B14F-4D97-AF65-F5344CB8AC3E}">
        <p14:creationId xmlns:p14="http://schemas.microsoft.com/office/powerpoint/2010/main" val="2780565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101</a:t>
            </a:r>
            <a:endParaRPr lang="en-US" dirty="0"/>
          </a:p>
        </p:txBody>
      </p:sp>
    </p:spTree>
    <p:extLst>
      <p:ext uri="{BB962C8B-B14F-4D97-AF65-F5344CB8AC3E}">
        <p14:creationId xmlns:p14="http://schemas.microsoft.com/office/powerpoint/2010/main" val="83357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101</a:t>
            </a:r>
            <a:endParaRPr lang="en-US" dirty="0"/>
          </a:p>
        </p:txBody>
      </p:sp>
    </p:spTree>
    <p:extLst>
      <p:ext uri="{BB962C8B-B14F-4D97-AF65-F5344CB8AC3E}">
        <p14:creationId xmlns:p14="http://schemas.microsoft.com/office/powerpoint/2010/main" val="3759374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0"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101</a:t>
            </a:r>
            <a:endParaRPr lang="en-US" dirty="0"/>
          </a:p>
        </p:txBody>
      </p:sp>
    </p:spTree>
    <p:extLst>
      <p:ext uri="{BB962C8B-B14F-4D97-AF65-F5344CB8AC3E}">
        <p14:creationId xmlns:p14="http://schemas.microsoft.com/office/powerpoint/2010/main" val="238170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101</a:t>
            </a:r>
            <a:endParaRPr lang="en-US" dirty="0"/>
          </a:p>
        </p:txBody>
      </p:sp>
    </p:spTree>
    <p:extLst>
      <p:ext uri="{BB962C8B-B14F-4D97-AF65-F5344CB8AC3E}">
        <p14:creationId xmlns:p14="http://schemas.microsoft.com/office/powerpoint/2010/main" val="1656489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101</a:t>
            </a:r>
            <a:endParaRPr lang="en-US" dirty="0"/>
          </a:p>
        </p:txBody>
      </p:sp>
    </p:spTree>
    <p:extLst>
      <p:ext uri="{BB962C8B-B14F-4D97-AF65-F5344CB8AC3E}">
        <p14:creationId xmlns:p14="http://schemas.microsoft.com/office/powerpoint/2010/main" val="1285227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101</a:t>
            </a:r>
            <a:endParaRPr lang="en-US" dirty="0"/>
          </a:p>
        </p:txBody>
      </p:sp>
    </p:spTree>
    <p:extLst>
      <p:ext uri="{BB962C8B-B14F-4D97-AF65-F5344CB8AC3E}">
        <p14:creationId xmlns:p14="http://schemas.microsoft.com/office/powerpoint/2010/main" val="2924515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101</a:t>
            </a:r>
            <a:endParaRPr lang="en-US" dirty="0"/>
          </a:p>
        </p:txBody>
      </p:sp>
    </p:spTree>
    <p:extLst>
      <p:ext uri="{BB962C8B-B14F-4D97-AF65-F5344CB8AC3E}">
        <p14:creationId xmlns:p14="http://schemas.microsoft.com/office/powerpoint/2010/main" val="80564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101</a:t>
            </a:r>
            <a:endParaRPr lang="en-US" dirty="0"/>
          </a:p>
        </p:txBody>
      </p:sp>
    </p:spTree>
    <p:extLst>
      <p:ext uri="{BB962C8B-B14F-4D97-AF65-F5344CB8AC3E}">
        <p14:creationId xmlns:p14="http://schemas.microsoft.com/office/powerpoint/2010/main" val="2194489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50</a:t>
            </a:fld>
            <a:r>
              <a:rPr lang="en-US" dirty="0" smtClean="0"/>
              <a:t> of 101</a:t>
            </a:r>
            <a:endParaRPr lang="en-US" dirty="0"/>
          </a:p>
        </p:txBody>
      </p:sp>
    </p:spTree>
    <p:extLst>
      <p:ext uri="{BB962C8B-B14F-4D97-AF65-F5344CB8AC3E}">
        <p14:creationId xmlns:p14="http://schemas.microsoft.com/office/powerpoint/2010/main" val="2899467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101</a:t>
            </a:r>
            <a:endParaRPr lang="en-US" dirty="0"/>
          </a:p>
        </p:txBody>
      </p:sp>
    </p:spTree>
    <p:extLst>
      <p:ext uri="{BB962C8B-B14F-4D97-AF65-F5344CB8AC3E}">
        <p14:creationId xmlns:p14="http://schemas.microsoft.com/office/powerpoint/2010/main" val="1831608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601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101</a:t>
            </a:r>
            <a:endParaRPr lang="en-US" dirty="0"/>
          </a:p>
        </p:txBody>
      </p:sp>
    </p:spTree>
    <p:extLst>
      <p:ext uri="{BB962C8B-B14F-4D97-AF65-F5344CB8AC3E}">
        <p14:creationId xmlns:p14="http://schemas.microsoft.com/office/powerpoint/2010/main" val="2671549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101</a:t>
            </a:r>
            <a:endParaRPr lang="en-US" dirty="0"/>
          </a:p>
        </p:txBody>
      </p:sp>
    </p:spTree>
    <p:extLst>
      <p:ext uri="{BB962C8B-B14F-4D97-AF65-F5344CB8AC3E}">
        <p14:creationId xmlns:p14="http://schemas.microsoft.com/office/powerpoint/2010/main" val="1193871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101</a:t>
            </a:r>
            <a:endParaRPr lang="en-US" dirty="0"/>
          </a:p>
        </p:txBody>
      </p:sp>
    </p:spTree>
    <p:extLst>
      <p:ext uri="{BB962C8B-B14F-4D97-AF65-F5344CB8AC3E}">
        <p14:creationId xmlns:p14="http://schemas.microsoft.com/office/powerpoint/2010/main" val="4294191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101</a:t>
            </a:r>
            <a:endParaRPr lang="en-US" dirty="0"/>
          </a:p>
        </p:txBody>
      </p:sp>
    </p:spTree>
    <p:extLst>
      <p:ext uri="{BB962C8B-B14F-4D97-AF65-F5344CB8AC3E}">
        <p14:creationId xmlns:p14="http://schemas.microsoft.com/office/powerpoint/2010/main" val="80355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8</a:t>
            </a:fld>
            <a:r>
              <a:rPr lang="en-US" smtClean="0"/>
              <a:t> of 101</a:t>
            </a:r>
            <a:endParaRPr lang="en-US" dirty="0"/>
          </a:p>
        </p:txBody>
      </p:sp>
    </p:spTree>
    <p:extLst>
      <p:ext uri="{BB962C8B-B14F-4D97-AF65-F5344CB8AC3E}">
        <p14:creationId xmlns:p14="http://schemas.microsoft.com/office/powerpoint/2010/main" val="4043226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101</a:t>
            </a:r>
            <a:endParaRPr lang="en-US" dirty="0"/>
          </a:p>
        </p:txBody>
      </p:sp>
    </p:spTree>
    <p:extLst>
      <p:ext uri="{BB962C8B-B14F-4D97-AF65-F5344CB8AC3E}">
        <p14:creationId xmlns:p14="http://schemas.microsoft.com/office/powerpoint/2010/main" val="4014202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101</a:t>
            </a:r>
            <a:endParaRPr lang="en-US" dirty="0"/>
          </a:p>
        </p:txBody>
      </p:sp>
    </p:spTree>
    <p:extLst>
      <p:ext uri="{BB962C8B-B14F-4D97-AF65-F5344CB8AC3E}">
        <p14:creationId xmlns:p14="http://schemas.microsoft.com/office/powerpoint/2010/main" val="1548908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101</a:t>
            </a:r>
            <a:endParaRPr lang="en-US" dirty="0"/>
          </a:p>
        </p:txBody>
      </p:sp>
    </p:spTree>
    <p:extLst>
      <p:ext uri="{BB962C8B-B14F-4D97-AF65-F5344CB8AC3E}">
        <p14:creationId xmlns:p14="http://schemas.microsoft.com/office/powerpoint/2010/main" val="2926737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2400"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101</a:t>
            </a:r>
            <a:endParaRPr lang="en-US" dirty="0"/>
          </a:p>
        </p:txBody>
      </p:sp>
    </p:spTree>
    <p:extLst>
      <p:ext uri="{BB962C8B-B14F-4D97-AF65-F5344CB8AC3E}">
        <p14:creationId xmlns:p14="http://schemas.microsoft.com/office/powerpoint/2010/main" val="3319174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60</a:t>
            </a:fld>
            <a:r>
              <a:rPr lang="en-US" dirty="0" smtClean="0"/>
              <a:t> of 101</a:t>
            </a:r>
            <a:endParaRPr lang="en-US" dirty="0"/>
          </a:p>
        </p:txBody>
      </p:sp>
    </p:spTree>
    <p:extLst>
      <p:ext uri="{BB962C8B-B14F-4D97-AF65-F5344CB8AC3E}">
        <p14:creationId xmlns:p14="http://schemas.microsoft.com/office/powerpoint/2010/main" val="4280576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101</a:t>
            </a:r>
            <a:endParaRPr lang="en-US" dirty="0"/>
          </a:p>
        </p:txBody>
      </p:sp>
    </p:spTree>
    <p:extLst>
      <p:ext uri="{BB962C8B-B14F-4D97-AF65-F5344CB8AC3E}">
        <p14:creationId xmlns:p14="http://schemas.microsoft.com/office/powerpoint/2010/main" val="21903521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101</a:t>
            </a:r>
            <a:endParaRPr lang="en-US" dirty="0"/>
          </a:p>
        </p:txBody>
      </p:sp>
    </p:spTree>
    <p:extLst>
      <p:ext uri="{BB962C8B-B14F-4D97-AF65-F5344CB8AC3E}">
        <p14:creationId xmlns:p14="http://schemas.microsoft.com/office/powerpoint/2010/main" val="1015345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101</a:t>
            </a:r>
            <a:endParaRPr lang="en-US" dirty="0"/>
          </a:p>
        </p:txBody>
      </p:sp>
    </p:spTree>
    <p:extLst>
      <p:ext uri="{BB962C8B-B14F-4D97-AF65-F5344CB8AC3E}">
        <p14:creationId xmlns:p14="http://schemas.microsoft.com/office/powerpoint/2010/main" val="5557448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059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101</a:t>
            </a:r>
            <a:endParaRPr lang="en-US" dirty="0"/>
          </a:p>
        </p:txBody>
      </p:sp>
    </p:spTree>
    <p:extLst>
      <p:ext uri="{BB962C8B-B14F-4D97-AF65-F5344CB8AC3E}">
        <p14:creationId xmlns:p14="http://schemas.microsoft.com/office/powerpoint/2010/main" val="1457406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101</a:t>
            </a:r>
            <a:endParaRPr lang="en-US" dirty="0"/>
          </a:p>
        </p:txBody>
      </p:sp>
    </p:spTree>
    <p:extLst>
      <p:ext uri="{BB962C8B-B14F-4D97-AF65-F5344CB8AC3E}">
        <p14:creationId xmlns:p14="http://schemas.microsoft.com/office/powerpoint/2010/main" val="405758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4994"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10</a:t>
            </a:fld>
            <a:r>
              <a:rPr lang="en-US" dirty="0" smtClean="0"/>
              <a:t> of 101</a:t>
            </a:r>
            <a:endParaRPr lang="en-US" dirty="0"/>
          </a:p>
        </p:txBody>
      </p:sp>
    </p:spTree>
    <p:extLst>
      <p:ext uri="{BB962C8B-B14F-4D97-AF65-F5344CB8AC3E}">
        <p14:creationId xmlns:p14="http://schemas.microsoft.com/office/powerpoint/2010/main" val="10061945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469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101</a:t>
            </a:r>
            <a:endParaRPr lang="en-US" dirty="0"/>
          </a:p>
        </p:txBody>
      </p:sp>
    </p:spTree>
    <p:extLst>
      <p:ext uri="{BB962C8B-B14F-4D97-AF65-F5344CB8AC3E}">
        <p14:creationId xmlns:p14="http://schemas.microsoft.com/office/powerpoint/2010/main" val="9153129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3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101</a:t>
            </a:r>
            <a:endParaRPr lang="en-US" dirty="0"/>
          </a:p>
        </p:txBody>
      </p:sp>
    </p:spTree>
    <p:extLst>
      <p:ext uri="{BB962C8B-B14F-4D97-AF65-F5344CB8AC3E}">
        <p14:creationId xmlns:p14="http://schemas.microsoft.com/office/powerpoint/2010/main" val="25458350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3489941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101</a:t>
            </a:r>
            <a:endParaRPr lang="en-US" dirty="0"/>
          </a:p>
        </p:txBody>
      </p:sp>
    </p:spTree>
    <p:extLst>
      <p:ext uri="{BB962C8B-B14F-4D97-AF65-F5344CB8AC3E}">
        <p14:creationId xmlns:p14="http://schemas.microsoft.com/office/powerpoint/2010/main" val="12712068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101</a:t>
            </a:r>
            <a:endParaRPr lang="en-US" dirty="0"/>
          </a:p>
        </p:txBody>
      </p:sp>
    </p:spTree>
    <p:extLst>
      <p:ext uri="{BB962C8B-B14F-4D97-AF65-F5344CB8AC3E}">
        <p14:creationId xmlns:p14="http://schemas.microsoft.com/office/powerpoint/2010/main" val="39892883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101</a:t>
            </a:r>
            <a:endParaRPr lang="en-US" dirty="0"/>
          </a:p>
        </p:txBody>
      </p:sp>
    </p:spTree>
    <p:extLst>
      <p:ext uri="{BB962C8B-B14F-4D97-AF65-F5344CB8AC3E}">
        <p14:creationId xmlns:p14="http://schemas.microsoft.com/office/powerpoint/2010/main" val="973722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75</a:t>
            </a:fld>
            <a:r>
              <a:rPr lang="en-US" dirty="0" smtClean="0"/>
              <a:t> of 94</a:t>
            </a:r>
            <a:endParaRPr lang="en-US" dirty="0"/>
          </a:p>
        </p:txBody>
      </p:sp>
    </p:spTree>
    <p:extLst>
      <p:ext uri="{BB962C8B-B14F-4D97-AF65-F5344CB8AC3E}">
        <p14:creationId xmlns:p14="http://schemas.microsoft.com/office/powerpoint/2010/main" val="31876671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78</a:t>
            </a:fld>
            <a:r>
              <a:rPr lang="en-US" dirty="0" smtClean="0"/>
              <a:t> of 94</a:t>
            </a:r>
            <a:endParaRPr lang="en-US" dirty="0"/>
          </a:p>
        </p:txBody>
      </p:sp>
    </p:spTree>
    <p:extLst>
      <p:ext uri="{BB962C8B-B14F-4D97-AF65-F5344CB8AC3E}">
        <p14:creationId xmlns:p14="http://schemas.microsoft.com/office/powerpoint/2010/main" val="42546812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79</a:t>
            </a:fld>
            <a:r>
              <a:rPr lang="en-US" dirty="0" smtClean="0"/>
              <a:t> of 94</a:t>
            </a:r>
            <a:endParaRPr lang="en-US" dirty="0"/>
          </a:p>
        </p:txBody>
      </p:sp>
    </p:spTree>
    <p:extLst>
      <p:ext uri="{BB962C8B-B14F-4D97-AF65-F5344CB8AC3E}">
        <p14:creationId xmlns:p14="http://schemas.microsoft.com/office/powerpoint/2010/main" val="106054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80</a:t>
            </a:fld>
            <a:r>
              <a:rPr lang="en-US" dirty="0" smtClean="0"/>
              <a:t> of 94</a:t>
            </a:r>
            <a:endParaRPr lang="en-US" dirty="0"/>
          </a:p>
        </p:txBody>
      </p:sp>
    </p:spTree>
    <p:extLst>
      <p:ext uri="{BB962C8B-B14F-4D97-AF65-F5344CB8AC3E}">
        <p14:creationId xmlns:p14="http://schemas.microsoft.com/office/powerpoint/2010/main" val="2947673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101</a:t>
            </a:r>
            <a:endParaRPr lang="en-US" dirty="0"/>
          </a:p>
        </p:txBody>
      </p:sp>
    </p:spTree>
    <p:extLst>
      <p:ext uri="{BB962C8B-B14F-4D97-AF65-F5344CB8AC3E}">
        <p14:creationId xmlns:p14="http://schemas.microsoft.com/office/powerpoint/2010/main" val="10365293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82</a:t>
            </a:fld>
            <a:r>
              <a:rPr lang="en-US" dirty="0" smtClean="0"/>
              <a:t> of 94</a:t>
            </a:r>
            <a:endParaRPr lang="en-US" dirty="0"/>
          </a:p>
        </p:txBody>
      </p:sp>
    </p:spTree>
    <p:extLst>
      <p:ext uri="{BB962C8B-B14F-4D97-AF65-F5344CB8AC3E}">
        <p14:creationId xmlns:p14="http://schemas.microsoft.com/office/powerpoint/2010/main" val="4604598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83</a:t>
            </a:fld>
            <a:r>
              <a:rPr lang="en-US" dirty="0" smtClean="0"/>
              <a:t> of 94</a:t>
            </a:r>
            <a:endParaRPr lang="en-US" dirty="0"/>
          </a:p>
        </p:txBody>
      </p:sp>
    </p:spTree>
    <p:extLst>
      <p:ext uri="{BB962C8B-B14F-4D97-AF65-F5344CB8AC3E}">
        <p14:creationId xmlns:p14="http://schemas.microsoft.com/office/powerpoint/2010/main" val="31004639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84</a:t>
            </a:fld>
            <a:r>
              <a:rPr lang="en-US" dirty="0" smtClean="0"/>
              <a:t> of 94</a:t>
            </a:r>
            <a:endParaRPr lang="en-US" dirty="0"/>
          </a:p>
        </p:txBody>
      </p:sp>
    </p:spTree>
    <p:extLst>
      <p:ext uri="{BB962C8B-B14F-4D97-AF65-F5344CB8AC3E}">
        <p14:creationId xmlns:p14="http://schemas.microsoft.com/office/powerpoint/2010/main" val="21471053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85</a:t>
            </a:fld>
            <a:r>
              <a:rPr lang="en-US" dirty="0" smtClean="0"/>
              <a:t> of 94</a:t>
            </a:r>
            <a:endParaRPr lang="en-US" dirty="0"/>
          </a:p>
        </p:txBody>
      </p:sp>
    </p:spTree>
    <p:extLst>
      <p:ext uri="{BB962C8B-B14F-4D97-AF65-F5344CB8AC3E}">
        <p14:creationId xmlns:p14="http://schemas.microsoft.com/office/powerpoint/2010/main" val="14889284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86</a:t>
            </a:fld>
            <a:r>
              <a:rPr lang="en-US" dirty="0" smtClean="0"/>
              <a:t> of 94</a:t>
            </a:r>
            <a:endParaRPr lang="en-US" dirty="0"/>
          </a:p>
        </p:txBody>
      </p:sp>
    </p:spTree>
    <p:extLst>
      <p:ext uri="{BB962C8B-B14F-4D97-AF65-F5344CB8AC3E}">
        <p14:creationId xmlns:p14="http://schemas.microsoft.com/office/powerpoint/2010/main" val="391460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87</a:t>
            </a:fld>
            <a:r>
              <a:rPr lang="en-US" dirty="0" smtClean="0"/>
              <a:t> of 94</a:t>
            </a:r>
            <a:endParaRPr lang="en-US" dirty="0"/>
          </a:p>
        </p:txBody>
      </p:sp>
    </p:spTree>
    <p:extLst>
      <p:ext uri="{BB962C8B-B14F-4D97-AF65-F5344CB8AC3E}">
        <p14:creationId xmlns:p14="http://schemas.microsoft.com/office/powerpoint/2010/main" val="14132179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88</a:t>
            </a:fld>
            <a:r>
              <a:rPr lang="en-US" dirty="0" smtClean="0"/>
              <a:t> of 94</a:t>
            </a:r>
            <a:endParaRPr lang="en-US" dirty="0"/>
          </a:p>
        </p:txBody>
      </p:sp>
    </p:spTree>
    <p:extLst>
      <p:ext uri="{BB962C8B-B14F-4D97-AF65-F5344CB8AC3E}">
        <p14:creationId xmlns:p14="http://schemas.microsoft.com/office/powerpoint/2010/main" val="24130998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89</a:t>
            </a:fld>
            <a:r>
              <a:rPr lang="en-US" dirty="0" smtClean="0"/>
              <a:t> of 94</a:t>
            </a:r>
            <a:endParaRPr lang="en-US" dirty="0"/>
          </a:p>
        </p:txBody>
      </p:sp>
    </p:spTree>
    <p:extLst>
      <p:ext uri="{BB962C8B-B14F-4D97-AF65-F5344CB8AC3E}">
        <p14:creationId xmlns:p14="http://schemas.microsoft.com/office/powerpoint/2010/main" val="24428143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91</a:t>
            </a:fld>
            <a:r>
              <a:rPr lang="en-US" dirty="0" smtClean="0"/>
              <a:t> of 94</a:t>
            </a:r>
            <a:endParaRPr lang="en-US" dirty="0"/>
          </a:p>
        </p:txBody>
      </p:sp>
    </p:spTree>
    <p:extLst>
      <p:ext uri="{BB962C8B-B14F-4D97-AF65-F5344CB8AC3E}">
        <p14:creationId xmlns:p14="http://schemas.microsoft.com/office/powerpoint/2010/main" val="554714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92</a:t>
            </a:fld>
            <a:r>
              <a:rPr lang="en-US" dirty="0" smtClean="0"/>
              <a:t> of 94</a:t>
            </a:r>
            <a:endParaRPr lang="en-US" dirty="0"/>
          </a:p>
        </p:txBody>
      </p:sp>
    </p:spTree>
    <p:extLst>
      <p:ext uri="{BB962C8B-B14F-4D97-AF65-F5344CB8AC3E}">
        <p14:creationId xmlns:p14="http://schemas.microsoft.com/office/powerpoint/2010/main" val="3437941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101</a:t>
            </a:r>
            <a:endParaRPr lang="en-US" dirty="0"/>
          </a:p>
        </p:txBody>
      </p:sp>
    </p:spTree>
    <p:extLst>
      <p:ext uri="{BB962C8B-B14F-4D97-AF65-F5344CB8AC3E}">
        <p14:creationId xmlns:p14="http://schemas.microsoft.com/office/powerpoint/2010/main" val="29733132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93</a:t>
            </a:fld>
            <a:r>
              <a:rPr lang="en-US" dirty="0" smtClean="0"/>
              <a:t> of 94</a:t>
            </a:r>
            <a:endParaRPr lang="en-US" dirty="0"/>
          </a:p>
        </p:txBody>
      </p:sp>
    </p:spTree>
    <p:extLst>
      <p:ext uri="{BB962C8B-B14F-4D97-AF65-F5344CB8AC3E}">
        <p14:creationId xmlns:p14="http://schemas.microsoft.com/office/powerpoint/2010/main" val="25636339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94</a:t>
            </a:fld>
            <a:r>
              <a:rPr lang="en-US" dirty="0" smtClean="0"/>
              <a:t> of 94</a:t>
            </a:r>
            <a:endParaRPr lang="en-US" dirty="0"/>
          </a:p>
        </p:txBody>
      </p:sp>
    </p:spTree>
    <p:extLst>
      <p:ext uri="{BB962C8B-B14F-4D97-AF65-F5344CB8AC3E}">
        <p14:creationId xmlns:p14="http://schemas.microsoft.com/office/powerpoint/2010/main" val="12374071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95</a:t>
            </a:fld>
            <a:r>
              <a:rPr lang="en-US" dirty="0" smtClean="0"/>
              <a:t> of 94</a:t>
            </a:r>
            <a:endParaRPr lang="en-US" dirty="0"/>
          </a:p>
        </p:txBody>
      </p:sp>
    </p:spTree>
    <p:extLst>
      <p:ext uri="{BB962C8B-B14F-4D97-AF65-F5344CB8AC3E}">
        <p14:creationId xmlns:p14="http://schemas.microsoft.com/office/powerpoint/2010/main" val="3897074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98</a:t>
            </a:fld>
            <a:r>
              <a:rPr lang="en-US" dirty="0" smtClean="0"/>
              <a:t> of 94</a:t>
            </a:r>
            <a:endParaRPr lang="en-US" dirty="0"/>
          </a:p>
        </p:txBody>
      </p:sp>
    </p:spTree>
    <p:extLst>
      <p:ext uri="{BB962C8B-B14F-4D97-AF65-F5344CB8AC3E}">
        <p14:creationId xmlns:p14="http://schemas.microsoft.com/office/powerpoint/2010/main" val="30078639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99</a:t>
            </a:fld>
            <a:r>
              <a:rPr lang="en-US" dirty="0" smtClean="0"/>
              <a:t> of 94</a:t>
            </a:r>
            <a:endParaRPr lang="en-US" dirty="0"/>
          </a:p>
        </p:txBody>
      </p:sp>
    </p:spTree>
    <p:extLst>
      <p:ext uri="{BB962C8B-B14F-4D97-AF65-F5344CB8AC3E}">
        <p14:creationId xmlns:p14="http://schemas.microsoft.com/office/powerpoint/2010/main" val="14842457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100</a:t>
            </a:fld>
            <a:r>
              <a:rPr lang="en-US" dirty="0" smtClean="0"/>
              <a:t> of 94</a:t>
            </a:r>
            <a:endParaRPr lang="en-US" dirty="0"/>
          </a:p>
        </p:txBody>
      </p:sp>
    </p:spTree>
    <p:extLst>
      <p:ext uri="{BB962C8B-B14F-4D97-AF65-F5344CB8AC3E}">
        <p14:creationId xmlns:p14="http://schemas.microsoft.com/office/powerpoint/2010/main" val="25485266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101</a:t>
            </a:fld>
            <a:r>
              <a:rPr lang="en-US" dirty="0" smtClean="0"/>
              <a:t> of 94</a:t>
            </a:r>
            <a:endParaRPr lang="en-US" dirty="0"/>
          </a:p>
        </p:txBody>
      </p:sp>
    </p:spTree>
    <p:extLst>
      <p:ext uri="{BB962C8B-B14F-4D97-AF65-F5344CB8AC3E}">
        <p14:creationId xmlns:p14="http://schemas.microsoft.com/office/powerpoint/2010/main" val="29294321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102</a:t>
            </a:fld>
            <a:r>
              <a:rPr lang="en-US" dirty="0" smtClean="0"/>
              <a:t> of 94</a:t>
            </a:r>
            <a:endParaRPr lang="en-US" dirty="0"/>
          </a:p>
        </p:txBody>
      </p:sp>
    </p:spTree>
    <p:extLst>
      <p:ext uri="{BB962C8B-B14F-4D97-AF65-F5344CB8AC3E}">
        <p14:creationId xmlns:p14="http://schemas.microsoft.com/office/powerpoint/2010/main" val="15162276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103</a:t>
            </a:fld>
            <a:r>
              <a:rPr lang="en-US" dirty="0" smtClean="0"/>
              <a:t> of 94</a:t>
            </a:r>
            <a:endParaRPr lang="en-US" dirty="0"/>
          </a:p>
        </p:txBody>
      </p:sp>
    </p:spTree>
    <p:extLst>
      <p:ext uri="{BB962C8B-B14F-4D97-AF65-F5344CB8AC3E}">
        <p14:creationId xmlns:p14="http://schemas.microsoft.com/office/powerpoint/2010/main" val="3568501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104</a:t>
            </a:fld>
            <a:r>
              <a:rPr lang="en-US" dirty="0" smtClean="0"/>
              <a:t> of 94</a:t>
            </a:r>
            <a:endParaRPr lang="en-US" dirty="0"/>
          </a:p>
        </p:txBody>
      </p:sp>
    </p:spTree>
    <p:extLst>
      <p:ext uri="{BB962C8B-B14F-4D97-AF65-F5344CB8AC3E}">
        <p14:creationId xmlns:p14="http://schemas.microsoft.com/office/powerpoint/2010/main" val="125661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101</a:t>
            </a:r>
            <a:endParaRPr lang="en-US" dirty="0"/>
          </a:p>
        </p:txBody>
      </p:sp>
    </p:spTree>
    <p:extLst>
      <p:ext uri="{BB962C8B-B14F-4D97-AF65-F5344CB8AC3E}">
        <p14:creationId xmlns:p14="http://schemas.microsoft.com/office/powerpoint/2010/main" val="11728637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106</a:t>
            </a:fld>
            <a:r>
              <a:rPr lang="en-US" dirty="0" smtClean="0"/>
              <a:t> of 94</a:t>
            </a:r>
            <a:endParaRPr lang="en-US" dirty="0"/>
          </a:p>
        </p:txBody>
      </p:sp>
    </p:spTree>
    <p:extLst>
      <p:ext uri="{BB962C8B-B14F-4D97-AF65-F5344CB8AC3E}">
        <p14:creationId xmlns:p14="http://schemas.microsoft.com/office/powerpoint/2010/main" val="14709494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107</a:t>
            </a:fld>
            <a:r>
              <a:rPr lang="en-US" dirty="0" smtClean="0"/>
              <a:t> of 94</a:t>
            </a:r>
            <a:endParaRPr lang="en-US" dirty="0"/>
          </a:p>
        </p:txBody>
      </p:sp>
    </p:spTree>
    <p:extLst>
      <p:ext uri="{BB962C8B-B14F-4D97-AF65-F5344CB8AC3E}">
        <p14:creationId xmlns:p14="http://schemas.microsoft.com/office/powerpoint/2010/main" val="7971650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108</a:t>
            </a:fld>
            <a:r>
              <a:rPr lang="en-US" dirty="0" smtClean="0"/>
              <a:t> of 94</a:t>
            </a:r>
            <a:endParaRPr lang="en-US" dirty="0"/>
          </a:p>
        </p:txBody>
      </p:sp>
    </p:spTree>
    <p:extLst>
      <p:ext uri="{BB962C8B-B14F-4D97-AF65-F5344CB8AC3E}">
        <p14:creationId xmlns:p14="http://schemas.microsoft.com/office/powerpoint/2010/main" val="37557791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109</a:t>
            </a:fld>
            <a:r>
              <a:rPr lang="en-US" dirty="0" smtClean="0"/>
              <a:t> of 94</a:t>
            </a:r>
            <a:endParaRPr lang="en-US" dirty="0"/>
          </a:p>
        </p:txBody>
      </p:sp>
    </p:spTree>
    <p:extLst>
      <p:ext uri="{BB962C8B-B14F-4D97-AF65-F5344CB8AC3E}">
        <p14:creationId xmlns:p14="http://schemas.microsoft.com/office/powerpoint/2010/main" val="9479777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110</a:t>
            </a:fld>
            <a:r>
              <a:rPr lang="en-US" dirty="0" smtClean="0"/>
              <a:t> of 94</a:t>
            </a:r>
            <a:endParaRPr lang="en-US" dirty="0"/>
          </a:p>
        </p:txBody>
      </p:sp>
    </p:spTree>
    <p:extLst>
      <p:ext uri="{BB962C8B-B14F-4D97-AF65-F5344CB8AC3E}">
        <p14:creationId xmlns:p14="http://schemas.microsoft.com/office/powerpoint/2010/main" val="33941717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111</a:t>
            </a:fld>
            <a:r>
              <a:rPr lang="en-US" dirty="0" smtClean="0"/>
              <a:t> of 94</a:t>
            </a:r>
            <a:endParaRPr lang="en-US" dirty="0"/>
          </a:p>
        </p:txBody>
      </p:sp>
    </p:spTree>
    <p:extLst>
      <p:ext uri="{BB962C8B-B14F-4D97-AF65-F5344CB8AC3E}">
        <p14:creationId xmlns:p14="http://schemas.microsoft.com/office/powerpoint/2010/main" val="1233683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112</a:t>
            </a:fld>
            <a:r>
              <a:rPr lang="en-US" dirty="0" smtClean="0"/>
              <a:t> of 94</a:t>
            </a:r>
            <a:endParaRPr lang="en-US" dirty="0"/>
          </a:p>
        </p:txBody>
      </p:sp>
    </p:spTree>
    <p:extLst>
      <p:ext uri="{BB962C8B-B14F-4D97-AF65-F5344CB8AC3E}">
        <p14:creationId xmlns:p14="http://schemas.microsoft.com/office/powerpoint/2010/main" val="27709490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113</a:t>
            </a:fld>
            <a:r>
              <a:rPr lang="en-US" dirty="0" smtClean="0"/>
              <a:t> of 94</a:t>
            </a:r>
            <a:endParaRPr lang="en-US" dirty="0"/>
          </a:p>
        </p:txBody>
      </p:sp>
    </p:spTree>
    <p:extLst>
      <p:ext uri="{BB962C8B-B14F-4D97-AF65-F5344CB8AC3E}">
        <p14:creationId xmlns:p14="http://schemas.microsoft.com/office/powerpoint/2010/main" val="36750865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114</a:t>
            </a:fld>
            <a:r>
              <a:rPr lang="en-US" dirty="0" smtClean="0"/>
              <a:t> of 94</a:t>
            </a:r>
            <a:endParaRPr lang="en-US" dirty="0"/>
          </a:p>
        </p:txBody>
      </p:sp>
    </p:spTree>
    <p:extLst>
      <p:ext uri="{BB962C8B-B14F-4D97-AF65-F5344CB8AC3E}">
        <p14:creationId xmlns:p14="http://schemas.microsoft.com/office/powerpoint/2010/main" val="34103777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115</a:t>
            </a:fld>
            <a:r>
              <a:rPr lang="en-US" dirty="0" smtClean="0"/>
              <a:t> of 94</a:t>
            </a:r>
            <a:endParaRPr lang="en-US" dirty="0"/>
          </a:p>
        </p:txBody>
      </p:sp>
    </p:spTree>
    <p:extLst>
      <p:ext uri="{BB962C8B-B14F-4D97-AF65-F5344CB8AC3E}">
        <p14:creationId xmlns:p14="http://schemas.microsoft.com/office/powerpoint/2010/main" val="744983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lvl="2" defTabSz="897301" eaLnBrk="1" fontAlgn="auto" hangingPunct="1">
              <a:spcBef>
                <a:spcPct val="0"/>
              </a:spcBef>
              <a:spcAft>
                <a:spcPts val="0"/>
              </a:spcAft>
              <a:defRPr/>
            </a:pPr>
            <a:r>
              <a:rPr lang="en-US" dirty="0" smtClean="0"/>
              <a:t>The test designer can make the same logical mistakes and bad assumptions as the program designer (especially if they are the same person)</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101</a:t>
            </a:r>
            <a:endParaRPr lang="en-US" dirty="0"/>
          </a:p>
        </p:txBody>
      </p:sp>
    </p:spTree>
    <p:extLst>
      <p:ext uri="{BB962C8B-B14F-4D97-AF65-F5344CB8AC3E}">
        <p14:creationId xmlns:p14="http://schemas.microsoft.com/office/powerpoint/2010/main" val="39311857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116</a:t>
            </a:fld>
            <a:r>
              <a:rPr lang="en-US" dirty="0" smtClean="0"/>
              <a:t> of 94</a:t>
            </a:r>
            <a:endParaRPr lang="en-US" dirty="0"/>
          </a:p>
        </p:txBody>
      </p:sp>
    </p:spTree>
    <p:extLst>
      <p:ext uri="{BB962C8B-B14F-4D97-AF65-F5344CB8AC3E}">
        <p14:creationId xmlns:p14="http://schemas.microsoft.com/office/powerpoint/2010/main" val="11558197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117</a:t>
            </a:fld>
            <a:r>
              <a:rPr lang="en-US" dirty="0" smtClean="0"/>
              <a:t> of 94</a:t>
            </a:r>
            <a:endParaRPr lang="en-US" dirty="0"/>
          </a:p>
        </p:txBody>
      </p:sp>
    </p:spTree>
    <p:extLst>
      <p:ext uri="{BB962C8B-B14F-4D97-AF65-F5344CB8AC3E}">
        <p14:creationId xmlns:p14="http://schemas.microsoft.com/office/powerpoint/2010/main" val="31716975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118</a:t>
            </a:fld>
            <a:r>
              <a:rPr lang="en-US" dirty="0" smtClean="0"/>
              <a:t> of 94</a:t>
            </a:r>
            <a:endParaRPr lang="en-US" dirty="0"/>
          </a:p>
        </p:txBody>
      </p:sp>
    </p:spTree>
    <p:extLst>
      <p:ext uri="{BB962C8B-B14F-4D97-AF65-F5344CB8AC3E}">
        <p14:creationId xmlns:p14="http://schemas.microsoft.com/office/powerpoint/2010/main" val="1757587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FD101-400E-4776-B6A1-E66263BB166C}"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49CB-35F8-4BA4-B1B7-ED8FB0BF7B5C}"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83558-4C64-4F64-8B53-AB436A8F6E0E}"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EF9E7CE-C971-4894-ADAA-85A95E1476B7}" type="datetime1">
              <a:rPr lang="en-US" smtClean="0"/>
              <a:t>4/5/2021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217937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36982-10A1-43B6-B64C-B5E8C9E024B5}"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D44D18-1E10-4DC6-86C0-721ACAFB4A2D}"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56FC1-6F10-4FA3-B739-7F4CA1E5D252}"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C4FDF-C2E1-4854-AB19-1D4A94409BFB}" type="datetime1">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A0895-2DD5-4198-8212-297650A48B2D}" type="datetime1">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18F10-E1CC-4543-9B0E-D28FC34E09F0}" type="datetime1">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747F68-58C1-4C0C-9FC6-1F82F9D53AB8}"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E41B2-4CE2-40B8-AAAD-1CAE75D8DD19}"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98188DCF-B36E-420F-B91C-F87A5796DDBE}" type="datetime1">
              <a:rPr lang="en-US" smtClean="0"/>
              <a:t>4/5/2021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Black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a:lnSpc>
                <a:spcPct val="90000"/>
              </a:lnSpc>
            </a:pPr>
            <a:r>
              <a:rPr lang="en-US" dirty="0" smtClean="0"/>
              <a:t>Test Early</a:t>
            </a:r>
            <a:endParaRPr lang="en-US" dirty="0"/>
          </a:p>
        </p:txBody>
      </p:sp>
      <p:sp>
        <p:nvSpPr>
          <p:cNvPr id="83973" name="Rectangle 3"/>
          <p:cNvSpPr>
            <a:spLocks noGrp="1" noChangeArrowheads="1"/>
          </p:cNvSpPr>
          <p:nvPr>
            <p:ph idx="1"/>
          </p:nvPr>
        </p:nvSpPr>
        <p:spPr/>
        <p:txBody>
          <a:bodyPr/>
          <a:lstStyle/>
          <a:p>
            <a:pPr>
              <a:lnSpc>
                <a:spcPct val="90000"/>
              </a:lnSpc>
            </a:pPr>
            <a:r>
              <a:rPr lang="en-US" sz="3600" dirty="0"/>
              <a:t>Testing should start as early as possible</a:t>
            </a:r>
          </a:p>
          <a:p>
            <a:pPr lvl="1">
              <a:lnSpc>
                <a:spcPct val="90000"/>
              </a:lnSpc>
            </a:pPr>
            <a:r>
              <a:rPr lang="en-US" sz="3200" dirty="0"/>
              <a:t>design test cases </a:t>
            </a:r>
          </a:p>
          <a:p>
            <a:pPr>
              <a:lnSpc>
                <a:spcPct val="90000"/>
              </a:lnSpc>
            </a:pPr>
            <a:r>
              <a:rPr lang="en-US" sz="3600" dirty="0"/>
              <a:t>Test early has several advantages</a:t>
            </a:r>
          </a:p>
          <a:p>
            <a:pPr lvl="1">
              <a:lnSpc>
                <a:spcPct val="90000"/>
              </a:lnSpc>
            </a:pPr>
            <a:r>
              <a:rPr lang="en-US" sz="3200" dirty="0"/>
              <a:t>independence from design &amp; code</a:t>
            </a:r>
          </a:p>
          <a:p>
            <a:pPr lvl="1">
              <a:lnSpc>
                <a:spcPct val="90000"/>
              </a:lnSpc>
            </a:pPr>
            <a:r>
              <a:rPr lang="en-US" sz="3200" dirty="0"/>
              <a:t>discover inconsistencies and incompleteness of the specifications</a:t>
            </a:r>
          </a:p>
          <a:p>
            <a:pPr lvl="1">
              <a:lnSpc>
                <a:spcPct val="90000"/>
              </a:lnSpc>
            </a:pPr>
            <a:r>
              <a:rPr lang="en-US" sz="3200" dirty="0"/>
              <a:t>serve as a compendium of the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40538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73481627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198015714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48413229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4464" y="284353"/>
            <a:ext cx="9144000" cy="990600"/>
          </a:xfrm>
        </p:spPr>
        <p:txBody>
          <a:bodyPr/>
          <a:lstStyle/>
          <a:p>
            <a:pPr eaLnBrk="1" hangingPunct="1"/>
            <a:r>
              <a:rPr lang="en-US" sz="3600" dirty="0"/>
              <a:t>Boundary Value Analysis - examples</a:t>
            </a:r>
          </a:p>
        </p:txBody>
      </p:sp>
      <p:sp>
        <p:nvSpPr>
          <p:cNvPr id="24579" name="Rectangle 18"/>
          <p:cNvSpPr>
            <a:spLocks noGrp="1" noChangeArrowheads="1"/>
          </p:cNvSpPr>
          <p:nvPr>
            <p:ph type="body" sz="half" idx="1"/>
          </p:nvPr>
        </p:nvSpPr>
        <p:spPr>
          <a:xfrm>
            <a:off x="664464" y="1520952"/>
            <a:ext cx="10454640" cy="3352800"/>
          </a:xfrm>
        </p:spPr>
        <p:txBody>
          <a:bodyPr>
            <a:normAutofit lnSpcReduction="10000"/>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graphicFrame>
        <p:nvGraphicFramePr>
          <p:cNvPr id="168123" name="Group 187"/>
          <p:cNvGraphicFramePr>
            <a:graphicFrameLocks noGrp="1"/>
          </p:cNvGraphicFramePr>
          <p:nvPr>
            <p:ph sz="half" idx="2"/>
            <p:extLst/>
          </p:nvPr>
        </p:nvGraphicFramePr>
        <p:xfrm>
          <a:off x="2880361" y="525475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20683" cy="369332"/>
          </a:xfrm>
          <a:prstGeom prst="rect">
            <a:avLst/>
          </a:prstGeom>
          <a:noFill/>
          <a:ln w="9525">
            <a:noFill/>
            <a:miter lim="800000"/>
            <a:headEnd/>
            <a:tailEnd/>
          </a:ln>
        </p:spPr>
        <p:txBody>
          <a:bodyPr wrap="none">
            <a:spAutoFit/>
          </a:bodyPr>
          <a:lstStyle/>
          <a:p>
            <a:r>
              <a:rPr lang="en-US" dirty="0"/>
              <a:t>Char</a:t>
            </a:r>
          </a:p>
        </p:txBody>
      </p:sp>
      <p:sp>
        <p:nvSpPr>
          <p:cNvPr id="24622" name="Text Box 189"/>
          <p:cNvSpPr txBox="1">
            <a:spLocks noChangeArrowheads="1"/>
          </p:cNvSpPr>
          <p:nvPr/>
        </p:nvSpPr>
        <p:spPr bwMode="auto">
          <a:xfrm>
            <a:off x="1508761" y="5711952"/>
            <a:ext cx="662361" cy="369332"/>
          </a:xfrm>
          <a:prstGeom prst="rect">
            <a:avLst/>
          </a:prstGeom>
          <a:noFill/>
          <a:ln w="9525">
            <a:noFill/>
            <a:miter lim="800000"/>
            <a:headEnd/>
            <a:tailEnd/>
          </a:ln>
        </p:spPr>
        <p:txBody>
          <a:bodyPr wrap="none">
            <a:spAutoFit/>
          </a:bodyPr>
          <a:lstStyle/>
          <a:p>
            <a:r>
              <a:rPr lang="en-US" dirty="0"/>
              <a:t>ASCII</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103</a:t>
            </a:fld>
            <a:endParaRPr lang="en-US" dirty="0">
              <a:solidFill>
                <a:schemeClr val="tx2"/>
              </a:solidFill>
            </a:endParaRPr>
          </a:p>
        </p:txBody>
      </p:sp>
    </p:spTree>
    <p:extLst>
      <p:ext uri="{BB962C8B-B14F-4D97-AF65-F5344CB8AC3E}">
        <p14:creationId xmlns:p14="http://schemas.microsoft.com/office/powerpoint/2010/main" val="38836602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39712131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105</a:t>
            </a:fld>
            <a:endParaRPr lang="en-US"/>
          </a:p>
        </p:txBody>
      </p:sp>
    </p:spTree>
    <p:extLst>
      <p:ext uri="{BB962C8B-B14F-4D97-AF65-F5344CB8AC3E}">
        <p14:creationId xmlns:p14="http://schemas.microsoft.com/office/powerpoint/2010/main" val="27770937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838200" y="1609344"/>
            <a:ext cx="10515600" cy="456761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5688741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107</a:t>
            </a:fld>
            <a:endParaRPr lang="en-US"/>
          </a:p>
        </p:txBody>
      </p:sp>
    </p:spTree>
    <p:extLst>
      <p:ext uri="{BB962C8B-B14F-4D97-AF65-F5344CB8AC3E}">
        <p14:creationId xmlns:p14="http://schemas.microsoft.com/office/powerpoint/2010/main" val="38492890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38145713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109</a:t>
            </a:fld>
            <a:endParaRPr lang="en-US"/>
          </a:p>
        </p:txBody>
      </p:sp>
    </p:spTree>
    <p:extLst>
      <p:ext uri="{BB962C8B-B14F-4D97-AF65-F5344CB8AC3E}">
        <p14:creationId xmlns:p14="http://schemas.microsoft.com/office/powerpoint/2010/main" val="2065041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a:t>
            </a:r>
            <a:r>
              <a:rPr lang="en-US" dirty="0" smtClean="0"/>
              <a:t>Development</a:t>
            </a:r>
            <a:endParaRPr lang="en-US" dirty="0"/>
          </a:p>
        </p:txBody>
      </p:sp>
      <p:sp>
        <p:nvSpPr>
          <p:cNvPr id="3" name="Content Placeholder 2"/>
          <p:cNvSpPr>
            <a:spLocks noGrp="1"/>
          </p:cNvSpPr>
          <p:nvPr>
            <p:ph idx="1"/>
          </p:nvPr>
        </p:nvSpPr>
        <p:spPr/>
        <p:txBody>
          <a:bodyPr/>
          <a:lstStyle/>
          <a:p>
            <a:r>
              <a:rPr lang="en-US" dirty="0" smtClean="0"/>
              <a:t>Test driven development (TDD) is one of the corner stones of agile software development  </a:t>
            </a:r>
          </a:p>
          <a:p>
            <a:r>
              <a:rPr lang="en-US" dirty="0" smtClean="0"/>
              <a:t>Agile, iterative, incremental development</a:t>
            </a:r>
          </a:p>
          <a:p>
            <a:pPr lvl="1"/>
            <a:r>
              <a:rPr lang="en-US" dirty="0"/>
              <a:t>S</a:t>
            </a:r>
            <a:r>
              <a:rPr lang="en-US" dirty="0" smtClean="0"/>
              <a:t>mall iterations, a few units   </a:t>
            </a:r>
          </a:p>
          <a:p>
            <a:r>
              <a:rPr lang="en-US" dirty="0"/>
              <a:t>Verification and </a:t>
            </a:r>
            <a:r>
              <a:rPr lang="en-US" dirty="0" smtClean="0"/>
              <a:t>validation </a:t>
            </a:r>
            <a:r>
              <a:rPr lang="en-US" dirty="0"/>
              <a:t>carried out </a:t>
            </a:r>
            <a:r>
              <a:rPr lang="en-US" dirty="0" smtClean="0"/>
              <a:t>for </a:t>
            </a:r>
            <a:r>
              <a:rPr lang="en-US" dirty="0"/>
              <a:t>each iteration. </a:t>
            </a:r>
            <a:endParaRPr lang="en-US" dirty="0" smtClean="0"/>
          </a:p>
          <a:p>
            <a:pPr lvl="1"/>
            <a:r>
              <a:rPr lang="en-US" dirty="0" smtClean="0"/>
              <a:t>Design &amp; implement test cases </a:t>
            </a:r>
            <a:r>
              <a:rPr lang="en-US" i="1" dirty="0" smtClean="0"/>
              <a:t>before</a:t>
            </a:r>
            <a:r>
              <a:rPr lang="en-US" dirty="0" smtClean="0"/>
              <a:t> implementing the functionality </a:t>
            </a:r>
            <a:endParaRPr lang="en-US" dirty="0"/>
          </a:p>
          <a:p>
            <a:pPr lvl="1"/>
            <a:r>
              <a:rPr lang="en-US" dirty="0" smtClean="0"/>
              <a:t>Run </a:t>
            </a:r>
            <a:r>
              <a:rPr lang="en-US" i="1" dirty="0" smtClean="0"/>
              <a:t>automated </a:t>
            </a:r>
            <a:r>
              <a:rPr lang="en-US" i="1" dirty="0"/>
              <a:t>r</a:t>
            </a:r>
            <a:r>
              <a:rPr lang="en-US" i="1" dirty="0" smtClean="0"/>
              <a:t>egression test </a:t>
            </a:r>
            <a:r>
              <a:rPr lang="en-US" dirty="0" smtClean="0"/>
              <a:t>of whole system continuously</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3076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lnSpcReduction="200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28860762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fontScale="92500"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42550007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18958915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113</a:t>
            </a:fld>
            <a:endParaRPr lang="en-US"/>
          </a:p>
        </p:txBody>
      </p:sp>
    </p:spTree>
    <p:extLst>
      <p:ext uri="{BB962C8B-B14F-4D97-AF65-F5344CB8AC3E}">
        <p14:creationId xmlns:p14="http://schemas.microsoft.com/office/powerpoint/2010/main" val="29820891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114</a:t>
            </a:fld>
            <a:endParaRPr lang="en-US"/>
          </a:p>
        </p:txBody>
      </p:sp>
    </p:spTree>
    <p:extLst>
      <p:ext uri="{BB962C8B-B14F-4D97-AF65-F5344CB8AC3E}">
        <p14:creationId xmlns:p14="http://schemas.microsoft.com/office/powerpoint/2010/main" val="14385554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36867739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116</a:t>
            </a:fld>
            <a:endParaRPr lang="en-US"/>
          </a:p>
        </p:txBody>
      </p:sp>
    </p:spTree>
    <p:extLst>
      <p:ext uri="{BB962C8B-B14F-4D97-AF65-F5344CB8AC3E}">
        <p14:creationId xmlns:p14="http://schemas.microsoft.com/office/powerpoint/2010/main" val="23909401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95227084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118</a:t>
            </a:fld>
            <a:endParaRPr lang="en-US"/>
          </a:p>
        </p:txBody>
      </p:sp>
    </p:spTree>
    <p:extLst>
      <p:ext uri="{BB962C8B-B14F-4D97-AF65-F5344CB8AC3E}">
        <p14:creationId xmlns:p14="http://schemas.microsoft.com/office/powerpoint/2010/main" val="513616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normAutofit/>
          </a:bodyPr>
          <a:lstStyle/>
          <a:p>
            <a:r>
              <a:rPr lang="en-CA" sz="4000" dirty="0"/>
              <a:t>Process of Test Driven Development</a:t>
            </a:r>
            <a:endParaRPr lang="en-CA" sz="4000" b="1" dirty="0"/>
          </a:p>
        </p:txBody>
      </p:sp>
      <p:sp>
        <p:nvSpPr>
          <p:cNvPr id="25605" name="Rectangle 3"/>
          <p:cNvSpPr>
            <a:spLocks noGrp="1"/>
          </p:cNvSpPr>
          <p:nvPr>
            <p:ph idx="1"/>
          </p:nvPr>
        </p:nvSpPr>
        <p:spPr>
          <a:xfrm>
            <a:off x="838200" y="1612392"/>
            <a:ext cx="10515600" cy="4477512"/>
          </a:xfrm>
        </p:spPr>
        <p:txBody>
          <a:bodyPr/>
          <a:lstStyle/>
          <a:p>
            <a:pPr>
              <a:lnSpc>
                <a:spcPct val="80000"/>
              </a:lnSpc>
            </a:pPr>
            <a:r>
              <a:rPr lang="en-CA" dirty="0"/>
              <a:t>Tests should be written first (before any code)</a:t>
            </a:r>
          </a:p>
          <a:p>
            <a:pPr lvl="1">
              <a:lnSpc>
                <a:spcPct val="80000"/>
              </a:lnSpc>
            </a:pPr>
            <a:r>
              <a:rPr lang="en-CA" dirty="0"/>
              <a:t>Execute all test cases =&gt; all fail</a:t>
            </a:r>
          </a:p>
          <a:p>
            <a:pPr>
              <a:lnSpc>
                <a:spcPct val="80000"/>
              </a:lnSpc>
            </a:pPr>
            <a:r>
              <a:rPr lang="en-CA" dirty="0"/>
              <a:t>Implement some functions</a:t>
            </a:r>
          </a:p>
          <a:p>
            <a:pPr lvl="1">
              <a:lnSpc>
                <a:spcPct val="80000"/>
              </a:lnSpc>
            </a:pPr>
            <a:r>
              <a:rPr lang="en-CA" dirty="0"/>
              <a:t>Execute all test cases =&gt; some pass </a:t>
            </a:r>
          </a:p>
          <a:p>
            <a:pPr>
              <a:lnSpc>
                <a:spcPct val="80000"/>
              </a:lnSpc>
            </a:pPr>
            <a:r>
              <a:rPr lang="en-CA" dirty="0"/>
              <a:t>Repeat implement and re-execute all test cases </a:t>
            </a:r>
          </a:p>
          <a:p>
            <a:pPr lvl="1">
              <a:lnSpc>
                <a:spcPct val="80000"/>
              </a:lnSpc>
            </a:pPr>
            <a:r>
              <a:rPr lang="en-CA" dirty="0"/>
              <a:t>Until all test cases =&gt; pass</a:t>
            </a:r>
          </a:p>
          <a:p>
            <a:pPr>
              <a:lnSpc>
                <a:spcPct val="80000"/>
              </a:lnSpc>
            </a:pPr>
            <a:r>
              <a:rPr lang="en-CA" dirty="0"/>
              <a:t>Refactoring, to improve design &amp; implementation </a:t>
            </a:r>
          </a:p>
          <a:p>
            <a:pPr lvl="1">
              <a:lnSpc>
                <a:spcPct val="80000"/>
              </a:lnSpc>
            </a:pPr>
            <a:r>
              <a:rPr lang="en-CA" dirty="0"/>
              <a:t>re-execute all test cases =&gt; all pass </a:t>
            </a:r>
          </a:p>
          <a:p>
            <a:pPr>
              <a:lnSpc>
                <a:spcPct val="80000"/>
              </a:lnSpc>
            </a:pPr>
            <a:r>
              <a:rPr lang="en-CA" dirty="0"/>
              <a:t>Every time changes are made </a:t>
            </a:r>
          </a:p>
          <a:p>
            <a:pPr lvl="1">
              <a:lnSpc>
                <a:spcPct val="80000"/>
              </a:lnSpc>
            </a:pPr>
            <a:r>
              <a:rPr lang="en-CA" dirty="0"/>
              <a:t>re-execute all test cases =&gt; all pass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0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a:bodyPr>
          <a:lstStyle/>
          <a:p>
            <a:pPr algn="ctr" eaLnBrk="1" hangingPunct="1"/>
            <a:r>
              <a:rPr lang="en-US" sz="4800" dirty="0"/>
              <a:t>Black 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618945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p:cNvSpPr>
          <p:nvPr>
            <p:ph type="title" idx="4294967295"/>
          </p:nvPr>
        </p:nvSpPr>
        <p:spPr/>
        <p:txBody>
          <a:bodyPr/>
          <a:lstStyle/>
          <a:p>
            <a:r>
              <a:rPr lang="en-US" dirty="0"/>
              <a:t>Black Box View</a:t>
            </a:r>
          </a:p>
        </p:txBody>
      </p:sp>
      <p:sp>
        <p:nvSpPr>
          <p:cNvPr id="21509" name="Rectangle 3"/>
          <p:cNvSpPr>
            <a:spLocks noGrp="1"/>
          </p:cNvSpPr>
          <p:nvPr>
            <p:ph type="body" idx="4294967295"/>
          </p:nvPr>
        </p:nvSpPr>
        <p:spPr/>
        <p:txBody>
          <a:bodyPr/>
          <a:lstStyle/>
          <a:p>
            <a:r>
              <a:rPr lang="en-US" sz="3200" dirty="0"/>
              <a:t>The system is viewed as a black box</a:t>
            </a:r>
          </a:p>
          <a:p>
            <a:pPr lvl="1"/>
            <a:r>
              <a:rPr lang="en-US" sz="2800" dirty="0"/>
              <a:t>Provide some input </a:t>
            </a:r>
          </a:p>
          <a:p>
            <a:pPr lvl="1"/>
            <a:r>
              <a:rPr lang="en-US" sz="2800" dirty="0"/>
              <a:t>Observe the output </a:t>
            </a:r>
          </a:p>
        </p:txBody>
      </p:sp>
      <p:pic>
        <p:nvPicPr>
          <p:cNvPr id="21510" name="Picture 4" descr="500px-Black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8108950" cy="1409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2919620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838200" y="1690688"/>
            <a:ext cx="10262616" cy="4371784"/>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403965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Systematic vs. Random Testing</a:t>
            </a:r>
          </a:p>
        </p:txBody>
      </p:sp>
      <p:sp>
        <p:nvSpPr>
          <p:cNvPr id="29701" name="Rectangle 3"/>
          <p:cNvSpPr>
            <a:spLocks noGrp="1" noChangeArrowheads="1"/>
          </p:cNvSpPr>
          <p:nvPr>
            <p:ph idx="1"/>
          </p:nvPr>
        </p:nvSpPr>
        <p:spPr>
          <a:xfrm>
            <a:off x="947928" y="1786128"/>
            <a:ext cx="9732264" cy="3892296"/>
          </a:xfrm>
        </p:spPr>
        <p:txBody>
          <a:bodyPr/>
          <a:lstStyle/>
          <a:p>
            <a:pPr eaLnBrk="1" hangingPunct="1">
              <a:lnSpc>
                <a:spcPct val="90000"/>
              </a:lnSpc>
            </a:pPr>
            <a:r>
              <a:rPr lang="en-US" i="1" dirty="0" smtClean="0"/>
              <a:t>Random</a:t>
            </a:r>
            <a:r>
              <a:rPr lang="en-US" dirty="0" smtClean="0"/>
              <a:t> </a:t>
            </a:r>
            <a:r>
              <a:rPr lang="en-US" dirty="0"/>
              <a:t>(</a:t>
            </a:r>
            <a:r>
              <a:rPr lang="en-US" dirty="0" smtClean="0"/>
              <a:t>uniform</a:t>
            </a:r>
            <a:r>
              <a:rPr lang="en-US" dirty="0"/>
              <a:t>)</a:t>
            </a:r>
            <a:r>
              <a:rPr lang="en-US" dirty="0" smtClean="0"/>
              <a:t> testing</a:t>
            </a:r>
            <a:endParaRPr lang="en-US" dirty="0"/>
          </a:p>
          <a:p>
            <a:pPr lvl="1" eaLnBrk="1" hangingPunct="1">
              <a:lnSpc>
                <a:spcPct val="90000"/>
              </a:lnSpc>
            </a:pPr>
            <a:r>
              <a:rPr lang="en-US" dirty="0"/>
              <a:t>Pick possible inputs </a:t>
            </a:r>
            <a:r>
              <a:rPr lang="en-US" dirty="0" smtClean="0"/>
              <a:t>randomly and uniformly</a:t>
            </a:r>
            <a:endParaRPr lang="en-US" dirty="0"/>
          </a:p>
          <a:p>
            <a:pPr lvl="1" eaLnBrk="1" hangingPunct="1">
              <a:lnSpc>
                <a:spcPct val="90000"/>
              </a:lnSpc>
            </a:pPr>
            <a:r>
              <a:rPr lang="en-US" dirty="0"/>
              <a:t>Avoids designer bias</a:t>
            </a:r>
          </a:p>
          <a:p>
            <a:pPr lvl="1" eaLnBrk="1" hangingPunct="1">
              <a:lnSpc>
                <a:spcPct val="90000"/>
              </a:lnSpc>
            </a:pPr>
            <a:r>
              <a:rPr lang="en-US" dirty="0" smtClean="0"/>
              <a:t>But </a:t>
            </a:r>
            <a:r>
              <a:rPr lang="en-US" dirty="0"/>
              <a:t>treats all inputs as equally valuable</a:t>
            </a:r>
          </a:p>
          <a:p>
            <a:pPr eaLnBrk="1" hangingPunct="1">
              <a:lnSpc>
                <a:spcPct val="90000"/>
              </a:lnSpc>
            </a:pPr>
            <a:r>
              <a:rPr lang="en-US" i="1" dirty="0"/>
              <a:t>Systematic</a:t>
            </a:r>
            <a:r>
              <a:rPr lang="en-US" dirty="0"/>
              <a:t> (non-uniform</a:t>
            </a:r>
            <a:r>
              <a:rPr lang="en-US" dirty="0" smtClean="0"/>
              <a:t>) testing</a:t>
            </a:r>
            <a:endParaRPr lang="en-US" dirty="0"/>
          </a:p>
          <a:p>
            <a:pPr lvl="1" eaLnBrk="1" hangingPunct="1">
              <a:lnSpc>
                <a:spcPct val="90000"/>
              </a:lnSpc>
            </a:pPr>
            <a:r>
              <a:rPr lang="en-US" dirty="0"/>
              <a:t>S</a:t>
            </a:r>
            <a:r>
              <a:rPr lang="en-US" dirty="0" smtClean="0"/>
              <a:t>elect </a:t>
            </a:r>
            <a:r>
              <a:rPr lang="en-US" dirty="0"/>
              <a:t>inputs that are especially valuable</a:t>
            </a:r>
          </a:p>
          <a:p>
            <a:pPr lvl="1" eaLnBrk="1" hangingPunct="1">
              <a:lnSpc>
                <a:spcPct val="90000"/>
              </a:lnSpc>
            </a:pPr>
            <a:r>
              <a:rPr lang="en-US" dirty="0" smtClean="0"/>
              <a:t>Choose representatives  </a:t>
            </a:r>
            <a:endParaRPr lang="en-US" dirty="0"/>
          </a:p>
          <a:p>
            <a:pPr eaLnBrk="1" hangingPunct="1">
              <a:lnSpc>
                <a:spcPct val="90000"/>
              </a:lnSpc>
            </a:pPr>
            <a:r>
              <a:rPr lang="en-US" dirty="0" smtClean="0"/>
              <a:t>Black box </a:t>
            </a:r>
            <a:r>
              <a:rPr lang="en-US" dirty="0"/>
              <a:t>testing is systematic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1276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t>Why Not </a:t>
            </a:r>
            <a:r>
              <a:rPr lang="en-US" dirty="0" smtClean="0"/>
              <a:t>Random Testing?</a:t>
            </a:r>
            <a:endParaRPr lang="en-US" dirty="0"/>
          </a:p>
        </p:txBody>
      </p:sp>
      <p:sp>
        <p:nvSpPr>
          <p:cNvPr id="31749" name="Rectangle 3"/>
          <p:cNvSpPr>
            <a:spLocks noGrp="1" noChangeArrowheads="1"/>
          </p:cNvSpPr>
          <p:nvPr>
            <p:ph idx="1"/>
          </p:nvPr>
        </p:nvSpPr>
        <p:spPr/>
        <p:txBody>
          <a:bodyPr/>
          <a:lstStyle/>
          <a:p>
            <a:pPr eaLnBrk="1" hangingPunct="1">
              <a:lnSpc>
                <a:spcPct val="90000"/>
              </a:lnSpc>
            </a:pPr>
            <a:r>
              <a:rPr lang="en-US" dirty="0"/>
              <a:t>Non-uniform distribution of defects</a:t>
            </a:r>
          </a:p>
          <a:p>
            <a:pPr eaLnBrk="1" hangingPunct="1">
              <a:lnSpc>
                <a:spcPct val="90000"/>
              </a:lnSpc>
            </a:pPr>
            <a:r>
              <a:rPr lang="en-US" i="1" dirty="0"/>
              <a:t>Example:</a:t>
            </a:r>
            <a:r>
              <a:rPr lang="en-US" dirty="0"/>
              <a:t> </a:t>
            </a:r>
          </a:p>
          <a:p>
            <a:pPr lvl="1" eaLnBrk="1" hangingPunct="1">
              <a:lnSpc>
                <a:spcPct val="90000"/>
              </a:lnSpc>
            </a:pPr>
            <a:r>
              <a:rPr lang="en-US" altLang="ja-JP" dirty="0"/>
              <a:t>Program: solve a quadratic equation: </a:t>
            </a:r>
            <a:r>
              <a:rPr lang="en-US" altLang="ja-JP" i="1" dirty="0">
                <a:latin typeface="Times New Roman"/>
                <a:cs typeface="Times New Roman"/>
              </a:rPr>
              <a:t>a x</a:t>
            </a:r>
            <a:r>
              <a:rPr lang="en-US" altLang="ja-JP" i="1" baseline="30000" dirty="0">
                <a:latin typeface="Times New Roman"/>
                <a:cs typeface="Times New Roman"/>
              </a:rPr>
              <a:t>2</a:t>
            </a:r>
            <a:r>
              <a:rPr lang="en-US" altLang="ja-JP" i="1" dirty="0">
                <a:latin typeface="Times New Roman"/>
                <a:cs typeface="Times New Roman"/>
              </a:rPr>
              <a:t>  + b x + c = 0</a:t>
            </a:r>
          </a:p>
          <a:p>
            <a:pPr lvl="1" eaLnBrk="1" hangingPunct="1">
              <a:lnSpc>
                <a:spcPct val="90000"/>
              </a:lnSpc>
              <a:buFontTx/>
              <a:buNone/>
            </a:pPr>
            <a:endParaRPr lang="en-US" dirty="0">
              <a:latin typeface="Times New Roman"/>
              <a:cs typeface="Times New Roman"/>
            </a:endParaRPr>
          </a:p>
          <a:p>
            <a:pPr eaLnBrk="1" hangingPunct="1">
              <a:lnSpc>
                <a:spcPct val="90000"/>
              </a:lnSpc>
              <a:buFontTx/>
              <a:buNone/>
            </a:pPr>
            <a:endParaRPr lang="en-US" sz="2000" dirty="0"/>
          </a:p>
          <a:p>
            <a:pPr lvl="1" eaLnBrk="1" hangingPunct="1">
              <a:lnSpc>
                <a:spcPct val="90000"/>
              </a:lnSpc>
            </a:pPr>
            <a:r>
              <a:rPr lang="en-US" dirty="0"/>
              <a:t>Defect: incomplete implementation logic </a:t>
            </a:r>
          </a:p>
          <a:p>
            <a:pPr lvl="2" eaLnBrk="1" hangingPunct="1">
              <a:lnSpc>
                <a:spcPct val="90000"/>
              </a:lnSpc>
              <a:buFontTx/>
              <a:buNone/>
            </a:pPr>
            <a:r>
              <a:rPr lang="en-US" sz="2400" dirty="0"/>
              <a:t>does not properly handle special cases: b</a:t>
            </a:r>
            <a:r>
              <a:rPr lang="en-US" sz="2400" baseline="30000" dirty="0"/>
              <a:t>2</a:t>
            </a:r>
            <a:r>
              <a:rPr lang="en-US" sz="2400" dirty="0"/>
              <a:t> - 4ac = 0 and a = 0</a:t>
            </a:r>
          </a:p>
          <a:p>
            <a:pPr lvl="1" eaLnBrk="1" hangingPunct="1">
              <a:lnSpc>
                <a:spcPct val="90000"/>
              </a:lnSpc>
            </a:pPr>
            <a:r>
              <a:rPr lang="en-US" dirty="0"/>
              <a:t>Failing values are </a:t>
            </a:r>
            <a:r>
              <a:rPr lang="en-US" i="1" dirty="0"/>
              <a:t>sparse</a:t>
            </a:r>
            <a:r>
              <a:rPr lang="en-US" dirty="0"/>
              <a:t> in the input space — </a:t>
            </a:r>
          </a:p>
          <a:p>
            <a:pPr lvl="1" eaLnBrk="1" hangingPunct="1">
              <a:lnSpc>
                <a:spcPct val="90000"/>
              </a:lnSpc>
              <a:buFontTx/>
              <a:buNone/>
            </a:pPr>
            <a:r>
              <a:rPr lang="en-US" dirty="0"/>
              <a:t>	needles in a very big haystack. </a:t>
            </a:r>
          </a:p>
          <a:p>
            <a:pPr lvl="1" eaLnBrk="1" hangingPunct="1">
              <a:lnSpc>
                <a:spcPct val="90000"/>
              </a:lnSpc>
            </a:pPr>
            <a:r>
              <a:rPr lang="en-US" dirty="0"/>
              <a:t>Random sampling is unlikely to choose a=0.0 and b=0.0</a:t>
            </a:r>
          </a:p>
        </p:txBody>
      </p:sp>
      <p:pic>
        <p:nvPicPr>
          <p:cNvPr id="31750" name="Picture 4" descr="latex-image-1.pdf                                              0076C0AA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24" y="3322321"/>
            <a:ext cx="2343150"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30266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Random Testing?</a:t>
            </a:r>
          </a:p>
        </p:txBody>
      </p:sp>
      <p:sp>
        <p:nvSpPr>
          <p:cNvPr id="3" name="Content Placeholder 2"/>
          <p:cNvSpPr>
            <a:spLocks noGrp="1"/>
          </p:cNvSpPr>
          <p:nvPr>
            <p:ph idx="1"/>
          </p:nvPr>
        </p:nvSpPr>
        <p:spPr/>
        <p:txBody>
          <a:bodyPr/>
          <a:lstStyle/>
          <a:p>
            <a:pPr eaLnBrk="1" hangingPunct="1">
              <a:spcBef>
                <a:spcPct val="0"/>
              </a:spcBef>
            </a:pPr>
            <a:r>
              <a:rPr lang="en-US" sz="2200" dirty="0">
                <a:latin typeface="Calibri" charset="0"/>
              </a:rPr>
              <a:t>Estimate how many uniform random test cases it would take, on average, to find this bug.  Perform a quick calculation using reasonable assumptions. </a:t>
            </a:r>
          </a:p>
          <a:p>
            <a:pPr marL="0" indent="0">
              <a:spcBef>
                <a:spcPct val="0"/>
              </a:spcBef>
              <a:buNone/>
            </a:pPr>
            <a:endParaRPr lang="en-US" sz="2200" dirty="0">
              <a:latin typeface="Calibri" charset="0"/>
            </a:endParaRPr>
          </a:p>
          <a:p>
            <a:pPr eaLnBrk="1" hangingPunct="1">
              <a:spcBef>
                <a:spcPct val="0"/>
              </a:spcBef>
            </a:pPr>
            <a:r>
              <a:rPr lang="en-US" sz="2200"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marL="0" indent="0">
              <a:spcBef>
                <a:spcPct val="0"/>
              </a:spcBef>
              <a:buNone/>
            </a:pPr>
            <a:endParaRPr lang="en-US" sz="2200" dirty="0">
              <a:latin typeface="Calibri" charset="0"/>
            </a:endParaRPr>
          </a:p>
          <a:p>
            <a:pPr eaLnBrk="1" hangingPunct="1">
              <a:spcBef>
                <a:spcPct val="0"/>
              </a:spcBef>
            </a:pPr>
            <a:r>
              <a:rPr lang="en-US" sz="2200" dirty="0">
                <a:latin typeface="Calibri" charset="0"/>
              </a:rPr>
              <a:t>Since not all bit patterns are valid and distinct floating point numbers, and since very small values of </a:t>
            </a:r>
            <a:r>
              <a:rPr lang="en-US" sz="2200" b="1" dirty="0">
                <a:latin typeface="Calibri" charset="0"/>
              </a:rPr>
              <a:t>a</a:t>
            </a:r>
            <a:r>
              <a:rPr lang="en-US" sz="2200" dirty="0">
                <a:latin typeface="Calibri" charset="0"/>
              </a:rPr>
              <a:t> and </a:t>
            </a:r>
            <a:r>
              <a:rPr lang="en-US" sz="2200" b="1" dirty="0">
                <a:latin typeface="Calibri" charset="0"/>
              </a:rPr>
              <a:t>b</a:t>
            </a:r>
            <a:r>
              <a:rPr lang="en-US" sz="2200" dirty="0">
                <a:latin typeface="Calibri" charset="0"/>
              </a:rPr>
              <a:t>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4386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61"/>
          <p:cNvSpPr>
            <a:spLocks noChangeArrowheads="1"/>
          </p:cNvSpPr>
          <p:nvPr/>
        </p:nvSpPr>
        <p:spPr bwMode="auto">
          <a:xfrm>
            <a:off x="2590800" y="2438400"/>
            <a:ext cx="1600200" cy="6096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5845" name="Rectangle 2"/>
          <p:cNvSpPr>
            <a:spLocks noGrp="1" noChangeArrowheads="1"/>
          </p:cNvSpPr>
          <p:nvPr>
            <p:ph type="title"/>
          </p:nvPr>
        </p:nvSpPr>
        <p:spPr/>
        <p:txBody>
          <a:bodyPr/>
          <a:lstStyle/>
          <a:p>
            <a:pPr eaLnBrk="1" hangingPunct="1"/>
            <a:r>
              <a:rPr lang="en-US" sz="4000" dirty="0"/>
              <a:t>Systematic Partition of Input Space</a:t>
            </a:r>
          </a:p>
        </p:txBody>
      </p:sp>
      <p:sp>
        <p:nvSpPr>
          <p:cNvPr id="35846" name="Rectangle 4"/>
          <p:cNvSpPr>
            <a:spLocks noChangeArrowheads="1"/>
          </p:cNvSpPr>
          <p:nvPr/>
        </p:nvSpPr>
        <p:spPr bwMode="auto">
          <a:xfrm>
            <a:off x="2667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47" name="Rectangle 5"/>
          <p:cNvSpPr>
            <a:spLocks noChangeArrowheads="1"/>
          </p:cNvSpPr>
          <p:nvPr/>
        </p:nvSpPr>
        <p:spPr bwMode="auto">
          <a:xfrm>
            <a:off x="2895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48" name="Rectangle 6"/>
          <p:cNvSpPr>
            <a:spLocks noChangeArrowheads="1"/>
          </p:cNvSpPr>
          <p:nvPr/>
        </p:nvSpPr>
        <p:spPr bwMode="auto">
          <a:xfrm>
            <a:off x="3200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49" name="Rectangle 7"/>
          <p:cNvSpPr>
            <a:spLocks noChangeArrowheads="1"/>
          </p:cNvSpPr>
          <p:nvPr/>
        </p:nvSpPr>
        <p:spPr bwMode="auto">
          <a:xfrm>
            <a:off x="3429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0" name="Rectangle 8"/>
          <p:cNvSpPr>
            <a:spLocks noChangeArrowheads="1"/>
          </p:cNvSpPr>
          <p:nvPr/>
        </p:nvSpPr>
        <p:spPr bwMode="auto">
          <a:xfrm>
            <a:off x="3733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1" name="Rectangle 9"/>
          <p:cNvSpPr>
            <a:spLocks noChangeArrowheads="1"/>
          </p:cNvSpPr>
          <p:nvPr/>
        </p:nvSpPr>
        <p:spPr bwMode="auto">
          <a:xfrm>
            <a:off x="3962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2" name="Rectangle 10"/>
          <p:cNvSpPr>
            <a:spLocks noChangeArrowheads="1"/>
          </p:cNvSpPr>
          <p:nvPr/>
        </p:nvSpPr>
        <p:spPr bwMode="auto">
          <a:xfrm>
            <a:off x="4267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3" name="Rectangle 11"/>
          <p:cNvSpPr>
            <a:spLocks noChangeArrowheads="1"/>
          </p:cNvSpPr>
          <p:nvPr/>
        </p:nvSpPr>
        <p:spPr bwMode="auto">
          <a:xfrm>
            <a:off x="4495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4" name="Rectangle 12"/>
          <p:cNvSpPr>
            <a:spLocks noChangeArrowheads="1"/>
          </p:cNvSpPr>
          <p:nvPr/>
        </p:nvSpPr>
        <p:spPr bwMode="auto">
          <a:xfrm>
            <a:off x="4800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5" name="Rectangle 13"/>
          <p:cNvSpPr>
            <a:spLocks noChangeArrowheads="1"/>
          </p:cNvSpPr>
          <p:nvPr/>
        </p:nvSpPr>
        <p:spPr bwMode="auto">
          <a:xfrm>
            <a:off x="5029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6" name="Rectangle 14"/>
          <p:cNvSpPr>
            <a:spLocks noChangeArrowheads="1"/>
          </p:cNvSpPr>
          <p:nvPr/>
        </p:nvSpPr>
        <p:spPr bwMode="auto">
          <a:xfrm>
            <a:off x="5334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7" name="Rectangle 15"/>
          <p:cNvSpPr>
            <a:spLocks noChangeArrowheads="1"/>
          </p:cNvSpPr>
          <p:nvPr/>
        </p:nvSpPr>
        <p:spPr bwMode="auto">
          <a:xfrm>
            <a:off x="5562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8" name="Rectangle 16"/>
          <p:cNvSpPr>
            <a:spLocks noChangeArrowheads="1"/>
          </p:cNvSpPr>
          <p:nvPr/>
        </p:nvSpPr>
        <p:spPr bwMode="auto">
          <a:xfrm>
            <a:off x="5867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9" name="Rectangle 17"/>
          <p:cNvSpPr>
            <a:spLocks noChangeArrowheads="1"/>
          </p:cNvSpPr>
          <p:nvPr/>
        </p:nvSpPr>
        <p:spPr bwMode="auto">
          <a:xfrm>
            <a:off x="6096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0" name="Rectangle 18"/>
          <p:cNvSpPr>
            <a:spLocks noChangeArrowheads="1"/>
          </p:cNvSpPr>
          <p:nvPr/>
        </p:nvSpPr>
        <p:spPr bwMode="auto">
          <a:xfrm>
            <a:off x="6400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1" name="Rectangle 19"/>
          <p:cNvSpPr>
            <a:spLocks noChangeArrowheads="1"/>
          </p:cNvSpPr>
          <p:nvPr/>
        </p:nvSpPr>
        <p:spPr bwMode="auto">
          <a:xfrm>
            <a:off x="6629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2" name="Rectangle 20"/>
          <p:cNvSpPr>
            <a:spLocks noChangeArrowheads="1"/>
          </p:cNvSpPr>
          <p:nvPr/>
        </p:nvSpPr>
        <p:spPr bwMode="auto">
          <a:xfrm>
            <a:off x="6934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3" name="Rectangle 21"/>
          <p:cNvSpPr>
            <a:spLocks noChangeArrowheads="1"/>
          </p:cNvSpPr>
          <p:nvPr/>
        </p:nvSpPr>
        <p:spPr bwMode="auto">
          <a:xfrm>
            <a:off x="7162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4" name="Rectangle 22"/>
          <p:cNvSpPr>
            <a:spLocks noChangeArrowheads="1"/>
          </p:cNvSpPr>
          <p:nvPr/>
        </p:nvSpPr>
        <p:spPr bwMode="auto">
          <a:xfrm>
            <a:off x="7467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5" name="Rectangle 23"/>
          <p:cNvSpPr>
            <a:spLocks noChangeArrowheads="1"/>
          </p:cNvSpPr>
          <p:nvPr/>
        </p:nvSpPr>
        <p:spPr bwMode="auto">
          <a:xfrm>
            <a:off x="7696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6" name="Rectangle 24"/>
          <p:cNvSpPr>
            <a:spLocks noChangeArrowheads="1"/>
          </p:cNvSpPr>
          <p:nvPr/>
        </p:nvSpPr>
        <p:spPr bwMode="auto">
          <a:xfrm>
            <a:off x="8001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7" name="Rectangle 25"/>
          <p:cNvSpPr>
            <a:spLocks noChangeArrowheads="1"/>
          </p:cNvSpPr>
          <p:nvPr/>
        </p:nvSpPr>
        <p:spPr bwMode="auto">
          <a:xfrm>
            <a:off x="8229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8" name="Rectangle 26"/>
          <p:cNvSpPr>
            <a:spLocks noChangeArrowheads="1"/>
          </p:cNvSpPr>
          <p:nvPr/>
        </p:nvSpPr>
        <p:spPr bwMode="auto">
          <a:xfrm>
            <a:off x="8534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9" name="Rectangle 27"/>
          <p:cNvSpPr>
            <a:spLocks noChangeArrowheads="1"/>
          </p:cNvSpPr>
          <p:nvPr/>
        </p:nvSpPr>
        <p:spPr bwMode="auto">
          <a:xfrm>
            <a:off x="8763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0" name="Rectangle 28"/>
          <p:cNvSpPr>
            <a:spLocks noChangeArrowheads="1"/>
          </p:cNvSpPr>
          <p:nvPr/>
        </p:nvSpPr>
        <p:spPr bwMode="auto">
          <a:xfrm>
            <a:off x="9067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1" name="Rectangle 29"/>
          <p:cNvSpPr>
            <a:spLocks noChangeArrowheads="1"/>
          </p:cNvSpPr>
          <p:nvPr/>
        </p:nvSpPr>
        <p:spPr bwMode="auto">
          <a:xfrm>
            <a:off x="9296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2" name="Rectangle 30"/>
          <p:cNvSpPr>
            <a:spLocks noChangeArrowheads="1"/>
          </p:cNvSpPr>
          <p:nvPr/>
        </p:nvSpPr>
        <p:spPr bwMode="auto">
          <a:xfrm>
            <a:off x="9601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3" name="Rectangle 31"/>
          <p:cNvSpPr>
            <a:spLocks noChangeArrowheads="1"/>
          </p:cNvSpPr>
          <p:nvPr/>
        </p:nvSpPr>
        <p:spPr bwMode="auto">
          <a:xfrm>
            <a:off x="9829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4" name="Rectangle 36"/>
          <p:cNvSpPr>
            <a:spLocks noChangeArrowheads="1"/>
          </p:cNvSpPr>
          <p:nvPr/>
        </p:nvSpPr>
        <p:spPr bwMode="auto">
          <a:xfrm>
            <a:off x="2667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5" name="Rectangle 37"/>
          <p:cNvSpPr>
            <a:spLocks noChangeArrowheads="1"/>
          </p:cNvSpPr>
          <p:nvPr/>
        </p:nvSpPr>
        <p:spPr bwMode="auto">
          <a:xfrm>
            <a:off x="2895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6" name="Rectangle 38"/>
          <p:cNvSpPr>
            <a:spLocks noChangeArrowheads="1"/>
          </p:cNvSpPr>
          <p:nvPr/>
        </p:nvSpPr>
        <p:spPr bwMode="auto">
          <a:xfrm>
            <a:off x="3200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7" name="Rectangle 39"/>
          <p:cNvSpPr>
            <a:spLocks noChangeArrowheads="1"/>
          </p:cNvSpPr>
          <p:nvPr/>
        </p:nvSpPr>
        <p:spPr bwMode="auto">
          <a:xfrm>
            <a:off x="3429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8" name="Rectangle 40"/>
          <p:cNvSpPr>
            <a:spLocks noChangeArrowheads="1"/>
          </p:cNvSpPr>
          <p:nvPr/>
        </p:nvSpPr>
        <p:spPr bwMode="auto">
          <a:xfrm>
            <a:off x="3733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9" name="Rectangle 41"/>
          <p:cNvSpPr>
            <a:spLocks noChangeArrowheads="1"/>
          </p:cNvSpPr>
          <p:nvPr/>
        </p:nvSpPr>
        <p:spPr bwMode="auto">
          <a:xfrm>
            <a:off x="3962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0" name="Rectangle 42"/>
          <p:cNvSpPr>
            <a:spLocks noChangeArrowheads="1"/>
          </p:cNvSpPr>
          <p:nvPr/>
        </p:nvSpPr>
        <p:spPr bwMode="auto">
          <a:xfrm>
            <a:off x="4267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1" name="Rectangle 43"/>
          <p:cNvSpPr>
            <a:spLocks noChangeArrowheads="1"/>
          </p:cNvSpPr>
          <p:nvPr/>
        </p:nvSpPr>
        <p:spPr bwMode="auto">
          <a:xfrm>
            <a:off x="4495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2" name="Rectangle 44"/>
          <p:cNvSpPr>
            <a:spLocks noChangeArrowheads="1"/>
          </p:cNvSpPr>
          <p:nvPr/>
        </p:nvSpPr>
        <p:spPr bwMode="auto">
          <a:xfrm>
            <a:off x="4800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3" name="Rectangle 45"/>
          <p:cNvSpPr>
            <a:spLocks noChangeArrowheads="1"/>
          </p:cNvSpPr>
          <p:nvPr/>
        </p:nvSpPr>
        <p:spPr bwMode="auto">
          <a:xfrm>
            <a:off x="5029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4" name="Rectangle 46"/>
          <p:cNvSpPr>
            <a:spLocks noChangeArrowheads="1"/>
          </p:cNvSpPr>
          <p:nvPr/>
        </p:nvSpPr>
        <p:spPr bwMode="auto">
          <a:xfrm>
            <a:off x="5334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5" name="Rectangle 47"/>
          <p:cNvSpPr>
            <a:spLocks noChangeArrowheads="1"/>
          </p:cNvSpPr>
          <p:nvPr/>
        </p:nvSpPr>
        <p:spPr bwMode="auto">
          <a:xfrm>
            <a:off x="5562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6" name="Rectangle 48"/>
          <p:cNvSpPr>
            <a:spLocks noChangeArrowheads="1"/>
          </p:cNvSpPr>
          <p:nvPr/>
        </p:nvSpPr>
        <p:spPr bwMode="auto">
          <a:xfrm>
            <a:off x="5867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7" name="Rectangle 49"/>
          <p:cNvSpPr>
            <a:spLocks noChangeArrowheads="1"/>
          </p:cNvSpPr>
          <p:nvPr/>
        </p:nvSpPr>
        <p:spPr bwMode="auto">
          <a:xfrm>
            <a:off x="6096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8" name="Rectangle 50"/>
          <p:cNvSpPr>
            <a:spLocks noChangeArrowheads="1"/>
          </p:cNvSpPr>
          <p:nvPr/>
        </p:nvSpPr>
        <p:spPr bwMode="auto">
          <a:xfrm>
            <a:off x="6400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9" name="Rectangle 51"/>
          <p:cNvSpPr>
            <a:spLocks noChangeArrowheads="1"/>
          </p:cNvSpPr>
          <p:nvPr/>
        </p:nvSpPr>
        <p:spPr bwMode="auto">
          <a:xfrm>
            <a:off x="6629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0" name="Rectangle 52"/>
          <p:cNvSpPr>
            <a:spLocks noChangeArrowheads="1"/>
          </p:cNvSpPr>
          <p:nvPr/>
        </p:nvSpPr>
        <p:spPr bwMode="auto">
          <a:xfrm>
            <a:off x="6934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1" name="Rectangle 53"/>
          <p:cNvSpPr>
            <a:spLocks noChangeArrowheads="1"/>
          </p:cNvSpPr>
          <p:nvPr/>
        </p:nvSpPr>
        <p:spPr bwMode="auto">
          <a:xfrm>
            <a:off x="7162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2" name="Rectangle 54"/>
          <p:cNvSpPr>
            <a:spLocks noChangeArrowheads="1"/>
          </p:cNvSpPr>
          <p:nvPr/>
        </p:nvSpPr>
        <p:spPr bwMode="auto">
          <a:xfrm>
            <a:off x="7467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3" name="Rectangle 55"/>
          <p:cNvSpPr>
            <a:spLocks noChangeArrowheads="1"/>
          </p:cNvSpPr>
          <p:nvPr/>
        </p:nvSpPr>
        <p:spPr bwMode="auto">
          <a:xfrm>
            <a:off x="7696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4" name="Rectangle 56"/>
          <p:cNvSpPr>
            <a:spLocks noChangeArrowheads="1"/>
          </p:cNvSpPr>
          <p:nvPr/>
        </p:nvSpPr>
        <p:spPr bwMode="auto">
          <a:xfrm>
            <a:off x="8001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5" name="Rectangle 57"/>
          <p:cNvSpPr>
            <a:spLocks noChangeArrowheads="1"/>
          </p:cNvSpPr>
          <p:nvPr/>
        </p:nvSpPr>
        <p:spPr bwMode="auto">
          <a:xfrm>
            <a:off x="8229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6" name="Rectangle 58"/>
          <p:cNvSpPr>
            <a:spLocks noChangeArrowheads="1"/>
          </p:cNvSpPr>
          <p:nvPr/>
        </p:nvSpPr>
        <p:spPr bwMode="auto">
          <a:xfrm>
            <a:off x="8534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7" name="Rectangle 59"/>
          <p:cNvSpPr>
            <a:spLocks noChangeArrowheads="1"/>
          </p:cNvSpPr>
          <p:nvPr/>
        </p:nvSpPr>
        <p:spPr bwMode="auto">
          <a:xfrm>
            <a:off x="8763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8" name="Rectangle 60"/>
          <p:cNvSpPr>
            <a:spLocks noChangeArrowheads="1"/>
          </p:cNvSpPr>
          <p:nvPr/>
        </p:nvSpPr>
        <p:spPr bwMode="auto">
          <a:xfrm>
            <a:off x="9067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9" name="Rectangle 61"/>
          <p:cNvSpPr>
            <a:spLocks noChangeArrowheads="1"/>
          </p:cNvSpPr>
          <p:nvPr/>
        </p:nvSpPr>
        <p:spPr bwMode="auto">
          <a:xfrm>
            <a:off x="9296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0" name="Rectangle 62"/>
          <p:cNvSpPr>
            <a:spLocks noChangeArrowheads="1"/>
          </p:cNvSpPr>
          <p:nvPr/>
        </p:nvSpPr>
        <p:spPr bwMode="auto">
          <a:xfrm>
            <a:off x="9601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1" name="Rectangle 63"/>
          <p:cNvSpPr>
            <a:spLocks noChangeArrowheads="1"/>
          </p:cNvSpPr>
          <p:nvPr/>
        </p:nvSpPr>
        <p:spPr bwMode="auto">
          <a:xfrm>
            <a:off x="9829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2" name="Rectangle 262"/>
          <p:cNvSpPr>
            <a:spLocks noChangeArrowheads="1"/>
          </p:cNvSpPr>
          <p:nvPr/>
        </p:nvSpPr>
        <p:spPr bwMode="auto">
          <a:xfrm>
            <a:off x="2590800" y="30480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5903" name="Rectangle 263"/>
          <p:cNvSpPr>
            <a:spLocks noChangeArrowheads="1"/>
          </p:cNvSpPr>
          <p:nvPr/>
        </p:nvSpPr>
        <p:spPr bwMode="auto">
          <a:xfrm>
            <a:off x="2667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4" name="Rectangle 264"/>
          <p:cNvSpPr>
            <a:spLocks noChangeArrowheads="1"/>
          </p:cNvSpPr>
          <p:nvPr/>
        </p:nvSpPr>
        <p:spPr bwMode="auto">
          <a:xfrm>
            <a:off x="2895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5" name="Rectangle 265"/>
          <p:cNvSpPr>
            <a:spLocks noChangeArrowheads="1"/>
          </p:cNvSpPr>
          <p:nvPr/>
        </p:nvSpPr>
        <p:spPr bwMode="auto">
          <a:xfrm>
            <a:off x="3200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6" name="Rectangle 266"/>
          <p:cNvSpPr>
            <a:spLocks noChangeArrowheads="1"/>
          </p:cNvSpPr>
          <p:nvPr/>
        </p:nvSpPr>
        <p:spPr bwMode="auto">
          <a:xfrm>
            <a:off x="3429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7" name="Rectangle 267"/>
          <p:cNvSpPr>
            <a:spLocks noChangeArrowheads="1"/>
          </p:cNvSpPr>
          <p:nvPr/>
        </p:nvSpPr>
        <p:spPr bwMode="auto">
          <a:xfrm>
            <a:off x="3733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8" name="Rectangle 268"/>
          <p:cNvSpPr>
            <a:spLocks noChangeArrowheads="1"/>
          </p:cNvSpPr>
          <p:nvPr/>
        </p:nvSpPr>
        <p:spPr bwMode="auto">
          <a:xfrm>
            <a:off x="3962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9" name="Rectangle 269"/>
          <p:cNvSpPr>
            <a:spLocks noChangeArrowheads="1"/>
          </p:cNvSpPr>
          <p:nvPr/>
        </p:nvSpPr>
        <p:spPr bwMode="auto">
          <a:xfrm>
            <a:off x="4267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0" name="Rectangle 270"/>
          <p:cNvSpPr>
            <a:spLocks noChangeArrowheads="1"/>
          </p:cNvSpPr>
          <p:nvPr/>
        </p:nvSpPr>
        <p:spPr bwMode="auto">
          <a:xfrm>
            <a:off x="4495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1" name="Rectangle 271"/>
          <p:cNvSpPr>
            <a:spLocks noChangeArrowheads="1"/>
          </p:cNvSpPr>
          <p:nvPr/>
        </p:nvSpPr>
        <p:spPr bwMode="auto">
          <a:xfrm>
            <a:off x="4800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2" name="Rectangle 272"/>
          <p:cNvSpPr>
            <a:spLocks noChangeArrowheads="1"/>
          </p:cNvSpPr>
          <p:nvPr/>
        </p:nvSpPr>
        <p:spPr bwMode="auto">
          <a:xfrm>
            <a:off x="5029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3" name="Rectangle 273"/>
          <p:cNvSpPr>
            <a:spLocks noChangeArrowheads="1"/>
          </p:cNvSpPr>
          <p:nvPr/>
        </p:nvSpPr>
        <p:spPr bwMode="auto">
          <a:xfrm>
            <a:off x="5334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4" name="Rectangle 274"/>
          <p:cNvSpPr>
            <a:spLocks noChangeArrowheads="1"/>
          </p:cNvSpPr>
          <p:nvPr/>
        </p:nvSpPr>
        <p:spPr bwMode="auto">
          <a:xfrm>
            <a:off x="5562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5" name="Rectangle 275"/>
          <p:cNvSpPr>
            <a:spLocks noChangeArrowheads="1"/>
          </p:cNvSpPr>
          <p:nvPr/>
        </p:nvSpPr>
        <p:spPr bwMode="auto">
          <a:xfrm>
            <a:off x="5867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6" name="Rectangle 276"/>
          <p:cNvSpPr>
            <a:spLocks noChangeArrowheads="1"/>
          </p:cNvSpPr>
          <p:nvPr/>
        </p:nvSpPr>
        <p:spPr bwMode="auto">
          <a:xfrm>
            <a:off x="6096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7" name="Rectangle 277"/>
          <p:cNvSpPr>
            <a:spLocks noChangeArrowheads="1"/>
          </p:cNvSpPr>
          <p:nvPr/>
        </p:nvSpPr>
        <p:spPr bwMode="auto">
          <a:xfrm>
            <a:off x="6400800" y="3124200"/>
            <a:ext cx="152400" cy="152400"/>
          </a:xfrm>
          <a:prstGeom prst="rect">
            <a:avLst/>
          </a:prstGeom>
          <a:solidFill>
            <a:srgbClr val="993300"/>
          </a:solidFill>
          <a:ln w="19050">
            <a:solidFill>
              <a:schemeClr val="tx1"/>
            </a:solidFill>
            <a:miter lim="800000"/>
            <a:headEnd/>
            <a:tailEnd type="none" w="sm" len="sm"/>
          </a:ln>
        </p:spPr>
        <p:txBody>
          <a:bodyPr wrap="none" anchor="ctr"/>
          <a:lstStyle/>
          <a:p>
            <a:endParaRPr lang="en-US" dirty="0"/>
          </a:p>
        </p:txBody>
      </p:sp>
      <p:sp>
        <p:nvSpPr>
          <p:cNvPr id="35918" name="Rectangle 278"/>
          <p:cNvSpPr>
            <a:spLocks noChangeArrowheads="1"/>
          </p:cNvSpPr>
          <p:nvPr/>
        </p:nvSpPr>
        <p:spPr bwMode="auto">
          <a:xfrm>
            <a:off x="6629400" y="3124200"/>
            <a:ext cx="152400" cy="152400"/>
          </a:xfrm>
          <a:prstGeom prst="rect">
            <a:avLst/>
          </a:prstGeom>
          <a:solidFill>
            <a:srgbClr val="993300"/>
          </a:solidFill>
          <a:ln w="19050">
            <a:solidFill>
              <a:schemeClr val="tx1"/>
            </a:solidFill>
            <a:miter lim="800000"/>
            <a:headEnd/>
            <a:tailEnd type="none" w="sm" len="sm"/>
          </a:ln>
        </p:spPr>
        <p:txBody>
          <a:bodyPr wrap="none" anchor="ctr"/>
          <a:lstStyle/>
          <a:p>
            <a:endParaRPr lang="en-US" dirty="0"/>
          </a:p>
        </p:txBody>
      </p:sp>
      <p:sp>
        <p:nvSpPr>
          <p:cNvPr id="35919" name="Rectangle 279"/>
          <p:cNvSpPr>
            <a:spLocks noChangeArrowheads="1"/>
          </p:cNvSpPr>
          <p:nvPr/>
        </p:nvSpPr>
        <p:spPr bwMode="auto">
          <a:xfrm>
            <a:off x="6934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0" name="Rectangle 280"/>
          <p:cNvSpPr>
            <a:spLocks noChangeArrowheads="1"/>
          </p:cNvSpPr>
          <p:nvPr/>
        </p:nvSpPr>
        <p:spPr bwMode="auto">
          <a:xfrm>
            <a:off x="7162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1" name="Rectangle 281"/>
          <p:cNvSpPr>
            <a:spLocks noChangeArrowheads="1"/>
          </p:cNvSpPr>
          <p:nvPr/>
        </p:nvSpPr>
        <p:spPr bwMode="auto">
          <a:xfrm>
            <a:off x="7467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2" name="Rectangle 282"/>
          <p:cNvSpPr>
            <a:spLocks noChangeArrowheads="1"/>
          </p:cNvSpPr>
          <p:nvPr/>
        </p:nvSpPr>
        <p:spPr bwMode="auto">
          <a:xfrm>
            <a:off x="7696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3" name="Rectangle 283"/>
          <p:cNvSpPr>
            <a:spLocks noChangeArrowheads="1"/>
          </p:cNvSpPr>
          <p:nvPr/>
        </p:nvSpPr>
        <p:spPr bwMode="auto">
          <a:xfrm>
            <a:off x="8001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4" name="Rectangle 284"/>
          <p:cNvSpPr>
            <a:spLocks noChangeArrowheads="1"/>
          </p:cNvSpPr>
          <p:nvPr/>
        </p:nvSpPr>
        <p:spPr bwMode="auto">
          <a:xfrm>
            <a:off x="8229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5" name="Rectangle 285"/>
          <p:cNvSpPr>
            <a:spLocks noChangeArrowheads="1"/>
          </p:cNvSpPr>
          <p:nvPr/>
        </p:nvSpPr>
        <p:spPr bwMode="auto">
          <a:xfrm>
            <a:off x="8534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6" name="Rectangle 286"/>
          <p:cNvSpPr>
            <a:spLocks noChangeArrowheads="1"/>
          </p:cNvSpPr>
          <p:nvPr/>
        </p:nvSpPr>
        <p:spPr bwMode="auto">
          <a:xfrm>
            <a:off x="8763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7" name="Rectangle 287"/>
          <p:cNvSpPr>
            <a:spLocks noChangeArrowheads="1"/>
          </p:cNvSpPr>
          <p:nvPr/>
        </p:nvSpPr>
        <p:spPr bwMode="auto">
          <a:xfrm>
            <a:off x="9067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8" name="Rectangle 288"/>
          <p:cNvSpPr>
            <a:spLocks noChangeArrowheads="1"/>
          </p:cNvSpPr>
          <p:nvPr/>
        </p:nvSpPr>
        <p:spPr bwMode="auto">
          <a:xfrm>
            <a:off x="9296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9" name="Rectangle 289"/>
          <p:cNvSpPr>
            <a:spLocks noChangeArrowheads="1"/>
          </p:cNvSpPr>
          <p:nvPr/>
        </p:nvSpPr>
        <p:spPr bwMode="auto">
          <a:xfrm>
            <a:off x="9601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0" name="Rectangle 290"/>
          <p:cNvSpPr>
            <a:spLocks noChangeArrowheads="1"/>
          </p:cNvSpPr>
          <p:nvPr/>
        </p:nvSpPr>
        <p:spPr bwMode="auto">
          <a:xfrm>
            <a:off x="9829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1" name="Rectangle 291"/>
          <p:cNvSpPr>
            <a:spLocks noChangeArrowheads="1"/>
          </p:cNvSpPr>
          <p:nvPr/>
        </p:nvSpPr>
        <p:spPr bwMode="auto">
          <a:xfrm>
            <a:off x="2667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2" name="Rectangle 292"/>
          <p:cNvSpPr>
            <a:spLocks noChangeArrowheads="1"/>
          </p:cNvSpPr>
          <p:nvPr/>
        </p:nvSpPr>
        <p:spPr bwMode="auto">
          <a:xfrm>
            <a:off x="2895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3" name="Rectangle 293"/>
          <p:cNvSpPr>
            <a:spLocks noChangeArrowheads="1"/>
          </p:cNvSpPr>
          <p:nvPr/>
        </p:nvSpPr>
        <p:spPr bwMode="auto">
          <a:xfrm>
            <a:off x="3200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4" name="Rectangle 294"/>
          <p:cNvSpPr>
            <a:spLocks noChangeArrowheads="1"/>
          </p:cNvSpPr>
          <p:nvPr/>
        </p:nvSpPr>
        <p:spPr bwMode="auto">
          <a:xfrm>
            <a:off x="3429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5" name="Rectangle 295"/>
          <p:cNvSpPr>
            <a:spLocks noChangeArrowheads="1"/>
          </p:cNvSpPr>
          <p:nvPr/>
        </p:nvSpPr>
        <p:spPr bwMode="auto">
          <a:xfrm>
            <a:off x="3733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6" name="Rectangle 296"/>
          <p:cNvSpPr>
            <a:spLocks noChangeArrowheads="1"/>
          </p:cNvSpPr>
          <p:nvPr/>
        </p:nvSpPr>
        <p:spPr bwMode="auto">
          <a:xfrm>
            <a:off x="3962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7" name="Rectangle 297"/>
          <p:cNvSpPr>
            <a:spLocks noChangeArrowheads="1"/>
          </p:cNvSpPr>
          <p:nvPr/>
        </p:nvSpPr>
        <p:spPr bwMode="auto">
          <a:xfrm>
            <a:off x="4267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8" name="Rectangle 298"/>
          <p:cNvSpPr>
            <a:spLocks noChangeArrowheads="1"/>
          </p:cNvSpPr>
          <p:nvPr/>
        </p:nvSpPr>
        <p:spPr bwMode="auto">
          <a:xfrm>
            <a:off x="4495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9" name="Rectangle 299"/>
          <p:cNvSpPr>
            <a:spLocks noChangeArrowheads="1"/>
          </p:cNvSpPr>
          <p:nvPr/>
        </p:nvSpPr>
        <p:spPr bwMode="auto">
          <a:xfrm>
            <a:off x="4800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0" name="Rectangle 300"/>
          <p:cNvSpPr>
            <a:spLocks noChangeArrowheads="1"/>
          </p:cNvSpPr>
          <p:nvPr/>
        </p:nvSpPr>
        <p:spPr bwMode="auto">
          <a:xfrm>
            <a:off x="5029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1" name="Rectangle 301"/>
          <p:cNvSpPr>
            <a:spLocks noChangeArrowheads="1"/>
          </p:cNvSpPr>
          <p:nvPr/>
        </p:nvSpPr>
        <p:spPr bwMode="auto">
          <a:xfrm>
            <a:off x="5334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2" name="Rectangle 302"/>
          <p:cNvSpPr>
            <a:spLocks noChangeArrowheads="1"/>
          </p:cNvSpPr>
          <p:nvPr/>
        </p:nvSpPr>
        <p:spPr bwMode="auto">
          <a:xfrm>
            <a:off x="5562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3" name="Rectangle 303"/>
          <p:cNvSpPr>
            <a:spLocks noChangeArrowheads="1"/>
          </p:cNvSpPr>
          <p:nvPr/>
        </p:nvSpPr>
        <p:spPr bwMode="auto">
          <a:xfrm>
            <a:off x="5867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4" name="Rectangle 304"/>
          <p:cNvSpPr>
            <a:spLocks noChangeArrowheads="1"/>
          </p:cNvSpPr>
          <p:nvPr/>
        </p:nvSpPr>
        <p:spPr bwMode="auto">
          <a:xfrm>
            <a:off x="6096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5" name="Rectangle 305"/>
          <p:cNvSpPr>
            <a:spLocks noChangeArrowheads="1"/>
          </p:cNvSpPr>
          <p:nvPr/>
        </p:nvSpPr>
        <p:spPr bwMode="auto">
          <a:xfrm>
            <a:off x="6400800" y="3352800"/>
            <a:ext cx="152400" cy="152400"/>
          </a:xfrm>
          <a:prstGeom prst="rect">
            <a:avLst/>
          </a:prstGeom>
          <a:solidFill>
            <a:srgbClr val="993300"/>
          </a:solidFill>
          <a:ln w="19050">
            <a:solidFill>
              <a:schemeClr val="tx1"/>
            </a:solidFill>
            <a:miter lim="800000"/>
            <a:headEnd/>
            <a:tailEnd type="none" w="sm" len="sm"/>
          </a:ln>
        </p:spPr>
        <p:txBody>
          <a:bodyPr wrap="none" anchor="ctr"/>
          <a:lstStyle/>
          <a:p>
            <a:endParaRPr lang="en-US" dirty="0"/>
          </a:p>
        </p:txBody>
      </p:sp>
      <p:sp>
        <p:nvSpPr>
          <p:cNvPr id="35946" name="Rectangle 306"/>
          <p:cNvSpPr>
            <a:spLocks noChangeArrowheads="1"/>
          </p:cNvSpPr>
          <p:nvPr/>
        </p:nvSpPr>
        <p:spPr bwMode="auto">
          <a:xfrm>
            <a:off x="6629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7" name="Rectangle 307"/>
          <p:cNvSpPr>
            <a:spLocks noChangeArrowheads="1"/>
          </p:cNvSpPr>
          <p:nvPr/>
        </p:nvSpPr>
        <p:spPr bwMode="auto">
          <a:xfrm>
            <a:off x="6934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8" name="Rectangle 308"/>
          <p:cNvSpPr>
            <a:spLocks noChangeArrowheads="1"/>
          </p:cNvSpPr>
          <p:nvPr/>
        </p:nvSpPr>
        <p:spPr bwMode="auto">
          <a:xfrm>
            <a:off x="7162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9" name="Rectangle 309"/>
          <p:cNvSpPr>
            <a:spLocks noChangeArrowheads="1"/>
          </p:cNvSpPr>
          <p:nvPr/>
        </p:nvSpPr>
        <p:spPr bwMode="auto">
          <a:xfrm>
            <a:off x="7467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0" name="Rectangle 310"/>
          <p:cNvSpPr>
            <a:spLocks noChangeArrowheads="1"/>
          </p:cNvSpPr>
          <p:nvPr/>
        </p:nvSpPr>
        <p:spPr bwMode="auto">
          <a:xfrm>
            <a:off x="7696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1" name="Rectangle 311"/>
          <p:cNvSpPr>
            <a:spLocks noChangeArrowheads="1"/>
          </p:cNvSpPr>
          <p:nvPr/>
        </p:nvSpPr>
        <p:spPr bwMode="auto">
          <a:xfrm>
            <a:off x="8001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2" name="Rectangle 312"/>
          <p:cNvSpPr>
            <a:spLocks noChangeArrowheads="1"/>
          </p:cNvSpPr>
          <p:nvPr/>
        </p:nvSpPr>
        <p:spPr bwMode="auto">
          <a:xfrm>
            <a:off x="8229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3" name="Rectangle 313"/>
          <p:cNvSpPr>
            <a:spLocks noChangeArrowheads="1"/>
          </p:cNvSpPr>
          <p:nvPr/>
        </p:nvSpPr>
        <p:spPr bwMode="auto">
          <a:xfrm>
            <a:off x="8534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4" name="Rectangle 314"/>
          <p:cNvSpPr>
            <a:spLocks noChangeArrowheads="1"/>
          </p:cNvSpPr>
          <p:nvPr/>
        </p:nvSpPr>
        <p:spPr bwMode="auto">
          <a:xfrm>
            <a:off x="8763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5" name="Rectangle 315"/>
          <p:cNvSpPr>
            <a:spLocks noChangeArrowheads="1"/>
          </p:cNvSpPr>
          <p:nvPr/>
        </p:nvSpPr>
        <p:spPr bwMode="auto">
          <a:xfrm>
            <a:off x="9067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6" name="Rectangle 316"/>
          <p:cNvSpPr>
            <a:spLocks noChangeArrowheads="1"/>
          </p:cNvSpPr>
          <p:nvPr/>
        </p:nvSpPr>
        <p:spPr bwMode="auto">
          <a:xfrm>
            <a:off x="9296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7" name="Rectangle 317"/>
          <p:cNvSpPr>
            <a:spLocks noChangeArrowheads="1"/>
          </p:cNvSpPr>
          <p:nvPr/>
        </p:nvSpPr>
        <p:spPr bwMode="auto">
          <a:xfrm>
            <a:off x="9601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8" name="Rectangle 318"/>
          <p:cNvSpPr>
            <a:spLocks noChangeArrowheads="1"/>
          </p:cNvSpPr>
          <p:nvPr/>
        </p:nvSpPr>
        <p:spPr bwMode="auto">
          <a:xfrm>
            <a:off x="9829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9" name="Rectangle 319"/>
          <p:cNvSpPr>
            <a:spLocks noChangeArrowheads="1"/>
          </p:cNvSpPr>
          <p:nvPr/>
        </p:nvSpPr>
        <p:spPr bwMode="auto">
          <a:xfrm>
            <a:off x="4191000" y="2438400"/>
            <a:ext cx="533400" cy="6096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5960" name="Rectangle 320"/>
          <p:cNvSpPr>
            <a:spLocks noChangeArrowheads="1"/>
          </p:cNvSpPr>
          <p:nvPr/>
        </p:nvSpPr>
        <p:spPr bwMode="auto">
          <a:xfrm>
            <a:off x="2667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1" name="Rectangle 321"/>
          <p:cNvSpPr>
            <a:spLocks noChangeArrowheads="1"/>
          </p:cNvSpPr>
          <p:nvPr/>
        </p:nvSpPr>
        <p:spPr bwMode="auto">
          <a:xfrm>
            <a:off x="2895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2" name="Rectangle 322"/>
          <p:cNvSpPr>
            <a:spLocks noChangeArrowheads="1"/>
          </p:cNvSpPr>
          <p:nvPr/>
        </p:nvSpPr>
        <p:spPr bwMode="auto">
          <a:xfrm>
            <a:off x="3200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3" name="Rectangle 323"/>
          <p:cNvSpPr>
            <a:spLocks noChangeArrowheads="1"/>
          </p:cNvSpPr>
          <p:nvPr/>
        </p:nvSpPr>
        <p:spPr bwMode="auto">
          <a:xfrm>
            <a:off x="3429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4" name="Rectangle 324"/>
          <p:cNvSpPr>
            <a:spLocks noChangeArrowheads="1"/>
          </p:cNvSpPr>
          <p:nvPr/>
        </p:nvSpPr>
        <p:spPr bwMode="auto">
          <a:xfrm>
            <a:off x="3733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5" name="Rectangle 325"/>
          <p:cNvSpPr>
            <a:spLocks noChangeArrowheads="1"/>
          </p:cNvSpPr>
          <p:nvPr/>
        </p:nvSpPr>
        <p:spPr bwMode="auto">
          <a:xfrm>
            <a:off x="3962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6" name="Rectangle 326"/>
          <p:cNvSpPr>
            <a:spLocks noChangeArrowheads="1"/>
          </p:cNvSpPr>
          <p:nvPr/>
        </p:nvSpPr>
        <p:spPr bwMode="auto">
          <a:xfrm>
            <a:off x="4267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7" name="Rectangle 327"/>
          <p:cNvSpPr>
            <a:spLocks noChangeArrowheads="1"/>
          </p:cNvSpPr>
          <p:nvPr/>
        </p:nvSpPr>
        <p:spPr bwMode="auto">
          <a:xfrm>
            <a:off x="4495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8" name="Rectangle 328"/>
          <p:cNvSpPr>
            <a:spLocks noChangeArrowheads="1"/>
          </p:cNvSpPr>
          <p:nvPr/>
        </p:nvSpPr>
        <p:spPr bwMode="auto">
          <a:xfrm>
            <a:off x="4800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9" name="Rectangle 329"/>
          <p:cNvSpPr>
            <a:spLocks noChangeArrowheads="1"/>
          </p:cNvSpPr>
          <p:nvPr/>
        </p:nvSpPr>
        <p:spPr bwMode="auto">
          <a:xfrm>
            <a:off x="5029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0" name="Rectangle 330"/>
          <p:cNvSpPr>
            <a:spLocks noChangeArrowheads="1"/>
          </p:cNvSpPr>
          <p:nvPr/>
        </p:nvSpPr>
        <p:spPr bwMode="auto">
          <a:xfrm>
            <a:off x="5334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1" name="Rectangle 331"/>
          <p:cNvSpPr>
            <a:spLocks noChangeArrowheads="1"/>
          </p:cNvSpPr>
          <p:nvPr/>
        </p:nvSpPr>
        <p:spPr bwMode="auto">
          <a:xfrm>
            <a:off x="5562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2" name="Rectangle 332"/>
          <p:cNvSpPr>
            <a:spLocks noChangeArrowheads="1"/>
          </p:cNvSpPr>
          <p:nvPr/>
        </p:nvSpPr>
        <p:spPr bwMode="auto">
          <a:xfrm>
            <a:off x="5867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3" name="Rectangle 333"/>
          <p:cNvSpPr>
            <a:spLocks noChangeArrowheads="1"/>
          </p:cNvSpPr>
          <p:nvPr/>
        </p:nvSpPr>
        <p:spPr bwMode="auto">
          <a:xfrm>
            <a:off x="6096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4" name="Rectangle 334"/>
          <p:cNvSpPr>
            <a:spLocks noChangeArrowheads="1"/>
          </p:cNvSpPr>
          <p:nvPr/>
        </p:nvSpPr>
        <p:spPr bwMode="auto">
          <a:xfrm>
            <a:off x="6400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5" name="Rectangle 335"/>
          <p:cNvSpPr>
            <a:spLocks noChangeArrowheads="1"/>
          </p:cNvSpPr>
          <p:nvPr/>
        </p:nvSpPr>
        <p:spPr bwMode="auto">
          <a:xfrm>
            <a:off x="6629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6" name="Rectangle 336"/>
          <p:cNvSpPr>
            <a:spLocks noChangeArrowheads="1"/>
          </p:cNvSpPr>
          <p:nvPr/>
        </p:nvSpPr>
        <p:spPr bwMode="auto">
          <a:xfrm>
            <a:off x="6934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7" name="Rectangle 337"/>
          <p:cNvSpPr>
            <a:spLocks noChangeArrowheads="1"/>
          </p:cNvSpPr>
          <p:nvPr/>
        </p:nvSpPr>
        <p:spPr bwMode="auto">
          <a:xfrm>
            <a:off x="7162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8" name="Rectangle 338"/>
          <p:cNvSpPr>
            <a:spLocks noChangeArrowheads="1"/>
          </p:cNvSpPr>
          <p:nvPr/>
        </p:nvSpPr>
        <p:spPr bwMode="auto">
          <a:xfrm>
            <a:off x="7467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9" name="Rectangle 339"/>
          <p:cNvSpPr>
            <a:spLocks noChangeArrowheads="1"/>
          </p:cNvSpPr>
          <p:nvPr/>
        </p:nvSpPr>
        <p:spPr bwMode="auto">
          <a:xfrm>
            <a:off x="7696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0" name="Rectangle 340"/>
          <p:cNvSpPr>
            <a:spLocks noChangeArrowheads="1"/>
          </p:cNvSpPr>
          <p:nvPr/>
        </p:nvSpPr>
        <p:spPr bwMode="auto">
          <a:xfrm>
            <a:off x="8001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1" name="Rectangle 341"/>
          <p:cNvSpPr>
            <a:spLocks noChangeArrowheads="1"/>
          </p:cNvSpPr>
          <p:nvPr/>
        </p:nvSpPr>
        <p:spPr bwMode="auto">
          <a:xfrm>
            <a:off x="8229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2" name="Rectangle 342"/>
          <p:cNvSpPr>
            <a:spLocks noChangeArrowheads="1"/>
          </p:cNvSpPr>
          <p:nvPr/>
        </p:nvSpPr>
        <p:spPr bwMode="auto">
          <a:xfrm>
            <a:off x="8534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3" name="Rectangle 343"/>
          <p:cNvSpPr>
            <a:spLocks noChangeArrowheads="1"/>
          </p:cNvSpPr>
          <p:nvPr/>
        </p:nvSpPr>
        <p:spPr bwMode="auto">
          <a:xfrm>
            <a:off x="8763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4" name="Rectangle 344"/>
          <p:cNvSpPr>
            <a:spLocks noChangeArrowheads="1"/>
          </p:cNvSpPr>
          <p:nvPr/>
        </p:nvSpPr>
        <p:spPr bwMode="auto">
          <a:xfrm>
            <a:off x="9067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5" name="Rectangle 345"/>
          <p:cNvSpPr>
            <a:spLocks noChangeArrowheads="1"/>
          </p:cNvSpPr>
          <p:nvPr/>
        </p:nvSpPr>
        <p:spPr bwMode="auto">
          <a:xfrm>
            <a:off x="9296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6" name="Rectangle 346"/>
          <p:cNvSpPr>
            <a:spLocks noChangeArrowheads="1"/>
          </p:cNvSpPr>
          <p:nvPr/>
        </p:nvSpPr>
        <p:spPr bwMode="auto">
          <a:xfrm>
            <a:off x="9601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7" name="Rectangle 347"/>
          <p:cNvSpPr>
            <a:spLocks noChangeArrowheads="1"/>
          </p:cNvSpPr>
          <p:nvPr/>
        </p:nvSpPr>
        <p:spPr bwMode="auto">
          <a:xfrm>
            <a:off x="9829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8" name="Rectangle 348"/>
          <p:cNvSpPr>
            <a:spLocks noChangeArrowheads="1"/>
          </p:cNvSpPr>
          <p:nvPr/>
        </p:nvSpPr>
        <p:spPr bwMode="auto">
          <a:xfrm>
            <a:off x="2667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9" name="Rectangle 349"/>
          <p:cNvSpPr>
            <a:spLocks noChangeArrowheads="1"/>
          </p:cNvSpPr>
          <p:nvPr/>
        </p:nvSpPr>
        <p:spPr bwMode="auto">
          <a:xfrm>
            <a:off x="2895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0" name="Rectangle 350"/>
          <p:cNvSpPr>
            <a:spLocks noChangeArrowheads="1"/>
          </p:cNvSpPr>
          <p:nvPr/>
        </p:nvSpPr>
        <p:spPr bwMode="auto">
          <a:xfrm>
            <a:off x="3200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1" name="Rectangle 351"/>
          <p:cNvSpPr>
            <a:spLocks noChangeArrowheads="1"/>
          </p:cNvSpPr>
          <p:nvPr/>
        </p:nvSpPr>
        <p:spPr bwMode="auto">
          <a:xfrm>
            <a:off x="3429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2" name="Rectangle 352"/>
          <p:cNvSpPr>
            <a:spLocks noChangeArrowheads="1"/>
          </p:cNvSpPr>
          <p:nvPr/>
        </p:nvSpPr>
        <p:spPr bwMode="auto">
          <a:xfrm>
            <a:off x="3733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3" name="Rectangle 353"/>
          <p:cNvSpPr>
            <a:spLocks noChangeArrowheads="1"/>
          </p:cNvSpPr>
          <p:nvPr/>
        </p:nvSpPr>
        <p:spPr bwMode="auto">
          <a:xfrm>
            <a:off x="3962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4" name="Rectangle 354"/>
          <p:cNvSpPr>
            <a:spLocks noChangeArrowheads="1"/>
          </p:cNvSpPr>
          <p:nvPr/>
        </p:nvSpPr>
        <p:spPr bwMode="auto">
          <a:xfrm>
            <a:off x="4267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5" name="Rectangle 355"/>
          <p:cNvSpPr>
            <a:spLocks noChangeArrowheads="1"/>
          </p:cNvSpPr>
          <p:nvPr/>
        </p:nvSpPr>
        <p:spPr bwMode="auto">
          <a:xfrm>
            <a:off x="4495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6" name="Rectangle 356"/>
          <p:cNvSpPr>
            <a:spLocks noChangeArrowheads="1"/>
          </p:cNvSpPr>
          <p:nvPr/>
        </p:nvSpPr>
        <p:spPr bwMode="auto">
          <a:xfrm>
            <a:off x="4800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7" name="Rectangle 357"/>
          <p:cNvSpPr>
            <a:spLocks noChangeArrowheads="1"/>
          </p:cNvSpPr>
          <p:nvPr/>
        </p:nvSpPr>
        <p:spPr bwMode="auto">
          <a:xfrm>
            <a:off x="5029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8" name="Rectangle 358"/>
          <p:cNvSpPr>
            <a:spLocks noChangeArrowheads="1"/>
          </p:cNvSpPr>
          <p:nvPr/>
        </p:nvSpPr>
        <p:spPr bwMode="auto">
          <a:xfrm>
            <a:off x="5334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9" name="Rectangle 359"/>
          <p:cNvSpPr>
            <a:spLocks noChangeArrowheads="1"/>
          </p:cNvSpPr>
          <p:nvPr/>
        </p:nvSpPr>
        <p:spPr bwMode="auto">
          <a:xfrm>
            <a:off x="5562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0" name="Rectangle 360"/>
          <p:cNvSpPr>
            <a:spLocks noChangeArrowheads="1"/>
          </p:cNvSpPr>
          <p:nvPr/>
        </p:nvSpPr>
        <p:spPr bwMode="auto">
          <a:xfrm>
            <a:off x="5867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1" name="Rectangle 361"/>
          <p:cNvSpPr>
            <a:spLocks noChangeArrowheads="1"/>
          </p:cNvSpPr>
          <p:nvPr/>
        </p:nvSpPr>
        <p:spPr bwMode="auto">
          <a:xfrm>
            <a:off x="6096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2" name="Rectangle 362"/>
          <p:cNvSpPr>
            <a:spLocks noChangeArrowheads="1"/>
          </p:cNvSpPr>
          <p:nvPr/>
        </p:nvSpPr>
        <p:spPr bwMode="auto">
          <a:xfrm>
            <a:off x="6400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3" name="Rectangle 363"/>
          <p:cNvSpPr>
            <a:spLocks noChangeArrowheads="1"/>
          </p:cNvSpPr>
          <p:nvPr/>
        </p:nvSpPr>
        <p:spPr bwMode="auto">
          <a:xfrm>
            <a:off x="6629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4" name="Rectangle 364"/>
          <p:cNvSpPr>
            <a:spLocks noChangeArrowheads="1"/>
          </p:cNvSpPr>
          <p:nvPr/>
        </p:nvSpPr>
        <p:spPr bwMode="auto">
          <a:xfrm>
            <a:off x="6934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5" name="Rectangle 365"/>
          <p:cNvSpPr>
            <a:spLocks noChangeArrowheads="1"/>
          </p:cNvSpPr>
          <p:nvPr/>
        </p:nvSpPr>
        <p:spPr bwMode="auto">
          <a:xfrm>
            <a:off x="7162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6" name="Rectangle 366"/>
          <p:cNvSpPr>
            <a:spLocks noChangeArrowheads="1"/>
          </p:cNvSpPr>
          <p:nvPr/>
        </p:nvSpPr>
        <p:spPr bwMode="auto">
          <a:xfrm>
            <a:off x="7467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7" name="Rectangle 367"/>
          <p:cNvSpPr>
            <a:spLocks noChangeArrowheads="1"/>
          </p:cNvSpPr>
          <p:nvPr/>
        </p:nvSpPr>
        <p:spPr bwMode="auto">
          <a:xfrm>
            <a:off x="7696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8" name="Rectangle 368"/>
          <p:cNvSpPr>
            <a:spLocks noChangeArrowheads="1"/>
          </p:cNvSpPr>
          <p:nvPr/>
        </p:nvSpPr>
        <p:spPr bwMode="auto">
          <a:xfrm>
            <a:off x="8001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9" name="Rectangle 369"/>
          <p:cNvSpPr>
            <a:spLocks noChangeArrowheads="1"/>
          </p:cNvSpPr>
          <p:nvPr/>
        </p:nvSpPr>
        <p:spPr bwMode="auto">
          <a:xfrm>
            <a:off x="8229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0" name="Rectangle 370"/>
          <p:cNvSpPr>
            <a:spLocks noChangeArrowheads="1"/>
          </p:cNvSpPr>
          <p:nvPr/>
        </p:nvSpPr>
        <p:spPr bwMode="auto">
          <a:xfrm>
            <a:off x="8534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1" name="Rectangle 371"/>
          <p:cNvSpPr>
            <a:spLocks noChangeArrowheads="1"/>
          </p:cNvSpPr>
          <p:nvPr/>
        </p:nvSpPr>
        <p:spPr bwMode="auto">
          <a:xfrm>
            <a:off x="8763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2" name="Rectangle 372"/>
          <p:cNvSpPr>
            <a:spLocks noChangeArrowheads="1"/>
          </p:cNvSpPr>
          <p:nvPr/>
        </p:nvSpPr>
        <p:spPr bwMode="auto">
          <a:xfrm>
            <a:off x="9067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3" name="Rectangle 373"/>
          <p:cNvSpPr>
            <a:spLocks noChangeArrowheads="1"/>
          </p:cNvSpPr>
          <p:nvPr/>
        </p:nvSpPr>
        <p:spPr bwMode="auto">
          <a:xfrm>
            <a:off x="9296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4" name="Rectangle 374"/>
          <p:cNvSpPr>
            <a:spLocks noChangeArrowheads="1"/>
          </p:cNvSpPr>
          <p:nvPr/>
        </p:nvSpPr>
        <p:spPr bwMode="auto">
          <a:xfrm>
            <a:off x="9601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5" name="Rectangle 375"/>
          <p:cNvSpPr>
            <a:spLocks noChangeArrowheads="1"/>
          </p:cNvSpPr>
          <p:nvPr/>
        </p:nvSpPr>
        <p:spPr bwMode="auto">
          <a:xfrm>
            <a:off x="9829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6" name="Rectangle 376"/>
          <p:cNvSpPr>
            <a:spLocks noChangeArrowheads="1"/>
          </p:cNvSpPr>
          <p:nvPr/>
        </p:nvSpPr>
        <p:spPr bwMode="auto">
          <a:xfrm>
            <a:off x="3657600" y="3048000"/>
            <a:ext cx="1066800" cy="12192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017" name="Rectangle 377"/>
          <p:cNvSpPr>
            <a:spLocks noChangeArrowheads="1"/>
          </p:cNvSpPr>
          <p:nvPr/>
        </p:nvSpPr>
        <p:spPr bwMode="auto">
          <a:xfrm>
            <a:off x="2667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8" name="Rectangle 378"/>
          <p:cNvSpPr>
            <a:spLocks noChangeArrowheads="1"/>
          </p:cNvSpPr>
          <p:nvPr/>
        </p:nvSpPr>
        <p:spPr bwMode="auto">
          <a:xfrm>
            <a:off x="2895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9" name="Rectangle 379"/>
          <p:cNvSpPr>
            <a:spLocks noChangeArrowheads="1"/>
          </p:cNvSpPr>
          <p:nvPr/>
        </p:nvSpPr>
        <p:spPr bwMode="auto">
          <a:xfrm>
            <a:off x="3200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0" name="Rectangle 380"/>
          <p:cNvSpPr>
            <a:spLocks noChangeArrowheads="1"/>
          </p:cNvSpPr>
          <p:nvPr/>
        </p:nvSpPr>
        <p:spPr bwMode="auto">
          <a:xfrm>
            <a:off x="3429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1" name="Rectangle 381"/>
          <p:cNvSpPr>
            <a:spLocks noChangeArrowheads="1"/>
          </p:cNvSpPr>
          <p:nvPr/>
        </p:nvSpPr>
        <p:spPr bwMode="auto">
          <a:xfrm>
            <a:off x="3733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2" name="Rectangle 382"/>
          <p:cNvSpPr>
            <a:spLocks noChangeArrowheads="1"/>
          </p:cNvSpPr>
          <p:nvPr/>
        </p:nvSpPr>
        <p:spPr bwMode="auto">
          <a:xfrm>
            <a:off x="3962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3" name="Rectangle 383"/>
          <p:cNvSpPr>
            <a:spLocks noChangeArrowheads="1"/>
          </p:cNvSpPr>
          <p:nvPr/>
        </p:nvSpPr>
        <p:spPr bwMode="auto">
          <a:xfrm>
            <a:off x="4267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4" name="Rectangle 384"/>
          <p:cNvSpPr>
            <a:spLocks noChangeArrowheads="1"/>
          </p:cNvSpPr>
          <p:nvPr/>
        </p:nvSpPr>
        <p:spPr bwMode="auto">
          <a:xfrm>
            <a:off x="4495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5" name="Rectangle 385"/>
          <p:cNvSpPr>
            <a:spLocks noChangeArrowheads="1"/>
          </p:cNvSpPr>
          <p:nvPr/>
        </p:nvSpPr>
        <p:spPr bwMode="auto">
          <a:xfrm>
            <a:off x="4800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6" name="Rectangle 386"/>
          <p:cNvSpPr>
            <a:spLocks noChangeArrowheads="1"/>
          </p:cNvSpPr>
          <p:nvPr/>
        </p:nvSpPr>
        <p:spPr bwMode="auto">
          <a:xfrm>
            <a:off x="5029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7" name="Rectangle 387"/>
          <p:cNvSpPr>
            <a:spLocks noChangeArrowheads="1"/>
          </p:cNvSpPr>
          <p:nvPr/>
        </p:nvSpPr>
        <p:spPr bwMode="auto">
          <a:xfrm>
            <a:off x="5334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8" name="Rectangle 388"/>
          <p:cNvSpPr>
            <a:spLocks noChangeArrowheads="1"/>
          </p:cNvSpPr>
          <p:nvPr/>
        </p:nvSpPr>
        <p:spPr bwMode="auto">
          <a:xfrm>
            <a:off x="5562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9" name="Rectangle 389"/>
          <p:cNvSpPr>
            <a:spLocks noChangeArrowheads="1"/>
          </p:cNvSpPr>
          <p:nvPr/>
        </p:nvSpPr>
        <p:spPr bwMode="auto">
          <a:xfrm>
            <a:off x="5867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0" name="Rectangle 390"/>
          <p:cNvSpPr>
            <a:spLocks noChangeArrowheads="1"/>
          </p:cNvSpPr>
          <p:nvPr/>
        </p:nvSpPr>
        <p:spPr bwMode="auto">
          <a:xfrm>
            <a:off x="6096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1" name="Rectangle 391"/>
          <p:cNvSpPr>
            <a:spLocks noChangeArrowheads="1"/>
          </p:cNvSpPr>
          <p:nvPr/>
        </p:nvSpPr>
        <p:spPr bwMode="auto">
          <a:xfrm>
            <a:off x="6400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2" name="Rectangle 392"/>
          <p:cNvSpPr>
            <a:spLocks noChangeArrowheads="1"/>
          </p:cNvSpPr>
          <p:nvPr/>
        </p:nvSpPr>
        <p:spPr bwMode="auto">
          <a:xfrm>
            <a:off x="6629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3" name="Rectangle 393"/>
          <p:cNvSpPr>
            <a:spLocks noChangeArrowheads="1"/>
          </p:cNvSpPr>
          <p:nvPr/>
        </p:nvSpPr>
        <p:spPr bwMode="auto">
          <a:xfrm>
            <a:off x="6934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4" name="Rectangle 394"/>
          <p:cNvSpPr>
            <a:spLocks noChangeArrowheads="1"/>
          </p:cNvSpPr>
          <p:nvPr/>
        </p:nvSpPr>
        <p:spPr bwMode="auto">
          <a:xfrm>
            <a:off x="7162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5" name="Rectangle 395"/>
          <p:cNvSpPr>
            <a:spLocks noChangeArrowheads="1"/>
          </p:cNvSpPr>
          <p:nvPr/>
        </p:nvSpPr>
        <p:spPr bwMode="auto">
          <a:xfrm>
            <a:off x="7467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6" name="Rectangle 396"/>
          <p:cNvSpPr>
            <a:spLocks noChangeArrowheads="1"/>
          </p:cNvSpPr>
          <p:nvPr/>
        </p:nvSpPr>
        <p:spPr bwMode="auto">
          <a:xfrm>
            <a:off x="7696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7" name="Rectangle 397"/>
          <p:cNvSpPr>
            <a:spLocks noChangeArrowheads="1"/>
          </p:cNvSpPr>
          <p:nvPr/>
        </p:nvSpPr>
        <p:spPr bwMode="auto">
          <a:xfrm>
            <a:off x="8001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8" name="Rectangle 398"/>
          <p:cNvSpPr>
            <a:spLocks noChangeArrowheads="1"/>
          </p:cNvSpPr>
          <p:nvPr/>
        </p:nvSpPr>
        <p:spPr bwMode="auto">
          <a:xfrm>
            <a:off x="8229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9" name="Rectangle 399"/>
          <p:cNvSpPr>
            <a:spLocks noChangeArrowheads="1"/>
          </p:cNvSpPr>
          <p:nvPr/>
        </p:nvSpPr>
        <p:spPr bwMode="auto">
          <a:xfrm>
            <a:off x="8534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0" name="Rectangle 400"/>
          <p:cNvSpPr>
            <a:spLocks noChangeArrowheads="1"/>
          </p:cNvSpPr>
          <p:nvPr/>
        </p:nvSpPr>
        <p:spPr bwMode="auto">
          <a:xfrm>
            <a:off x="8763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1" name="Rectangle 401"/>
          <p:cNvSpPr>
            <a:spLocks noChangeArrowheads="1"/>
          </p:cNvSpPr>
          <p:nvPr/>
        </p:nvSpPr>
        <p:spPr bwMode="auto">
          <a:xfrm>
            <a:off x="9067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2" name="Rectangle 402"/>
          <p:cNvSpPr>
            <a:spLocks noChangeArrowheads="1"/>
          </p:cNvSpPr>
          <p:nvPr/>
        </p:nvSpPr>
        <p:spPr bwMode="auto">
          <a:xfrm>
            <a:off x="9296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3" name="Rectangle 403"/>
          <p:cNvSpPr>
            <a:spLocks noChangeArrowheads="1"/>
          </p:cNvSpPr>
          <p:nvPr/>
        </p:nvSpPr>
        <p:spPr bwMode="auto">
          <a:xfrm>
            <a:off x="9601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4" name="Rectangle 404"/>
          <p:cNvSpPr>
            <a:spLocks noChangeArrowheads="1"/>
          </p:cNvSpPr>
          <p:nvPr/>
        </p:nvSpPr>
        <p:spPr bwMode="auto">
          <a:xfrm>
            <a:off x="9829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5" name="Rectangle 405"/>
          <p:cNvSpPr>
            <a:spLocks noChangeArrowheads="1"/>
          </p:cNvSpPr>
          <p:nvPr/>
        </p:nvSpPr>
        <p:spPr bwMode="auto">
          <a:xfrm>
            <a:off x="2667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6" name="Rectangle 406"/>
          <p:cNvSpPr>
            <a:spLocks noChangeArrowheads="1"/>
          </p:cNvSpPr>
          <p:nvPr/>
        </p:nvSpPr>
        <p:spPr bwMode="auto">
          <a:xfrm>
            <a:off x="2895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7" name="Rectangle 407"/>
          <p:cNvSpPr>
            <a:spLocks noChangeArrowheads="1"/>
          </p:cNvSpPr>
          <p:nvPr/>
        </p:nvSpPr>
        <p:spPr bwMode="auto">
          <a:xfrm>
            <a:off x="3200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8" name="Rectangle 408"/>
          <p:cNvSpPr>
            <a:spLocks noChangeArrowheads="1"/>
          </p:cNvSpPr>
          <p:nvPr/>
        </p:nvSpPr>
        <p:spPr bwMode="auto">
          <a:xfrm>
            <a:off x="3429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9" name="Rectangle 409"/>
          <p:cNvSpPr>
            <a:spLocks noChangeArrowheads="1"/>
          </p:cNvSpPr>
          <p:nvPr/>
        </p:nvSpPr>
        <p:spPr bwMode="auto">
          <a:xfrm>
            <a:off x="3733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0" name="Rectangle 410"/>
          <p:cNvSpPr>
            <a:spLocks noChangeArrowheads="1"/>
          </p:cNvSpPr>
          <p:nvPr/>
        </p:nvSpPr>
        <p:spPr bwMode="auto">
          <a:xfrm>
            <a:off x="3962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1" name="Rectangle 411"/>
          <p:cNvSpPr>
            <a:spLocks noChangeArrowheads="1"/>
          </p:cNvSpPr>
          <p:nvPr/>
        </p:nvSpPr>
        <p:spPr bwMode="auto">
          <a:xfrm>
            <a:off x="4267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2" name="Rectangle 412"/>
          <p:cNvSpPr>
            <a:spLocks noChangeArrowheads="1"/>
          </p:cNvSpPr>
          <p:nvPr/>
        </p:nvSpPr>
        <p:spPr bwMode="auto">
          <a:xfrm>
            <a:off x="4495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3" name="Rectangle 413"/>
          <p:cNvSpPr>
            <a:spLocks noChangeArrowheads="1"/>
          </p:cNvSpPr>
          <p:nvPr/>
        </p:nvSpPr>
        <p:spPr bwMode="auto">
          <a:xfrm>
            <a:off x="4800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4" name="Rectangle 414"/>
          <p:cNvSpPr>
            <a:spLocks noChangeArrowheads="1"/>
          </p:cNvSpPr>
          <p:nvPr/>
        </p:nvSpPr>
        <p:spPr bwMode="auto">
          <a:xfrm>
            <a:off x="5029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5" name="Rectangle 415"/>
          <p:cNvSpPr>
            <a:spLocks noChangeArrowheads="1"/>
          </p:cNvSpPr>
          <p:nvPr/>
        </p:nvSpPr>
        <p:spPr bwMode="auto">
          <a:xfrm>
            <a:off x="5334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6" name="Rectangle 416"/>
          <p:cNvSpPr>
            <a:spLocks noChangeArrowheads="1"/>
          </p:cNvSpPr>
          <p:nvPr/>
        </p:nvSpPr>
        <p:spPr bwMode="auto">
          <a:xfrm>
            <a:off x="5562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7" name="Rectangle 417"/>
          <p:cNvSpPr>
            <a:spLocks noChangeArrowheads="1"/>
          </p:cNvSpPr>
          <p:nvPr/>
        </p:nvSpPr>
        <p:spPr bwMode="auto">
          <a:xfrm>
            <a:off x="5867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8" name="Rectangle 418"/>
          <p:cNvSpPr>
            <a:spLocks noChangeArrowheads="1"/>
          </p:cNvSpPr>
          <p:nvPr/>
        </p:nvSpPr>
        <p:spPr bwMode="auto">
          <a:xfrm>
            <a:off x="6096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9" name="Rectangle 419"/>
          <p:cNvSpPr>
            <a:spLocks noChangeArrowheads="1"/>
          </p:cNvSpPr>
          <p:nvPr/>
        </p:nvSpPr>
        <p:spPr bwMode="auto">
          <a:xfrm>
            <a:off x="6400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0" name="Rectangle 420"/>
          <p:cNvSpPr>
            <a:spLocks noChangeArrowheads="1"/>
          </p:cNvSpPr>
          <p:nvPr/>
        </p:nvSpPr>
        <p:spPr bwMode="auto">
          <a:xfrm>
            <a:off x="6629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1" name="Rectangle 421"/>
          <p:cNvSpPr>
            <a:spLocks noChangeArrowheads="1"/>
          </p:cNvSpPr>
          <p:nvPr/>
        </p:nvSpPr>
        <p:spPr bwMode="auto">
          <a:xfrm>
            <a:off x="6934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2" name="Rectangle 422"/>
          <p:cNvSpPr>
            <a:spLocks noChangeArrowheads="1"/>
          </p:cNvSpPr>
          <p:nvPr/>
        </p:nvSpPr>
        <p:spPr bwMode="auto">
          <a:xfrm>
            <a:off x="7162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3" name="Rectangle 423"/>
          <p:cNvSpPr>
            <a:spLocks noChangeArrowheads="1"/>
          </p:cNvSpPr>
          <p:nvPr/>
        </p:nvSpPr>
        <p:spPr bwMode="auto">
          <a:xfrm>
            <a:off x="7467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4" name="Rectangle 424"/>
          <p:cNvSpPr>
            <a:spLocks noChangeArrowheads="1"/>
          </p:cNvSpPr>
          <p:nvPr/>
        </p:nvSpPr>
        <p:spPr bwMode="auto">
          <a:xfrm>
            <a:off x="7696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5" name="Rectangle 425"/>
          <p:cNvSpPr>
            <a:spLocks noChangeArrowheads="1"/>
          </p:cNvSpPr>
          <p:nvPr/>
        </p:nvSpPr>
        <p:spPr bwMode="auto">
          <a:xfrm>
            <a:off x="8001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6" name="Rectangle 426"/>
          <p:cNvSpPr>
            <a:spLocks noChangeArrowheads="1"/>
          </p:cNvSpPr>
          <p:nvPr/>
        </p:nvSpPr>
        <p:spPr bwMode="auto">
          <a:xfrm>
            <a:off x="8229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7" name="Rectangle 427"/>
          <p:cNvSpPr>
            <a:spLocks noChangeArrowheads="1"/>
          </p:cNvSpPr>
          <p:nvPr/>
        </p:nvSpPr>
        <p:spPr bwMode="auto">
          <a:xfrm>
            <a:off x="8534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8" name="Rectangle 428"/>
          <p:cNvSpPr>
            <a:spLocks noChangeArrowheads="1"/>
          </p:cNvSpPr>
          <p:nvPr/>
        </p:nvSpPr>
        <p:spPr bwMode="auto">
          <a:xfrm>
            <a:off x="8763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9" name="Rectangle 429"/>
          <p:cNvSpPr>
            <a:spLocks noChangeArrowheads="1"/>
          </p:cNvSpPr>
          <p:nvPr/>
        </p:nvSpPr>
        <p:spPr bwMode="auto">
          <a:xfrm>
            <a:off x="9067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0" name="Rectangle 430"/>
          <p:cNvSpPr>
            <a:spLocks noChangeArrowheads="1"/>
          </p:cNvSpPr>
          <p:nvPr/>
        </p:nvSpPr>
        <p:spPr bwMode="auto">
          <a:xfrm>
            <a:off x="9296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1" name="Rectangle 431"/>
          <p:cNvSpPr>
            <a:spLocks noChangeArrowheads="1"/>
          </p:cNvSpPr>
          <p:nvPr/>
        </p:nvSpPr>
        <p:spPr bwMode="auto">
          <a:xfrm>
            <a:off x="9601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2" name="Rectangle 432"/>
          <p:cNvSpPr>
            <a:spLocks noChangeArrowheads="1"/>
          </p:cNvSpPr>
          <p:nvPr/>
        </p:nvSpPr>
        <p:spPr bwMode="auto">
          <a:xfrm>
            <a:off x="9829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3" name="Rectangle 433"/>
          <p:cNvSpPr>
            <a:spLocks noChangeArrowheads="1"/>
          </p:cNvSpPr>
          <p:nvPr/>
        </p:nvSpPr>
        <p:spPr bwMode="auto">
          <a:xfrm>
            <a:off x="2590800" y="3657600"/>
            <a:ext cx="1066800" cy="12192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074" name="Rectangle 434"/>
          <p:cNvSpPr>
            <a:spLocks noChangeArrowheads="1"/>
          </p:cNvSpPr>
          <p:nvPr/>
        </p:nvSpPr>
        <p:spPr bwMode="auto">
          <a:xfrm>
            <a:off x="2667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5" name="Rectangle 435"/>
          <p:cNvSpPr>
            <a:spLocks noChangeArrowheads="1"/>
          </p:cNvSpPr>
          <p:nvPr/>
        </p:nvSpPr>
        <p:spPr bwMode="auto">
          <a:xfrm>
            <a:off x="2895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6" name="Rectangle 436"/>
          <p:cNvSpPr>
            <a:spLocks noChangeArrowheads="1"/>
          </p:cNvSpPr>
          <p:nvPr/>
        </p:nvSpPr>
        <p:spPr bwMode="auto">
          <a:xfrm>
            <a:off x="3200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7" name="Rectangle 437"/>
          <p:cNvSpPr>
            <a:spLocks noChangeArrowheads="1"/>
          </p:cNvSpPr>
          <p:nvPr/>
        </p:nvSpPr>
        <p:spPr bwMode="auto">
          <a:xfrm>
            <a:off x="3429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8" name="Rectangle 438"/>
          <p:cNvSpPr>
            <a:spLocks noChangeArrowheads="1"/>
          </p:cNvSpPr>
          <p:nvPr/>
        </p:nvSpPr>
        <p:spPr bwMode="auto">
          <a:xfrm>
            <a:off x="3733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9" name="Rectangle 439"/>
          <p:cNvSpPr>
            <a:spLocks noChangeArrowheads="1"/>
          </p:cNvSpPr>
          <p:nvPr/>
        </p:nvSpPr>
        <p:spPr bwMode="auto">
          <a:xfrm>
            <a:off x="3962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0" name="Rectangle 440"/>
          <p:cNvSpPr>
            <a:spLocks noChangeArrowheads="1"/>
          </p:cNvSpPr>
          <p:nvPr/>
        </p:nvSpPr>
        <p:spPr bwMode="auto">
          <a:xfrm>
            <a:off x="4267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1" name="Rectangle 441"/>
          <p:cNvSpPr>
            <a:spLocks noChangeArrowheads="1"/>
          </p:cNvSpPr>
          <p:nvPr/>
        </p:nvSpPr>
        <p:spPr bwMode="auto">
          <a:xfrm>
            <a:off x="4495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2" name="Rectangle 442"/>
          <p:cNvSpPr>
            <a:spLocks noChangeArrowheads="1"/>
          </p:cNvSpPr>
          <p:nvPr/>
        </p:nvSpPr>
        <p:spPr bwMode="auto">
          <a:xfrm>
            <a:off x="4800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3" name="Rectangle 443"/>
          <p:cNvSpPr>
            <a:spLocks noChangeArrowheads="1"/>
          </p:cNvSpPr>
          <p:nvPr/>
        </p:nvSpPr>
        <p:spPr bwMode="auto">
          <a:xfrm>
            <a:off x="5029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4" name="Rectangle 444"/>
          <p:cNvSpPr>
            <a:spLocks noChangeArrowheads="1"/>
          </p:cNvSpPr>
          <p:nvPr/>
        </p:nvSpPr>
        <p:spPr bwMode="auto">
          <a:xfrm>
            <a:off x="5334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5" name="Rectangle 445"/>
          <p:cNvSpPr>
            <a:spLocks noChangeArrowheads="1"/>
          </p:cNvSpPr>
          <p:nvPr/>
        </p:nvSpPr>
        <p:spPr bwMode="auto">
          <a:xfrm>
            <a:off x="5562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6" name="Rectangle 446"/>
          <p:cNvSpPr>
            <a:spLocks noChangeArrowheads="1"/>
          </p:cNvSpPr>
          <p:nvPr/>
        </p:nvSpPr>
        <p:spPr bwMode="auto">
          <a:xfrm>
            <a:off x="5867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7" name="Rectangle 447"/>
          <p:cNvSpPr>
            <a:spLocks noChangeArrowheads="1"/>
          </p:cNvSpPr>
          <p:nvPr/>
        </p:nvSpPr>
        <p:spPr bwMode="auto">
          <a:xfrm>
            <a:off x="6096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8" name="Rectangle 448"/>
          <p:cNvSpPr>
            <a:spLocks noChangeArrowheads="1"/>
          </p:cNvSpPr>
          <p:nvPr/>
        </p:nvSpPr>
        <p:spPr bwMode="auto">
          <a:xfrm>
            <a:off x="6400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9" name="Rectangle 449"/>
          <p:cNvSpPr>
            <a:spLocks noChangeArrowheads="1"/>
          </p:cNvSpPr>
          <p:nvPr/>
        </p:nvSpPr>
        <p:spPr bwMode="auto">
          <a:xfrm>
            <a:off x="6629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0" name="Rectangle 450"/>
          <p:cNvSpPr>
            <a:spLocks noChangeArrowheads="1"/>
          </p:cNvSpPr>
          <p:nvPr/>
        </p:nvSpPr>
        <p:spPr bwMode="auto">
          <a:xfrm>
            <a:off x="6934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1" name="Rectangle 451"/>
          <p:cNvSpPr>
            <a:spLocks noChangeArrowheads="1"/>
          </p:cNvSpPr>
          <p:nvPr/>
        </p:nvSpPr>
        <p:spPr bwMode="auto">
          <a:xfrm>
            <a:off x="7162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2" name="Rectangle 452"/>
          <p:cNvSpPr>
            <a:spLocks noChangeArrowheads="1"/>
          </p:cNvSpPr>
          <p:nvPr/>
        </p:nvSpPr>
        <p:spPr bwMode="auto">
          <a:xfrm>
            <a:off x="7467600" y="49530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093" name="Rectangle 453"/>
          <p:cNvSpPr>
            <a:spLocks noChangeArrowheads="1"/>
          </p:cNvSpPr>
          <p:nvPr/>
        </p:nvSpPr>
        <p:spPr bwMode="auto">
          <a:xfrm>
            <a:off x="7696200" y="49530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094" name="Rectangle 454"/>
          <p:cNvSpPr>
            <a:spLocks noChangeArrowheads="1"/>
          </p:cNvSpPr>
          <p:nvPr/>
        </p:nvSpPr>
        <p:spPr bwMode="auto">
          <a:xfrm>
            <a:off x="8001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5" name="Rectangle 455"/>
          <p:cNvSpPr>
            <a:spLocks noChangeArrowheads="1"/>
          </p:cNvSpPr>
          <p:nvPr/>
        </p:nvSpPr>
        <p:spPr bwMode="auto">
          <a:xfrm>
            <a:off x="8229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6" name="Rectangle 456"/>
          <p:cNvSpPr>
            <a:spLocks noChangeArrowheads="1"/>
          </p:cNvSpPr>
          <p:nvPr/>
        </p:nvSpPr>
        <p:spPr bwMode="auto">
          <a:xfrm>
            <a:off x="8534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7" name="Rectangle 457"/>
          <p:cNvSpPr>
            <a:spLocks noChangeArrowheads="1"/>
          </p:cNvSpPr>
          <p:nvPr/>
        </p:nvSpPr>
        <p:spPr bwMode="auto">
          <a:xfrm>
            <a:off x="8763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8" name="Rectangle 458"/>
          <p:cNvSpPr>
            <a:spLocks noChangeArrowheads="1"/>
          </p:cNvSpPr>
          <p:nvPr/>
        </p:nvSpPr>
        <p:spPr bwMode="auto">
          <a:xfrm>
            <a:off x="9067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9" name="Rectangle 459"/>
          <p:cNvSpPr>
            <a:spLocks noChangeArrowheads="1"/>
          </p:cNvSpPr>
          <p:nvPr/>
        </p:nvSpPr>
        <p:spPr bwMode="auto">
          <a:xfrm>
            <a:off x="9296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0" name="Rectangle 460"/>
          <p:cNvSpPr>
            <a:spLocks noChangeArrowheads="1"/>
          </p:cNvSpPr>
          <p:nvPr/>
        </p:nvSpPr>
        <p:spPr bwMode="auto">
          <a:xfrm>
            <a:off x="9601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1" name="Rectangle 461"/>
          <p:cNvSpPr>
            <a:spLocks noChangeArrowheads="1"/>
          </p:cNvSpPr>
          <p:nvPr/>
        </p:nvSpPr>
        <p:spPr bwMode="auto">
          <a:xfrm>
            <a:off x="9829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2" name="Rectangle 462"/>
          <p:cNvSpPr>
            <a:spLocks noChangeArrowheads="1"/>
          </p:cNvSpPr>
          <p:nvPr/>
        </p:nvSpPr>
        <p:spPr bwMode="auto">
          <a:xfrm>
            <a:off x="2667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3" name="Rectangle 463"/>
          <p:cNvSpPr>
            <a:spLocks noChangeArrowheads="1"/>
          </p:cNvSpPr>
          <p:nvPr/>
        </p:nvSpPr>
        <p:spPr bwMode="auto">
          <a:xfrm>
            <a:off x="2895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4" name="Rectangle 464"/>
          <p:cNvSpPr>
            <a:spLocks noChangeArrowheads="1"/>
          </p:cNvSpPr>
          <p:nvPr/>
        </p:nvSpPr>
        <p:spPr bwMode="auto">
          <a:xfrm>
            <a:off x="3200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5" name="Rectangle 465"/>
          <p:cNvSpPr>
            <a:spLocks noChangeArrowheads="1"/>
          </p:cNvSpPr>
          <p:nvPr/>
        </p:nvSpPr>
        <p:spPr bwMode="auto">
          <a:xfrm>
            <a:off x="3429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6" name="Rectangle 466"/>
          <p:cNvSpPr>
            <a:spLocks noChangeArrowheads="1"/>
          </p:cNvSpPr>
          <p:nvPr/>
        </p:nvSpPr>
        <p:spPr bwMode="auto">
          <a:xfrm>
            <a:off x="3733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7" name="Rectangle 467"/>
          <p:cNvSpPr>
            <a:spLocks noChangeArrowheads="1"/>
          </p:cNvSpPr>
          <p:nvPr/>
        </p:nvSpPr>
        <p:spPr bwMode="auto">
          <a:xfrm>
            <a:off x="3962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8" name="Rectangle 468"/>
          <p:cNvSpPr>
            <a:spLocks noChangeArrowheads="1"/>
          </p:cNvSpPr>
          <p:nvPr/>
        </p:nvSpPr>
        <p:spPr bwMode="auto">
          <a:xfrm>
            <a:off x="4267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9" name="Rectangle 469"/>
          <p:cNvSpPr>
            <a:spLocks noChangeArrowheads="1"/>
          </p:cNvSpPr>
          <p:nvPr/>
        </p:nvSpPr>
        <p:spPr bwMode="auto">
          <a:xfrm>
            <a:off x="4495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0" name="Rectangle 470"/>
          <p:cNvSpPr>
            <a:spLocks noChangeArrowheads="1"/>
          </p:cNvSpPr>
          <p:nvPr/>
        </p:nvSpPr>
        <p:spPr bwMode="auto">
          <a:xfrm>
            <a:off x="4800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1" name="Rectangle 471"/>
          <p:cNvSpPr>
            <a:spLocks noChangeArrowheads="1"/>
          </p:cNvSpPr>
          <p:nvPr/>
        </p:nvSpPr>
        <p:spPr bwMode="auto">
          <a:xfrm>
            <a:off x="5029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2" name="Rectangle 472"/>
          <p:cNvSpPr>
            <a:spLocks noChangeArrowheads="1"/>
          </p:cNvSpPr>
          <p:nvPr/>
        </p:nvSpPr>
        <p:spPr bwMode="auto">
          <a:xfrm>
            <a:off x="5334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3" name="Rectangle 473"/>
          <p:cNvSpPr>
            <a:spLocks noChangeArrowheads="1"/>
          </p:cNvSpPr>
          <p:nvPr/>
        </p:nvSpPr>
        <p:spPr bwMode="auto">
          <a:xfrm>
            <a:off x="5562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4" name="Rectangle 474"/>
          <p:cNvSpPr>
            <a:spLocks noChangeArrowheads="1"/>
          </p:cNvSpPr>
          <p:nvPr/>
        </p:nvSpPr>
        <p:spPr bwMode="auto">
          <a:xfrm>
            <a:off x="5867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5" name="Rectangle 475"/>
          <p:cNvSpPr>
            <a:spLocks noChangeArrowheads="1"/>
          </p:cNvSpPr>
          <p:nvPr/>
        </p:nvSpPr>
        <p:spPr bwMode="auto">
          <a:xfrm>
            <a:off x="6096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6" name="Rectangle 476"/>
          <p:cNvSpPr>
            <a:spLocks noChangeArrowheads="1"/>
          </p:cNvSpPr>
          <p:nvPr/>
        </p:nvSpPr>
        <p:spPr bwMode="auto">
          <a:xfrm>
            <a:off x="6400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7" name="Rectangle 477"/>
          <p:cNvSpPr>
            <a:spLocks noChangeArrowheads="1"/>
          </p:cNvSpPr>
          <p:nvPr/>
        </p:nvSpPr>
        <p:spPr bwMode="auto">
          <a:xfrm>
            <a:off x="6629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8" name="Rectangle 478"/>
          <p:cNvSpPr>
            <a:spLocks noChangeArrowheads="1"/>
          </p:cNvSpPr>
          <p:nvPr/>
        </p:nvSpPr>
        <p:spPr bwMode="auto">
          <a:xfrm>
            <a:off x="6934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9" name="Rectangle 479"/>
          <p:cNvSpPr>
            <a:spLocks noChangeArrowheads="1"/>
          </p:cNvSpPr>
          <p:nvPr/>
        </p:nvSpPr>
        <p:spPr bwMode="auto">
          <a:xfrm>
            <a:off x="7162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0" name="Rectangle 480"/>
          <p:cNvSpPr>
            <a:spLocks noChangeArrowheads="1"/>
          </p:cNvSpPr>
          <p:nvPr/>
        </p:nvSpPr>
        <p:spPr bwMode="auto">
          <a:xfrm>
            <a:off x="7467600" y="51816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121" name="Rectangle 481"/>
          <p:cNvSpPr>
            <a:spLocks noChangeArrowheads="1"/>
          </p:cNvSpPr>
          <p:nvPr/>
        </p:nvSpPr>
        <p:spPr bwMode="auto">
          <a:xfrm>
            <a:off x="7696200" y="51816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122" name="Rectangle 482"/>
          <p:cNvSpPr>
            <a:spLocks noChangeArrowheads="1"/>
          </p:cNvSpPr>
          <p:nvPr/>
        </p:nvSpPr>
        <p:spPr bwMode="auto">
          <a:xfrm>
            <a:off x="8001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3" name="Rectangle 483"/>
          <p:cNvSpPr>
            <a:spLocks noChangeArrowheads="1"/>
          </p:cNvSpPr>
          <p:nvPr/>
        </p:nvSpPr>
        <p:spPr bwMode="auto">
          <a:xfrm>
            <a:off x="8229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4" name="Rectangle 484"/>
          <p:cNvSpPr>
            <a:spLocks noChangeArrowheads="1"/>
          </p:cNvSpPr>
          <p:nvPr/>
        </p:nvSpPr>
        <p:spPr bwMode="auto">
          <a:xfrm>
            <a:off x="8534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5" name="Rectangle 485"/>
          <p:cNvSpPr>
            <a:spLocks noChangeArrowheads="1"/>
          </p:cNvSpPr>
          <p:nvPr/>
        </p:nvSpPr>
        <p:spPr bwMode="auto">
          <a:xfrm>
            <a:off x="8763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6" name="Rectangle 486"/>
          <p:cNvSpPr>
            <a:spLocks noChangeArrowheads="1"/>
          </p:cNvSpPr>
          <p:nvPr/>
        </p:nvSpPr>
        <p:spPr bwMode="auto">
          <a:xfrm>
            <a:off x="9067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7" name="Rectangle 487"/>
          <p:cNvSpPr>
            <a:spLocks noChangeArrowheads="1"/>
          </p:cNvSpPr>
          <p:nvPr/>
        </p:nvSpPr>
        <p:spPr bwMode="auto">
          <a:xfrm>
            <a:off x="9296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8" name="Rectangle 488"/>
          <p:cNvSpPr>
            <a:spLocks noChangeArrowheads="1"/>
          </p:cNvSpPr>
          <p:nvPr/>
        </p:nvSpPr>
        <p:spPr bwMode="auto">
          <a:xfrm>
            <a:off x="9601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9" name="Rectangle 489"/>
          <p:cNvSpPr>
            <a:spLocks noChangeArrowheads="1"/>
          </p:cNvSpPr>
          <p:nvPr/>
        </p:nvSpPr>
        <p:spPr bwMode="auto">
          <a:xfrm>
            <a:off x="9829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30" name="Rectangle 490"/>
          <p:cNvSpPr>
            <a:spLocks noChangeArrowheads="1"/>
          </p:cNvSpPr>
          <p:nvPr/>
        </p:nvSpPr>
        <p:spPr bwMode="auto">
          <a:xfrm>
            <a:off x="3657600" y="4267200"/>
            <a:ext cx="1066800" cy="11430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31" name="Rectangle 491"/>
          <p:cNvSpPr>
            <a:spLocks noChangeArrowheads="1"/>
          </p:cNvSpPr>
          <p:nvPr/>
        </p:nvSpPr>
        <p:spPr bwMode="auto">
          <a:xfrm>
            <a:off x="2590800" y="48768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32" name="Rectangle 492"/>
          <p:cNvSpPr>
            <a:spLocks noChangeArrowheads="1"/>
          </p:cNvSpPr>
          <p:nvPr/>
        </p:nvSpPr>
        <p:spPr bwMode="auto">
          <a:xfrm>
            <a:off x="4724400" y="2438400"/>
            <a:ext cx="1600200" cy="17526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33" name="Rectangle 493"/>
          <p:cNvSpPr>
            <a:spLocks noChangeArrowheads="1"/>
          </p:cNvSpPr>
          <p:nvPr/>
        </p:nvSpPr>
        <p:spPr bwMode="auto">
          <a:xfrm>
            <a:off x="4724400" y="4191000"/>
            <a:ext cx="1600200" cy="1219200"/>
          </a:xfrm>
          <a:prstGeom prst="rect">
            <a:avLst/>
          </a:prstGeom>
          <a:noFill/>
          <a:ln w="1270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34" name="Rectangle 494"/>
          <p:cNvSpPr>
            <a:spLocks noChangeArrowheads="1"/>
          </p:cNvSpPr>
          <p:nvPr/>
        </p:nvSpPr>
        <p:spPr bwMode="auto">
          <a:xfrm>
            <a:off x="6324600" y="24384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35" name="Rectangle 495"/>
          <p:cNvSpPr>
            <a:spLocks noChangeArrowheads="1"/>
          </p:cNvSpPr>
          <p:nvPr/>
        </p:nvSpPr>
        <p:spPr bwMode="auto">
          <a:xfrm>
            <a:off x="6324600" y="2971800"/>
            <a:ext cx="533400" cy="6858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36" name="Rectangle 496"/>
          <p:cNvSpPr>
            <a:spLocks noChangeArrowheads="1"/>
          </p:cNvSpPr>
          <p:nvPr/>
        </p:nvSpPr>
        <p:spPr bwMode="auto">
          <a:xfrm>
            <a:off x="6324600" y="3657600"/>
            <a:ext cx="1066800" cy="17526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37" name="Rectangle 497"/>
          <p:cNvSpPr>
            <a:spLocks noChangeArrowheads="1"/>
          </p:cNvSpPr>
          <p:nvPr/>
        </p:nvSpPr>
        <p:spPr bwMode="auto">
          <a:xfrm>
            <a:off x="7391400" y="4800600"/>
            <a:ext cx="533400" cy="6096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38" name="Rectangle 498"/>
          <p:cNvSpPr>
            <a:spLocks noChangeArrowheads="1"/>
          </p:cNvSpPr>
          <p:nvPr/>
        </p:nvSpPr>
        <p:spPr bwMode="auto">
          <a:xfrm>
            <a:off x="6858000" y="2971800"/>
            <a:ext cx="533400" cy="6858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39" name="Rectangle 499"/>
          <p:cNvSpPr>
            <a:spLocks noChangeArrowheads="1"/>
          </p:cNvSpPr>
          <p:nvPr/>
        </p:nvSpPr>
        <p:spPr bwMode="auto">
          <a:xfrm>
            <a:off x="7391400" y="2438400"/>
            <a:ext cx="1600200" cy="18288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40" name="Rectangle 500"/>
          <p:cNvSpPr>
            <a:spLocks noChangeArrowheads="1"/>
          </p:cNvSpPr>
          <p:nvPr/>
        </p:nvSpPr>
        <p:spPr bwMode="auto">
          <a:xfrm>
            <a:off x="7391400" y="4267200"/>
            <a:ext cx="1600200" cy="5334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41" name="Rectangle 501"/>
          <p:cNvSpPr>
            <a:spLocks noChangeArrowheads="1"/>
          </p:cNvSpPr>
          <p:nvPr/>
        </p:nvSpPr>
        <p:spPr bwMode="auto">
          <a:xfrm>
            <a:off x="7924800" y="4800600"/>
            <a:ext cx="2133600" cy="6096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42" name="Rectangle 502"/>
          <p:cNvSpPr>
            <a:spLocks noChangeArrowheads="1"/>
          </p:cNvSpPr>
          <p:nvPr/>
        </p:nvSpPr>
        <p:spPr bwMode="auto">
          <a:xfrm>
            <a:off x="8991600" y="2438400"/>
            <a:ext cx="1066800" cy="18288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43" name="Rectangle 503"/>
          <p:cNvSpPr>
            <a:spLocks noChangeArrowheads="1"/>
          </p:cNvSpPr>
          <p:nvPr/>
        </p:nvSpPr>
        <p:spPr bwMode="auto">
          <a:xfrm>
            <a:off x="8991600" y="42672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6144" name="Rectangle 504"/>
          <p:cNvSpPr>
            <a:spLocks noChangeArrowheads="1"/>
          </p:cNvSpPr>
          <p:nvPr/>
        </p:nvSpPr>
        <p:spPr bwMode="auto">
          <a:xfrm>
            <a:off x="2286000" y="16002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145" name="Text Box 505"/>
          <p:cNvSpPr txBox="1">
            <a:spLocks noChangeArrowheads="1"/>
          </p:cNvSpPr>
          <p:nvPr/>
        </p:nvSpPr>
        <p:spPr bwMode="auto">
          <a:xfrm>
            <a:off x="2514600" y="1522691"/>
            <a:ext cx="3733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r>
              <a:rPr lang="en-US" sz="1800" dirty="0">
                <a:latin typeface="+mn-lt"/>
                <a:cs typeface="Garamond"/>
              </a:rPr>
              <a:t>Failure </a:t>
            </a:r>
          </a:p>
        </p:txBody>
      </p:sp>
      <p:sp>
        <p:nvSpPr>
          <p:cNvPr id="36146" name="Text Box 506"/>
          <p:cNvSpPr txBox="1">
            <a:spLocks noChangeArrowheads="1"/>
          </p:cNvSpPr>
          <p:nvPr/>
        </p:nvSpPr>
        <p:spPr bwMode="auto">
          <a:xfrm>
            <a:off x="2514600" y="1827491"/>
            <a:ext cx="3733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r>
              <a:rPr lang="en-US" sz="1800" dirty="0">
                <a:latin typeface="+mn-lt"/>
                <a:cs typeface="Garamond"/>
              </a:rPr>
              <a:t>No failure</a:t>
            </a:r>
          </a:p>
        </p:txBody>
      </p:sp>
      <p:sp>
        <p:nvSpPr>
          <p:cNvPr id="36147" name="Rectangle 507"/>
          <p:cNvSpPr>
            <a:spLocks noChangeArrowheads="1"/>
          </p:cNvSpPr>
          <p:nvPr/>
        </p:nvSpPr>
        <p:spPr bwMode="auto">
          <a:xfrm>
            <a:off x="2286000" y="1981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48" name="AutoShape 508"/>
          <p:cNvSpPr>
            <a:spLocks noChangeArrowheads="1"/>
          </p:cNvSpPr>
          <p:nvPr/>
        </p:nvSpPr>
        <p:spPr bwMode="auto">
          <a:xfrm>
            <a:off x="5638800" y="1371600"/>
            <a:ext cx="2286000" cy="838200"/>
          </a:xfrm>
          <a:prstGeom prst="wedgeRectCallout">
            <a:avLst>
              <a:gd name="adj1" fmla="val -63819"/>
              <a:gd name="adj2" fmla="val 89394"/>
            </a:avLst>
          </a:prstGeom>
          <a:solidFill>
            <a:srgbClr val="FEFDC7"/>
          </a:solidFill>
          <a:ln w="9525">
            <a:solidFill>
              <a:schemeClr val="tx1"/>
            </a:solidFill>
            <a:miter lim="800000"/>
            <a:headEnd/>
            <a:tailEnd type="none" w="sm" len="sm"/>
          </a:ln>
        </p:spPr>
        <p:txBody>
          <a:bodyPr anchor="ctr"/>
          <a:lstStyle/>
          <a:p>
            <a:r>
              <a:rPr lang="en-US" dirty="0"/>
              <a:t>Failures are sparse in the space of possible inputs ...</a:t>
            </a:r>
          </a:p>
        </p:txBody>
      </p:sp>
      <p:sp>
        <p:nvSpPr>
          <p:cNvPr id="36149" name="AutoShape 510"/>
          <p:cNvSpPr>
            <a:spLocks noChangeArrowheads="1"/>
          </p:cNvSpPr>
          <p:nvPr/>
        </p:nvSpPr>
        <p:spPr bwMode="auto">
          <a:xfrm>
            <a:off x="8001000" y="1371600"/>
            <a:ext cx="2438400" cy="838200"/>
          </a:xfrm>
          <a:prstGeom prst="wedgeRectCallout">
            <a:avLst>
              <a:gd name="adj1" fmla="val -103907"/>
              <a:gd name="adj2" fmla="val 151894"/>
            </a:avLst>
          </a:prstGeom>
          <a:solidFill>
            <a:srgbClr val="FEFDC7"/>
          </a:solidFill>
          <a:ln w="9525">
            <a:solidFill>
              <a:schemeClr val="tx1"/>
            </a:solidFill>
            <a:miter lim="800000"/>
            <a:headEnd/>
            <a:tailEnd type="none" w="sm" len="sm"/>
          </a:ln>
        </p:spPr>
        <p:txBody>
          <a:bodyPr anchor="ctr"/>
          <a:lstStyle/>
          <a:p>
            <a:pPr algn="ctr"/>
            <a:r>
              <a:rPr lang="en-US" dirty="0"/>
              <a:t>... but dense in some parts of the space</a:t>
            </a:r>
          </a:p>
        </p:txBody>
      </p:sp>
      <p:sp>
        <p:nvSpPr>
          <p:cNvPr id="36150" name="AutoShape 512"/>
          <p:cNvSpPr>
            <a:spLocks noChangeArrowheads="1"/>
          </p:cNvSpPr>
          <p:nvPr/>
        </p:nvSpPr>
        <p:spPr bwMode="auto">
          <a:xfrm>
            <a:off x="2590800" y="5486400"/>
            <a:ext cx="3657600" cy="838200"/>
          </a:xfrm>
          <a:prstGeom prst="wedgeRectCallout">
            <a:avLst>
              <a:gd name="adj1" fmla="val 81292"/>
              <a:gd name="adj2" fmla="val -68560"/>
            </a:avLst>
          </a:prstGeom>
          <a:solidFill>
            <a:srgbClr val="FEFDC7"/>
          </a:solidFill>
          <a:ln w="9525">
            <a:solidFill>
              <a:schemeClr val="tx1"/>
            </a:solidFill>
            <a:miter lim="800000"/>
            <a:headEnd/>
            <a:tailEnd type="none" w="sm" len="sm"/>
          </a:ln>
        </p:spPr>
        <p:txBody>
          <a:bodyPr anchor="ctr"/>
          <a:lstStyle/>
          <a:p>
            <a:r>
              <a:rPr lang="en-US" dirty="0"/>
              <a:t>If we systematically test some cases from each part, we will include the dense parts </a:t>
            </a:r>
          </a:p>
        </p:txBody>
      </p:sp>
      <p:sp>
        <p:nvSpPr>
          <p:cNvPr id="36151" name="Text Box 513"/>
          <p:cNvSpPr txBox="1">
            <a:spLocks noChangeArrowheads="1"/>
          </p:cNvSpPr>
          <p:nvPr/>
        </p:nvSpPr>
        <p:spPr bwMode="auto">
          <a:xfrm>
            <a:off x="6858000" y="5486400"/>
            <a:ext cx="350520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i="1" dirty="0"/>
              <a:t>Functional testing is one way of drawing lines to isolate regions with likely failures</a:t>
            </a:r>
          </a:p>
        </p:txBody>
      </p:sp>
      <p:sp>
        <p:nvSpPr>
          <p:cNvPr id="36152" name="Text Box 514"/>
          <p:cNvSpPr txBox="1">
            <a:spLocks noChangeArrowheads="1"/>
          </p:cNvSpPr>
          <p:nvPr/>
        </p:nvSpPr>
        <p:spPr bwMode="auto">
          <a:xfrm rot="-5400000">
            <a:off x="205376" y="3792816"/>
            <a:ext cx="37262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The space of possible input values</a:t>
            </a:r>
          </a:p>
        </p:txBody>
      </p:sp>
      <p:sp>
        <p:nvSpPr>
          <p:cNvPr id="2" name="Slide Number Placeholder 1"/>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503155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1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1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8" grpId="0" animBg="1"/>
      <p:bldP spid="36149" grpId="0" animBg="1"/>
      <p:bldP spid="36150" grpId="0" animBg="1"/>
      <p:bldP spid="361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SE </a:t>
            </a:r>
            <a:r>
              <a:rPr lang="en-US" dirty="0" smtClean="0">
                <a:latin typeface="Arial" charset="0"/>
                <a:ea typeface="ＭＳ Ｐゴシック" charset="0"/>
                <a:cs typeface="ＭＳ Ｐゴシック" charset="0"/>
              </a:rPr>
              <a:t>401</a:t>
            </a:r>
            <a:endParaRPr lang="en-US" dirty="0">
              <a:latin typeface="Arial" charset="0"/>
              <a:ea typeface="ＭＳ Ｐゴシック" charset="0"/>
              <a:cs typeface="ＭＳ Ｐゴシック" charset="0"/>
            </a:endParaRPr>
          </a:p>
        </p:txBody>
      </p:sp>
      <p:sp>
        <p:nvSpPr>
          <p:cNvPr id="14338" name="Rectangle 3"/>
          <p:cNvSpPr>
            <a:spLocks noGrp="1" noChangeArrowheads="1"/>
          </p:cNvSpPr>
          <p:nvPr>
            <p:ph type="body" idx="1"/>
          </p:nvPr>
        </p:nvSpPr>
        <p:spPr/>
        <p:txBody>
          <a:bodyPr/>
          <a:lstStyle/>
          <a:p>
            <a:pPr>
              <a:lnSpc>
                <a:spcPct val="90000"/>
              </a:lnSpc>
              <a:buFont typeface="Wingdings" charset="0"/>
              <a:buNone/>
            </a:pPr>
            <a:r>
              <a:rPr lang="en-US" b="1" dirty="0" smtClean="0">
                <a:solidFill>
                  <a:srgbClr val="0000FF"/>
                </a:solidFill>
                <a:latin typeface="Arial" charset="0"/>
                <a:ea typeface="ＭＳ Ｐゴシック" charset="0"/>
                <a:cs typeface="ＭＳ Ｐゴシック" charset="0"/>
              </a:rPr>
              <a:t>Reading</a:t>
            </a:r>
            <a:r>
              <a:rPr lang="en-US" dirty="0">
                <a:solidFill>
                  <a:srgbClr val="0000FF"/>
                </a:solidFill>
                <a:latin typeface="Arial" charset="0"/>
                <a:ea typeface="ＭＳ Ｐゴシック" charset="0"/>
                <a:cs typeface="ＭＳ Ｐゴシック" charset="0"/>
              </a:rPr>
              <a:t>:</a:t>
            </a:r>
          </a:p>
          <a:p>
            <a:pPr lvl="1"/>
            <a:r>
              <a:rPr lang="en-US" u="sng" dirty="0" smtClean="0">
                <a:hlinkClick r:id="rId3"/>
              </a:rPr>
              <a:t>JUnit </a:t>
            </a:r>
            <a:r>
              <a:rPr lang="en-US" u="sng" dirty="0">
                <a:hlinkClick r:id="rId3"/>
              </a:rPr>
              <a:t>documentation: http://</a:t>
            </a:r>
            <a:r>
              <a:rPr lang="en-US" u="sng" dirty="0" smtClean="0">
                <a:hlinkClick r:id="rId3"/>
              </a:rPr>
              <a:t>junit.org</a:t>
            </a:r>
            <a:endParaRPr lang="en-US" u="sng" dirty="0">
              <a:hlinkClick r:id="rId3"/>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567253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t>The Partition Principle</a:t>
            </a:r>
            <a:endParaRPr lang="it-IT" dirty="0"/>
          </a:p>
        </p:txBody>
      </p:sp>
      <p:sp>
        <p:nvSpPr>
          <p:cNvPr id="37890" name="Rectangle 3"/>
          <p:cNvSpPr>
            <a:spLocks noGrp="1" noChangeArrowheads="1"/>
          </p:cNvSpPr>
          <p:nvPr>
            <p:ph sz="quarter" idx="1"/>
          </p:nvPr>
        </p:nvSpPr>
        <p:spPr/>
        <p:txBody>
          <a:bodyPr/>
          <a:lstStyle/>
          <a:p>
            <a:pPr eaLnBrk="1" hangingPunct="1">
              <a:lnSpc>
                <a:spcPct val="90000"/>
              </a:lnSpc>
            </a:pPr>
            <a:r>
              <a:rPr lang="en-US" dirty="0" smtClean="0"/>
              <a:t>Exploit knowledge in problem domain </a:t>
            </a:r>
            <a:r>
              <a:rPr lang="en-US" dirty="0"/>
              <a:t>to choose </a:t>
            </a:r>
            <a:r>
              <a:rPr lang="en-US" dirty="0" smtClean="0"/>
              <a:t>samples for testing </a:t>
            </a:r>
            <a:endParaRPr lang="en-US" dirty="0"/>
          </a:p>
          <a:p>
            <a:pPr lvl="1" eaLnBrk="1" hangingPunct="1">
              <a:lnSpc>
                <a:spcPct val="90000"/>
              </a:lnSpc>
            </a:pPr>
            <a:r>
              <a:rPr lang="en-US" dirty="0"/>
              <a:t>Focus on </a:t>
            </a:r>
            <a:r>
              <a:rPr lang="ja-JP" altLang="en-US" dirty="0"/>
              <a:t>“</a:t>
            </a:r>
            <a:r>
              <a:rPr lang="en-US" altLang="ja-JP" dirty="0"/>
              <a:t>special</a:t>
            </a:r>
            <a:r>
              <a:rPr lang="ja-JP" altLang="en-US" dirty="0"/>
              <a:t>”</a:t>
            </a:r>
            <a:r>
              <a:rPr lang="en-US" altLang="ja-JP" dirty="0"/>
              <a:t> or trouble-prone regions of the input space</a:t>
            </a:r>
          </a:p>
          <a:p>
            <a:pPr lvl="1" eaLnBrk="1" hangingPunct="1">
              <a:lnSpc>
                <a:spcPct val="90000"/>
              </a:lnSpc>
            </a:pPr>
            <a:r>
              <a:rPr lang="en-US" dirty="0"/>
              <a:t>Failures are sparse in the whole input space ... </a:t>
            </a:r>
          </a:p>
          <a:p>
            <a:pPr lvl="1" eaLnBrk="1" hangingPunct="1">
              <a:lnSpc>
                <a:spcPct val="90000"/>
              </a:lnSpc>
            </a:pPr>
            <a:r>
              <a:rPr lang="en-US" dirty="0"/>
              <a:t>... but we may find regions in which they are dense</a:t>
            </a:r>
          </a:p>
          <a:p>
            <a:pPr eaLnBrk="1" hangingPunct="1">
              <a:lnSpc>
                <a:spcPct val="90000"/>
              </a:lnSpc>
            </a:pPr>
            <a:r>
              <a:rPr lang="en-US" dirty="0"/>
              <a:t>(Quasi*-) Partition </a:t>
            </a:r>
            <a:r>
              <a:rPr lang="en-US" dirty="0" smtClean="0"/>
              <a:t>testing</a:t>
            </a:r>
            <a:endParaRPr lang="en-US" dirty="0"/>
          </a:p>
          <a:p>
            <a:pPr lvl="1" eaLnBrk="1" hangingPunct="1">
              <a:lnSpc>
                <a:spcPct val="90000"/>
              </a:lnSpc>
            </a:pPr>
            <a:r>
              <a:rPr lang="en-US" dirty="0"/>
              <a:t>Separates the input space into classes whose union is the entire space</a:t>
            </a:r>
          </a:p>
          <a:p>
            <a:pPr lvl="1" eaLnBrk="1" hangingPunct="1">
              <a:lnSpc>
                <a:spcPct val="90000"/>
              </a:lnSpc>
            </a:pPr>
            <a:r>
              <a:rPr lang="en-US" dirty="0"/>
              <a:t>*Quasi because the classes may overlap</a:t>
            </a:r>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405718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t>The Partition Principle</a:t>
            </a:r>
            <a:endParaRPr lang="it-IT" dirty="0"/>
          </a:p>
        </p:txBody>
      </p:sp>
      <p:sp>
        <p:nvSpPr>
          <p:cNvPr id="37890" name="Rectangle 3"/>
          <p:cNvSpPr>
            <a:spLocks noGrp="1" noChangeArrowheads="1"/>
          </p:cNvSpPr>
          <p:nvPr>
            <p:ph sz="quarter" idx="1"/>
          </p:nvPr>
        </p:nvSpPr>
        <p:spPr/>
        <p:txBody>
          <a:bodyPr/>
          <a:lstStyle/>
          <a:p>
            <a:pPr eaLnBrk="1" hangingPunct="1">
              <a:lnSpc>
                <a:spcPct val="90000"/>
              </a:lnSpc>
            </a:pPr>
            <a:r>
              <a:rPr lang="en-US" sz="3200" dirty="0"/>
              <a:t>Desirable case for partitioning</a:t>
            </a:r>
          </a:p>
          <a:p>
            <a:pPr lvl="1" eaLnBrk="1" hangingPunct="1">
              <a:lnSpc>
                <a:spcPct val="90000"/>
              </a:lnSpc>
            </a:pPr>
            <a:r>
              <a:rPr lang="en-US" sz="2800" dirty="0"/>
              <a:t>Input values that lead to failures are dense (easy to find) in some classes of input space</a:t>
            </a:r>
          </a:p>
          <a:p>
            <a:pPr lvl="1" eaLnBrk="1" hangingPunct="1">
              <a:lnSpc>
                <a:spcPct val="90000"/>
              </a:lnSpc>
            </a:pPr>
            <a:r>
              <a:rPr lang="en-US" sz="2800" dirty="0"/>
              <a:t>Sampling each class in the quasi-partition by selecting at least one input value that leads to a failure, revealing the defect</a:t>
            </a:r>
          </a:p>
          <a:p>
            <a:pPr eaLnBrk="1" hangingPunct="1">
              <a:lnSpc>
                <a:spcPct val="90000"/>
              </a:lnSpc>
            </a:pPr>
            <a:r>
              <a:rPr lang="en-US" sz="3200" dirty="0"/>
              <a:t>Seldom guaranteed, depend on experience-based heuristics</a:t>
            </a:r>
            <a:endParaRPr lang="it-IT"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77482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dirty="0"/>
              <a:t>Black Box Testing</a:t>
            </a:r>
            <a:r>
              <a:rPr lang="en-US" dirty="0" smtClean="0"/>
              <a:t> </a:t>
            </a:r>
            <a:endParaRPr lang="en-US" dirty="0"/>
          </a:p>
        </p:txBody>
      </p:sp>
      <p:sp>
        <p:nvSpPr>
          <p:cNvPr id="39941" name="Rectangle 3"/>
          <p:cNvSpPr>
            <a:spLocks noGrp="1" noChangeArrowheads="1"/>
          </p:cNvSpPr>
          <p:nvPr>
            <p:ph idx="1"/>
          </p:nvPr>
        </p:nvSpPr>
        <p:spPr/>
        <p:txBody>
          <a:bodyPr/>
          <a:lstStyle/>
          <a:p>
            <a:pPr marL="0" indent="0">
              <a:buNone/>
            </a:pPr>
            <a:r>
              <a:rPr lang="en-US" sz="3200" dirty="0"/>
              <a:t>Exploiting the functional specification</a:t>
            </a:r>
          </a:p>
          <a:p>
            <a:pPr eaLnBrk="1" hangingPunct="1"/>
            <a:r>
              <a:rPr lang="en-US" sz="3200" dirty="0"/>
              <a:t>Uses the specification to partition the input space</a:t>
            </a:r>
          </a:p>
          <a:p>
            <a:pPr lvl="1" eaLnBrk="1" hangingPunct="1"/>
            <a:r>
              <a:rPr lang="en-US" dirty="0"/>
              <a:t>e.g., specification of </a:t>
            </a:r>
            <a:r>
              <a:rPr lang="ja-JP" altLang="en-US" dirty="0"/>
              <a:t>“</a:t>
            </a:r>
            <a:r>
              <a:rPr lang="en-US" altLang="ja-JP" dirty="0"/>
              <a:t>roots</a:t>
            </a:r>
            <a:r>
              <a:rPr lang="ja-JP" altLang="en-US" dirty="0"/>
              <a:t>”</a:t>
            </a:r>
            <a:r>
              <a:rPr lang="en-US" altLang="ja-JP" dirty="0"/>
              <a:t> program suggests division between cases with zero, one, and two real roots</a:t>
            </a:r>
          </a:p>
          <a:p>
            <a:pPr eaLnBrk="1" hangingPunct="1"/>
            <a:r>
              <a:rPr lang="en-US" sz="3200" dirty="0"/>
              <a:t>Test each partition, and boundaries between partitions</a:t>
            </a:r>
          </a:p>
          <a:p>
            <a:pPr lvl="1" eaLnBrk="1" hangingPunct="1"/>
            <a:r>
              <a:rPr lang="en-US" dirty="0"/>
              <a:t>No guarantees, but experience suggests failures often lie at the boundaries (as in the </a:t>
            </a:r>
            <a:r>
              <a:rPr lang="ja-JP" altLang="en-US" dirty="0"/>
              <a:t>“</a:t>
            </a:r>
            <a:r>
              <a:rPr lang="en-US" altLang="ja-JP" dirty="0"/>
              <a:t>roots</a:t>
            </a:r>
            <a:r>
              <a:rPr lang="ja-JP" altLang="en-US" dirty="0"/>
              <a:t>”</a:t>
            </a:r>
            <a:r>
              <a:rPr lang="en-US" altLang="ja-JP" dirty="0"/>
              <a:t> program)</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072251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lnSpcReduction="10000"/>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354497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1018982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728157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458342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838200" y="1690688"/>
            <a:ext cx="10515600" cy="4486275"/>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793316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ext uri="{D42A27DB-BD31-4B8C-83A1-F6EECF244321}">
                <p14:modId xmlns:p14="http://schemas.microsoft.com/office/powerpoint/2010/main" val="3047063157"/>
              </p:ext>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51"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1794962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4536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p:txBody>
          <a:bodyPr/>
          <a:lstStyle/>
          <a:p>
            <a:r>
              <a:rPr lang="en-US" sz="2000" dirty="0"/>
              <a:t>“More than the act of testing, the act of designing tests is one of the best bug preventers known. The thinking that must be done to create a useful test can discover and eliminate bugs before they are coded – indeed, test-design thinking can discover and eliminate bugs at every stage in the creation of software, from conception to specification, to design, coding and the rest.” – Boris Beizer</a:t>
            </a:r>
            <a:endParaRPr lang="en-US" sz="2000"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686949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1981200" y="3200400"/>
            <a:ext cx="4953000"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2895601" y="1676401"/>
            <a:ext cx="278794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6324600" y="4495800"/>
            <a:ext cx="3810000" cy="1219200"/>
          </a:xfrm>
          <a:prstGeom prst="wedgeRectCallout">
            <a:avLst>
              <a:gd name="adj1" fmla="val -66458"/>
              <a:gd name="adj2" fmla="val 43361"/>
            </a:avLst>
          </a:prstGeom>
          <a:solidFill>
            <a:srgbClr val="FEFDC7"/>
          </a:solidFill>
          <a:ln w="9525">
            <a:solidFill>
              <a:schemeClr val="tx1"/>
            </a:solidFill>
            <a:miter lim="800000"/>
            <a:headEnd/>
            <a:tailEnd type="none" w="sm" len="sm"/>
          </a:ln>
        </p:spPr>
        <p:txBody>
          <a:bodyPr anchor="ctr"/>
          <a:lstStyle/>
          <a:p>
            <a:pPr algn="ctr"/>
            <a:r>
              <a:rPr lang="en-US" sz="2000" dirty="0"/>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901000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en-US" dirty="0"/>
              <a:t>Functional testing, i.e., generation of test cases from specifications is a valuable and flexible approach to software testing</a:t>
            </a:r>
          </a:p>
          <a:p>
            <a:pPr lvl="1">
              <a:lnSpc>
                <a:spcPct val="90000"/>
              </a:lnSpc>
            </a:pPr>
            <a:r>
              <a:rPr lang="en-US" dirty="0"/>
              <a:t>Applicable from very early system specs right through module specifications</a:t>
            </a:r>
          </a:p>
          <a:p>
            <a:pPr>
              <a:lnSpc>
                <a:spcPct val="90000"/>
              </a:lnSpc>
            </a:pPr>
            <a:r>
              <a:rPr lang="en-US" dirty="0"/>
              <a:t>(quasi-)Partition testing suggests dividing the input space into (quasi-)equivalent classes</a:t>
            </a:r>
          </a:p>
          <a:p>
            <a:pPr lvl="1">
              <a:lnSpc>
                <a:spcPct val="90000"/>
              </a:lnSpc>
            </a:pPr>
            <a:r>
              <a:rPr lang="en-US" dirty="0"/>
              <a:t>Systematic testing is intentionally non-uniform to address special cases, error conditions, and other small places</a:t>
            </a:r>
          </a:p>
          <a:p>
            <a:pPr lvl="1">
              <a:lnSpc>
                <a:spcPct val="90000"/>
              </a:lnSpc>
            </a:pPr>
            <a:r>
              <a:rPr lang="en-US" dirty="0"/>
              <a:t>Dividing a big haystack into small, hopefully uniform piles where the needles might be concentrated</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30176327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normAutofit/>
          </a:bodyPr>
          <a:lstStyle/>
          <a:p>
            <a:pPr algn="ctr" eaLnBrk="1" hangingPunct="1"/>
            <a:r>
              <a:rPr lang="en-US" sz="4800" dirty="0"/>
              <a:t>Basic Techniques of</a:t>
            </a:r>
            <a:br>
              <a:rPr lang="en-US" sz="4800" dirty="0"/>
            </a:br>
            <a:r>
              <a:rPr lang="en-US" sz="4800" dirty="0"/>
              <a:t>Black Box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6358593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dirty="0"/>
              <a:t>Single </a:t>
            </a:r>
            <a:r>
              <a:rPr lang="en-US" dirty="0" smtClean="0"/>
              <a:t>Defect </a:t>
            </a:r>
            <a:r>
              <a:rPr lang="en-US" dirty="0"/>
              <a:t>Assumption</a:t>
            </a:r>
          </a:p>
        </p:txBody>
      </p:sp>
      <p:sp>
        <p:nvSpPr>
          <p:cNvPr id="64517" name="Rectangle 3"/>
          <p:cNvSpPr>
            <a:spLocks noGrp="1" noChangeArrowheads="1"/>
          </p:cNvSpPr>
          <p:nvPr>
            <p:ph idx="1"/>
          </p:nvPr>
        </p:nvSpPr>
        <p:spPr/>
        <p:txBody>
          <a:bodyPr/>
          <a:lstStyle/>
          <a:p>
            <a:pPr>
              <a:buFont typeface="Wingdings" charset="0"/>
              <a:buNone/>
            </a:pPr>
            <a:endParaRPr lang="en-US" dirty="0">
              <a:latin typeface="Gill Sans MT" charset="0"/>
            </a:endParaRPr>
          </a:p>
          <a:p>
            <a:pPr>
              <a:buFont typeface="Wingdings" charset="0"/>
              <a:buNone/>
            </a:pPr>
            <a:r>
              <a:rPr lang="en-US" altLang="ja-JP" sz="3200" dirty="0" smtClean="0"/>
              <a:t>Failures </a:t>
            </a:r>
            <a:r>
              <a:rPr lang="en-US" altLang="ja-JP" sz="3200" dirty="0"/>
              <a:t>are rarely the result of the simultaneous effects of two (or more) defects.</a:t>
            </a:r>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653078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93783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lstStyle/>
          <a:p>
            <a:r>
              <a:rPr lang="en-US" b="1" dirty="0" smtClean="0"/>
              <a:t>Consider: </a:t>
            </a:r>
            <a:r>
              <a:rPr lang="en-US" b="1" dirty="0"/>
              <a:t>Test cases for input box accepting numbers between 1 and 1000 </a:t>
            </a:r>
            <a:endParaRPr lang="en-US" b="1" dirty="0" smtClean="0"/>
          </a:p>
          <a:p>
            <a:pPr lvl="1"/>
            <a:r>
              <a:rPr lang="en-US" dirty="0" smtClean="0"/>
              <a:t>If </a:t>
            </a:r>
            <a:r>
              <a:rPr lang="en-US" dirty="0"/>
              <a:t>you are testing for an input box accepting numbers from 1 to 1000 then there is no use in writing thousand test cases for all 1000 valid input numbers plus other test cases for invalid data.</a:t>
            </a:r>
          </a:p>
          <a:p>
            <a:r>
              <a:rPr lang="en-US" dirty="0"/>
              <a:t>Using equivalence partitioning </a:t>
            </a:r>
            <a:r>
              <a:rPr lang="en-US" dirty="0" smtClean="0"/>
              <a:t>method, </a:t>
            </a:r>
            <a:r>
              <a:rPr lang="en-US" dirty="0"/>
              <a:t>above test cases can be divided into three sets of input data called as classes. Each test case is a representative of respective class.</a:t>
            </a:r>
          </a:p>
          <a:p>
            <a:r>
              <a:rPr lang="en-US" dirty="0" smtClean="0"/>
              <a:t>We </a:t>
            </a:r>
            <a:r>
              <a:rPr lang="en-US" dirty="0"/>
              <a:t>can divide our test cases into three equivalence classes of some valid and invalid inputs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235338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One </a:t>
            </a:r>
            <a:r>
              <a:rPr lang="en-US" dirty="0"/>
              <a:t>input data class with all valid inputs. Pick a single value from range 1 to 1000 as a valid test case. If you select other values between 1 and 1000 then result is going to be same. So one test case for valid input data should be sufficient.</a:t>
            </a:r>
          </a:p>
          <a:p>
            <a:pPr marL="457200" indent="-457200">
              <a:buFont typeface="+mj-lt"/>
              <a:buAutoNum type="arabicPeriod"/>
            </a:pPr>
            <a:r>
              <a:rPr lang="en-US" dirty="0" smtClean="0"/>
              <a:t>Input </a:t>
            </a:r>
            <a:r>
              <a:rPr lang="en-US" dirty="0"/>
              <a:t>data class with all values below lower limit. I.e. any value below 1, as a invalid input data test case.</a:t>
            </a:r>
          </a:p>
          <a:p>
            <a:pPr marL="457200" indent="-457200">
              <a:buFont typeface="+mj-lt"/>
              <a:buAutoNum type="arabicPeriod"/>
            </a:pPr>
            <a:r>
              <a:rPr lang="en-US" dirty="0" smtClean="0"/>
              <a:t>Input </a:t>
            </a:r>
            <a:r>
              <a:rPr lang="en-US" dirty="0"/>
              <a:t>data with any value greater than 1000 to represent third invalid input class.</a:t>
            </a:r>
          </a:p>
          <a:p>
            <a:pPr marL="0" indent="0">
              <a:buNone/>
            </a:pPr>
            <a:r>
              <a:rPr lang="en-US" dirty="0"/>
              <a:t>So using equivalence partitioning you have categorized all possible test cases into three classes. Test cases with other values from any class should give you the same result.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1577387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noFill/>
        </p:spPr>
        <p:txBody>
          <a:bodyPr vert="horz" lIns="92075" tIns="46038" rIns="92075" bIns="46038" rtlCol="0">
            <a:normAutofit/>
          </a:bodyPr>
          <a:lstStyle/>
          <a:p>
            <a:r>
              <a:rPr lang="en-US" i="1" dirty="0"/>
              <a:t>Equivalence classes</a:t>
            </a:r>
            <a:r>
              <a:rPr lang="en-US" dirty="0"/>
              <a:t> are the </a:t>
            </a:r>
            <a:r>
              <a:rPr lang="en-US" dirty="0" smtClean="0"/>
              <a:t>sets of values </a:t>
            </a:r>
            <a:r>
              <a:rPr lang="en-US" dirty="0"/>
              <a:t>in a (</a:t>
            </a:r>
            <a:r>
              <a:rPr lang="en-US" i="1" dirty="0"/>
              <a:t>quasi-</a:t>
            </a:r>
            <a:r>
              <a:rPr lang="en-US" dirty="0"/>
              <a:t>) </a:t>
            </a:r>
            <a:r>
              <a:rPr lang="en-US" i="1" dirty="0"/>
              <a:t>partition</a:t>
            </a:r>
            <a:r>
              <a:rPr lang="en-US" dirty="0"/>
              <a:t> of the </a:t>
            </a:r>
            <a:r>
              <a:rPr lang="en-US" dirty="0" smtClean="0"/>
              <a:t>input, </a:t>
            </a:r>
            <a:r>
              <a:rPr lang="en-US" dirty="0"/>
              <a:t>or output domain </a:t>
            </a:r>
          </a:p>
          <a:p>
            <a:r>
              <a:rPr lang="en-US" dirty="0"/>
              <a:t>V</a:t>
            </a:r>
            <a:r>
              <a:rPr lang="en-US" dirty="0" smtClean="0"/>
              <a:t>alues </a:t>
            </a:r>
            <a:r>
              <a:rPr lang="en-US" dirty="0"/>
              <a:t>in an equivalence class cause the program to behave in a similar way: </a:t>
            </a:r>
          </a:p>
          <a:p>
            <a:pPr marL="742950" lvl="1" indent="-285750"/>
            <a:r>
              <a:rPr lang="en-US" dirty="0"/>
              <a:t>failure or success</a:t>
            </a:r>
          </a:p>
          <a:p>
            <a:r>
              <a:rPr lang="en-US" dirty="0"/>
              <a:t>Motivation: </a:t>
            </a:r>
          </a:p>
          <a:p>
            <a:pPr marL="742950" lvl="1" indent="-285750"/>
            <a:r>
              <a:rPr lang="en-US" dirty="0"/>
              <a:t>gain a sense of complete testing and avoid redundancy</a:t>
            </a:r>
          </a:p>
          <a:p>
            <a:r>
              <a:rPr lang="en-US" dirty="0"/>
              <a:t>First determine the boundaries … then determine the equivalencies</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410908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a:t>Don</a:t>
            </a:r>
            <a:r>
              <a:rPr lang="en-US" altLang="ja-JP"/>
              <a:t>’t </a:t>
            </a:r>
            <a:r>
              <a:rPr lang="en-US" altLang="ja-JP" dirty="0"/>
              <a:t>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68410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dirty="0"/>
              <a:t>Determining equivalence classes for each input variable or field</a:t>
            </a:r>
          </a:p>
          <a:p>
            <a:pPr>
              <a:lnSpc>
                <a:spcPct val="90000"/>
              </a:lnSpc>
            </a:pPr>
            <a:r>
              <a:rPr lang="en-US" sz="3200" u="sng" dirty="0"/>
              <a:t>Single input variable</a:t>
            </a:r>
          </a:p>
          <a:p>
            <a:pPr marL="742950" lvl="1" indent="-285750"/>
            <a:r>
              <a:rPr lang="en-US" sz="2800" b="1" dirty="0"/>
              <a:t>Normal test</a:t>
            </a:r>
          </a:p>
          <a:p>
            <a:pPr lvl="2"/>
            <a:r>
              <a:rPr lang="en-US" sz="2400" dirty="0"/>
              <a:t>Select one data point from each valid equivalence class</a:t>
            </a:r>
            <a:endParaRPr lang="en-US" dirty="0"/>
          </a:p>
          <a:p>
            <a:pPr marL="742950" lvl="1" indent="-285750"/>
            <a:r>
              <a:rPr lang="en-US" sz="2800" b="1" dirty="0"/>
              <a:t>Robustness test</a:t>
            </a:r>
          </a:p>
          <a:p>
            <a:pPr lvl="2"/>
            <a:r>
              <a:rPr lang="en-US" sz="2400" dirty="0"/>
              <a:t>Include invalid equivalence class</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498849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6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6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8292820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u="sng" dirty="0"/>
              <a:t>Multiple input variables</a:t>
            </a:r>
          </a:p>
          <a:p>
            <a:pPr marL="742950" lvl="1" indent="-285750"/>
            <a:r>
              <a:rPr lang="en-US" sz="2800" b="1" dirty="0"/>
              <a:t>Weak normal test</a:t>
            </a:r>
            <a:r>
              <a:rPr lang="en-US" sz="2800" dirty="0"/>
              <a:t>: </a:t>
            </a:r>
          </a:p>
          <a:p>
            <a:pPr lvl="2"/>
            <a:r>
              <a:rPr lang="en-US" sz="2400" dirty="0"/>
              <a:t>Select one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a:p>
            <a:pPr marL="742950" lvl="1" indent="-285750"/>
            <a:r>
              <a:rPr lang="en-US" sz="2800" dirty="0"/>
              <a:t>How many test cases do we need? </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4040677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6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dirty="0"/>
              <a:t>Example of Selecting Data Points</a:t>
            </a:r>
            <a:endParaRPr lang="en-US" sz="2800" dirty="0"/>
          </a:p>
        </p:txBody>
      </p:sp>
      <p:sp>
        <p:nvSpPr>
          <p:cNvPr id="72709" name="Rectangle 3"/>
          <p:cNvSpPr>
            <a:spLocks noGrp="1" noChangeArrowheads="1"/>
          </p:cNvSpPr>
          <p:nvPr>
            <p:ph idx="1"/>
          </p:nvPr>
        </p:nvSpPr>
        <p:spPr/>
        <p:txBody>
          <a:bodyPr/>
          <a:lstStyle/>
          <a:p>
            <a:r>
              <a:rPr lang="en-US" dirty="0"/>
              <a:t>Suppose a program has 2 input variables, </a:t>
            </a:r>
            <a:r>
              <a:rPr lang="en-US" i="1" dirty="0">
                <a:solidFill>
                  <a:srgbClr val="FF0000"/>
                </a:solidFill>
              </a:rPr>
              <a:t>x</a:t>
            </a:r>
            <a:r>
              <a:rPr lang="en-US" dirty="0"/>
              <a:t> and </a:t>
            </a:r>
            <a:r>
              <a:rPr lang="en-US" i="1" dirty="0">
                <a:solidFill>
                  <a:srgbClr val="FF0000"/>
                </a:solidFill>
              </a:rPr>
              <a:t>y</a:t>
            </a:r>
            <a:endParaRPr lang="en-US" dirty="0"/>
          </a:p>
          <a:p>
            <a:r>
              <a:rPr lang="en-US" dirty="0"/>
              <a:t>Suppose </a:t>
            </a:r>
            <a:r>
              <a:rPr lang="en-US" i="1" dirty="0">
                <a:solidFill>
                  <a:srgbClr val="FF0000"/>
                </a:solidFill>
              </a:rPr>
              <a:t>x</a:t>
            </a:r>
            <a:r>
              <a:rPr lang="en-US" dirty="0"/>
              <a:t> can lie in 3 valid equivalence classes:</a:t>
            </a:r>
          </a:p>
          <a:p>
            <a:pPr marL="742950" lvl="1" indent="-285750"/>
            <a:r>
              <a:rPr lang="en-US" i="1" dirty="0">
                <a:latin typeface="Times New Roman"/>
                <a:cs typeface="Times New Roman"/>
              </a:rPr>
              <a:t>a </a:t>
            </a:r>
            <a:r>
              <a:rPr lang="en-US" i="1" dirty="0" smtClean="0">
                <a:latin typeface="Times New Roman"/>
                <a:cs typeface="Times New Roman"/>
              </a:rPr>
              <a:t> ≤  x  &lt;  b </a:t>
            </a:r>
            <a:endParaRPr lang="en-US" i="1" dirty="0">
              <a:latin typeface="Times New Roman"/>
              <a:cs typeface="Times New Roman"/>
            </a:endParaRPr>
          </a:p>
          <a:p>
            <a:pPr marL="742950" lvl="1" indent="-285750"/>
            <a:r>
              <a:rPr lang="en-US" i="1" dirty="0">
                <a:latin typeface="Times New Roman"/>
                <a:cs typeface="Times New Roman"/>
              </a:rPr>
              <a:t>b </a:t>
            </a:r>
            <a:r>
              <a:rPr lang="en-US" i="1" dirty="0" smtClean="0">
                <a:latin typeface="Times New Roman"/>
                <a:cs typeface="Times New Roman"/>
              </a:rPr>
              <a:t> ≤  x  &lt;  c </a:t>
            </a:r>
            <a:endParaRPr lang="en-US" i="1" dirty="0">
              <a:latin typeface="Times New Roman"/>
              <a:cs typeface="Times New Roman"/>
            </a:endParaRPr>
          </a:p>
          <a:p>
            <a:pPr marL="742950" lvl="1" indent="-285750"/>
            <a:r>
              <a:rPr lang="en-US" i="1" dirty="0">
                <a:latin typeface="Times New Roman"/>
                <a:cs typeface="Times New Roman"/>
              </a:rPr>
              <a:t>c </a:t>
            </a:r>
            <a:r>
              <a:rPr lang="en-US" i="1" dirty="0" smtClean="0">
                <a:latin typeface="Times New Roman"/>
                <a:cs typeface="Times New Roman"/>
              </a:rPr>
              <a:t> ≤  x  ≤  d</a:t>
            </a:r>
            <a:endParaRPr lang="en-US" i="1" dirty="0">
              <a:latin typeface="Times New Roman"/>
              <a:cs typeface="Times New Roman"/>
            </a:endParaRPr>
          </a:p>
          <a:p>
            <a:r>
              <a:rPr lang="en-US" dirty="0"/>
              <a:t> Suppose </a:t>
            </a:r>
            <a:r>
              <a:rPr lang="en-US" i="1" dirty="0">
                <a:solidFill>
                  <a:srgbClr val="FF0000"/>
                </a:solidFill>
              </a:rPr>
              <a:t>y</a:t>
            </a:r>
            <a:r>
              <a:rPr lang="en-US" dirty="0"/>
              <a:t> can lie in 2 valid equivalence classes:</a:t>
            </a:r>
          </a:p>
          <a:p>
            <a:pPr marL="742950" lvl="1" indent="-285750"/>
            <a:r>
              <a:rPr lang="en-US" i="1" dirty="0">
                <a:latin typeface="Times New Roman"/>
                <a:cs typeface="Times New Roman"/>
              </a:rPr>
              <a:t>e </a:t>
            </a:r>
            <a:r>
              <a:rPr lang="en-US" i="1" dirty="0" smtClean="0">
                <a:latin typeface="Times New Roman"/>
                <a:cs typeface="Times New Roman"/>
              </a:rPr>
              <a:t> ≤  y  &lt;  </a:t>
            </a:r>
            <a:r>
              <a:rPr lang="en-US" i="1" dirty="0">
                <a:latin typeface="Times New Roman"/>
                <a:cs typeface="Times New Roman"/>
              </a:rPr>
              <a:t>f </a:t>
            </a:r>
          </a:p>
          <a:p>
            <a:pPr marL="742950" lvl="1" indent="-285750"/>
            <a:r>
              <a:rPr lang="en-US" i="1" dirty="0">
                <a:latin typeface="Times New Roman"/>
                <a:cs typeface="Times New Roman"/>
              </a:rPr>
              <a:t>f </a:t>
            </a:r>
            <a:r>
              <a:rPr lang="en-US" i="1" dirty="0" smtClean="0">
                <a:latin typeface="Times New Roman"/>
                <a:cs typeface="Times New Roman"/>
              </a:rPr>
              <a:t> ≤  </a:t>
            </a:r>
            <a:r>
              <a:rPr lang="en-US" i="1" dirty="0">
                <a:latin typeface="Times New Roman"/>
                <a:cs typeface="Times New Roman"/>
              </a:rPr>
              <a:t>y </a:t>
            </a:r>
            <a:r>
              <a:rPr lang="en-US" i="1" dirty="0" smtClean="0">
                <a:latin typeface="Times New Roman"/>
                <a:cs typeface="Times New Roman"/>
              </a:rPr>
              <a:t> ≤  g</a:t>
            </a:r>
            <a:endParaRPr lang="en-US" i="1" dirty="0">
              <a:latin typeface="Times New Roman"/>
              <a:cs typeface="Times New Roman"/>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259654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3" name="Content Placeholder 2"/>
          <p:cNvSpPr>
            <a:spLocks noGrp="1"/>
          </p:cNvSpPr>
          <p:nvPr>
            <p:ph sz="quarter" idx="1"/>
          </p:nvPr>
        </p:nvSpPr>
        <p:spPr/>
        <p:txBody>
          <a:bodyPr/>
          <a:lstStyle/>
          <a:p>
            <a:r>
              <a:rPr lang="en-US" dirty="0" smtClean="0"/>
              <a:t>Every normal, i.e., valid, equivalence class of every input variable is tested in at least one test case. </a:t>
            </a:r>
            <a:endParaRPr lang="en-US" dirty="0"/>
          </a:p>
          <a:p>
            <a:r>
              <a:rPr lang="en-US" dirty="0" smtClean="0"/>
              <a:t>A representative value of each normal equivalence class of each input variable appears in at least one test case. </a:t>
            </a:r>
            <a:endParaRPr lang="en-US" dirty="0"/>
          </a:p>
          <a:p>
            <a:r>
              <a:rPr lang="en-US" dirty="0" smtClean="0"/>
              <a:t>Economical, requires few test cases if the values are selected prudently.  </a:t>
            </a:r>
          </a:p>
          <a:p>
            <a:r>
              <a:rPr lang="en-US" dirty="0" smtClean="0"/>
              <a:t>Complete.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2488797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 name="Title 2"/>
          <p:cNvSpPr>
            <a:spLocks noGrp="1"/>
          </p:cNvSpPr>
          <p:nvPr>
            <p:ph type="title"/>
          </p:nvPr>
        </p:nvSpPr>
        <p:spPr/>
        <p:txBody>
          <a:bodyPr/>
          <a:lstStyle/>
          <a:p>
            <a:pPr>
              <a:defRPr/>
            </a:pPr>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74760" name="Rectangle 6"/>
          <p:cNvSpPr>
            <a:spLocks noChangeArrowheads="1"/>
          </p:cNvSpPr>
          <p:nvPr/>
        </p:nvSpPr>
        <p:spPr bwMode="auto">
          <a:xfrm>
            <a:off x="3746501" y="62103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74761" name="Rectangle 121"/>
          <p:cNvSpPr>
            <a:spLocks noChangeArrowheads="1"/>
          </p:cNvSpPr>
          <p:nvPr/>
        </p:nvSpPr>
        <p:spPr bwMode="auto">
          <a:xfrm>
            <a:off x="8648701" y="53975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312443" name="Rectangle 123"/>
          <p:cNvSpPr>
            <a:spLocks noChangeArrowheads="1"/>
          </p:cNvSpPr>
          <p:nvPr/>
        </p:nvSpPr>
        <p:spPr bwMode="auto">
          <a:xfrm>
            <a:off x="2209801" y="381001"/>
            <a:ext cx="65" cy="430887"/>
          </a:xfrm>
          <a:prstGeom prst="rect">
            <a:avLst/>
          </a:prstGeom>
          <a:noFill/>
          <a:ln w="9525">
            <a:noFill/>
            <a:miter lim="800000"/>
            <a:headEnd/>
            <a:tailEnd/>
          </a:ln>
        </p:spPr>
        <p:txBody>
          <a:bodyPr wrap="none" lIns="0" tIns="0" rIns="0" bIns="0">
            <a:spAutoFit/>
          </a:bodyPr>
          <a:lstStyle/>
          <a:p>
            <a:pPr>
              <a:defRPr/>
            </a:pPr>
            <a:endParaRPr lang="en-US" sz="2800" dirty="0">
              <a:solidFill>
                <a:schemeClr val="tx2"/>
              </a:solidFill>
              <a:effectLst>
                <a:outerShdw blurRad="38100" dist="38100" dir="2700000" algn="tl">
                  <a:srgbClr val="DDDDDD"/>
                </a:outerShdw>
              </a:effectLst>
              <a:cs typeface="Arial" charset="0"/>
            </a:endParaRPr>
          </a:p>
        </p:txBody>
      </p:sp>
      <p:grpSp>
        <p:nvGrpSpPr>
          <p:cNvPr id="74763" name="Group 207"/>
          <p:cNvGrpSpPr>
            <a:grpSpLocks/>
          </p:cNvGrpSpPr>
          <p:nvPr/>
        </p:nvGrpSpPr>
        <p:grpSpPr bwMode="auto">
          <a:xfrm>
            <a:off x="1981200" y="1524000"/>
            <a:ext cx="8102600" cy="4864100"/>
            <a:chOff x="240" y="640"/>
            <a:chExt cx="5104" cy="3064"/>
          </a:xfrm>
        </p:grpSpPr>
        <p:sp>
          <p:nvSpPr>
            <p:cNvPr id="74764" name="Freeform 22"/>
            <p:cNvSpPr>
              <a:spLocks/>
            </p:cNvSpPr>
            <p:nvPr/>
          </p:nvSpPr>
          <p:spPr bwMode="auto">
            <a:xfrm>
              <a:off x="520" y="928"/>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65" name="Line 23"/>
            <p:cNvSpPr>
              <a:spLocks noChangeShapeType="1"/>
            </p:cNvSpPr>
            <p:nvPr/>
          </p:nvSpPr>
          <p:spPr bwMode="auto">
            <a:xfrm flipV="1">
              <a:off x="552" y="1000"/>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66" name="Freeform 25"/>
            <p:cNvSpPr>
              <a:spLocks/>
            </p:cNvSpPr>
            <p:nvPr/>
          </p:nvSpPr>
          <p:spPr bwMode="auto">
            <a:xfrm>
              <a:off x="5232" y="32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67" name="Line 26"/>
            <p:cNvSpPr>
              <a:spLocks noChangeShapeType="1"/>
            </p:cNvSpPr>
            <p:nvPr/>
          </p:nvSpPr>
          <p:spPr bwMode="auto">
            <a:xfrm>
              <a:off x="416" y="3256"/>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68" name="Freeform 28"/>
            <p:cNvSpPr>
              <a:spLocks/>
            </p:cNvSpPr>
            <p:nvPr/>
          </p:nvSpPr>
          <p:spPr bwMode="auto">
            <a:xfrm>
              <a:off x="240" y="2784"/>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69" name="Freeform 29"/>
            <p:cNvSpPr>
              <a:spLocks/>
            </p:cNvSpPr>
            <p:nvPr/>
          </p:nvSpPr>
          <p:spPr bwMode="auto">
            <a:xfrm>
              <a:off x="4648" y="2784"/>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70" name="Line 30"/>
            <p:cNvSpPr>
              <a:spLocks noChangeShapeType="1"/>
            </p:cNvSpPr>
            <p:nvPr/>
          </p:nvSpPr>
          <p:spPr bwMode="auto">
            <a:xfrm>
              <a:off x="35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1" name="Line 31"/>
            <p:cNvSpPr>
              <a:spLocks noChangeShapeType="1"/>
            </p:cNvSpPr>
            <p:nvPr/>
          </p:nvSpPr>
          <p:spPr bwMode="auto">
            <a:xfrm>
              <a:off x="49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2" name="Line 32"/>
            <p:cNvSpPr>
              <a:spLocks noChangeShapeType="1"/>
            </p:cNvSpPr>
            <p:nvPr/>
          </p:nvSpPr>
          <p:spPr bwMode="auto">
            <a:xfrm>
              <a:off x="64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3" name="Line 33"/>
            <p:cNvSpPr>
              <a:spLocks noChangeShapeType="1"/>
            </p:cNvSpPr>
            <p:nvPr/>
          </p:nvSpPr>
          <p:spPr bwMode="auto">
            <a:xfrm>
              <a:off x="78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4" name="Line 34"/>
            <p:cNvSpPr>
              <a:spLocks noChangeShapeType="1"/>
            </p:cNvSpPr>
            <p:nvPr/>
          </p:nvSpPr>
          <p:spPr bwMode="auto">
            <a:xfrm>
              <a:off x="92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5" name="Line 35"/>
            <p:cNvSpPr>
              <a:spLocks noChangeShapeType="1"/>
            </p:cNvSpPr>
            <p:nvPr/>
          </p:nvSpPr>
          <p:spPr bwMode="auto">
            <a:xfrm>
              <a:off x="107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6" name="Line 36"/>
            <p:cNvSpPr>
              <a:spLocks noChangeShapeType="1"/>
            </p:cNvSpPr>
            <p:nvPr/>
          </p:nvSpPr>
          <p:spPr bwMode="auto">
            <a:xfrm>
              <a:off x="121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7" name="Line 37"/>
            <p:cNvSpPr>
              <a:spLocks noChangeShapeType="1"/>
            </p:cNvSpPr>
            <p:nvPr/>
          </p:nvSpPr>
          <p:spPr bwMode="auto">
            <a:xfrm>
              <a:off x="136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8" name="Line 38"/>
            <p:cNvSpPr>
              <a:spLocks noChangeShapeType="1"/>
            </p:cNvSpPr>
            <p:nvPr/>
          </p:nvSpPr>
          <p:spPr bwMode="auto">
            <a:xfrm>
              <a:off x="150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9" name="Line 39"/>
            <p:cNvSpPr>
              <a:spLocks noChangeShapeType="1"/>
            </p:cNvSpPr>
            <p:nvPr/>
          </p:nvSpPr>
          <p:spPr bwMode="auto">
            <a:xfrm>
              <a:off x="164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0" name="Line 40"/>
            <p:cNvSpPr>
              <a:spLocks noChangeShapeType="1"/>
            </p:cNvSpPr>
            <p:nvPr/>
          </p:nvSpPr>
          <p:spPr bwMode="auto">
            <a:xfrm>
              <a:off x="179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1" name="Line 41"/>
            <p:cNvSpPr>
              <a:spLocks noChangeShapeType="1"/>
            </p:cNvSpPr>
            <p:nvPr/>
          </p:nvSpPr>
          <p:spPr bwMode="auto">
            <a:xfrm>
              <a:off x="193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2" name="Line 42"/>
            <p:cNvSpPr>
              <a:spLocks noChangeShapeType="1"/>
            </p:cNvSpPr>
            <p:nvPr/>
          </p:nvSpPr>
          <p:spPr bwMode="auto">
            <a:xfrm>
              <a:off x="208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3" name="Line 43"/>
            <p:cNvSpPr>
              <a:spLocks noChangeShapeType="1"/>
            </p:cNvSpPr>
            <p:nvPr/>
          </p:nvSpPr>
          <p:spPr bwMode="auto">
            <a:xfrm>
              <a:off x="222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4" name="Line 44"/>
            <p:cNvSpPr>
              <a:spLocks noChangeShapeType="1"/>
            </p:cNvSpPr>
            <p:nvPr/>
          </p:nvSpPr>
          <p:spPr bwMode="auto">
            <a:xfrm>
              <a:off x="236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5" name="Line 45"/>
            <p:cNvSpPr>
              <a:spLocks noChangeShapeType="1"/>
            </p:cNvSpPr>
            <p:nvPr/>
          </p:nvSpPr>
          <p:spPr bwMode="auto">
            <a:xfrm>
              <a:off x="251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6" name="Line 46"/>
            <p:cNvSpPr>
              <a:spLocks noChangeShapeType="1"/>
            </p:cNvSpPr>
            <p:nvPr/>
          </p:nvSpPr>
          <p:spPr bwMode="auto">
            <a:xfrm>
              <a:off x="265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7" name="Line 47"/>
            <p:cNvSpPr>
              <a:spLocks noChangeShapeType="1"/>
            </p:cNvSpPr>
            <p:nvPr/>
          </p:nvSpPr>
          <p:spPr bwMode="auto">
            <a:xfrm>
              <a:off x="280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8" name="Line 48"/>
            <p:cNvSpPr>
              <a:spLocks noChangeShapeType="1"/>
            </p:cNvSpPr>
            <p:nvPr/>
          </p:nvSpPr>
          <p:spPr bwMode="auto">
            <a:xfrm>
              <a:off x="294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9" name="Line 49"/>
            <p:cNvSpPr>
              <a:spLocks noChangeShapeType="1"/>
            </p:cNvSpPr>
            <p:nvPr/>
          </p:nvSpPr>
          <p:spPr bwMode="auto">
            <a:xfrm>
              <a:off x="308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0" name="Line 50"/>
            <p:cNvSpPr>
              <a:spLocks noChangeShapeType="1"/>
            </p:cNvSpPr>
            <p:nvPr/>
          </p:nvSpPr>
          <p:spPr bwMode="auto">
            <a:xfrm>
              <a:off x="323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1" name="Line 51"/>
            <p:cNvSpPr>
              <a:spLocks noChangeShapeType="1"/>
            </p:cNvSpPr>
            <p:nvPr/>
          </p:nvSpPr>
          <p:spPr bwMode="auto">
            <a:xfrm>
              <a:off x="337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2" name="Line 52"/>
            <p:cNvSpPr>
              <a:spLocks noChangeShapeType="1"/>
            </p:cNvSpPr>
            <p:nvPr/>
          </p:nvSpPr>
          <p:spPr bwMode="auto">
            <a:xfrm>
              <a:off x="352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3" name="Line 53"/>
            <p:cNvSpPr>
              <a:spLocks noChangeShapeType="1"/>
            </p:cNvSpPr>
            <p:nvPr/>
          </p:nvSpPr>
          <p:spPr bwMode="auto">
            <a:xfrm>
              <a:off x="366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4" name="Line 54"/>
            <p:cNvSpPr>
              <a:spLocks noChangeShapeType="1"/>
            </p:cNvSpPr>
            <p:nvPr/>
          </p:nvSpPr>
          <p:spPr bwMode="auto">
            <a:xfrm>
              <a:off x="380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5" name="Line 55"/>
            <p:cNvSpPr>
              <a:spLocks noChangeShapeType="1"/>
            </p:cNvSpPr>
            <p:nvPr/>
          </p:nvSpPr>
          <p:spPr bwMode="auto">
            <a:xfrm>
              <a:off x="395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6" name="Line 56"/>
            <p:cNvSpPr>
              <a:spLocks noChangeShapeType="1"/>
            </p:cNvSpPr>
            <p:nvPr/>
          </p:nvSpPr>
          <p:spPr bwMode="auto">
            <a:xfrm>
              <a:off x="409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7" name="Line 57"/>
            <p:cNvSpPr>
              <a:spLocks noChangeShapeType="1"/>
            </p:cNvSpPr>
            <p:nvPr/>
          </p:nvSpPr>
          <p:spPr bwMode="auto">
            <a:xfrm>
              <a:off x="424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8" name="Line 58"/>
            <p:cNvSpPr>
              <a:spLocks noChangeShapeType="1"/>
            </p:cNvSpPr>
            <p:nvPr/>
          </p:nvSpPr>
          <p:spPr bwMode="auto">
            <a:xfrm>
              <a:off x="438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9" name="Line 59"/>
            <p:cNvSpPr>
              <a:spLocks noChangeShapeType="1"/>
            </p:cNvSpPr>
            <p:nvPr/>
          </p:nvSpPr>
          <p:spPr bwMode="auto">
            <a:xfrm>
              <a:off x="452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0" name="Freeform 61"/>
            <p:cNvSpPr>
              <a:spLocks/>
            </p:cNvSpPr>
            <p:nvPr/>
          </p:nvSpPr>
          <p:spPr bwMode="auto">
            <a:xfrm>
              <a:off x="864" y="3496"/>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01" name="Freeform 62"/>
            <p:cNvSpPr>
              <a:spLocks/>
            </p:cNvSpPr>
            <p:nvPr/>
          </p:nvSpPr>
          <p:spPr bwMode="auto">
            <a:xfrm>
              <a:off x="864" y="1024"/>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02" name="Line 63"/>
            <p:cNvSpPr>
              <a:spLocks noChangeShapeType="1"/>
            </p:cNvSpPr>
            <p:nvPr/>
          </p:nvSpPr>
          <p:spPr bwMode="auto">
            <a:xfrm flipV="1">
              <a:off x="888" y="34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3" name="Line 64"/>
            <p:cNvSpPr>
              <a:spLocks noChangeShapeType="1"/>
            </p:cNvSpPr>
            <p:nvPr/>
          </p:nvSpPr>
          <p:spPr bwMode="auto">
            <a:xfrm flipV="1">
              <a:off x="888" y="32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4" name="Line 65"/>
            <p:cNvSpPr>
              <a:spLocks noChangeShapeType="1"/>
            </p:cNvSpPr>
            <p:nvPr/>
          </p:nvSpPr>
          <p:spPr bwMode="auto">
            <a:xfrm flipV="1">
              <a:off x="888" y="31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5" name="Line 66"/>
            <p:cNvSpPr>
              <a:spLocks noChangeShapeType="1"/>
            </p:cNvSpPr>
            <p:nvPr/>
          </p:nvSpPr>
          <p:spPr bwMode="auto">
            <a:xfrm flipV="1">
              <a:off x="888" y="29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6" name="Line 67"/>
            <p:cNvSpPr>
              <a:spLocks noChangeShapeType="1"/>
            </p:cNvSpPr>
            <p:nvPr/>
          </p:nvSpPr>
          <p:spPr bwMode="auto">
            <a:xfrm flipV="1">
              <a:off x="888" y="28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7" name="Line 68"/>
            <p:cNvSpPr>
              <a:spLocks noChangeShapeType="1"/>
            </p:cNvSpPr>
            <p:nvPr/>
          </p:nvSpPr>
          <p:spPr bwMode="auto">
            <a:xfrm flipV="1">
              <a:off x="888" y="27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8" name="Line 69"/>
            <p:cNvSpPr>
              <a:spLocks noChangeShapeType="1"/>
            </p:cNvSpPr>
            <p:nvPr/>
          </p:nvSpPr>
          <p:spPr bwMode="auto">
            <a:xfrm flipV="1">
              <a:off x="888" y="25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9" name="Line 70"/>
            <p:cNvSpPr>
              <a:spLocks noChangeShapeType="1"/>
            </p:cNvSpPr>
            <p:nvPr/>
          </p:nvSpPr>
          <p:spPr bwMode="auto">
            <a:xfrm flipV="1">
              <a:off x="888" y="24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0" name="Line 71"/>
            <p:cNvSpPr>
              <a:spLocks noChangeShapeType="1"/>
            </p:cNvSpPr>
            <p:nvPr/>
          </p:nvSpPr>
          <p:spPr bwMode="auto">
            <a:xfrm flipV="1">
              <a:off x="888" y="22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1" name="Line 72"/>
            <p:cNvSpPr>
              <a:spLocks noChangeShapeType="1"/>
            </p:cNvSpPr>
            <p:nvPr/>
          </p:nvSpPr>
          <p:spPr bwMode="auto">
            <a:xfrm flipV="1">
              <a:off x="888" y="21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2" name="Line 73"/>
            <p:cNvSpPr>
              <a:spLocks noChangeShapeType="1"/>
            </p:cNvSpPr>
            <p:nvPr/>
          </p:nvSpPr>
          <p:spPr bwMode="auto">
            <a:xfrm flipV="1">
              <a:off x="888" y="19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3" name="Line 74"/>
            <p:cNvSpPr>
              <a:spLocks noChangeShapeType="1"/>
            </p:cNvSpPr>
            <p:nvPr/>
          </p:nvSpPr>
          <p:spPr bwMode="auto">
            <a:xfrm flipV="1">
              <a:off x="888" y="18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4" name="Line 75"/>
            <p:cNvSpPr>
              <a:spLocks noChangeShapeType="1"/>
            </p:cNvSpPr>
            <p:nvPr/>
          </p:nvSpPr>
          <p:spPr bwMode="auto">
            <a:xfrm flipV="1">
              <a:off x="888" y="16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5" name="Line 76"/>
            <p:cNvSpPr>
              <a:spLocks noChangeShapeType="1"/>
            </p:cNvSpPr>
            <p:nvPr/>
          </p:nvSpPr>
          <p:spPr bwMode="auto">
            <a:xfrm flipV="1">
              <a:off x="888" y="15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6" name="Line 77"/>
            <p:cNvSpPr>
              <a:spLocks noChangeShapeType="1"/>
            </p:cNvSpPr>
            <p:nvPr/>
          </p:nvSpPr>
          <p:spPr bwMode="auto">
            <a:xfrm flipV="1">
              <a:off x="888" y="14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7" name="Line 78"/>
            <p:cNvSpPr>
              <a:spLocks noChangeShapeType="1"/>
            </p:cNvSpPr>
            <p:nvPr/>
          </p:nvSpPr>
          <p:spPr bwMode="auto">
            <a:xfrm flipV="1">
              <a:off x="888" y="1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8" name="Line 79"/>
            <p:cNvSpPr>
              <a:spLocks noChangeShapeType="1"/>
            </p:cNvSpPr>
            <p:nvPr/>
          </p:nvSpPr>
          <p:spPr bwMode="auto">
            <a:xfrm flipV="1">
              <a:off x="888" y="1136"/>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9" name="Freeform 81"/>
            <p:cNvSpPr>
              <a:spLocks/>
            </p:cNvSpPr>
            <p:nvPr/>
          </p:nvSpPr>
          <p:spPr bwMode="auto">
            <a:xfrm>
              <a:off x="240" y="149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20" name="Freeform 82"/>
            <p:cNvSpPr>
              <a:spLocks/>
            </p:cNvSpPr>
            <p:nvPr/>
          </p:nvSpPr>
          <p:spPr bwMode="auto">
            <a:xfrm>
              <a:off x="4640" y="149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21" name="Line 83"/>
            <p:cNvSpPr>
              <a:spLocks noChangeShapeType="1"/>
            </p:cNvSpPr>
            <p:nvPr/>
          </p:nvSpPr>
          <p:spPr bwMode="auto">
            <a:xfrm>
              <a:off x="35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2" name="Line 84"/>
            <p:cNvSpPr>
              <a:spLocks noChangeShapeType="1"/>
            </p:cNvSpPr>
            <p:nvPr/>
          </p:nvSpPr>
          <p:spPr bwMode="auto">
            <a:xfrm>
              <a:off x="49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3" name="Line 85"/>
            <p:cNvSpPr>
              <a:spLocks noChangeShapeType="1"/>
            </p:cNvSpPr>
            <p:nvPr/>
          </p:nvSpPr>
          <p:spPr bwMode="auto">
            <a:xfrm>
              <a:off x="64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4" name="Line 86"/>
            <p:cNvSpPr>
              <a:spLocks noChangeShapeType="1"/>
            </p:cNvSpPr>
            <p:nvPr/>
          </p:nvSpPr>
          <p:spPr bwMode="auto">
            <a:xfrm>
              <a:off x="78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5" name="Line 87"/>
            <p:cNvSpPr>
              <a:spLocks noChangeShapeType="1"/>
            </p:cNvSpPr>
            <p:nvPr/>
          </p:nvSpPr>
          <p:spPr bwMode="auto">
            <a:xfrm>
              <a:off x="92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6" name="Line 88"/>
            <p:cNvSpPr>
              <a:spLocks noChangeShapeType="1"/>
            </p:cNvSpPr>
            <p:nvPr/>
          </p:nvSpPr>
          <p:spPr bwMode="auto">
            <a:xfrm>
              <a:off x="107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7" name="Line 89"/>
            <p:cNvSpPr>
              <a:spLocks noChangeShapeType="1"/>
            </p:cNvSpPr>
            <p:nvPr/>
          </p:nvSpPr>
          <p:spPr bwMode="auto">
            <a:xfrm>
              <a:off x="121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8" name="Line 90"/>
            <p:cNvSpPr>
              <a:spLocks noChangeShapeType="1"/>
            </p:cNvSpPr>
            <p:nvPr/>
          </p:nvSpPr>
          <p:spPr bwMode="auto">
            <a:xfrm>
              <a:off x="136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9" name="Line 91"/>
            <p:cNvSpPr>
              <a:spLocks noChangeShapeType="1"/>
            </p:cNvSpPr>
            <p:nvPr/>
          </p:nvSpPr>
          <p:spPr bwMode="auto">
            <a:xfrm>
              <a:off x="150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0" name="Line 92"/>
            <p:cNvSpPr>
              <a:spLocks noChangeShapeType="1"/>
            </p:cNvSpPr>
            <p:nvPr/>
          </p:nvSpPr>
          <p:spPr bwMode="auto">
            <a:xfrm>
              <a:off x="164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1" name="Line 93"/>
            <p:cNvSpPr>
              <a:spLocks noChangeShapeType="1"/>
            </p:cNvSpPr>
            <p:nvPr/>
          </p:nvSpPr>
          <p:spPr bwMode="auto">
            <a:xfrm>
              <a:off x="179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2" name="Line 94"/>
            <p:cNvSpPr>
              <a:spLocks noChangeShapeType="1"/>
            </p:cNvSpPr>
            <p:nvPr/>
          </p:nvSpPr>
          <p:spPr bwMode="auto">
            <a:xfrm>
              <a:off x="193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3" name="Line 95"/>
            <p:cNvSpPr>
              <a:spLocks noChangeShapeType="1"/>
            </p:cNvSpPr>
            <p:nvPr/>
          </p:nvSpPr>
          <p:spPr bwMode="auto">
            <a:xfrm>
              <a:off x="208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4" name="Line 96"/>
            <p:cNvSpPr>
              <a:spLocks noChangeShapeType="1"/>
            </p:cNvSpPr>
            <p:nvPr/>
          </p:nvSpPr>
          <p:spPr bwMode="auto">
            <a:xfrm>
              <a:off x="222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5" name="Line 97"/>
            <p:cNvSpPr>
              <a:spLocks noChangeShapeType="1"/>
            </p:cNvSpPr>
            <p:nvPr/>
          </p:nvSpPr>
          <p:spPr bwMode="auto">
            <a:xfrm>
              <a:off x="236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6" name="Line 98"/>
            <p:cNvSpPr>
              <a:spLocks noChangeShapeType="1"/>
            </p:cNvSpPr>
            <p:nvPr/>
          </p:nvSpPr>
          <p:spPr bwMode="auto">
            <a:xfrm>
              <a:off x="251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7" name="Line 99"/>
            <p:cNvSpPr>
              <a:spLocks noChangeShapeType="1"/>
            </p:cNvSpPr>
            <p:nvPr/>
          </p:nvSpPr>
          <p:spPr bwMode="auto">
            <a:xfrm>
              <a:off x="265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8" name="Line 100"/>
            <p:cNvSpPr>
              <a:spLocks noChangeShapeType="1"/>
            </p:cNvSpPr>
            <p:nvPr/>
          </p:nvSpPr>
          <p:spPr bwMode="auto">
            <a:xfrm>
              <a:off x="280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9" name="Line 101"/>
            <p:cNvSpPr>
              <a:spLocks noChangeShapeType="1"/>
            </p:cNvSpPr>
            <p:nvPr/>
          </p:nvSpPr>
          <p:spPr bwMode="auto">
            <a:xfrm>
              <a:off x="294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0" name="Line 102"/>
            <p:cNvSpPr>
              <a:spLocks noChangeShapeType="1"/>
            </p:cNvSpPr>
            <p:nvPr/>
          </p:nvSpPr>
          <p:spPr bwMode="auto">
            <a:xfrm>
              <a:off x="308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1" name="Line 103"/>
            <p:cNvSpPr>
              <a:spLocks noChangeShapeType="1"/>
            </p:cNvSpPr>
            <p:nvPr/>
          </p:nvSpPr>
          <p:spPr bwMode="auto">
            <a:xfrm>
              <a:off x="323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2" name="Line 104"/>
            <p:cNvSpPr>
              <a:spLocks noChangeShapeType="1"/>
            </p:cNvSpPr>
            <p:nvPr/>
          </p:nvSpPr>
          <p:spPr bwMode="auto">
            <a:xfrm>
              <a:off x="337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3" name="Line 105"/>
            <p:cNvSpPr>
              <a:spLocks noChangeShapeType="1"/>
            </p:cNvSpPr>
            <p:nvPr/>
          </p:nvSpPr>
          <p:spPr bwMode="auto">
            <a:xfrm>
              <a:off x="352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4" name="Line 106"/>
            <p:cNvSpPr>
              <a:spLocks noChangeShapeType="1"/>
            </p:cNvSpPr>
            <p:nvPr/>
          </p:nvSpPr>
          <p:spPr bwMode="auto">
            <a:xfrm>
              <a:off x="366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5" name="Line 107"/>
            <p:cNvSpPr>
              <a:spLocks noChangeShapeType="1"/>
            </p:cNvSpPr>
            <p:nvPr/>
          </p:nvSpPr>
          <p:spPr bwMode="auto">
            <a:xfrm>
              <a:off x="380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6" name="Line 108"/>
            <p:cNvSpPr>
              <a:spLocks noChangeShapeType="1"/>
            </p:cNvSpPr>
            <p:nvPr/>
          </p:nvSpPr>
          <p:spPr bwMode="auto">
            <a:xfrm>
              <a:off x="395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7" name="Line 109"/>
            <p:cNvSpPr>
              <a:spLocks noChangeShapeType="1"/>
            </p:cNvSpPr>
            <p:nvPr/>
          </p:nvSpPr>
          <p:spPr bwMode="auto">
            <a:xfrm>
              <a:off x="409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8" name="Line 110"/>
            <p:cNvSpPr>
              <a:spLocks noChangeShapeType="1"/>
            </p:cNvSpPr>
            <p:nvPr/>
          </p:nvSpPr>
          <p:spPr bwMode="auto">
            <a:xfrm>
              <a:off x="424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9" name="Line 111"/>
            <p:cNvSpPr>
              <a:spLocks noChangeShapeType="1"/>
            </p:cNvSpPr>
            <p:nvPr/>
          </p:nvSpPr>
          <p:spPr bwMode="auto">
            <a:xfrm>
              <a:off x="438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50" name="Line 112"/>
            <p:cNvSpPr>
              <a:spLocks noChangeShapeType="1"/>
            </p:cNvSpPr>
            <p:nvPr/>
          </p:nvSpPr>
          <p:spPr bwMode="auto">
            <a:xfrm>
              <a:off x="452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51" name="Rectangle 114"/>
            <p:cNvSpPr>
              <a:spLocks noChangeArrowheads="1"/>
            </p:cNvSpPr>
            <p:nvPr/>
          </p:nvSpPr>
          <p:spPr bwMode="auto">
            <a:xfrm>
              <a:off x="944" y="340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4852" name="Rectangle 115"/>
            <p:cNvSpPr>
              <a:spLocks noChangeArrowheads="1"/>
            </p:cNvSpPr>
            <p:nvPr/>
          </p:nvSpPr>
          <p:spPr bwMode="auto">
            <a:xfrm>
              <a:off x="1480" y="338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4853" name="Rectangle 116"/>
            <p:cNvSpPr>
              <a:spLocks noChangeArrowheads="1"/>
            </p:cNvSpPr>
            <p:nvPr/>
          </p:nvSpPr>
          <p:spPr bwMode="auto">
            <a:xfrm>
              <a:off x="2840" y="338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4854" name="Rectangle 117"/>
            <p:cNvSpPr>
              <a:spLocks noChangeArrowheads="1"/>
            </p:cNvSpPr>
            <p:nvPr/>
          </p:nvSpPr>
          <p:spPr bwMode="auto">
            <a:xfrm>
              <a:off x="3848" y="3376"/>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4855" name="Rectangle 119"/>
            <p:cNvSpPr>
              <a:spLocks noChangeArrowheads="1"/>
            </p:cNvSpPr>
            <p:nvPr/>
          </p:nvSpPr>
          <p:spPr bwMode="auto">
            <a:xfrm>
              <a:off x="568" y="64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4856" name="Rectangle 120"/>
            <p:cNvSpPr>
              <a:spLocks noChangeArrowheads="1"/>
            </p:cNvSpPr>
            <p:nvPr/>
          </p:nvSpPr>
          <p:spPr bwMode="auto">
            <a:xfrm>
              <a:off x="4408" y="33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4857" name="Freeform 124"/>
            <p:cNvSpPr>
              <a:spLocks/>
            </p:cNvSpPr>
            <p:nvPr/>
          </p:nvSpPr>
          <p:spPr bwMode="auto">
            <a:xfrm>
              <a:off x="272" y="19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58" name="Freeform 125"/>
            <p:cNvSpPr>
              <a:spLocks/>
            </p:cNvSpPr>
            <p:nvPr/>
          </p:nvSpPr>
          <p:spPr bwMode="auto">
            <a:xfrm>
              <a:off x="4680" y="19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59" name="Line 126"/>
            <p:cNvSpPr>
              <a:spLocks noChangeShapeType="1"/>
            </p:cNvSpPr>
            <p:nvPr/>
          </p:nvSpPr>
          <p:spPr bwMode="auto">
            <a:xfrm>
              <a:off x="38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0" name="Line 127"/>
            <p:cNvSpPr>
              <a:spLocks noChangeShapeType="1"/>
            </p:cNvSpPr>
            <p:nvPr/>
          </p:nvSpPr>
          <p:spPr bwMode="auto">
            <a:xfrm>
              <a:off x="52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1" name="Line 128"/>
            <p:cNvSpPr>
              <a:spLocks noChangeShapeType="1"/>
            </p:cNvSpPr>
            <p:nvPr/>
          </p:nvSpPr>
          <p:spPr bwMode="auto">
            <a:xfrm>
              <a:off x="67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2" name="Line 129"/>
            <p:cNvSpPr>
              <a:spLocks noChangeShapeType="1"/>
            </p:cNvSpPr>
            <p:nvPr/>
          </p:nvSpPr>
          <p:spPr bwMode="auto">
            <a:xfrm>
              <a:off x="81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3" name="Line 130"/>
            <p:cNvSpPr>
              <a:spLocks noChangeShapeType="1"/>
            </p:cNvSpPr>
            <p:nvPr/>
          </p:nvSpPr>
          <p:spPr bwMode="auto">
            <a:xfrm>
              <a:off x="96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4" name="Line 131"/>
            <p:cNvSpPr>
              <a:spLocks noChangeShapeType="1"/>
            </p:cNvSpPr>
            <p:nvPr/>
          </p:nvSpPr>
          <p:spPr bwMode="auto">
            <a:xfrm>
              <a:off x="110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5" name="Line 132"/>
            <p:cNvSpPr>
              <a:spLocks noChangeShapeType="1"/>
            </p:cNvSpPr>
            <p:nvPr/>
          </p:nvSpPr>
          <p:spPr bwMode="auto">
            <a:xfrm>
              <a:off x="124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6" name="Line 133"/>
            <p:cNvSpPr>
              <a:spLocks noChangeShapeType="1"/>
            </p:cNvSpPr>
            <p:nvPr/>
          </p:nvSpPr>
          <p:spPr bwMode="auto">
            <a:xfrm>
              <a:off x="139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7" name="Line 134"/>
            <p:cNvSpPr>
              <a:spLocks noChangeShapeType="1"/>
            </p:cNvSpPr>
            <p:nvPr/>
          </p:nvSpPr>
          <p:spPr bwMode="auto">
            <a:xfrm>
              <a:off x="153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8" name="Line 135"/>
            <p:cNvSpPr>
              <a:spLocks noChangeShapeType="1"/>
            </p:cNvSpPr>
            <p:nvPr/>
          </p:nvSpPr>
          <p:spPr bwMode="auto">
            <a:xfrm>
              <a:off x="168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9" name="Line 136"/>
            <p:cNvSpPr>
              <a:spLocks noChangeShapeType="1"/>
            </p:cNvSpPr>
            <p:nvPr/>
          </p:nvSpPr>
          <p:spPr bwMode="auto">
            <a:xfrm>
              <a:off x="182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0" name="Line 137"/>
            <p:cNvSpPr>
              <a:spLocks noChangeShapeType="1"/>
            </p:cNvSpPr>
            <p:nvPr/>
          </p:nvSpPr>
          <p:spPr bwMode="auto">
            <a:xfrm>
              <a:off x="196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1" name="Line 138"/>
            <p:cNvSpPr>
              <a:spLocks noChangeShapeType="1"/>
            </p:cNvSpPr>
            <p:nvPr/>
          </p:nvSpPr>
          <p:spPr bwMode="auto">
            <a:xfrm>
              <a:off x="211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2" name="Line 139"/>
            <p:cNvSpPr>
              <a:spLocks noChangeShapeType="1"/>
            </p:cNvSpPr>
            <p:nvPr/>
          </p:nvSpPr>
          <p:spPr bwMode="auto">
            <a:xfrm>
              <a:off x="225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3" name="Line 140"/>
            <p:cNvSpPr>
              <a:spLocks noChangeShapeType="1"/>
            </p:cNvSpPr>
            <p:nvPr/>
          </p:nvSpPr>
          <p:spPr bwMode="auto">
            <a:xfrm>
              <a:off x="240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4" name="Line 141"/>
            <p:cNvSpPr>
              <a:spLocks noChangeShapeType="1"/>
            </p:cNvSpPr>
            <p:nvPr/>
          </p:nvSpPr>
          <p:spPr bwMode="auto">
            <a:xfrm>
              <a:off x="254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5" name="Line 142"/>
            <p:cNvSpPr>
              <a:spLocks noChangeShapeType="1"/>
            </p:cNvSpPr>
            <p:nvPr/>
          </p:nvSpPr>
          <p:spPr bwMode="auto">
            <a:xfrm>
              <a:off x="268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6" name="Line 143"/>
            <p:cNvSpPr>
              <a:spLocks noChangeShapeType="1"/>
            </p:cNvSpPr>
            <p:nvPr/>
          </p:nvSpPr>
          <p:spPr bwMode="auto">
            <a:xfrm>
              <a:off x="283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7" name="Line 144"/>
            <p:cNvSpPr>
              <a:spLocks noChangeShapeType="1"/>
            </p:cNvSpPr>
            <p:nvPr/>
          </p:nvSpPr>
          <p:spPr bwMode="auto">
            <a:xfrm>
              <a:off x="297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8" name="Line 145"/>
            <p:cNvSpPr>
              <a:spLocks noChangeShapeType="1"/>
            </p:cNvSpPr>
            <p:nvPr/>
          </p:nvSpPr>
          <p:spPr bwMode="auto">
            <a:xfrm>
              <a:off x="312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9" name="Line 146"/>
            <p:cNvSpPr>
              <a:spLocks noChangeShapeType="1"/>
            </p:cNvSpPr>
            <p:nvPr/>
          </p:nvSpPr>
          <p:spPr bwMode="auto">
            <a:xfrm>
              <a:off x="326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0" name="Line 147"/>
            <p:cNvSpPr>
              <a:spLocks noChangeShapeType="1"/>
            </p:cNvSpPr>
            <p:nvPr/>
          </p:nvSpPr>
          <p:spPr bwMode="auto">
            <a:xfrm>
              <a:off x="340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1" name="Line 148"/>
            <p:cNvSpPr>
              <a:spLocks noChangeShapeType="1"/>
            </p:cNvSpPr>
            <p:nvPr/>
          </p:nvSpPr>
          <p:spPr bwMode="auto">
            <a:xfrm>
              <a:off x="355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2" name="Line 149"/>
            <p:cNvSpPr>
              <a:spLocks noChangeShapeType="1"/>
            </p:cNvSpPr>
            <p:nvPr/>
          </p:nvSpPr>
          <p:spPr bwMode="auto">
            <a:xfrm>
              <a:off x="369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3" name="Line 150"/>
            <p:cNvSpPr>
              <a:spLocks noChangeShapeType="1"/>
            </p:cNvSpPr>
            <p:nvPr/>
          </p:nvSpPr>
          <p:spPr bwMode="auto">
            <a:xfrm>
              <a:off x="384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4" name="Line 151"/>
            <p:cNvSpPr>
              <a:spLocks noChangeShapeType="1"/>
            </p:cNvSpPr>
            <p:nvPr/>
          </p:nvSpPr>
          <p:spPr bwMode="auto">
            <a:xfrm>
              <a:off x="398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5" name="Line 152"/>
            <p:cNvSpPr>
              <a:spLocks noChangeShapeType="1"/>
            </p:cNvSpPr>
            <p:nvPr/>
          </p:nvSpPr>
          <p:spPr bwMode="auto">
            <a:xfrm>
              <a:off x="412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6" name="Line 153"/>
            <p:cNvSpPr>
              <a:spLocks noChangeShapeType="1"/>
            </p:cNvSpPr>
            <p:nvPr/>
          </p:nvSpPr>
          <p:spPr bwMode="auto">
            <a:xfrm>
              <a:off x="427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7" name="Line 154"/>
            <p:cNvSpPr>
              <a:spLocks noChangeShapeType="1"/>
            </p:cNvSpPr>
            <p:nvPr/>
          </p:nvSpPr>
          <p:spPr bwMode="auto">
            <a:xfrm>
              <a:off x="441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8" name="Line 155"/>
            <p:cNvSpPr>
              <a:spLocks noChangeShapeType="1"/>
            </p:cNvSpPr>
            <p:nvPr/>
          </p:nvSpPr>
          <p:spPr bwMode="auto">
            <a:xfrm>
              <a:off x="456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9" name="Freeform 157"/>
            <p:cNvSpPr>
              <a:spLocks/>
            </p:cNvSpPr>
            <p:nvPr/>
          </p:nvSpPr>
          <p:spPr bwMode="auto">
            <a:xfrm>
              <a:off x="1352" y="35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90" name="Freeform 158"/>
            <p:cNvSpPr>
              <a:spLocks/>
            </p:cNvSpPr>
            <p:nvPr/>
          </p:nvSpPr>
          <p:spPr bwMode="auto">
            <a:xfrm>
              <a:off x="1352" y="10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91" name="Line 159"/>
            <p:cNvSpPr>
              <a:spLocks noChangeShapeType="1"/>
            </p:cNvSpPr>
            <p:nvPr/>
          </p:nvSpPr>
          <p:spPr bwMode="auto">
            <a:xfrm flipV="1">
              <a:off x="1376" y="34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2" name="Line 160"/>
            <p:cNvSpPr>
              <a:spLocks noChangeShapeType="1"/>
            </p:cNvSpPr>
            <p:nvPr/>
          </p:nvSpPr>
          <p:spPr bwMode="auto">
            <a:xfrm flipV="1">
              <a:off x="1376" y="33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3" name="Line 161"/>
            <p:cNvSpPr>
              <a:spLocks noChangeShapeType="1"/>
            </p:cNvSpPr>
            <p:nvPr/>
          </p:nvSpPr>
          <p:spPr bwMode="auto">
            <a:xfrm flipV="1">
              <a:off x="1376" y="31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4" name="Line 162"/>
            <p:cNvSpPr>
              <a:spLocks noChangeShapeType="1"/>
            </p:cNvSpPr>
            <p:nvPr/>
          </p:nvSpPr>
          <p:spPr bwMode="auto">
            <a:xfrm flipV="1">
              <a:off x="1376" y="30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5" name="Line 163"/>
            <p:cNvSpPr>
              <a:spLocks noChangeShapeType="1"/>
            </p:cNvSpPr>
            <p:nvPr/>
          </p:nvSpPr>
          <p:spPr bwMode="auto">
            <a:xfrm flipV="1">
              <a:off x="1376" y="28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6" name="Line 164"/>
            <p:cNvSpPr>
              <a:spLocks noChangeShapeType="1"/>
            </p:cNvSpPr>
            <p:nvPr/>
          </p:nvSpPr>
          <p:spPr bwMode="auto">
            <a:xfrm flipV="1">
              <a:off x="1376" y="27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7" name="Line 165"/>
            <p:cNvSpPr>
              <a:spLocks noChangeShapeType="1"/>
            </p:cNvSpPr>
            <p:nvPr/>
          </p:nvSpPr>
          <p:spPr bwMode="auto">
            <a:xfrm flipV="1">
              <a:off x="1376" y="25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8" name="Line 166"/>
            <p:cNvSpPr>
              <a:spLocks noChangeShapeType="1"/>
            </p:cNvSpPr>
            <p:nvPr/>
          </p:nvSpPr>
          <p:spPr bwMode="auto">
            <a:xfrm flipV="1">
              <a:off x="1376" y="24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9" name="Line 167"/>
            <p:cNvSpPr>
              <a:spLocks noChangeShapeType="1"/>
            </p:cNvSpPr>
            <p:nvPr/>
          </p:nvSpPr>
          <p:spPr bwMode="auto">
            <a:xfrm flipV="1">
              <a:off x="1376" y="23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0" name="Line 168"/>
            <p:cNvSpPr>
              <a:spLocks noChangeShapeType="1"/>
            </p:cNvSpPr>
            <p:nvPr/>
          </p:nvSpPr>
          <p:spPr bwMode="auto">
            <a:xfrm flipV="1">
              <a:off x="1376" y="21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1" name="Line 169"/>
            <p:cNvSpPr>
              <a:spLocks noChangeShapeType="1"/>
            </p:cNvSpPr>
            <p:nvPr/>
          </p:nvSpPr>
          <p:spPr bwMode="auto">
            <a:xfrm flipV="1">
              <a:off x="1376" y="20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2" name="Line 170"/>
            <p:cNvSpPr>
              <a:spLocks noChangeShapeType="1"/>
            </p:cNvSpPr>
            <p:nvPr/>
          </p:nvSpPr>
          <p:spPr bwMode="auto">
            <a:xfrm flipV="1">
              <a:off x="1376" y="18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3" name="Line 171"/>
            <p:cNvSpPr>
              <a:spLocks noChangeShapeType="1"/>
            </p:cNvSpPr>
            <p:nvPr/>
          </p:nvSpPr>
          <p:spPr bwMode="auto">
            <a:xfrm flipV="1">
              <a:off x="1376" y="17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4" name="Line 172"/>
            <p:cNvSpPr>
              <a:spLocks noChangeShapeType="1"/>
            </p:cNvSpPr>
            <p:nvPr/>
          </p:nvSpPr>
          <p:spPr bwMode="auto">
            <a:xfrm flipV="1">
              <a:off x="1376" y="15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5" name="Line 173"/>
            <p:cNvSpPr>
              <a:spLocks noChangeShapeType="1"/>
            </p:cNvSpPr>
            <p:nvPr/>
          </p:nvSpPr>
          <p:spPr bwMode="auto">
            <a:xfrm flipV="1">
              <a:off x="1376" y="14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6" name="Line 174"/>
            <p:cNvSpPr>
              <a:spLocks noChangeShapeType="1"/>
            </p:cNvSpPr>
            <p:nvPr/>
          </p:nvSpPr>
          <p:spPr bwMode="auto">
            <a:xfrm flipV="1">
              <a:off x="1376" y="12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7" name="Line 175"/>
            <p:cNvSpPr>
              <a:spLocks noChangeShapeType="1"/>
            </p:cNvSpPr>
            <p:nvPr/>
          </p:nvSpPr>
          <p:spPr bwMode="auto">
            <a:xfrm flipV="1">
              <a:off x="1376" y="1168"/>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8" name="Freeform 177"/>
            <p:cNvSpPr>
              <a:spLocks/>
            </p:cNvSpPr>
            <p:nvPr/>
          </p:nvSpPr>
          <p:spPr bwMode="auto">
            <a:xfrm>
              <a:off x="3744" y="3584"/>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09" name="Freeform 178"/>
            <p:cNvSpPr>
              <a:spLocks/>
            </p:cNvSpPr>
            <p:nvPr/>
          </p:nvSpPr>
          <p:spPr bwMode="auto">
            <a:xfrm>
              <a:off x="3744" y="111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10" name="Line 179"/>
            <p:cNvSpPr>
              <a:spLocks noChangeShapeType="1"/>
            </p:cNvSpPr>
            <p:nvPr/>
          </p:nvSpPr>
          <p:spPr bwMode="auto">
            <a:xfrm flipV="1">
              <a:off x="3768" y="35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1" name="Line 180"/>
            <p:cNvSpPr>
              <a:spLocks noChangeShapeType="1"/>
            </p:cNvSpPr>
            <p:nvPr/>
          </p:nvSpPr>
          <p:spPr bwMode="auto">
            <a:xfrm flipV="1">
              <a:off x="3768" y="33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2" name="Line 181"/>
            <p:cNvSpPr>
              <a:spLocks noChangeShapeType="1"/>
            </p:cNvSpPr>
            <p:nvPr/>
          </p:nvSpPr>
          <p:spPr bwMode="auto">
            <a:xfrm flipV="1">
              <a:off x="3768" y="32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3" name="Line 182"/>
            <p:cNvSpPr>
              <a:spLocks noChangeShapeType="1"/>
            </p:cNvSpPr>
            <p:nvPr/>
          </p:nvSpPr>
          <p:spPr bwMode="auto">
            <a:xfrm flipV="1">
              <a:off x="3768" y="30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4" name="Line 183"/>
            <p:cNvSpPr>
              <a:spLocks noChangeShapeType="1"/>
            </p:cNvSpPr>
            <p:nvPr/>
          </p:nvSpPr>
          <p:spPr bwMode="auto">
            <a:xfrm flipV="1">
              <a:off x="3768" y="29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5" name="Line 184"/>
            <p:cNvSpPr>
              <a:spLocks noChangeShapeType="1"/>
            </p:cNvSpPr>
            <p:nvPr/>
          </p:nvSpPr>
          <p:spPr bwMode="auto">
            <a:xfrm flipV="1">
              <a:off x="3768" y="27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6" name="Line 185"/>
            <p:cNvSpPr>
              <a:spLocks noChangeShapeType="1"/>
            </p:cNvSpPr>
            <p:nvPr/>
          </p:nvSpPr>
          <p:spPr bwMode="auto">
            <a:xfrm flipV="1">
              <a:off x="3768" y="26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7" name="Line 186"/>
            <p:cNvSpPr>
              <a:spLocks noChangeShapeType="1"/>
            </p:cNvSpPr>
            <p:nvPr/>
          </p:nvSpPr>
          <p:spPr bwMode="auto">
            <a:xfrm flipV="1">
              <a:off x="3768" y="25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8" name="Line 187"/>
            <p:cNvSpPr>
              <a:spLocks noChangeShapeType="1"/>
            </p:cNvSpPr>
            <p:nvPr/>
          </p:nvSpPr>
          <p:spPr bwMode="auto">
            <a:xfrm flipV="1">
              <a:off x="3768" y="23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9" name="Line 188"/>
            <p:cNvSpPr>
              <a:spLocks noChangeShapeType="1"/>
            </p:cNvSpPr>
            <p:nvPr/>
          </p:nvSpPr>
          <p:spPr bwMode="auto">
            <a:xfrm flipV="1">
              <a:off x="3768" y="22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0" name="Line 189"/>
            <p:cNvSpPr>
              <a:spLocks noChangeShapeType="1"/>
            </p:cNvSpPr>
            <p:nvPr/>
          </p:nvSpPr>
          <p:spPr bwMode="auto">
            <a:xfrm flipV="1">
              <a:off x="3768" y="2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1" name="Line 190"/>
            <p:cNvSpPr>
              <a:spLocks noChangeShapeType="1"/>
            </p:cNvSpPr>
            <p:nvPr/>
          </p:nvSpPr>
          <p:spPr bwMode="auto">
            <a:xfrm flipV="1">
              <a:off x="3768" y="1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2" name="Line 191"/>
            <p:cNvSpPr>
              <a:spLocks noChangeShapeType="1"/>
            </p:cNvSpPr>
            <p:nvPr/>
          </p:nvSpPr>
          <p:spPr bwMode="auto">
            <a:xfrm flipV="1">
              <a:off x="3768" y="1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3" name="Line 192"/>
            <p:cNvSpPr>
              <a:spLocks noChangeShapeType="1"/>
            </p:cNvSpPr>
            <p:nvPr/>
          </p:nvSpPr>
          <p:spPr bwMode="auto">
            <a:xfrm flipV="1">
              <a:off x="3768" y="1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4" name="Line 193"/>
            <p:cNvSpPr>
              <a:spLocks noChangeShapeType="1"/>
            </p:cNvSpPr>
            <p:nvPr/>
          </p:nvSpPr>
          <p:spPr bwMode="auto">
            <a:xfrm flipV="1">
              <a:off x="3768" y="1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5" name="Line 194"/>
            <p:cNvSpPr>
              <a:spLocks noChangeShapeType="1"/>
            </p:cNvSpPr>
            <p:nvPr/>
          </p:nvSpPr>
          <p:spPr bwMode="auto">
            <a:xfrm flipV="1">
              <a:off x="3768" y="1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6" name="Line 195"/>
            <p:cNvSpPr>
              <a:spLocks noChangeShapeType="1"/>
            </p:cNvSpPr>
            <p:nvPr/>
          </p:nvSpPr>
          <p:spPr bwMode="auto">
            <a:xfrm flipV="1">
              <a:off x="3768" y="122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7" name="Freeform 197"/>
            <p:cNvSpPr>
              <a:spLocks/>
            </p:cNvSpPr>
            <p:nvPr/>
          </p:nvSpPr>
          <p:spPr bwMode="auto">
            <a:xfrm>
              <a:off x="2728" y="350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28" name="Freeform 198"/>
            <p:cNvSpPr>
              <a:spLocks/>
            </p:cNvSpPr>
            <p:nvPr/>
          </p:nvSpPr>
          <p:spPr bwMode="auto">
            <a:xfrm>
              <a:off x="2728" y="103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29" name="Line 199"/>
            <p:cNvSpPr>
              <a:spLocks noChangeShapeType="1"/>
            </p:cNvSpPr>
            <p:nvPr/>
          </p:nvSpPr>
          <p:spPr bwMode="auto">
            <a:xfrm flipV="1">
              <a:off x="2752" y="34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0" name="Line 200"/>
            <p:cNvSpPr>
              <a:spLocks noChangeShapeType="1"/>
            </p:cNvSpPr>
            <p:nvPr/>
          </p:nvSpPr>
          <p:spPr bwMode="auto">
            <a:xfrm flipV="1">
              <a:off x="2752" y="32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1" name="Line 201"/>
            <p:cNvSpPr>
              <a:spLocks noChangeShapeType="1"/>
            </p:cNvSpPr>
            <p:nvPr/>
          </p:nvSpPr>
          <p:spPr bwMode="auto">
            <a:xfrm flipV="1">
              <a:off x="2752" y="31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2" name="Line 202"/>
            <p:cNvSpPr>
              <a:spLocks noChangeShapeType="1"/>
            </p:cNvSpPr>
            <p:nvPr/>
          </p:nvSpPr>
          <p:spPr bwMode="auto">
            <a:xfrm flipV="1">
              <a:off x="2752" y="30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3" name="Line 203"/>
            <p:cNvSpPr>
              <a:spLocks noChangeShapeType="1"/>
            </p:cNvSpPr>
            <p:nvPr/>
          </p:nvSpPr>
          <p:spPr bwMode="auto">
            <a:xfrm flipV="1">
              <a:off x="2752" y="28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4" name="Line 204"/>
            <p:cNvSpPr>
              <a:spLocks noChangeShapeType="1"/>
            </p:cNvSpPr>
            <p:nvPr/>
          </p:nvSpPr>
          <p:spPr bwMode="auto">
            <a:xfrm flipV="1">
              <a:off x="2752" y="27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5" name="Line 205"/>
            <p:cNvSpPr>
              <a:spLocks noChangeShapeType="1"/>
            </p:cNvSpPr>
            <p:nvPr/>
          </p:nvSpPr>
          <p:spPr bwMode="auto">
            <a:xfrm flipV="1">
              <a:off x="2752" y="25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6" name="Line 206"/>
            <p:cNvSpPr>
              <a:spLocks noChangeShapeType="1"/>
            </p:cNvSpPr>
            <p:nvPr/>
          </p:nvSpPr>
          <p:spPr bwMode="auto">
            <a:xfrm flipV="1">
              <a:off x="2752" y="24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7" name="Line 207"/>
            <p:cNvSpPr>
              <a:spLocks noChangeShapeType="1"/>
            </p:cNvSpPr>
            <p:nvPr/>
          </p:nvSpPr>
          <p:spPr bwMode="auto">
            <a:xfrm flipV="1">
              <a:off x="2752" y="22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8" name="Line 208"/>
            <p:cNvSpPr>
              <a:spLocks noChangeShapeType="1"/>
            </p:cNvSpPr>
            <p:nvPr/>
          </p:nvSpPr>
          <p:spPr bwMode="auto">
            <a:xfrm flipV="1">
              <a:off x="2752" y="21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9" name="Line 209"/>
            <p:cNvSpPr>
              <a:spLocks noChangeShapeType="1"/>
            </p:cNvSpPr>
            <p:nvPr/>
          </p:nvSpPr>
          <p:spPr bwMode="auto">
            <a:xfrm flipV="1">
              <a:off x="2752" y="19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0" name="Line 210"/>
            <p:cNvSpPr>
              <a:spLocks noChangeShapeType="1"/>
            </p:cNvSpPr>
            <p:nvPr/>
          </p:nvSpPr>
          <p:spPr bwMode="auto">
            <a:xfrm flipV="1">
              <a:off x="2752" y="18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1" name="Line 211"/>
            <p:cNvSpPr>
              <a:spLocks noChangeShapeType="1"/>
            </p:cNvSpPr>
            <p:nvPr/>
          </p:nvSpPr>
          <p:spPr bwMode="auto">
            <a:xfrm flipV="1">
              <a:off x="2752" y="17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2" name="Line 212"/>
            <p:cNvSpPr>
              <a:spLocks noChangeShapeType="1"/>
            </p:cNvSpPr>
            <p:nvPr/>
          </p:nvSpPr>
          <p:spPr bwMode="auto">
            <a:xfrm flipV="1">
              <a:off x="2752" y="15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3" name="Line 213"/>
            <p:cNvSpPr>
              <a:spLocks noChangeShapeType="1"/>
            </p:cNvSpPr>
            <p:nvPr/>
          </p:nvSpPr>
          <p:spPr bwMode="auto">
            <a:xfrm flipV="1">
              <a:off x="2752" y="14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4" name="Line 214"/>
            <p:cNvSpPr>
              <a:spLocks noChangeShapeType="1"/>
            </p:cNvSpPr>
            <p:nvPr/>
          </p:nvSpPr>
          <p:spPr bwMode="auto">
            <a:xfrm flipV="1">
              <a:off x="2752" y="12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5" name="Line 215"/>
            <p:cNvSpPr>
              <a:spLocks noChangeShapeType="1"/>
            </p:cNvSpPr>
            <p:nvPr/>
          </p:nvSpPr>
          <p:spPr bwMode="auto">
            <a:xfrm flipV="1">
              <a:off x="2752" y="114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6" name="Rectangle 217"/>
            <p:cNvSpPr>
              <a:spLocks noChangeArrowheads="1"/>
            </p:cNvSpPr>
            <p:nvPr/>
          </p:nvSpPr>
          <p:spPr bwMode="auto">
            <a:xfrm>
              <a:off x="408" y="28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4947" name="Rectangle 218"/>
            <p:cNvSpPr>
              <a:spLocks noChangeArrowheads="1"/>
            </p:cNvSpPr>
            <p:nvPr/>
          </p:nvSpPr>
          <p:spPr bwMode="auto">
            <a:xfrm>
              <a:off x="424" y="2000"/>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4948" name="Rectangle 219"/>
            <p:cNvSpPr>
              <a:spLocks noChangeArrowheads="1"/>
            </p:cNvSpPr>
            <p:nvPr/>
          </p:nvSpPr>
          <p:spPr bwMode="auto">
            <a:xfrm>
              <a:off x="424" y="156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4949" name="Oval 220"/>
            <p:cNvSpPr>
              <a:spLocks noChangeArrowheads="1"/>
            </p:cNvSpPr>
            <p:nvPr/>
          </p:nvSpPr>
          <p:spPr bwMode="auto">
            <a:xfrm>
              <a:off x="1900" y="170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4950" name="Oval 221"/>
            <p:cNvSpPr>
              <a:spLocks noChangeArrowheads="1"/>
            </p:cNvSpPr>
            <p:nvPr/>
          </p:nvSpPr>
          <p:spPr bwMode="auto">
            <a:xfrm>
              <a:off x="1100" y="2308"/>
              <a:ext cx="64" cy="64"/>
            </a:xfrm>
            <a:prstGeom prst="ellipse">
              <a:avLst/>
            </a:prstGeom>
            <a:solidFill>
              <a:schemeClr val="tx1"/>
            </a:solidFill>
            <a:ln w="12700">
              <a:solidFill>
                <a:srgbClr val="000000"/>
              </a:solidFill>
              <a:round/>
              <a:headEnd/>
              <a:tailEnd/>
            </a:ln>
          </p:spPr>
          <p:txBody>
            <a:bodyPr/>
            <a:lstStyle/>
            <a:p>
              <a:endParaRPr lang="en-US" dirty="0"/>
            </a:p>
          </p:txBody>
        </p:sp>
        <p:sp>
          <p:nvSpPr>
            <p:cNvPr id="74951" name="Oval 222"/>
            <p:cNvSpPr>
              <a:spLocks noChangeArrowheads="1"/>
            </p:cNvSpPr>
            <p:nvPr/>
          </p:nvSpPr>
          <p:spPr bwMode="auto">
            <a:xfrm>
              <a:off x="3068" y="2236"/>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892956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Strong Normal Test </a:t>
            </a:r>
            <a:endParaRPr lang="en-US" dirty="0"/>
          </a:p>
        </p:txBody>
      </p:sp>
      <p:sp>
        <p:nvSpPr>
          <p:cNvPr id="3" name="Content Placeholder 2"/>
          <p:cNvSpPr>
            <a:spLocks noGrp="1"/>
          </p:cNvSpPr>
          <p:nvPr>
            <p:ph idx="1"/>
          </p:nvPr>
        </p:nvSpPr>
        <p:spPr/>
        <p:txBody>
          <a:bodyPr/>
          <a:lstStyle/>
          <a:p>
            <a:r>
              <a:rPr lang="en-US" dirty="0" smtClean="0"/>
              <a:t>Every combination of normal equivalence classes of every input variable is tested in at least one </a:t>
            </a:r>
            <a:r>
              <a:rPr lang="en-US" smtClean="0"/>
              <a:t>test case.</a:t>
            </a:r>
            <a:endParaRPr lang="en-US" dirty="0"/>
          </a:p>
          <a:p>
            <a:r>
              <a:rPr lang="en-US" dirty="0" smtClean="0"/>
              <a:t>More comprehensive.</a:t>
            </a:r>
            <a:endParaRPr lang="en-US" dirty="0"/>
          </a:p>
          <a:p>
            <a:r>
              <a:rPr lang="en-US" dirty="0" smtClean="0"/>
              <a:t>Requires more test cases. </a:t>
            </a:r>
            <a:endParaRPr lang="en-US" dirty="0"/>
          </a:p>
          <a:p>
            <a:r>
              <a:rPr lang="en-US" dirty="0" smtClean="0"/>
              <a:t>May not be practical for programs with large number of input variables.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78221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207"/>
          <p:cNvSpPr/>
          <p:nvPr/>
        </p:nvSpPr>
        <p:spPr>
          <a:xfrm>
            <a:off x="32004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Normal </a:t>
            </a:r>
            <a:r>
              <a:rPr lang="en-US" dirty="0" smtClean="0">
                <a:effectLst>
                  <a:outerShdw blurRad="38100" dist="38100" dir="2700000" algn="tl">
                    <a:srgbClr val="DDDDDD"/>
                  </a:outerShdw>
                </a:effectLst>
              </a:rPr>
              <a:t>Test</a:t>
            </a:r>
            <a:endParaRPr lang="en-US" dirty="0"/>
          </a:p>
        </p:txBody>
      </p:sp>
      <p:grpSp>
        <p:nvGrpSpPr>
          <p:cNvPr id="76808" name="Group 208"/>
          <p:cNvGrpSpPr>
            <a:grpSpLocks/>
          </p:cNvGrpSpPr>
          <p:nvPr/>
        </p:nvGrpSpPr>
        <p:grpSpPr bwMode="auto">
          <a:xfrm>
            <a:off x="2057400" y="1524000"/>
            <a:ext cx="8102600" cy="4940300"/>
            <a:chOff x="240" y="688"/>
            <a:chExt cx="5104" cy="3112"/>
          </a:xfrm>
        </p:grpSpPr>
        <p:grpSp>
          <p:nvGrpSpPr>
            <p:cNvPr id="76809" name="Group 24"/>
            <p:cNvGrpSpPr>
              <a:grpSpLocks/>
            </p:cNvGrpSpPr>
            <p:nvPr/>
          </p:nvGrpSpPr>
          <p:grpSpPr bwMode="auto">
            <a:xfrm>
              <a:off x="520" y="1024"/>
              <a:ext cx="72" cy="2504"/>
              <a:chOff x="616" y="544"/>
              <a:chExt cx="72" cy="2504"/>
            </a:xfrm>
          </p:grpSpPr>
          <p:sp>
            <p:nvSpPr>
              <p:cNvPr id="77007"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7008"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0" name="Group 27"/>
            <p:cNvGrpSpPr>
              <a:grpSpLocks/>
            </p:cNvGrpSpPr>
            <p:nvPr/>
          </p:nvGrpSpPr>
          <p:grpSpPr bwMode="auto">
            <a:xfrm>
              <a:off x="416" y="3320"/>
              <a:ext cx="4928" cy="72"/>
              <a:chOff x="512" y="2840"/>
              <a:chExt cx="4928" cy="72"/>
            </a:xfrm>
          </p:grpSpPr>
          <p:sp>
            <p:nvSpPr>
              <p:cNvPr id="77005"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7006"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1" name="Group 60"/>
            <p:cNvGrpSpPr>
              <a:grpSpLocks/>
            </p:cNvGrpSpPr>
            <p:nvPr/>
          </p:nvGrpSpPr>
          <p:grpSpPr bwMode="auto">
            <a:xfrm>
              <a:off x="240" y="2880"/>
              <a:ext cx="4520" cy="56"/>
              <a:chOff x="336" y="2400"/>
              <a:chExt cx="4520" cy="56"/>
            </a:xfrm>
          </p:grpSpPr>
          <p:sp>
            <p:nvSpPr>
              <p:cNvPr id="76973"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74"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75"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6"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7"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8"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9"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0"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1"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2"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3"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4"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5"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6"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7"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8"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9"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0"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1"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2"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3"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4"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5"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6"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7"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8"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9"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0"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1"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2"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3"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4"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2" name="Group 80"/>
            <p:cNvGrpSpPr>
              <a:grpSpLocks/>
            </p:cNvGrpSpPr>
            <p:nvPr/>
          </p:nvGrpSpPr>
          <p:grpSpPr bwMode="auto">
            <a:xfrm>
              <a:off x="864" y="1120"/>
              <a:ext cx="56" cy="2584"/>
              <a:chOff x="960" y="640"/>
              <a:chExt cx="56" cy="2584"/>
            </a:xfrm>
          </p:grpSpPr>
          <p:sp>
            <p:nvSpPr>
              <p:cNvPr id="76954"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55"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56"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7"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8"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9"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0"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1"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2"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3"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4"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5"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6"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7"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8"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9"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0"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1"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2"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3" name="Group 113"/>
            <p:cNvGrpSpPr>
              <a:grpSpLocks/>
            </p:cNvGrpSpPr>
            <p:nvPr/>
          </p:nvGrpSpPr>
          <p:grpSpPr bwMode="auto">
            <a:xfrm>
              <a:off x="240" y="1592"/>
              <a:ext cx="4512" cy="56"/>
              <a:chOff x="336" y="1112"/>
              <a:chExt cx="4512" cy="56"/>
            </a:xfrm>
          </p:grpSpPr>
          <p:sp>
            <p:nvSpPr>
              <p:cNvPr id="76922"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23"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24"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5"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6"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7"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8"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9"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0"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1"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2"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3"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4"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5"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6"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7"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8"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9"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0"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1"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2"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3"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4"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5"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6"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7"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8"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9"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0"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1"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2"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3"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76814" name="Rectangle 114"/>
            <p:cNvSpPr>
              <a:spLocks noChangeArrowheads="1"/>
            </p:cNvSpPr>
            <p:nvPr/>
          </p:nvSpPr>
          <p:spPr bwMode="auto">
            <a:xfrm>
              <a:off x="944" y="349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6815" name="Rectangle 115"/>
            <p:cNvSpPr>
              <a:spLocks noChangeArrowheads="1"/>
            </p:cNvSpPr>
            <p:nvPr/>
          </p:nvSpPr>
          <p:spPr bwMode="auto">
            <a:xfrm>
              <a:off x="1480" y="348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6816" name="Rectangle 116"/>
            <p:cNvSpPr>
              <a:spLocks noChangeArrowheads="1"/>
            </p:cNvSpPr>
            <p:nvPr/>
          </p:nvSpPr>
          <p:spPr bwMode="auto">
            <a:xfrm>
              <a:off x="2840" y="34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6817" name="Rectangle 117"/>
            <p:cNvSpPr>
              <a:spLocks noChangeArrowheads="1"/>
            </p:cNvSpPr>
            <p:nvPr/>
          </p:nvSpPr>
          <p:spPr bwMode="auto">
            <a:xfrm>
              <a:off x="3848" y="347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6818" name="Rectangle 118"/>
            <p:cNvSpPr>
              <a:spLocks noChangeArrowheads="1"/>
            </p:cNvSpPr>
            <p:nvPr/>
          </p:nvSpPr>
          <p:spPr bwMode="auto">
            <a:xfrm>
              <a:off x="488" y="68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6819" name="Rectangle 120"/>
            <p:cNvSpPr>
              <a:spLocks noChangeArrowheads="1"/>
            </p:cNvSpPr>
            <p:nvPr/>
          </p:nvSpPr>
          <p:spPr bwMode="auto">
            <a:xfrm>
              <a:off x="4408" y="344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76820" name="Group 156"/>
            <p:cNvGrpSpPr>
              <a:grpSpLocks/>
            </p:cNvGrpSpPr>
            <p:nvPr/>
          </p:nvGrpSpPr>
          <p:grpSpPr bwMode="auto">
            <a:xfrm>
              <a:off x="272" y="2016"/>
              <a:ext cx="4520" cy="56"/>
              <a:chOff x="368" y="1536"/>
              <a:chExt cx="4520" cy="56"/>
            </a:xfrm>
          </p:grpSpPr>
          <p:sp>
            <p:nvSpPr>
              <p:cNvPr id="76890"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91"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92"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3"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4"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5"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6"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7"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8"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9"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0"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1"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2"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3"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4"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5"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6"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7"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8"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9"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0"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1"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2"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3"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4"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5"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6"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7"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8"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9"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0"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1"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21" name="Group 176"/>
            <p:cNvGrpSpPr>
              <a:grpSpLocks/>
            </p:cNvGrpSpPr>
            <p:nvPr/>
          </p:nvGrpSpPr>
          <p:grpSpPr bwMode="auto">
            <a:xfrm>
              <a:off x="1352" y="1152"/>
              <a:ext cx="56" cy="2584"/>
              <a:chOff x="1448" y="672"/>
              <a:chExt cx="56" cy="2584"/>
            </a:xfrm>
          </p:grpSpPr>
          <p:sp>
            <p:nvSpPr>
              <p:cNvPr id="76871"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72"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73"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4"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5"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6"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7"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8"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9"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0"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1"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2"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3"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4"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5"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6"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7"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8"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9"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22" name="Group 196"/>
            <p:cNvGrpSpPr>
              <a:grpSpLocks/>
            </p:cNvGrpSpPr>
            <p:nvPr/>
          </p:nvGrpSpPr>
          <p:grpSpPr bwMode="auto">
            <a:xfrm>
              <a:off x="3744" y="1208"/>
              <a:ext cx="56" cy="2592"/>
              <a:chOff x="3840" y="728"/>
              <a:chExt cx="56" cy="2592"/>
            </a:xfrm>
          </p:grpSpPr>
          <p:sp>
            <p:nvSpPr>
              <p:cNvPr id="76852"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53"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54"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5"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6"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7"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8"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9"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0"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1"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2"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3"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4"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5"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6"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7"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8"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9"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0"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23" name="Group 216"/>
            <p:cNvGrpSpPr>
              <a:grpSpLocks/>
            </p:cNvGrpSpPr>
            <p:nvPr/>
          </p:nvGrpSpPr>
          <p:grpSpPr bwMode="auto">
            <a:xfrm>
              <a:off x="2728" y="1128"/>
              <a:ext cx="56" cy="2584"/>
              <a:chOff x="2824" y="648"/>
              <a:chExt cx="56" cy="2584"/>
            </a:xfrm>
          </p:grpSpPr>
          <p:sp>
            <p:nvSpPr>
              <p:cNvPr id="76833"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34"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35"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6"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7"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8"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9"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0"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1"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2"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3"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4"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5"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6"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7"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8"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9"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0"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1"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76824" name="Rectangle 217"/>
            <p:cNvSpPr>
              <a:spLocks noChangeArrowheads="1"/>
            </p:cNvSpPr>
            <p:nvPr/>
          </p:nvSpPr>
          <p:spPr bwMode="auto">
            <a:xfrm>
              <a:off x="408" y="297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6825" name="Rectangle 218"/>
            <p:cNvSpPr>
              <a:spLocks noChangeArrowheads="1"/>
            </p:cNvSpPr>
            <p:nvPr/>
          </p:nvSpPr>
          <p:spPr bwMode="auto">
            <a:xfrm>
              <a:off x="424" y="2096"/>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6826" name="Rectangle 219"/>
            <p:cNvSpPr>
              <a:spLocks noChangeArrowheads="1"/>
            </p:cNvSpPr>
            <p:nvPr/>
          </p:nvSpPr>
          <p:spPr bwMode="auto">
            <a:xfrm>
              <a:off x="424" y="1656"/>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6827" name="Oval 220"/>
            <p:cNvSpPr>
              <a:spLocks noChangeArrowheads="1"/>
            </p:cNvSpPr>
            <p:nvPr/>
          </p:nvSpPr>
          <p:spPr bwMode="auto">
            <a:xfrm>
              <a:off x="1900" y="17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8" name="Oval 221"/>
            <p:cNvSpPr>
              <a:spLocks noChangeArrowheads="1"/>
            </p:cNvSpPr>
            <p:nvPr/>
          </p:nvSpPr>
          <p:spPr bwMode="auto">
            <a:xfrm>
              <a:off x="1100" y="2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9" name="Oval 222"/>
            <p:cNvSpPr>
              <a:spLocks noChangeArrowheads="1"/>
            </p:cNvSpPr>
            <p:nvPr/>
          </p:nvSpPr>
          <p:spPr bwMode="auto">
            <a:xfrm>
              <a:off x="3404"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0" name="Oval 223"/>
            <p:cNvSpPr>
              <a:spLocks noChangeArrowheads="1"/>
            </p:cNvSpPr>
            <p:nvPr/>
          </p:nvSpPr>
          <p:spPr bwMode="auto">
            <a:xfrm>
              <a:off x="3420" y="174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1" name="Oval 224"/>
            <p:cNvSpPr>
              <a:spLocks noChangeArrowheads="1"/>
            </p:cNvSpPr>
            <p:nvPr/>
          </p:nvSpPr>
          <p:spPr bwMode="auto">
            <a:xfrm>
              <a:off x="2364" y="23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2" name="Oval 225"/>
            <p:cNvSpPr>
              <a:spLocks noChangeArrowheads="1"/>
            </p:cNvSpPr>
            <p:nvPr/>
          </p:nvSpPr>
          <p:spPr bwMode="auto">
            <a:xfrm>
              <a:off x="1180" y="17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022469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Robustness Test </a:t>
            </a:r>
            <a:endParaRPr lang="en-US" dirty="0"/>
          </a:p>
        </p:txBody>
      </p:sp>
      <p:sp>
        <p:nvSpPr>
          <p:cNvPr id="3" name="Content Placeholder 2"/>
          <p:cNvSpPr>
            <a:spLocks noGrp="1"/>
          </p:cNvSpPr>
          <p:nvPr>
            <p:ph sz="quarter" idx="1"/>
          </p:nvPr>
        </p:nvSpPr>
        <p:spPr/>
        <p:txBody>
          <a:bodyPr/>
          <a:lstStyle/>
          <a:p>
            <a:r>
              <a:rPr lang="en-US" dirty="0" smtClean="0"/>
              <a:t>Add robustness test cases to weak normal test suite. </a:t>
            </a:r>
          </a:p>
          <a:p>
            <a:r>
              <a:rPr lang="en-US" dirty="0" smtClean="0"/>
              <a:t>Every invalid equivalence class of every input variable is tested in at least one robustness test case.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689392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0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Weak Robustness </a:t>
            </a:r>
            <a:r>
              <a:rPr lang="en-US" dirty="0" smtClean="0">
                <a:effectLst>
                  <a:outerShdw blurRad="38100" dist="38100" dir="2700000" algn="tl">
                    <a:srgbClr val="DDDDDD"/>
                  </a:outerShdw>
                </a:effectLst>
              </a:rPr>
              <a:t>Test</a:t>
            </a:r>
            <a:endParaRPr lang="en-US" dirty="0"/>
          </a:p>
        </p:txBody>
      </p:sp>
      <p:sp>
        <p:nvSpPr>
          <p:cNvPr id="78856" name="Rectangle 6"/>
          <p:cNvSpPr>
            <a:spLocks noChangeArrowheads="1"/>
          </p:cNvSpPr>
          <p:nvPr/>
        </p:nvSpPr>
        <p:spPr bwMode="auto">
          <a:xfrm>
            <a:off x="3746501" y="62103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78857" name="Rectangle 121"/>
          <p:cNvSpPr>
            <a:spLocks noChangeArrowheads="1"/>
          </p:cNvSpPr>
          <p:nvPr/>
        </p:nvSpPr>
        <p:spPr bwMode="auto">
          <a:xfrm>
            <a:off x="8648701" y="53975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grpSp>
        <p:nvGrpSpPr>
          <p:cNvPr id="78858" name="Group 199"/>
          <p:cNvGrpSpPr>
            <a:grpSpLocks/>
          </p:cNvGrpSpPr>
          <p:nvPr/>
        </p:nvGrpSpPr>
        <p:grpSpPr bwMode="auto">
          <a:xfrm>
            <a:off x="1981200" y="1524000"/>
            <a:ext cx="8102600" cy="4864100"/>
            <a:chOff x="288" y="864"/>
            <a:chExt cx="5104" cy="3064"/>
          </a:xfrm>
        </p:grpSpPr>
        <p:sp>
          <p:nvSpPr>
            <p:cNvPr id="78859" name="Freeform 22"/>
            <p:cNvSpPr>
              <a:spLocks/>
            </p:cNvSpPr>
            <p:nvPr/>
          </p:nvSpPr>
          <p:spPr bwMode="auto">
            <a:xfrm>
              <a:off x="568" y="1152"/>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0" name="Line 23"/>
            <p:cNvSpPr>
              <a:spLocks noChangeShapeType="1"/>
            </p:cNvSpPr>
            <p:nvPr/>
          </p:nvSpPr>
          <p:spPr bwMode="auto">
            <a:xfrm flipV="1">
              <a:off x="600" y="1224"/>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1" name="Freeform 25"/>
            <p:cNvSpPr>
              <a:spLocks/>
            </p:cNvSpPr>
            <p:nvPr/>
          </p:nvSpPr>
          <p:spPr bwMode="auto">
            <a:xfrm>
              <a:off x="5280" y="344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2" name="Line 26"/>
            <p:cNvSpPr>
              <a:spLocks noChangeShapeType="1"/>
            </p:cNvSpPr>
            <p:nvPr/>
          </p:nvSpPr>
          <p:spPr bwMode="auto">
            <a:xfrm>
              <a:off x="464" y="3480"/>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3" name="Freeform 28"/>
            <p:cNvSpPr>
              <a:spLocks/>
            </p:cNvSpPr>
            <p:nvPr/>
          </p:nvSpPr>
          <p:spPr bwMode="auto">
            <a:xfrm>
              <a:off x="288" y="3008"/>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4" name="Freeform 29"/>
            <p:cNvSpPr>
              <a:spLocks/>
            </p:cNvSpPr>
            <p:nvPr/>
          </p:nvSpPr>
          <p:spPr bwMode="auto">
            <a:xfrm>
              <a:off x="4696" y="3008"/>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5" name="Line 30"/>
            <p:cNvSpPr>
              <a:spLocks noChangeShapeType="1"/>
            </p:cNvSpPr>
            <p:nvPr/>
          </p:nvSpPr>
          <p:spPr bwMode="auto">
            <a:xfrm>
              <a:off x="40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6" name="Line 31"/>
            <p:cNvSpPr>
              <a:spLocks noChangeShapeType="1"/>
            </p:cNvSpPr>
            <p:nvPr/>
          </p:nvSpPr>
          <p:spPr bwMode="auto">
            <a:xfrm>
              <a:off x="54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7" name="Line 32"/>
            <p:cNvSpPr>
              <a:spLocks noChangeShapeType="1"/>
            </p:cNvSpPr>
            <p:nvPr/>
          </p:nvSpPr>
          <p:spPr bwMode="auto">
            <a:xfrm>
              <a:off x="68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8" name="Line 33"/>
            <p:cNvSpPr>
              <a:spLocks noChangeShapeType="1"/>
            </p:cNvSpPr>
            <p:nvPr/>
          </p:nvSpPr>
          <p:spPr bwMode="auto">
            <a:xfrm>
              <a:off x="83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9" name="Line 34"/>
            <p:cNvSpPr>
              <a:spLocks noChangeShapeType="1"/>
            </p:cNvSpPr>
            <p:nvPr/>
          </p:nvSpPr>
          <p:spPr bwMode="auto">
            <a:xfrm>
              <a:off x="97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0" name="Line 35"/>
            <p:cNvSpPr>
              <a:spLocks noChangeShapeType="1"/>
            </p:cNvSpPr>
            <p:nvPr/>
          </p:nvSpPr>
          <p:spPr bwMode="auto">
            <a:xfrm>
              <a:off x="112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1" name="Line 36"/>
            <p:cNvSpPr>
              <a:spLocks noChangeShapeType="1"/>
            </p:cNvSpPr>
            <p:nvPr/>
          </p:nvSpPr>
          <p:spPr bwMode="auto">
            <a:xfrm>
              <a:off x="126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2" name="Line 37"/>
            <p:cNvSpPr>
              <a:spLocks noChangeShapeType="1"/>
            </p:cNvSpPr>
            <p:nvPr/>
          </p:nvSpPr>
          <p:spPr bwMode="auto">
            <a:xfrm>
              <a:off x="140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3" name="Line 38"/>
            <p:cNvSpPr>
              <a:spLocks noChangeShapeType="1"/>
            </p:cNvSpPr>
            <p:nvPr/>
          </p:nvSpPr>
          <p:spPr bwMode="auto">
            <a:xfrm>
              <a:off x="155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4" name="Line 39"/>
            <p:cNvSpPr>
              <a:spLocks noChangeShapeType="1"/>
            </p:cNvSpPr>
            <p:nvPr/>
          </p:nvSpPr>
          <p:spPr bwMode="auto">
            <a:xfrm>
              <a:off x="169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5" name="Line 40"/>
            <p:cNvSpPr>
              <a:spLocks noChangeShapeType="1"/>
            </p:cNvSpPr>
            <p:nvPr/>
          </p:nvSpPr>
          <p:spPr bwMode="auto">
            <a:xfrm>
              <a:off x="184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6" name="Line 41"/>
            <p:cNvSpPr>
              <a:spLocks noChangeShapeType="1"/>
            </p:cNvSpPr>
            <p:nvPr/>
          </p:nvSpPr>
          <p:spPr bwMode="auto">
            <a:xfrm>
              <a:off x="198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7" name="Line 42"/>
            <p:cNvSpPr>
              <a:spLocks noChangeShapeType="1"/>
            </p:cNvSpPr>
            <p:nvPr/>
          </p:nvSpPr>
          <p:spPr bwMode="auto">
            <a:xfrm>
              <a:off x="212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8" name="Line 43"/>
            <p:cNvSpPr>
              <a:spLocks noChangeShapeType="1"/>
            </p:cNvSpPr>
            <p:nvPr/>
          </p:nvSpPr>
          <p:spPr bwMode="auto">
            <a:xfrm>
              <a:off x="227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9" name="Line 44"/>
            <p:cNvSpPr>
              <a:spLocks noChangeShapeType="1"/>
            </p:cNvSpPr>
            <p:nvPr/>
          </p:nvSpPr>
          <p:spPr bwMode="auto">
            <a:xfrm>
              <a:off x="241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0" name="Line 45"/>
            <p:cNvSpPr>
              <a:spLocks noChangeShapeType="1"/>
            </p:cNvSpPr>
            <p:nvPr/>
          </p:nvSpPr>
          <p:spPr bwMode="auto">
            <a:xfrm>
              <a:off x="256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1" name="Line 46"/>
            <p:cNvSpPr>
              <a:spLocks noChangeShapeType="1"/>
            </p:cNvSpPr>
            <p:nvPr/>
          </p:nvSpPr>
          <p:spPr bwMode="auto">
            <a:xfrm>
              <a:off x="270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2" name="Line 47"/>
            <p:cNvSpPr>
              <a:spLocks noChangeShapeType="1"/>
            </p:cNvSpPr>
            <p:nvPr/>
          </p:nvSpPr>
          <p:spPr bwMode="auto">
            <a:xfrm>
              <a:off x="284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3" name="Line 48"/>
            <p:cNvSpPr>
              <a:spLocks noChangeShapeType="1"/>
            </p:cNvSpPr>
            <p:nvPr/>
          </p:nvSpPr>
          <p:spPr bwMode="auto">
            <a:xfrm>
              <a:off x="299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4" name="Line 49"/>
            <p:cNvSpPr>
              <a:spLocks noChangeShapeType="1"/>
            </p:cNvSpPr>
            <p:nvPr/>
          </p:nvSpPr>
          <p:spPr bwMode="auto">
            <a:xfrm>
              <a:off x="313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5" name="Line 50"/>
            <p:cNvSpPr>
              <a:spLocks noChangeShapeType="1"/>
            </p:cNvSpPr>
            <p:nvPr/>
          </p:nvSpPr>
          <p:spPr bwMode="auto">
            <a:xfrm>
              <a:off x="328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6" name="Line 51"/>
            <p:cNvSpPr>
              <a:spLocks noChangeShapeType="1"/>
            </p:cNvSpPr>
            <p:nvPr/>
          </p:nvSpPr>
          <p:spPr bwMode="auto">
            <a:xfrm>
              <a:off x="342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7" name="Line 52"/>
            <p:cNvSpPr>
              <a:spLocks noChangeShapeType="1"/>
            </p:cNvSpPr>
            <p:nvPr/>
          </p:nvSpPr>
          <p:spPr bwMode="auto">
            <a:xfrm>
              <a:off x="356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8" name="Line 53"/>
            <p:cNvSpPr>
              <a:spLocks noChangeShapeType="1"/>
            </p:cNvSpPr>
            <p:nvPr/>
          </p:nvSpPr>
          <p:spPr bwMode="auto">
            <a:xfrm>
              <a:off x="371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9" name="Line 54"/>
            <p:cNvSpPr>
              <a:spLocks noChangeShapeType="1"/>
            </p:cNvSpPr>
            <p:nvPr/>
          </p:nvSpPr>
          <p:spPr bwMode="auto">
            <a:xfrm>
              <a:off x="385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0" name="Line 55"/>
            <p:cNvSpPr>
              <a:spLocks noChangeShapeType="1"/>
            </p:cNvSpPr>
            <p:nvPr/>
          </p:nvSpPr>
          <p:spPr bwMode="auto">
            <a:xfrm>
              <a:off x="400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1" name="Line 56"/>
            <p:cNvSpPr>
              <a:spLocks noChangeShapeType="1"/>
            </p:cNvSpPr>
            <p:nvPr/>
          </p:nvSpPr>
          <p:spPr bwMode="auto">
            <a:xfrm>
              <a:off x="414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2" name="Line 57"/>
            <p:cNvSpPr>
              <a:spLocks noChangeShapeType="1"/>
            </p:cNvSpPr>
            <p:nvPr/>
          </p:nvSpPr>
          <p:spPr bwMode="auto">
            <a:xfrm>
              <a:off x="428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3" name="Line 58"/>
            <p:cNvSpPr>
              <a:spLocks noChangeShapeType="1"/>
            </p:cNvSpPr>
            <p:nvPr/>
          </p:nvSpPr>
          <p:spPr bwMode="auto">
            <a:xfrm>
              <a:off x="443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4" name="Line 59"/>
            <p:cNvSpPr>
              <a:spLocks noChangeShapeType="1"/>
            </p:cNvSpPr>
            <p:nvPr/>
          </p:nvSpPr>
          <p:spPr bwMode="auto">
            <a:xfrm>
              <a:off x="457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5" name="Freeform 61"/>
            <p:cNvSpPr>
              <a:spLocks/>
            </p:cNvSpPr>
            <p:nvPr/>
          </p:nvSpPr>
          <p:spPr bwMode="auto">
            <a:xfrm>
              <a:off x="912" y="37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96" name="Freeform 62"/>
            <p:cNvSpPr>
              <a:spLocks/>
            </p:cNvSpPr>
            <p:nvPr/>
          </p:nvSpPr>
          <p:spPr bwMode="auto">
            <a:xfrm>
              <a:off x="912" y="12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97" name="Line 63"/>
            <p:cNvSpPr>
              <a:spLocks noChangeShapeType="1"/>
            </p:cNvSpPr>
            <p:nvPr/>
          </p:nvSpPr>
          <p:spPr bwMode="auto">
            <a:xfrm flipV="1">
              <a:off x="936" y="36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8" name="Line 64"/>
            <p:cNvSpPr>
              <a:spLocks noChangeShapeType="1"/>
            </p:cNvSpPr>
            <p:nvPr/>
          </p:nvSpPr>
          <p:spPr bwMode="auto">
            <a:xfrm flipV="1">
              <a:off x="936" y="35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9" name="Line 65"/>
            <p:cNvSpPr>
              <a:spLocks noChangeShapeType="1"/>
            </p:cNvSpPr>
            <p:nvPr/>
          </p:nvSpPr>
          <p:spPr bwMode="auto">
            <a:xfrm flipV="1">
              <a:off x="936" y="33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0" name="Line 66"/>
            <p:cNvSpPr>
              <a:spLocks noChangeShapeType="1"/>
            </p:cNvSpPr>
            <p:nvPr/>
          </p:nvSpPr>
          <p:spPr bwMode="auto">
            <a:xfrm flipV="1">
              <a:off x="936" y="32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1" name="Line 67"/>
            <p:cNvSpPr>
              <a:spLocks noChangeShapeType="1"/>
            </p:cNvSpPr>
            <p:nvPr/>
          </p:nvSpPr>
          <p:spPr bwMode="auto">
            <a:xfrm flipV="1">
              <a:off x="936" y="3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2" name="Line 68"/>
            <p:cNvSpPr>
              <a:spLocks noChangeShapeType="1"/>
            </p:cNvSpPr>
            <p:nvPr/>
          </p:nvSpPr>
          <p:spPr bwMode="auto">
            <a:xfrm flipV="1">
              <a:off x="936"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3" name="Line 69"/>
            <p:cNvSpPr>
              <a:spLocks noChangeShapeType="1"/>
            </p:cNvSpPr>
            <p:nvPr/>
          </p:nvSpPr>
          <p:spPr bwMode="auto">
            <a:xfrm flipV="1">
              <a:off x="936"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4" name="Line 70"/>
            <p:cNvSpPr>
              <a:spLocks noChangeShapeType="1"/>
            </p:cNvSpPr>
            <p:nvPr/>
          </p:nvSpPr>
          <p:spPr bwMode="auto">
            <a:xfrm flipV="1">
              <a:off x="936"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5" name="Line 71"/>
            <p:cNvSpPr>
              <a:spLocks noChangeShapeType="1"/>
            </p:cNvSpPr>
            <p:nvPr/>
          </p:nvSpPr>
          <p:spPr bwMode="auto">
            <a:xfrm flipV="1">
              <a:off x="936"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6" name="Line 72"/>
            <p:cNvSpPr>
              <a:spLocks noChangeShapeType="1"/>
            </p:cNvSpPr>
            <p:nvPr/>
          </p:nvSpPr>
          <p:spPr bwMode="auto">
            <a:xfrm flipV="1">
              <a:off x="936"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7" name="Line 73"/>
            <p:cNvSpPr>
              <a:spLocks noChangeShapeType="1"/>
            </p:cNvSpPr>
            <p:nvPr/>
          </p:nvSpPr>
          <p:spPr bwMode="auto">
            <a:xfrm flipV="1">
              <a:off x="936"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8" name="Line 74"/>
            <p:cNvSpPr>
              <a:spLocks noChangeShapeType="1"/>
            </p:cNvSpPr>
            <p:nvPr/>
          </p:nvSpPr>
          <p:spPr bwMode="auto">
            <a:xfrm flipV="1">
              <a:off x="936"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9" name="Line 75"/>
            <p:cNvSpPr>
              <a:spLocks noChangeShapeType="1"/>
            </p:cNvSpPr>
            <p:nvPr/>
          </p:nvSpPr>
          <p:spPr bwMode="auto">
            <a:xfrm flipV="1">
              <a:off x="936"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0" name="Line 76"/>
            <p:cNvSpPr>
              <a:spLocks noChangeShapeType="1"/>
            </p:cNvSpPr>
            <p:nvPr/>
          </p:nvSpPr>
          <p:spPr bwMode="auto">
            <a:xfrm flipV="1">
              <a:off x="936"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1" name="Line 77"/>
            <p:cNvSpPr>
              <a:spLocks noChangeShapeType="1"/>
            </p:cNvSpPr>
            <p:nvPr/>
          </p:nvSpPr>
          <p:spPr bwMode="auto">
            <a:xfrm flipV="1">
              <a:off x="936"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2" name="Line 78"/>
            <p:cNvSpPr>
              <a:spLocks noChangeShapeType="1"/>
            </p:cNvSpPr>
            <p:nvPr/>
          </p:nvSpPr>
          <p:spPr bwMode="auto">
            <a:xfrm flipV="1">
              <a:off x="936"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3" name="Line 79"/>
            <p:cNvSpPr>
              <a:spLocks noChangeShapeType="1"/>
            </p:cNvSpPr>
            <p:nvPr/>
          </p:nvSpPr>
          <p:spPr bwMode="auto">
            <a:xfrm flipV="1">
              <a:off x="936" y="136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4" name="Freeform 81"/>
            <p:cNvSpPr>
              <a:spLocks/>
            </p:cNvSpPr>
            <p:nvPr/>
          </p:nvSpPr>
          <p:spPr bwMode="auto">
            <a:xfrm>
              <a:off x="288" y="17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15" name="Freeform 82"/>
            <p:cNvSpPr>
              <a:spLocks/>
            </p:cNvSpPr>
            <p:nvPr/>
          </p:nvSpPr>
          <p:spPr bwMode="auto">
            <a:xfrm>
              <a:off x="4688" y="17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16" name="Line 83"/>
            <p:cNvSpPr>
              <a:spLocks noChangeShapeType="1"/>
            </p:cNvSpPr>
            <p:nvPr/>
          </p:nvSpPr>
          <p:spPr bwMode="auto">
            <a:xfrm>
              <a:off x="40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7" name="Line 84"/>
            <p:cNvSpPr>
              <a:spLocks noChangeShapeType="1"/>
            </p:cNvSpPr>
            <p:nvPr/>
          </p:nvSpPr>
          <p:spPr bwMode="auto">
            <a:xfrm>
              <a:off x="54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8" name="Line 85"/>
            <p:cNvSpPr>
              <a:spLocks noChangeShapeType="1"/>
            </p:cNvSpPr>
            <p:nvPr/>
          </p:nvSpPr>
          <p:spPr bwMode="auto">
            <a:xfrm>
              <a:off x="68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9" name="Line 86"/>
            <p:cNvSpPr>
              <a:spLocks noChangeShapeType="1"/>
            </p:cNvSpPr>
            <p:nvPr/>
          </p:nvSpPr>
          <p:spPr bwMode="auto">
            <a:xfrm>
              <a:off x="83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0" name="Line 87"/>
            <p:cNvSpPr>
              <a:spLocks noChangeShapeType="1"/>
            </p:cNvSpPr>
            <p:nvPr/>
          </p:nvSpPr>
          <p:spPr bwMode="auto">
            <a:xfrm>
              <a:off x="97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1" name="Line 88"/>
            <p:cNvSpPr>
              <a:spLocks noChangeShapeType="1"/>
            </p:cNvSpPr>
            <p:nvPr/>
          </p:nvSpPr>
          <p:spPr bwMode="auto">
            <a:xfrm>
              <a:off x="112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2" name="Line 89"/>
            <p:cNvSpPr>
              <a:spLocks noChangeShapeType="1"/>
            </p:cNvSpPr>
            <p:nvPr/>
          </p:nvSpPr>
          <p:spPr bwMode="auto">
            <a:xfrm>
              <a:off x="126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3" name="Line 90"/>
            <p:cNvSpPr>
              <a:spLocks noChangeShapeType="1"/>
            </p:cNvSpPr>
            <p:nvPr/>
          </p:nvSpPr>
          <p:spPr bwMode="auto">
            <a:xfrm>
              <a:off x="140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4" name="Line 91"/>
            <p:cNvSpPr>
              <a:spLocks noChangeShapeType="1"/>
            </p:cNvSpPr>
            <p:nvPr/>
          </p:nvSpPr>
          <p:spPr bwMode="auto">
            <a:xfrm>
              <a:off x="155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5" name="Line 92"/>
            <p:cNvSpPr>
              <a:spLocks noChangeShapeType="1"/>
            </p:cNvSpPr>
            <p:nvPr/>
          </p:nvSpPr>
          <p:spPr bwMode="auto">
            <a:xfrm>
              <a:off x="169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6" name="Line 93"/>
            <p:cNvSpPr>
              <a:spLocks noChangeShapeType="1"/>
            </p:cNvSpPr>
            <p:nvPr/>
          </p:nvSpPr>
          <p:spPr bwMode="auto">
            <a:xfrm>
              <a:off x="184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7" name="Line 94"/>
            <p:cNvSpPr>
              <a:spLocks noChangeShapeType="1"/>
            </p:cNvSpPr>
            <p:nvPr/>
          </p:nvSpPr>
          <p:spPr bwMode="auto">
            <a:xfrm>
              <a:off x="198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8" name="Line 95"/>
            <p:cNvSpPr>
              <a:spLocks noChangeShapeType="1"/>
            </p:cNvSpPr>
            <p:nvPr/>
          </p:nvSpPr>
          <p:spPr bwMode="auto">
            <a:xfrm>
              <a:off x="212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9" name="Line 96"/>
            <p:cNvSpPr>
              <a:spLocks noChangeShapeType="1"/>
            </p:cNvSpPr>
            <p:nvPr/>
          </p:nvSpPr>
          <p:spPr bwMode="auto">
            <a:xfrm>
              <a:off x="227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0" name="Line 97"/>
            <p:cNvSpPr>
              <a:spLocks noChangeShapeType="1"/>
            </p:cNvSpPr>
            <p:nvPr/>
          </p:nvSpPr>
          <p:spPr bwMode="auto">
            <a:xfrm>
              <a:off x="241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1" name="Line 98"/>
            <p:cNvSpPr>
              <a:spLocks noChangeShapeType="1"/>
            </p:cNvSpPr>
            <p:nvPr/>
          </p:nvSpPr>
          <p:spPr bwMode="auto">
            <a:xfrm>
              <a:off x="256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2" name="Line 99"/>
            <p:cNvSpPr>
              <a:spLocks noChangeShapeType="1"/>
            </p:cNvSpPr>
            <p:nvPr/>
          </p:nvSpPr>
          <p:spPr bwMode="auto">
            <a:xfrm>
              <a:off x="270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3" name="Line 100"/>
            <p:cNvSpPr>
              <a:spLocks noChangeShapeType="1"/>
            </p:cNvSpPr>
            <p:nvPr/>
          </p:nvSpPr>
          <p:spPr bwMode="auto">
            <a:xfrm>
              <a:off x="284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4" name="Line 101"/>
            <p:cNvSpPr>
              <a:spLocks noChangeShapeType="1"/>
            </p:cNvSpPr>
            <p:nvPr/>
          </p:nvSpPr>
          <p:spPr bwMode="auto">
            <a:xfrm>
              <a:off x="299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5" name="Line 102"/>
            <p:cNvSpPr>
              <a:spLocks noChangeShapeType="1"/>
            </p:cNvSpPr>
            <p:nvPr/>
          </p:nvSpPr>
          <p:spPr bwMode="auto">
            <a:xfrm>
              <a:off x="313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6" name="Line 103"/>
            <p:cNvSpPr>
              <a:spLocks noChangeShapeType="1"/>
            </p:cNvSpPr>
            <p:nvPr/>
          </p:nvSpPr>
          <p:spPr bwMode="auto">
            <a:xfrm>
              <a:off x="328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7" name="Line 104"/>
            <p:cNvSpPr>
              <a:spLocks noChangeShapeType="1"/>
            </p:cNvSpPr>
            <p:nvPr/>
          </p:nvSpPr>
          <p:spPr bwMode="auto">
            <a:xfrm>
              <a:off x="342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8" name="Line 105"/>
            <p:cNvSpPr>
              <a:spLocks noChangeShapeType="1"/>
            </p:cNvSpPr>
            <p:nvPr/>
          </p:nvSpPr>
          <p:spPr bwMode="auto">
            <a:xfrm>
              <a:off x="356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9" name="Line 106"/>
            <p:cNvSpPr>
              <a:spLocks noChangeShapeType="1"/>
            </p:cNvSpPr>
            <p:nvPr/>
          </p:nvSpPr>
          <p:spPr bwMode="auto">
            <a:xfrm>
              <a:off x="371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0" name="Line 107"/>
            <p:cNvSpPr>
              <a:spLocks noChangeShapeType="1"/>
            </p:cNvSpPr>
            <p:nvPr/>
          </p:nvSpPr>
          <p:spPr bwMode="auto">
            <a:xfrm>
              <a:off x="385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1" name="Line 108"/>
            <p:cNvSpPr>
              <a:spLocks noChangeShapeType="1"/>
            </p:cNvSpPr>
            <p:nvPr/>
          </p:nvSpPr>
          <p:spPr bwMode="auto">
            <a:xfrm>
              <a:off x="400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2" name="Line 109"/>
            <p:cNvSpPr>
              <a:spLocks noChangeShapeType="1"/>
            </p:cNvSpPr>
            <p:nvPr/>
          </p:nvSpPr>
          <p:spPr bwMode="auto">
            <a:xfrm>
              <a:off x="414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3" name="Line 110"/>
            <p:cNvSpPr>
              <a:spLocks noChangeShapeType="1"/>
            </p:cNvSpPr>
            <p:nvPr/>
          </p:nvSpPr>
          <p:spPr bwMode="auto">
            <a:xfrm>
              <a:off x="428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4" name="Line 111"/>
            <p:cNvSpPr>
              <a:spLocks noChangeShapeType="1"/>
            </p:cNvSpPr>
            <p:nvPr/>
          </p:nvSpPr>
          <p:spPr bwMode="auto">
            <a:xfrm>
              <a:off x="443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5" name="Line 112"/>
            <p:cNvSpPr>
              <a:spLocks noChangeShapeType="1"/>
            </p:cNvSpPr>
            <p:nvPr/>
          </p:nvSpPr>
          <p:spPr bwMode="auto">
            <a:xfrm>
              <a:off x="457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6" name="Rectangle 114"/>
            <p:cNvSpPr>
              <a:spLocks noChangeArrowheads="1"/>
            </p:cNvSpPr>
            <p:nvPr/>
          </p:nvSpPr>
          <p:spPr bwMode="auto">
            <a:xfrm>
              <a:off x="992" y="362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8947" name="Rectangle 115"/>
            <p:cNvSpPr>
              <a:spLocks noChangeArrowheads="1"/>
            </p:cNvSpPr>
            <p:nvPr/>
          </p:nvSpPr>
          <p:spPr bwMode="auto">
            <a:xfrm>
              <a:off x="1528" y="3608"/>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8948" name="Rectangle 116"/>
            <p:cNvSpPr>
              <a:spLocks noChangeArrowheads="1"/>
            </p:cNvSpPr>
            <p:nvPr/>
          </p:nvSpPr>
          <p:spPr bwMode="auto">
            <a:xfrm>
              <a:off x="2888" y="360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8949" name="Rectangle 117"/>
            <p:cNvSpPr>
              <a:spLocks noChangeArrowheads="1"/>
            </p:cNvSpPr>
            <p:nvPr/>
          </p:nvSpPr>
          <p:spPr bwMode="auto">
            <a:xfrm>
              <a:off x="3896" y="360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8950" name="Rectangle 119"/>
            <p:cNvSpPr>
              <a:spLocks noChangeArrowheads="1"/>
            </p:cNvSpPr>
            <p:nvPr/>
          </p:nvSpPr>
          <p:spPr bwMode="auto">
            <a:xfrm>
              <a:off x="616" y="86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8951" name="Rectangle 120"/>
            <p:cNvSpPr>
              <a:spLocks noChangeArrowheads="1"/>
            </p:cNvSpPr>
            <p:nvPr/>
          </p:nvSpPr>
          <p:spPr bwMode="auto">
            <a:xfrm>
              <a:off x="4456" y="357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8952" name="Freeform 124"/>
            <p:cNvSpPr>
              <a:spLocks/>
            </p:cNvSpPr>
            <p:nvPr/>
          </p:nvSpPr>
          <p:spPr bwMode="auto">
            <a:xfrm>
              <a:off x="320" y="2144"/>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53" name="Freeform 125"/>
            <p:cNvSpPr>
              <a:spLocks/>
            </p:cNvSpPr>
            <p:nvPr/>
          </p:nvSpPr>
          <p:spPr bwMode="auto">
            <a:xfrm>
              <a:off x="4728" y="2144"/>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54" name="Line 126"/>
            <p:cNvSpPr>
              <a:spLocks noChangeShapeType="1"/>
            </p:cNvSpPr>
            <p:nvPr/>
          </p:nvSpPr>
          <p:spPr bwMode="auto">
            <a:xfrm>
              <a:off x="43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5" name="Line 127"/>
            <p:cNvSpPr>
              <a:spLocks noChangeShapeType="1"/>
            </p:cNvSpPr>
            <p:nvPr/>
          </p:nvSpPr>
          <p:spPr bwMode="auto">
            <a:xfrm>
              <a:off x="57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6" name="Line 128"/>
            <p:cNvSpPr>
              <a:spLocks noChangeShapeType="1"/>
            </p:cNvSpPr>
            <p:nvPr/>
          </p:nvSpPr>
          <p:spPr bwMode="auto">
            <a:xfrm>
              <a:off x="72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7" name="Line 129"/>
            <p:cNvSpPr>
              <a:spLocks noChangeShapeType="1"/>
            </p:cNvSpPr>
            <p:nvPr/>
          </p:nvSpPr>
          <p:spPr bwMode="auto">
            <a:xfrm>
              <a:off x="86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8" name="Line 130"/>
            <p:cNvSpPr>
              <a:spLocks noChangeShapeType="1"/>
            </p:cNvSpPr>
            <p:nvPr/>
          </p:nvSpPr>
          <p:spPr bwMode="auto">
            <a:xfrm>
              <a:off x="100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9" name="Line 131"/>
            <p:cNvSpPr>
              <a:spLocks noChangeShapeType="1"/>
            </p:cNvSpPr>
            <p:nvPr/>
          </p:nvSpPr>
          <p:spPr bwMode="auto">
            <a:xfrm>
              <a:off x="115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0" name="Line 132"/>
            <p:cNvSpPr>
              <a:spLocks noChangeShapeType="1"/>
            </p:cNvSpPr>
            <p:nvPr/>
          </p:nvSpPr>
          <p:spPr bwMode="auto">
            <a:xfrm>
              <a:off x="129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1" name="Line 133"/>
            <p:cNvSpPr>
              <a:spLocks noChangeShapeType="1"/>
            </p:cNvSpPr>
            <p:nvPr/>
          </p:nvSpPr>
          <p:spPr bwMode="auto">
            <a:xfrm>
              <a:off x="144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2" name="Line 134"/>
            <p:cNvSpPr>
              <a:spLocks noChangeShapeType="1"/>
            </p:cNvSpPr>
            <p:nvPr/>
          </p:nvSpPr>
          <p:spPr bwMode="auto">
            <a:xfrm>
              <a:off x="158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3" name="Line 135"/>
            <p:cNvSpPr>
              <a:spLocks noChangeShapeType="1"/>
            </p:cNvSpPr>
            <p:nvPr/>
          </p:nvSpPr>
          <p:spPr bwMode="auto">
            <a:xfrm>
              <a:off x="172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4" name="Line 136"/>
            <p:cNvSpPr>
              <a:spLocks noChangeShapeType="1"/>
            </p:cNvSpPr>
            <p:nvPr/>
          </p:nvSpPr>
          <p:spPr bwMode="auto">
            <a:xfrm>
              <a:off x="187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5" name="Line 137"/>
            <p:cNvSpPr>
              <a:spLocks noChangeShapeType="1"/>
            </p:cNvSpPr>
            <p:nvPr/>
          </p:nvSpPr>
          <p:spPr bwMode="auto">
            <a:xfrm>
              <a:off x="201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6" name="Line 138"/>
            <p:cNvSpPr>
              <a:spLocks noChangeShapeType="1"/>
            </p:cNvSpPr>
            <p:nvPr/>
          </p:nvSpPr>
          <p:spPr bwMode="auto">
            <a:xfrm>
              <a:off x="216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7" name="Line 139"/>
            <p:cNvSpPr>
              <a:spLocks noChangeShapeType="1"/>
            </p:cNvSpPr>
            <p:nvPr/>
          </p:nvSpPr>
          <p:spPr bwMode="auto">
            <a:xfrm>
              <a:off x="230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8" name="Line 140"/>
            <p:cNvSpPr>
              <a:spLocks noChangeShapeType="1"/>
            </p:cNvSpPr>
            <p:nvPr/>
          </p:nvSpPr>
          <p:spPr bwMode="auto">
            <a:xfrm>
              <a:off x="244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9" name="Line 141"/>
            <p:cNvSpPr>
              <a:spLocks noChangeShapeType="1"/>
            </p:cNvSpPr>
            <p:nvPr/>
          </p:nvSpPr>
          <p:spPr bwMode="auto">
            <a:xfrm>
              <a:off x="259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0" name="Line 142"/>
            <p:cNvSpPr>
              <a:spLocks noChangeShapeType="1"/>
            </p:cNvSpPr>
            <p:nvPr/>
          </p:nvSpPr>
          <p:spPr bwMode="auto">
            <a:xfrm>
              <a:off x="273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1" name="Line 143"/>
            <p:cNvSpPr>
              <a:spLocks noChangeShapeType="1"/>
            </p:cNvSpPr>
            <p:nvPr/>
          </p:nvSpPr>
          <p:spPr bwMode="auto">
            <a:xfrm>
              <a:off x="288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2" name="Line 144"/>
            <p:cNvSpPr>
              <a:spLocks noChangeShapeType="1"/>
            </p:cNvSpPr>
            <p:nvPr/>
          </p:nvSpPr>
          <p:spPr bwMode="auto">
            <a:xfrm>
              <a:off x="302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3" name="Line 145"/>
            <p:cNvSpPr>
              <a:spLocks noChangeShapeType="1"/>
            </p:cNvSpPr>
            <p:nvPr/>
          </p:nvSpPr>
          <p:spPr bwMode="auto">
            <a:xfrm>
              <a:off x="316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4" name="Line 146"/>
            <p:cNvSpPr>
              <a:spLocks noChangeShapeType="1"/>
            </p:cNvSpPr>
            <p:nvPr/>
          </p:nvSpPr>
          <p:spPr bwMode="auto">
            <a:xfrm>
              <a:off x="331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5" name="Line 147"/>
            <p:cNvSpPr>
              <a:spLocks noChangeShapeType="1"/>
            </p:cNvSpPr>
            <p:nvPr/>
          </p:nvSpPr>
          <p:spPr bwMode="auto">
            <a:xfrm>
              <a:off x="345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6" name="Line 148"/>
            <p:cNvSpPr>
              <a:spLocks noChangeShapeType="1"/>
            </p:cNvSpPr>
            <p:nvPr/>
          </p:nvSpPr>
          <p:spPr bwMode="auto">
            <a:xfrm>
              <a:off x="360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7" name="Line 149"/>
            <p:cNvSpPr>
              <a:spLocks noChangeShapeType="1"/>
            </p:cNvSpPr>
            <p:nvPr/>
          </p:nvSpPr>
          <p:spPr bwMode="auto">
            <a:xfrm>
              <a:off x="374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8" name="Line 150"/>
            <p:cNvSpPr>
              <a:spLocks noChangeShapeType="1"/>
            </p:cNvSpPr>
            <p:nvPr/>
          </p:nvSpPr>
          <p:spPr bwMode="auto">
            <a:xfrm>
              <a:off x="388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9" name="Line 151"/>
            <p:cNvSpPr>
              <a:spLocks noChangeShapeType="1"/>
            </p:cNvSpPr>
            <p:nvPr/>
          </p:nvSpPr>
          <p:spPr bwMode="auto">
            <a:xfrm>
              <a:off x="403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0" name="Line 152"/>
            <p:cNvSpPr>
              <a:spLocks noChangeShapeType="1"/>
            </p:cNvSpPr>
            <p:nvPr/>
          </p:nvSpPr>
          <p:spPr bwMode="auto">
            <a:xfrm>
              <a:off x="417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1" name="Line 153"/>
            <p:cNvSpPr>
              <a:spLocks noChangeShapeType="1"/>
            </p:cNvSpPr>
            <p:nvPr/>
          </p:nvSpPr>
          <p:spPr bwMode="auto">
            <a:xfrm>
              <a:off x="432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2" name="Line 154"/>
            <p:cNvSpPr>
              <a:spLocks noChangeShapeType="1"/>
            </p:cNvSpPr>
            <p:nvPr/>
          </p:nvSpPr>
          <p:spPr bwMode="auto">
            <a:xfrm>
              <a:off x="446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3" name="Line 155"/>
            <p:cNvSpPr>
              <a:spLocks noChangeShapeType="1"/>
            </p:cNvSpPr>
            <p:nvPr/>
          </p:nvSpPr>
          <p:spPr bwMode="auto">
            <a:xfrm>
              <a:off x="460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4" name="Freeform 157"/>
            <p:cNvSpPr>
              <a:spLocks/>
            </p:cNvSpPr>
            <p:nvPr/>
          </p:nvSpPr>
          <p:spPr bwMode="auto">
            <a:xfrm>
              <a:off x="1400" y="375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85" name="Freeform 158"/>
            <p:cNvSpPr>
              <a:spLocks/>
            </p:cNvSpPr>
            <p:nvPr/>
          </p:nvSpPr>
          <p:spPr bwMode="auto">
            <a:xfrm>
              <a:off x="1400" y="128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86" name="Line 159"/>
            <p:cNvSpPr>
              <a:spLocks noChangeShapeType="1"/>
            </p:cNvSpPr>
            <p:nvPr/>
          </p:nvSpPr>
          <p:spPr bwMode="auto">
            <a:xfrm flipV="1">
              <a:off x="1424" y="36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7" name="Line 160"/>
            <p:cNvSpPr>
              <a:spLocks noChangeShapeType="1"/>
            </p:cNvSpPr>
            <p:nvPr/>
          </p:nvSpPr>
          <p:spPr bwMode="auto">
            <a:xfrm flipV="1">
              <a:off x="1424" y="35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8" name="Line 161"/>
            <p:cNvSpPr>
              <a:spLocks noChangeShapeType="1"/>
            </p:cNvSpPr>
            <p:nvPr/>
          </p:nvSpPr>
          <p:spPr bwMode="auto">
            <a:xfrm flipV="1">
              <a:off x="1424" y="33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9" name="Line 162"/>
            <p:cNvSpPr>
              <a:spLocks noChangeShapeType="1"/>
            </p:cNvSpPr>
            <p:nvPr/>
          </p:nvSpPr>
          <p:spPr bwMode="auto">
            <a:xfrm flipV="1">
              <a:off x="1424" y="3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0" name="Line 163"/>
            <p:cNvSpPr>
              <a:spLocks noChangeShapeType="1"/>
            </p:cNvSpPr>
            <p:nvPr/>
          </p:nvSpPr>
          <p:spPr bwMode="auto">
            <a:xfrm flipV="1">
              <a:off x="1424" y="31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1" name="Line 164"/>
            <p:cNvSpPr>
              <a:spLocks noChangeShapeType="1"/>
            </p:cNvSpPr>
            <p:nvPr/>
          </p:nvSpPr>
          <p:spPr bwMode="auto">
            <a:xfrm flipV="1">
              <a:off x="1424" y="29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2" name="Line 165"/>
            <p:cNvSpPr>
              <a:spLocks noChangeShapeType="1"/>
            </p:cNvSpPr>
            <p:nvPr/>
          </p:nvSpPr>
          <p:spPr bwMode="auto">
            <a:xfrm flipV="1">
              <a:off x="1424" y="28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3" name="Line 166"/>
            <p:cNvSpPr>
              <a:spLocks noChangeShapeType="1"/>
            </p:cNvSpPr>
            <p:nvPr/>
          </p:nvSpPr>
          <p:spPr bwMode="auto">
            <a:xfrm flipV="1">
              <a:off x="1424" y="26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4" name="Line 167"/>
            <p:cNvSpPr>
              <a:spLocks noChangeShapeType="1"/>
            </p:cNvSpPr>
            <p:nvPr/>
          </p:nvSpPr>
          <p:spPr bwMode="auto">
            <a:xfrm flipV="1">
              <a:off x="1424" y="25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5" name="Line 168"/>
            <p:cNvSpPr>
              <a:spLocks noChangeShapeType="1"/>
            </p:cNvSpPr>
            <p:nvPr/>
          </p:nvSpPr>
          <p:spPr bwMode="auto">
            <a:xfrm flipV="1">
              <a:off x="1424" y="23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6" name="Line 169"/>
            <p:cNvSpPr>
              <a:spLocks noChangeShapeType="1"/>
            </p:cNvSpPr>
            <p:nvPr/>
          </p:nvSpPr>
          <p:spPr bwMode="auto">
            <a:xfrm flipV="1">
              <a:off x="1424" y="22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7" name="Line 170"/>
            <p:cNvSpPr>
              <a:spLocks noChangeShapeType="1"/>
            </p:cNvSpPr>
            <p:nvPr/>
          </p:nvSpPr>
          <p:spPr bwMode="auto">
            <a:xfrm flipV="1">
              <a:off x="1424" y="20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8" name="Line 171"/>
            <p:cNvSpPr>
              <a:spLocks noChangeShapeType="1"/>
            </p:cNvSpPr>
            <p:nvPr/>
          </p:nvSpPr>
          <p:spPr bwMode="auto">
            <a:xfrm flipV="1">
              <a:off x="1424" y="19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9" name="Line 172"/>
            <p:cNvSpPr>
              <a:spLocks noChangeShapeType="1"/>
            </p:cNvSpPr>
            <p:nvPr/>
          </p:nvSpPr>
          <p:spPr bwMode="auto">
            <a:xfrm flipV="1">
              <a:off x="1424" y="18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0" name="Line 173"/>
            <p:cNvSpPr>
              <a:spLocks noChangeShapeType="1"/>
            </p:cNvSpPr>
            <p:nvPr/>
          </p:nvSpPr>
          <p:spPr bwMode="auto">
            <a:xfrm flipV="1">
              <a:off x="1424" y="16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1" name="Line 174"/>
            <p:cNvSpPr>
              <a:spLocks noChangeShapeType="1"/>
            </p:cNvSpPr>
            <p:nvPr/>
          </p:nvSpPr>
          <p:spPr bwMode="auto">
            <a:xfrm flipV="1">
              <a:off x="1424" y="15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2" name="Line 175"/>
            <p:cNvSpPr>
              <a:spLocks noChangeShapeType="1"/>
            </p:cNvSpPr>
            <p:nvPr/>
          </p:nvSpPr>
          <p:spPr bwMode="auto">
            <a:xfrm flipV="1">
              <a:off x="1424" y="1392"/>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3" name="Freeform 177"/>
            <p:cNvSpPr>
              <a:spLocks/>
            </p:cNvSpPr>
            <p:nvPr/>
          </p:nvSpPr>
          <p:spPr bwMode="auto">
            <a:xfrm>
              <a:off x="3792" y="3808"/>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04" name="Freeform 178"/>
            <p:cNvSpPr>
              <a:spLocks/>
            </p:cNvSpPr>
            <p:nvPr/>
          </p:nvSpPr>
          <p:spPr bwMode="auto">
            <a:xfrm>
              <a:off x="3792" y="133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05" name="Line 179"/>
            <p:cNvSpPr>
              <a:spLocks noChangeShapeType="1"/>
            </p:cNvSpPr>
            <p:nvPr/>
          </p:nvSpPr>
          <p:spPr bwMode="auto">
            <a:xfrm flipV="1">
              <a:off x="3816" y="37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6" name="Line 180"/>
            <p:cNvSpPr>
              <a:spLocks noChangeShapeType="1"/>
            </p:cNvSpPr>
            <p:nvPr/>
          </p:nvSpPr>
          <p:spPr bwMode="auto">
            <a:xfrm flipV="1">
              <a:off x="3816" y="35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7" name="Line 181"/>
            <p:cNvSpPr>
              <a:spLocks noChangeShapeType="1"/>
            </p:cNvSpPr>
            <p:nvPr/>
          </p:nvSpPr>
          <p:spPr bwMode="auto">
            <a:xfrm flipV="1">
              <a:off x="3816" y="34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8" name="Line 182"/>
            <p:cNvSpPr>
              <a:spLocks noChangeShapeType="1"/>
            </p:cNvSpPr>
            <p:nvPr/>
          </p:nvSpPr>
          <p:spPr bwMode="auto">
            <a:xfrm flipV="1">
              <a:off x="3816" y="33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9" name="Line 183"/>
            <p:cNvSpPr>
              <a:spLocks noChangeShapeType="1"/>
            </p:cNvSpPr>
            <p:nvPr/>
          </p:nvSpPr>
          <p:spPr bwMode="auto">
            <a:xfrm flipV="1">
              <a:off x="3816" y="31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0" name="Line 184"/>
            <p:cNvSpPr>
              <a:spLocks noChangeShapeType="1"/>
            </p:cNvSpPr>
            <p:nvPr/>
          </p:nvSpPr>
          <p:spPr bwMode="auto">
            <a:xfrm flipV="1">
              <a:off x="3816" y="30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1" name="Line 185"/>
            <p:cNvSpPr>
              <a:spLocks noChangeShapeType="1"/>
            </p:cNvSpPr>
            <p:nvPr/>
          </p:nvSpPr>
          <p:spPr bwMode="auto">
            <a:xfrm flipV="1">
              <a:off x="3816" y="28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2" name="Line 186"/>
            <p:cNvSpPr>
              <a:spLocks noChangeShapeType="1"/>
            </p:cNvSpPr>
            <p:nvPr/>
          </p:nvSpPr>
          <p:spPr bwMode="auto">
            <a:xfrm flipV="1">
              <a:off x="3816" y="27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3" name="Line 187"/>
            <p:cNvSpPr>
              <a:spLocks noChangeShapeType="1"/>
            </p:cNvSpPr>
            <p:nvPr/>
          </p:nvSpPr>
          <p:spPr bwMode="auto">
            <a:xfrm flipV="1">
              <a:off x="3816" y="25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4" name="Line 188"/>
            <p:cNvSpPr>
              <a:spLocks noChangeShapeType="1"/>
            </p:cNvSpPr>
            <p:nvPr/>
          </p:nvSpPr>
          <p:spPr bwMode="auto">
            <a:xfrm flipV="1">
              <a:off x="3816" y="24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5" name="Line 189"/>
            <p:cNvSpPr>
              <a:spLocks noChangeShapeType="1"/>
            </p:cNvSpPr>
            <p:nvPr/>
          </p:nvSpPr>
          <p:spPr bwMode="auto">
            <a:xfrm flipV="1">
              <a:off x="3816" y="22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6" name="Line 190"/>
            <p:cNvSpPr>
              <a:spLocks noChangeShapeType="1"/>
            </p:cNvSpPr>
            <p:nvPr/>
          </p:nvSpPr>
          <p:spPr bwMode="auto">
            <a:xfrm flipV="1">
              <a:off x="3816" y="21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7" name="Line 191"/>
            <p:cNvSpPr>
              <a:spLocks noChangeShapeType="1"/>
            </p:cNvSpPr>
            <p:nvPr/>
          </p:nvSpPr>
          <p:spPr bwMode="auto">
            <a:xfrm flipV="1">
              <a:off x="3816" y="20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8" name="Line 192"/>
            <p:cNvSpPr>
              <a:spLocks noChangeShapeType="1"/>
            </p:cNvSpPr>
            <p:nvPr/>
          </p:nvSpPr>
          <p:spPr bwMode="auto">
            <a:xfrm flipV="1">
              <a:off x="3816" y="18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9" name="Line 193"/>
            <p:cNvSpPr>
              <a:spLocks noChangeShapeType="1"/>
            </p:cNvSpPr>
            <p:nvPr/>
          </p:nvSpPr>
          <p:spPr bwMode="auto">
            <a:xfrm flipV="1">
              <a:off x="3816" y="17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0" name="Line 194"/>
            <p:cNvSpPr>
              <a:spLocks noChangeShapeType="1"/>
            </p:cNvSpPr>
            <p:nvPr/>
          </p:nvSpPr>
          <p:spPr bwMode="auto">
            <a:xfrm flipV="1">
              <a:off x="3816" y="15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1" name="Line 195"/>
            <p:cNvSpPr>
              <a:spLocks noChangeShapeType="1"/>
            </p:cNvSpPr>
            <p:nvPr/>
          </p:nvSpPr>
          <p:spPr bwMode="auto">
            <a:xfrm flipV="1">
              <a:off x="3816" y="1448"/>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2" name="Freeform 197"/>
            <p:cNvSpPr>
              <a:spLocks/>
            </p:cNvSpPr>
            <p:nvPr/>
          </p:nvSpPr>
          <p:spPr bwMode="auto">
            <a:xfrm>
              <a:off x="2776" y="37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23" name="Freeform 198"/>
            <p:cNvSpPr>
              <a:spLocks/>
            </p:cNvSpPr>
            <p:nvPr/>
          </p:nvSpPr>
          <p:spPr bwMode="auto">
            <a:xfrm>
              <a:off x="2776" y="12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24" name="Line 199"/>
            <p:cNvSpPr>
              <a:spLocks noChangeShapeType="1"/>
            </p:cNvSpPr>
            <p:nvPr/>
          </p:nvSpPr>
          <p:spPr bwMode="auto">
            <a:xfrm flipV="1">
              <a:off x="2800" y="36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5" name="Line 200"/>
            <p:cNvSpPr>
              <a:spLocks noChangeShapeType="1"/>
            </p:cNvSpPr>
            <p:nvPr/>
          </p:nvSpPr>
          <p:spPr bwMode="auto">
            <a:xfrm flipV="1">
              <a:off x="2800" y="35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6" name="Line 201"/>
            <p:cNvSpPr>
              <a:spLocks noChangeShapeType="1"/>
            </p:cNvSpPr>
            <p:nvPr/>
          </p:nvSpPr>
          <p:spPr bwMode="auto">
            <a:xfrm flipV="1">
              <a:off x="2800" y="33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7" name="Line 202"/>
            <p:cNvSpPr>
              <a:spLocks noChangeShapeType="1"/>
            </p:cNvSpPr>
            <p:nvPr/>
          </p:nvSpPr>
          <p:spPr bwMode="auto">
            <a:xfrm flipV="1">
              <a:off x="2800" y="32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8" name="Line 203"/>
            <p:cNvSpPr>
              <a:spLocks noChangeShapeType="1"/>
            </p:cNvSpPr>
            <p:nvPr/>
          </p:nvSpPr>
          <p:spPr bwMode="auto">
            <a:xfrm flipV="1">
              <a:off x="2800" y="30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9" name="Line 204"/>
            <p:cNvSpPr>
              <a:spLocks noChangeShapeType="1"/>
            </p:cNvSpPr>
            <p:nvPr/>
          </p:nvSpPr>
          <p:spPr bwMode="auto">
            <a:xfrm flipV="1">
              <a:off x="2800" y="29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0" name="Line 205"/>
            <p:cNvSpPr>
              <a:spLocks noChangeShapeType="1"/>
            </p:cNvSpPr>
            <p:nvPr/>
          </p:nvSpPr>
          <p:spPr bwMode="auto">
            <a:xfrm flipV="1">
              <a:off x="2800" y="27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1" name="Line 206"/>
            <p:cNvSpPr>
              <a:spLocks noChangeShapeType="1"/>
            </p:cNvSpPr>
            <p:nvPr/>
          </p:nvSpPr>
          <p:spPr bwMode="auto">
            <a:xfrm flipV="1">
              <a:off x="2800" y="26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2" name="Line 207"/>
            <p:cNvSpPr>
              <a:spLocks noChangeShapeType="1"/>
            </p:cNvSpPr>
            <p:nvPr/>
          </p:nvSpPr>
          <p:spPr bwMode="auto">
            <a:xfrm flipV="1">
              <a:off x="2800" y="25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3" name="Line 208"/>
            <p:cNvSpPr>
              <a:spLocks noChangeShapeType="1"/>
            </p:cNvSpPr>
            <p:nvPr/>
          </p:nvSpPr>
          <p:spPr bwMode="auto">
            <a:xfrm flipV="1">
              <a:off x="2800" y="23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4" name="Line 209"/>
            <p:cNvSpPr>
              <a:spLocks noChangeShapeType="1"/>
            </p:cNvSpPr>
            <p:nvPr/>
          </p:nvSpPr>
          <p:spPr bwMode="auto">
            <a:xfrm flipV="1">
              <a:off x="2800" y="22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5" name="Line 210"/>
            <p:cNvSpPr>
              <a:spLocks noChangeShapeType="1"/>
            </p:cNvSpPr>
            <p:nvPr/>
          </p:nvSpPr>
          <p:spPr bwMode="auto">
            <a:xfrm flipV="1">
              <a:off x="2800" y="2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6" name="Line 211"/>
            <p:cNvSpPr>
              <a:spLocks noChangeShapeType="1"/>
            </p:cNvSpPr>
            <p:nvPr/>
          </p:nvSpPr>
          <p:spPr bwMode="auto">
            <a:xfrm flipV="1">
              <a:off x="2800" y="1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7" name="Line 212"/>
            <p:cNvSpPr>
              <a:spLocks noChangeShapeType="1"/>
            </p:cNvSpPr>
            <p:nvPr/>
          </p:nvSpPr>
          <p:spPr bwMode="auto">
            <a:xfrm flipV="1">
              <a:off x="2800" y="1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8" name="Line 213"/>
            <p:cNvSpPr>
              <a:spLocks noChangeShapeType="1"/>
            </p:cNvSpPr>
            <p:nvPr/>
          </p:nvSpPr>
          <p:spPr bwMode="auto">
            <a:xfrm flipV="1">
              <a:off x="2800" y="1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9" name="Line 214"/>
            <p:cNvSpPr>
              <a:spLocks noChangeShapeType="1"/>
            </p:cNvSpPr>
            <p:nvPr/>
          </p:nvSpPr>
          <p:spPr bwMode="auto">
            <a:xfrm flipV="1">
              <a:off x="2800" y="1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40" name="Line 215"/>
            <p:cNvSpPr>
              <a:spLocks noChangeShapeType="1"/>
            </p:cNvSpPr>
            <p:nvPr/>
          </p:nvSpPr>
          <p:spPr bwMode="auto">
            <a:xfrm flipV="1">
              <a:off x="2800" y="1368"/>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41" name="Rectangle 217"/>
            <p:cNvSpPr>
              <a:spLocks noChangeArrowheads="1"/>
            </p:cNvSpPr>
            <p:nvPr/>
          </p:nvSpPr>
          <p:spPr bwMode="auto">
            <a:xfrm>
              <a:off x="456" y="310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9042" name="Rectangle 218"/>
            <p:cNvSpPr>
              <a:spLocks noChangeArrowheads="1"/>
            </p:cNvSpPr>
            <p:nvPr/>
          </p:nvSpPr>
          <p:spPr bwMode="auto">
            <a:xfrm>
              <a:off x="472" y="2224"/>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9043" name="Rectangle 219"/>
            <p:cNvSpPr>
              <a:spLocks noChangeArrowheads="1"/>
            </p:cNvSpPr>
            <p:nvPr/>
          </p:nvSpPr>
          <p:spPr bwMode="auto">
            <a:xfrm>
              <a:off x="472" y="178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9044" name="Oval 220"/>
            <p:cNvSpPr>
              <a:spLocks noChangeArrowheads="1"/>
            </p:cNvSpPr>
            <p:nvPr/>
          </p:nvSpPr>
          <p:spPr bwMode="auto">
            <a:xfrm>
              <a:off x="1948"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5" name="Oval 221"/>
            <p:cNvSpPr>
              <a:spLocks noChangeArrowheads="1"/>
            </p:cNvSpPr>
            <p:nvPr/>
          </p:nvSpPr>
          <p:spPr bwMode="auto">
            <a:xfrm>
              <a:off x="1148"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6" name="Oval 222"/>
            <p:cNvSpPr>
              <a:spLocks noChangeArrowheads="1"/>
            </p:cNvSpPr>
            <p:nvPr/>
          </p:nvSpPr>
          <p:spPr bwMode="auto">
            <a:xfrm>
              <a:off x="3116" y="246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7"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8" name="Oval 222"/>
            <p:cNvSpPr>
              <a:spLocks noChangeArrowheads="1"/>
            </p:cNvSpPr>
            <p:nvPr/>
          </p:nvSpPr>
          <p:spPr bwMode="auto">
            <a:xfrm>
              <a:off x="316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9" name="Oval 222"/>
            <p:cNvSpPr>
              <a:spLocks noChangeArrowheads="1"/>
            </p:cNvSpPr>
            <p:nvPr/>
          </p:nvSpPr>
          <p:spPr bwMode="auto">
            <a:xfrm>
              <a:off x="4224" y="254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50" name="Oval 222"/>
            <p:cNvSpPr>
              <a:spLocks noChangeArrowheads="1"/>
            </p:cNvSpPr>
            <p:nvPr/>
          </p:nvSpPr>
          <p:spPr bwMode="auto">
            <a:xfrm>
              <a:off x="720" y="1968"/>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0607725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DDDDDD"/>
                  </a:outerShdw>
                </a:effectLst>
              </a:rPr>
              <a:t>Strong </a:t>
            </a:r>
            <a:r>
              <a:rPr lang="en-US" dirty="0">
                <a:effectLst>
                  <a:outerShdw blurRad="38100" dist="38100" dir="2700000" algn="tl">
                    <a:srgbClr val="DDDDDD"/>
                  </a:outerShdw>
                </a:effectLst>
              </a:rPr>
              <a:t>Robustness Test </a:t>
            </a:r>
            <a:endParaRPr lang="en-US" dirty="0"/>
          </a:p>
        </p:txBody>
      </p:sp>
      <p:sp>
        <p:nvSpPr>
          <p:cNvPr id="3" name="Content Placeholder 2"/>
          <p:cNvSpPr>
            <a:spLocks noGrp="1"/>
          </p:cNvSpPr>
          <p:nvPr>
            <p:ph idx="1"/>
          </p:nvPr>
        </p:nvSpPr>
        <p:spPr/>
        <p:txBody>
          <a:bodyPr/>
          <a:lstStyle/>
          <a:p>
            <a:r>
              <a:rPr lang="en-US" dirty="0" smtClean="0"/>
              <a:t>Add robustness test cases to strong normal test suite. </a:t>
            </a:r>
          </a:p>
          <a:p>
            <a:r>
              <a:rPr lang="en-US" dirty="0" smtClean="0"/>
              <a:t>Every invalid equivalence class of an input variable is tested with all combinations of valid equivalence classes of other input variable.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41039960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17"/>
          <p:cNvSpPr/>
          <p:nvPr/>
        </p:nvSpPr>
        <p:spPr>
          <a:xfrm>
            <a:off x="30480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Robustness Test </a:t>
            </a:r>
            <a:r>
              <a:rPr lang="en-US" dirty="0" smtClean="0">
                <a:effectLst>
                  <a:outerShdw blurRad="38100" dist="38100" dir="2700000" algn="tl">
                    <a:srgbClr val="DDDDDD"/>
                  </a:outerShdw>
                </a:effectLst>
              </a:rPr>
              <a:t>Cases</a:t>
            </a:r>
            <a:endParaRPr lang="en-US" dirty="0"/>
          </a:p>
        </p:txBody>
      </p:sp>
      <p:grpSp>
        <p:nvGrpSpPr>
          <p:cNvPr id="80904" name="Group 215"/>
          <p:cNvGrpSpPr>
            <a:grpSpLocks/>
          </p:cNvGrpSpPr>
          <p:nvPr/>
        </p:nvGrpSpPr>
        <p:grpSpPr bwMode="auto">
          <a:xfrm>
            <a:off x="1905000" y="1600200"/>
            <a:ext cx="8102600" cy="4940300"/>
            <a:chOff x="336" y="864"/>
            <a:chExt cx="5104" cy="3112"/>
          </a:xfrm>
        </p:grpSpPr>
        <p:grpSp>
          <p:nvGrpSpPr>
            <p:cNvPr id="80905" name="Group 24"/>
            <p:cNvGrpSpPr>
              <a:grpSpLocks/>
            </p:cNvGrpSpPr>
            <p:nvPr/>
          </p:nvGrpSpPr>
          <p:grpSpPr bwMode="auto">
            <a:xfrm>
              <a:off x="616" y="1200"/>
              <a:ext cx="72" cy="2504"/>
              <a:chOff x="616" y="544"/>
              <a:chExt cx="72" cy="2504"/>
            </a:xfrm>
          </p:grpSpPr>
          <p:sp>
            <p:nvSpPr>
              <p:cNvPr id="81113"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114"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6" name="Group 27"/>
            <p:cNvGrpSpPr>
              <a:grpSpLocks/>
            </p:cNvGrpSpPr>
            <p:nvPr/>
          </p:nvGrpSpPr>
          <p:grpSpPr bwMode="auto">
            <a:xfrm>
              <a:off x="512" y="3496"/>
              <a:ext cx="4928" cy="72"/>
              <a:chOff x="512" y="2840"/>
              <a:chExt cx="4928" cy="72"/>
            </a:xfrm>
          </p:grpSpPr>
          <p:sp>
            <p:nvSpPr>
              <p:cNvPr id="81111"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112"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7" name="Group 60"/>
            <p:cNvGrpSpPr>
              <a:grpSpLocks/>
            </p:cNvGrpSpPr>
            <p:nvPr/>
          </p:nvGrpSpPr>
          <p:grpSpPr bwMode="auto">
            <a:xfrm>
              <a:off x="336" y="3056"/>
              <a:ext cx="4520" cy="56"/>
              <a:chOff x="336" y="2400"/>
              <a:chExt cx="4520" cy="56"/>
            </a:xfrm>
          </p:grpSpPr>
          <p:sp>
            <p:nvSpPr>
              <p:cNvPr id="81079"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80"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81"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2"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3"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4"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5"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6"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7"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8"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9"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0"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1"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2"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3"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4"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5"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6"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7"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8"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9"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0"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1"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2"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3"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4"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5"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6"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7"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8"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9"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10"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8" name="Group 80"/>
            <p:cNvGrpSpPr>
              <a:grpSpLocks/>
            </p:cNvGrpSpPr>
            <p:nvPr/>
          </p:nvGrpSpPr>
          <p:grpSpPr bwMode="auto">
            <a:xfrm>
              <a:off x="960" y="1296"/>
              <a:ext cx="56" cy="2584"/>
              <a:chOff x="960" y="640"/>
              <a:chExt cx="56" cy="2584"/>
            </a:xfrm>
          </p:grpSpPr>
          <p:sp>
            <p:nvSpPr>
              <p:cNvPr id="81060"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61"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62"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3"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4"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5"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6"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7"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8"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9"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0"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1"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2"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3"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4"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5"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6"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7"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8"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9" name="Group 113"/>
            <p:cNvGrpSpPr>
              <a:grpSpLocks/>
            </p:cNvGrpSpPr>
            <p:nvPr/>
          </p:nvGrpSpPr>
          <p:grpSpPr bwMode="auto">
            <a:xfrm>
              <a:off x="336" y="1768"/>
              <a:ext cx="4512" cy="56"/>
              <a:chOff x="336" y="1112"/>
              <a:chExt cx="4512" cy="56"/>
            </a:xfrm>
          </p:grpSpPr>
          <p:sp>
            <p:nvSpPr>
              <p:cNvPr id="81028"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29"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30"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1"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2"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3"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4"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5"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6"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7"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8"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9"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0"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1"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2"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3"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4"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5"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6"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7"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8"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9"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0"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1"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2"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3"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4"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5"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6"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7"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8"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9"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80910" name="Rectangle 114"/>
            <p:cNvSpPr>
              <a:spLocks noChangeArrowheads="1"/>
            </p:cNvSpPr>
            <p:nvPr/>
          </p:nvSpPr>
          <p:spPr bwMode="auto">
            <a:xfrm>
              <a:off x="1040" y="367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80911" name="Rectangle 115"/>
            <p:cNvSpPr>
              <a:spLocks noChangeArrowheads="1"/>
            </p:cNvSpPr>
            <p:nvPr/>
          </p:nvSpPr>
          <p:spPr bwMode="auto">
            <a:xfrm>
              <a:off x="1576" y="3656"/>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80912" name="Rectangle 116"/>
            <p:cNvSpPr>
              <a:spLocks noChangeArrowheads="1"/>
            </p:cNvSpPr>
            <p:nvPr/>
          </p:nvSpPr>
          <p:spPr bwMode="auto">
            <a:xfrm>
              <a:off x="2936" y="365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80913" name="Rectangle 117"/>
            <p:cNvSpPr>
              <a:spLocks noChangeArrowheads="1"/>
            </p:cNvSpPr>
            <p:nvPr/>
          </p:nvSpPr>
          <p:spPr bwMode="auto">
            <a:xfrm>
              <a:off x="3944" y="3648"/>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80914" name="Rectangle 118"/>
            <p:cNvSpPr>
              <a:spLocks noChangeArrowheads="1"/>
            </p:cNvSpPr>
            <p:nvPr/>
          </p:nvSpPr>
          <p:spPr bwMode="auto">
            <a:xfrm>
              <a:off x="584" y="86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80915" name="Rectangle 120"/>
            <p:cNvSpPr>
              <a:spLocks noChangeArrowheads="1"/>
            </p:cNvSpPr>
            <p:nvPr/>
          </p:nvSpPr>
          <p:spPr bwMode="auto">
            <a:xfrm>
              <a:off x="4504" y="362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80916" name="Group 156"/>
            <p:cNvGrpSpPr>
              <a:grpSpLocks/>
            </p:cNvGrpSpPr>
            <p:nvPr/>
          </p:nvGrpSpPr>
          <p:grpSpPr bwMode="auto">
            <a:xfrm>
              <a:off x="368" y="2192"/>
              <a:ext cx="4520" cy="56"/>
              <a:chOff x="368" y="1536"/>
              <a:chExt cx="4520" cy="56"/>
            </a:xfrm>
          </p:grpSpPr>
          <p:sp>
            <p:nvSpPr>
              <p:cNvPr id="80996"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97"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98"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9"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0"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1"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2"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3"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4"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5"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6"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7"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8"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9"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0"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1"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2"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3"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4"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5"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6"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7"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8"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9"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0"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1"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2"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3"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4"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5"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6"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7"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17" name="Group 176"/>
            <p:cNvGrpSpPr>
              <a:grpSpLocks/>
            </p:cNvGrpSpPr>
            <p:nvPr/>
          </p:nvGrpSpPr>
          <p:grpSpPr bwMode="auto">
            <a:xfrm>
              <a:off x="1448" y="1328"/>
              <a:ext cx="56" cy="2584"/>
              <a:chOff x="1448" y="672"/>
              <a:chExt cx="56" cy="2584"/>
            </a:xfrm>
          </p:grpSpPr>
          <p:sp>
            <p:nvSpPr>
              <p:cNvPr id="80977"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78"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79"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0"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1"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2"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3"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4"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5"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6"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7"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8"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9"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0"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1"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2"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3"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4"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5"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18" name="Group 196"/>
            <p:cNvGrpSpPr>
              <a:grpSpLocks/>
            </p:cNvGrpSpPr>
            <p:nvPr/>
          </p:nvGrpSpPr>
          <p:grpSpPr bwMode="auto">
            <a:xfrm>
              <a:off x="3840" y="1384"/>
              <a:ext cx="56" cy="2592"/>
              <a:chOff x="3840" y="728"/>
              <a:chExt cx="56" cy="2592"/>
            </a:xfrm>
          </p:grpSpPr>
          <p:sp>
            <p:nvSpPr>
              <p:cNvPr id="80958"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59"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60"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1"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2"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3"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4"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5"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6"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7"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8"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9"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0"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1"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2"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3"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4"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5"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6"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19" name="Group 216"/>
            <p:cNvGrpSpPr>
              <a:grpSpLocks/>
            </p:cNvGrpSpPr>
            <p:nvPr/>
          </p:nvGrpSpPr>
          <p:grpSpPr bwMode="auto">
            <a:xfrm>
              <a:off x="2824" y="1304"/>
              <a:ext cx="56" cy="2584"/>
              <a:chOff x="2824" y="648"/>
              <a:chExt cx="56" cy="2584"/>
            </a:xfrm>
          </p:grpSpPr>
          <p:sp>
            <p:nvSpPr>
              <p:cNvPr id="80939"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40"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41"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2"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3"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4"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5"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6"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7"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8"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9"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0"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1"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2"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3"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4"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5"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6"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7"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80920" name="Rectangle 217"/>
            <p:cNvSpPr>
              <a:spLocks noChangeArrowheads="1"/>
            </p:cNvSpPr>
            <p:nvPr/>
          </p:nvSpPr>
          <p:spPr bwMode="auto">
            <a:xfrm>
              <a:off x="504" y="31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80921" name="Rectangle 218"/>
            <p:cNvSpPr>
              <a:spLocks noChangeArrowheads="1"/>
            </p:cNvSpPr>
            <p:nvPr/>
          </p:nvSpPr>
          <p:spPr bwMode="auto">
            <a:xfrm>
              <a:off x="520" y="2272"/>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80922" name="Rectangle 219"/>
            <p:cNvSpPr>
              <a:spLocks noChangeArrowheads="1"/>
            </p:cNvSpPr>
            <p:nvPr/>
          </p:nvSpPr>
          <p:spPr bwMode="auto">
            <a:xfrm>
              <a:off x="520" y="183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80923" name="Oval 220"/>
            <p:cNvSpPr>
              <a:spLocks noChangeArrowheads="1"/>
            </p:cNvSpPr>
            <p:nvPr/>
          </p:nvSpPr>
          <p:spPr bwMode="auto">
            <a:xfrm>
              <a:off x="1996" y="1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4" name="Oval 221"/>
            <p:cNvSpPr>
              <a:spLocks noChangeArrowheads="1"/>
            </p:cNvSpPr>
            <p:nvPr/>
          </p:nvSpPr>
          <p:spPr bwMode="auto">
            <a:xfrm>
              <a:off x="1196" y="25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5" name="Oval 222"/>
            <p:cNvSpPr>
              <a:spLocks noChangeArrowheads="1"/>
            </p:cNvSpPr>
            <p:nvPr/>
          </p:nvSpPr>
          <p:spPr bwMode="auto">
            <a:xfrm>
              <a:off x="3500" y="27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6" name="Oval 223"/>
            <p:cNvSpPr>
              <a:spLocks noChangeArrowheads="1"/>
            </p:cNvSpPr>
            <p:nvPr/>
          </p:nvSpPr>
          <p:spPr bwMode="auto">
            <a:xfrm>
              <a:off x="3516"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7" name="Oval 224"/>
            <p:cNvSpPr>
              <a:spLocks noChangeArrowheads="1"/>
            </p:cNvSpPr>
            <p:nvPr/>
          </p:nvSpPr>
          <p:spPr bwMode="auto">
            <a:xfrm>
              <a:off x="2460" y="25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8" name="Oval 225"/>
            <p:cNvSpPr>
              <a:spLocks noChangeArrowheads="1"/>
            </p:cNvSpPr>
            <p:nvPr/>
          </p:nvSpPr>
          <p:spPr bwMode="auto">
            <a:xfrm>
              <a:off x="1276" y="1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9"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0" name="Oval 222"/>
            <p:cNvSpPr>
              <a:spLocks noChangeArrowheads="1"/>
            </p:cNvSpPr>
            <p:nvPr/>
          </p:nvSpPr>
          <p:spPr bwMode="auto">
            <a:xfrm>
              <a:off x="3216" y="1440"/>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1" name="Oval 222"/>
            <p:cNvSpPr>
              <a:spLocks noChangeArrowheads="1"/>
            </p:cNvSpPr>
            <p:nvPr/>
          </p:nvSpPr>
          <p:spPr bwMode="auto">
            <a:xfrm>
              <a:off x="1200" y="14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2" name="Oval 222"/>
            <p:cNvSpPr>
              <a:spLocks noChangeArrowheads="1"/>
            </p:cNvSpPr>
            <p:nvPr/>
          </p:nvSpPr>
          <p:spPr bwMode="auto">
            <a:xfrm>
              <a:off x="124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3" name="Oval 222"/>
            <p:cNvSpPr>
              <a:spLocks noChangeArrowheads="1"/>
            </p:cNvSpPr>
            <p:nvPr/>
          </p:nvSpPr>
          <p:spPr bwMode="auto">
            <a:xfrm>
              <a:off x="2016"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4" name="Oval 222"/>
            <p:cNvSpPr>
              <a:spLocks noChangeArrowheads="1"/>
            </p:cNvSpPr>
            <p:nvPr/>
          </p:nvSpPr>
          <p:spPr bwMode="auto">
            <a:xfrm>
              <a:off x="3312" y="326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5" name="Oval 222"/>
            <p:cNvSpPr>
              <a:spLocks noChangeArrowheads="1"/>
            </p:cNvSpPr>
            <p:nvPr/>
          </p:nvSpPr>
          <p:spPr bwMode="auto">
            <a:xfrm>
              <a:off x="412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6" name="Oval 222"/>
            <p:cNvSpPr>
              <a:spLocks noChangeArrowheads="1"/>
            </p:cNvSpPr>
            <p:nvPr/>
          </p:nvSpPr>
          <p:spPr bwMode="auto">
            <a:xfrm>
              <a:off x="4272" y="26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7" name="Oval 222"/>
            <p:cNvSpPr>
              <a:spLocks noChangeArrowheads="1"/>
            </p:cNvSpPr>
            <p:nvPr/>
          </p:nvSpPr>
          <p:spPr bwMode="auto">
            <a:xfrm>
              <a:off x="76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8" name="Oval 222"/>
            <p:cNvSpPr>
              <a:spLocks noChangeArrowheads="1"/>
            </p:cNvSpPr>
            <p:nvPr/>
          </p:nvSpPr>
          <p:spPr bwMode="auto">
            <a:xfrm>
              <a:off x="816" y="2592"/>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763485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17210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smtClean="0"/>
              <a:t>Summary</a:t>
            </a:r>
            <a:endParaRPr lang="en-US" dirty="0"/>
          </a:p>
        </p:txBody>
      </p:sp>
      <p:sp>
        <p:nvSpPr>
          <p:cNvPr id="70661" name="Rectangle 3"/>
          <p:cNvSpPr>
            <a:spLocks noGrp="1" noChangeArrowheads="1"/>
          </p:cNvSpPr>
          <p:nvPr>
            <p:ph idx="1"/>
          </p:nvPr>
        </p:nvSpPr>
        <p:spPr/>
        <p:txBody>
          <a:bodyPr/>
          <a:lstStyle/>
          <a:p>
            <a:pPr>
              <a:lnSpc>
                <a:spcPct val="90000"/>
              </a:lnSpc>
            </a:pPr>
            <a:r>
              <a:rPr lang="en-US" sz="3200" u="sng" dirty="0"/>
              <a:t>For Multiple input variables</a:t>
            </a:r>
          </a:p>
          <a:p>
            <a:pPr marL="742950" lvl="1" indent="-285750"/>
            <a:r>
              <a:rPr lang="en-US" sz="2800" b="1" dirty="0"/>
              <a:t>Weak normal test</a:t>
            </a:r>
            <a:r>
              <a:rPr lang="en-US" sz="2800" dirty="0"/>
              <a:t>: </a:t>
            </a:r>
          </a:p>
          <a:p>
            <a:pPr lvl="2"/>
            <a:r>
              <a:rPr lang="en-US" sz="2400" dirty="0"/>
              <a:t>Select </a:t>
            </a:r>
            <a:r>
              <a:rPr lang="en-US" sz="2400" b="1" dirty="0"/>
              <a:t>one</a:t>
            </a:r>
            <a:r>
              <a:rPr lang="en-US" sz="2400" dirty="0"/>
              <a:t>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48010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r>
              <a:rPr lang="en-US" dirty="0"/>
              <a:t>Example: nextDate() Function</a:t>
            </a:r>
          </a:p>
        </p:txBody>
      </p:sp>
      <p:sp>
        <p:nvSpPr>
          <p:cNvPr id="82949" name="Rectangle 3"/>
          <p:cNvSpPr>
            <a:spLocks noGrp="1" noChangeArrowheads="1"/>
          </p:cNvSpPr>
          <p:nvPr>
            <p:ph idx="1"/>
          </p:nvPr>
        </p:nvSpPr>
        <p:spPr/>
        <p:txBody>
          <a:bodyPr>
            <a:normAutofit lnSpcReduction="10000"/>
          </a:bodyPr>
          <a:lstStyle/>
          <a:p>
            <a:pPr>
              <a:defRPr/>
            </a:pPr>
            <a:r>
              <a:rPr lang="en-US" dirty="0"/>
              <a:t>This program reads a date in the format of </a:t>
            </a:r>
          </a:p>
          <a:p>
            <a:pPr marL="0" indent="0">
              <a:buNone/>
              <a:defRPr/>
            </a:pPr>
            <a:r>
              <a:rPr lang="en-US" dirty="0"/>
              <a:t>	</a:t>
            </a:r>
            <a:r>
              <a:rPr lang="en-US" dirty="0">
                <a:solidFill>
                  <a:schemeClr val="tx2"/>
                </a:solidFill>
              </a:rPr>
              <a:t>mm/dd/yyyy</a:t>
            </a:r>
            <a:r>
              <a:rPr lang="en-US" dirty="0"/>
              <a:t> </a:t>
            </a:r>
          </a:p>
          <a:p>
            <a:pPr>
              <a:buFont typeface="Wingdings 3" charset="0"/>
              <a:buNone/>
              <a:defRPr/>
            </a:pPr>
            <a:r>
              <a:rPr lang="en-US" dirty="0"/>
              <a:t>	and prints out the next date.</a:t>
            </a:r>
          </a:p>
          <a:p>
            <a:pPr>
              <a:defRPr/>
            </a:pPr>
            <a:r>
              <a:rPr lang="en-US" dirty="0"/>
              <a:t>For example, an input of </a:t>
            </a:r>
          </a:p>
          <a:p>
            <a:pPr>
              <a:buFont typeface="Wingdings 3" charset="0"/>
              <a:buNone/>
              <a:defRPr/>
            </a:pPr>
            <a:r>
              <a:rPr lang="en-US" dirty="0">
                <a:solidFill>
                  <a:srgbClr val="6666FF"/>
                </a:solidFill>
              </a:rPr>
              <a:t>		03/31/2014</a:t>
            </a:r>
            <a:r>
              <a:rPr lang="en-US" dirty="0"/>
              <a:t> </a:t>
            </a:r>
          </a:p>
          <a:p>
            <a:pPr>
              <a:buFont typeface="Wingdings 3" charset="0"/>
              <a:buNone/>
              <a:defRPr/>
            </a:pPr>
            <a:r>
              <a:rPr lang="en-US" dirty="0"/>
              <a:t>	gives an output of </a:t>
            </a:r>
          </a:p>
          <a:p>
            <a:pPr>
              <a:buFont typeface="Wingdings 3" charset="0"/>
              <a:buNone/>
              <a:defRPr/>
            </a:pPr>
            <a:r>
              <a:rPr lang="en-US" dirty="0"/>
              <a:t>		</a:t>
            </a:r>
            <a:r>
              <a:rPr lang="en-US" dirty="0">
                <a:solidFill>
                  <a:srgbClr val="6666FF"/>
                </a:solidFill>
              </a:rPr>
              <a:t>04/01/2014</a:t>
            </a:r>
            <a:endParaRPr lang="en-US" dirty="0"/>
          </a:p>
          <a:p>
            <a:pPr>
              <a:defRPr/>
            </a:pPr>
            <a:r>
              <a:rPr lang="en-US" dirty="0"/>
              <a:t>A constraint (arbitrary, for illustration purpose only)</a:t>
            </a:r>
          </a:p>
          <a:p>
            <a:pPr lvl="1">
              <a:defRPr/>
            </a:pPr>
            <a:r>
              <a:rPr lang="en-US" dirty="0"/>
              <a:t>The year is between 1800 and 2200 inclusive</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0048588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z="3600" dirty="0"/>
              <a:t>Example: nextDate(): </a:t>
            </a:r>
            <a:r>
              <a:rPr lang="en-US" sz="2400" dirty="0"/>
              <a:t>Valid Equivalence Classes</a:t>
            </a:r>
            <a:endParaRPr lang="en-US" sz="4000" dirty="0"/>
          </a:p>
        </p:txBody>
      </p:sp>
      <p:sp>
        <p:nvSpPr>
          <p:cNvPr id="84997" name="Rectangle 3"/>
          <p:cNvSpPr>
            <a:spLocks noGrp="1" noChangeArrowheads="1"/>
          </p:cNvSpPr>
          <p:nvPr>
            <p:ph idx="1"/>
          </p:nvPr>
        </p:nvSpPr>
        <p:spPr>
          <a:xfrm>
            <a:off x="1011936" y="1371600"/>
            <a:ext cx="8442960" cy="5138928"/>
          </a:xfrm>
        </p:spPr>
        <p:txBody>
          <a:bodyPr/>
          <a:lstStyle/>
          <a:p>
            <a:pPr>
              <a:lnSpc>
                <a:spcPct val="90000"/>
              </a:lnSpc>
            </a:pPr>
            <a:r>
              <a:rPr lang="en-US" sz="2400" dirty="0"/>
              <a:t>The valid equivalence classes for the Day </a:t>
            </a:r>
          </a:p>
          <a:p>
            <a:pPr marL="742950" lvl="1" indent="-285750"/>
            <a:r>
              <a:rPr lang="en-US" dirty="0"/>
              <a:t>{ 1 ≤ Day ≤ 28 }  </a:t>
            </a:r>
          </a:p>
          <a:p>
            <a:pPr marL="742950" lvl="1" indent="-285750"/>
            <a:r>
              <a:rPr lang="en-US" dirty="0"/>
              <a:t>{ Day = 29 } </a:t>
            </a:r>
          </a:p>
          <a:p>
            <a:pPr marL="742950" lvl="1" indent="-285750"/>
            <a:r>
              <a:rPr lang="en-US" dirty="0"/>
              <a:t>{ Day = 30 }</a:t>
            </a:r>
          </a:p>
          <a:p>
            <a:pPr marL="742950" lvl="1" indent="-285750"/>
            <a:r>
              <a:rPr lang="en-US" dirty="0"/>
              <a:t>{ Day = 31 }</a:t>
            </a:r>
          </a:p>
          <a:p>
            <a:pPr>
              <a:lnSpc>
                <a:spcPct val="90000"/>
              </a:lnSpc>
            </a:pPr>
            <a:r>
              <a:rPr lang="en-US" sz="2400" dirty="0"/>
              <a:t>The valid equivalence classes for the Month </a:t>
            </a:r>
          </a:p>
          <a:p>
            <a:pPr marL="742950" lvl="1" indent="-285750"/>
            <a:r>
              <a:rPr lang="en-US" dirty="0"/>
              <a:t>{ Month has 30 days }</a:t>
            </a:r>
          </a:p>
          <a:p>
            <a:pPr marL="742950" lvl="1" indent="-285750"/>
            <a:r>
              <a:rPr lang="en-US" dirty="0"/>
              <a:t>{ Month has 31 days } </a:t>
            </a:r>
          </a:p>
          <a:p>
            <a:pPr marL="742950" lvl="1" indent="-285750"/>
            <a:r>
              <a:rPr lang="en-US" dirty="0"/>
              <a:t>{ Month = February }</a:t>
            </a:r>
          </a:p>
          <a:p>
            <a:pPr>
              <a:lnSpc>
                <a:spcPct val="90000"/>
              </a:lnSpc>
            </a:pPr>
            <a:r>
              <a:rPr lang="en-US" sz="2400" dirty="0"/>
              <a:t>The valid equivalence classes for the Year</a:t>
            </a:r>
          </a:p>
          <a:p>
            <a:pPr marL="742950" lvl="1" indent="-285750"/>
            <a:r>
              <a:rPr lang="en-US" dirty="0"/>
              <a:t>{ Year is not a leap year }</a:t>
            </a:r>
          </a:p>
          <a:p>
            <a:pPr marL="742950" lvl="1" indent="-285750"/>
            <a:r>
              <a:rPr lang="en-US" dirty="0"/>
              <a:t>{ Year is a leap year }</a:t>
            </a:r>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9685773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sz="3600" dirty="0"/>
              <a:t>Example: nextDate(): </a:t>
            </a:r>
            <a:r>
              <a:rPr lang="en-US" sz="2400" dirty="0"/>
              <a:t>Invalid Equivalence Classes</a:t>
            </a:r>
            <a:endParaRPr lang="en-US" sz="2000" dirty="0"/>
          </a:p>
        </p:txBody>
      </p:sp>
      <p:sp>
        <p:nvSpPr>
          <p:cNvPr id="87045" name="Rectangle 3"/>
          <p:cNvSpPr>
            <a:spLocks noGrp="1" noChangeArrowheads="1"/>
          </p:cNvSpPr>
          <p:nvPr>
            <p:ph idx="1"/>
          </p:nvPr>
        </p:nvSpPr>
        <p:spPr>
          <a:xfrm>
            <a:off x="838200" y="1475232"/>
            <a:ext cx="8744712" cy="5081016"/>
          </a:xfrm>
        </p:spPr>
        <p:txBody>
          <a:bodyPr/>
          <a:lstStyle/>
          <a:p>
            <a:pPr>
              <a:lnSpc>
                <a:spcPct val="90000"/>
              </a:lnSpc>
            </a:pPr>
            <a:r>
              <a:rPr lang="en-US" sz="2400" dirty="0"/>
              <a:t>The invalid equivalence classes for the Day</a:t>
            </a:r>
          </a:p>
          <a:p>
            <a:pPr marL="457200" lvl="1" indent="0">
              <a:buNone/>
            </a:pPr>
            <a:r>
              <a:rPr lang="en-US" sz="2000" dirty="0"/>
              <a:t>{ Day &lt; 1 }			{ Day &gt; 31 } </a:t>
            </a:r>
          </a:p>
          <a:p>
            <a:pPr marL="457200" lvl="1" indent="0">
              <a:buNone/>
            </a:pPr>
            <a:r>
              <a:rPr lang="en-US" sz="2000" dirty="0"/>
              <a:t>{ Incorrect format of Day } 	{ Illegal characters of Day } </a:t>
            </a:r>
          </a:p>
          <a:p>
            <a:pPr>
              <a:lnSpc>
                <a:spcPct val="90000"/>
              </a:lnSpc>
            </a:pPr>
            <a:r>
              <a:rPr lang="en-US" sz="2400" dirty="0"/>
              <a:t>The invalid equivalence classes for the Month </a:t>
            </a:r>
          </a:p>
          <a:p>
            <a:pPr marL="457200" lvl="1" indent="0">
              <a:buNone/>
            </a:pPr>
            <a:r>
              <a:rPr lang="en-US" sz="2000" dirty="0"/>
              <a:t>{ Month &lt; 1 }		{ Month &gt; 12 }</a:t>
            </a:r>
          </a:p>
          <a:p>
            <a:pPr marL="457200" lvl="1" indent="0">
              <a:buNone/>
            </a:pPr>
            <a:r>
              <a:rPr lang="en-US" sz="2000" dirty="0"/>
              <a:t>{ Incorrect format of Month }	{ Illegal characters of Month } </a:t>
            </a:r>
          </a:p>
          <a:p>
            <a:pPr>
              <a:lnSpc>
                <a:spcPct val="90000"/>
              </a:lnSpc>
            </a:pPr>
            <a:r>
              <a:rPr lang="en-US" sz="2400" dirty="0"/>
              <a:t>The invalid equivalence classes for the Year</a:t>
            </a:r>
          </a:p>
          <a:p>
            <a:pPr marL="457200" lvl="1" indent="0">
              <a:buNone/>
            </a:pPr>
            <a:r>
              <a:rPr lang="en-US" sz="2000" dirty="0"/>
              <a:t>{ Year &lt; 1800 }		{ Year &gt; 2200 }</a:t>
            </a:r>
          </a:p>
          <a:p>
            <a:pPr marL="457200" lvl="1" indent="0">
              <a:buNone/>
            </a:pPr>
            <a:r>
              <a:rPr lang="en-US" sz="2000" dirty="0"/>
              <a:t>{ Incorrect format of Year }	{ Illegal characters of Year } </a:t>
            </a:r>
          </a:p>
          <a:p>
            <a:pPr>
              <a:lnSpc>
                <a:spcPct val="90000"/>
              </a:lnSpc>
            </a:pPr>
            <a:r>
              <a:rPr lang="en-US" sz="2400" dirty="0"/>
              <a:t>Other invalid equivalence classes</a:t>
            </a:r>
          </a:p>
          <a:p>
            <a:pPr marL="457200" lvl="1" indent="0">
              <a:buNone/>
            </a:pPr>
            <a:r>
              <a:rPr lang="en-US" sz="2000" dirty="0"/>
              <a:t>{ Incorrect order of Day, Month, Year }</a:t>
            </a:r>
          </a:p>
          <a:p>
            <a:pPr marL="457200" lvl="1" indent="0">
              <a:buNone/>
            </a:pPr>
            <a:r>
              <a:rPr lang="en-US" sz="2000" dirty="0"/>
              <a:t>{ Missing Day, Month, or Year }	</a:t>
            </a:r>
          </a:p>
          <a:p>
            <a:pPr marL="457200" lvl="1" indent="0">
              <a:buNone/>
            </a:pPr>
            <a:r>
              <a:rPr lang="en-US" sz="2000" dirty="0"/>
              <a:t>{ Extra number or character }</a:t>
            </a:r>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17692869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a:lstStyle/>
          <a:p>
            <a:r>
              <a:rPr lang="en-US" sz="3600" dirty="0"/>
              <a:t>Example: nextDate(): </a:t>
            </a:r>
            <a:r>
              <a:rPr lang="en-US" sz="2400" dirty="0"/>
              <a:t>Test Cases: Weak Normal</a:t>
            </a:r>
          </a:p>
        </p:txBody>
      </p:sp>
      <p:sp>
        <p:nvSpPr>
          <p:cNvPr id="89093" name="Rectangle 3"/>
          <p:cNvSpPr>
            <a:spLocks noGrp="1"/>
          </p:cNvSpPr>
          <p:nvPr>
            <p:ph sz="quarter" idx="1"/>
          </p:nvPr>
        </p:nvSpPr>
        <p:spPr>
          <a:xfrm>
            <a:off x="950976" y="1304544"/>
            <a:ext cx="6665976" cy="5410200"/>
          </a:xfrm>
        </p:spPr>
        <p:txBody>
          <a:bodyPr/>
          <a:lstStyle/>
          <a:p>
            <a:pPr>
              <a:lnSpc>
                <a:spcPct val="90000"/>
              </a:lnSpc>
            </a:pPr>
            <a:r>
              <a:rPr lang="en-US" dirty="0"/>
              <a:t>Valid equivalence classes and data points </a:t>
            </a:r>
          </a:p>
          <a:p>
            <a:pPr lvl="1">
              <a:lnSpc>
                <a:spcPct val="90000"/>
              </a:lnSpc>
            </a:pPr>
            <a:r>
              <a:rPr lang="en-US" dirty="0"/>
              <a:t>Day 		      Data Points</a:t>
            </a:r>
          </a:p>
          <a:p>
            <a:pPr lvl="2">
              <a:lnSpc>
                <a:spcPct val="90000"/>
              </a:lnSpc>
            </a:pPr>
            <a:r>
              <a:rPr lang="en-US" dirty="0"/>
              <a:t>{ 1 ≤ Day ≤ 28 }  	</a:t>
            </a:r>
            <a:r>
              <a:rPr lang="en-US" dirty="0">
                <a:solidFill>
                  <a:srgbClr val="0000FF"/>
                </a:solidFill>
              </a:rPr>
              <a:t>10</a:t>
            </a:r>
          </a:p>
          <a:p>
            <a:pPr lvl="2">
              <a:lnSpc>
                <a:spcPct val="90000"/>
              </a:lnSpc>
            </a:pPr>
            <a:r>
              <a:rPr lang="en-US" dirty="0"/>
              <a:t>{ Day = 29 } 		</a:t>
            </a:r>
            <a:r>
              <a:rPr lang="en-US" dirty="0">
                <a:solidFill>
                  <a:srgbClr val="0000FF"/>
                </a:solidFill>
              </a:rPr>
              <a:t>29</a:t>
            </a:r>
          </a:p>
          <a:p>
            <a:pPr lvl="2">
              <a:lnSpc>
                <a:spcPct val="90000"/>
              </a:lnSpc>
            </a:pPr>
            <a:r>
              <a:rPr lang="en-US" dirty="0"/>
              <a:t>{ Day = 30 }		</a:t>
            </a:r>
            <a:r>
              <a:rPr lang="en-US" dirty="0">
                <a:solidFill>
                  <a:srgbClr val="0000FF"/>
                </a:solidFill>
              </a:rPr>
              <a:t>30</a:t>
            </a:r>
          </a:p>
          <a:p>
            <a:pPr lvl="2">
              <a:lnSpc>
                <a:spcPct val="90000"/>
              </a:lnSpc>
            </a:pPr>
            <a:r>
              <a:rPr lang="en-US" dirty="0"/>
              <a:t>{ Day = 31 }		</a:t>
            </a:r>
            <a:r>
              <a:rPr lang="en-US" dirty="0">
                <a:solidFill>
                  <a:srgbClr val="0000FF"/>
                </a:solidFill>
              </a:rPr>
              <a:t>31</a:t>
            </a:r>
          </a:p>
          <a:p>
            <a:pPr lvl="1">
              <a:lnSpc>
                <a:spcPct val="90000"/>
              </a:lnSpc>
            </a:pPr>
            <a:r>
              <a:rPr lang="en-US" dirty="0"/>
              <a:t>Month </a:t>
            </a:r>
          </a:p>
          <a:p>
            <a:pPr lvl="2">
              <a:lnSpc>
                <a:spcPct val="90000"/>
              </a:lnSpc>
            </a:pPr>
            <a:r>
              <a:rPr lang="en-US" dirty="0"/>
              <a:t>{ Month has 30 days }	</a:t>
            </a:r>
            <a:r>
              <a:rPr lang="en-US" dirty="0">
                <a:solidFill>
                  <a:srgbClr val="0000FF"/>
                </a:solidFill>
              </a:rPr>
              <a:t>04</a:t>
            </a:r>
          </a:p>
          <a:p>
            <a:pPr lvl="2">
              <a:lnSpc>
                <a:spcPct val="90000"/>
              </a:lnSpc>
            </a:pPr>
            <a:r>
              <a:rPr lang="en-US" dirty="0"/>
              <a:t>{ Month has 31 days } 	</a:t>
            </a:r>
            <a:r>
              <a:rPr lang="en-US" dirty="0">
                <a:solidFill>
                  <a:srgbClr val="0000FF"/>
                </a:solidFill>
              </a:rPr>
              <a:t>03</a:t>
            </a:r>
          </a:p>
          <a:p>
            <a:pPr lvl="2">
              <a:lnSpc>
                <a:spcPct val="90000"/>
              </a:lnSpc>
            </a:pPr>
            <a:r>
              <a:rPr lang="en-US" dirty="0"/>
              <a:t>{ Month = February }	</a:t>
            </a:r>
            <a:r>
              <a:rPr lang="en-US" dirty="0">
                <a:solidFill>
                  <a:srgbClr val="0000FF"/>
                </a:solidFill>
              </a:rPr>
              <a:t>02</a:t>
            </a:r>
          </a:p>
          <a:p>
            <a:pPr lvl="1">
              <a:lnSpc>
                <a:spcPct val="90000"/>
              </a:lnSpc>
            </a:pPr>
            <a:r>
              <a:rPr lang="en-US" dirty="0"/>
              <a:t>Year</a:t>
            </a:r>
          </a:p>
          <a:p>
            <a:pPr lvl="2">
              <a:lnSpc>
                <a:spcPct val="90000"/>
              </a:lnSpc>
            </a:pPr>
            <a:r>
              <a:rPr lang="en-US" dirty="0"/>
              <a:t>{ Year is not a leap year </a:t>
            </a:r>
            <a:r>
              <a:rPr lang="en-US" dirty="0" smtClean="0"/>
              <a:t>} </a:t>
            </a:r>
            <a:r>
              <a:rPr lang="en-US" dirty="0" smtClean="0">
                <a:solidFill>
                  <a:srgbClr val="0000FF"/>
                </a:solidFill>
              </a:rPr>
              <a:t>2019</a:t>
            </a:r>
            <a:endParaRPr lang="en-US" dirty="0">
              <a:solidFill>
                <a:srgbClr val="0000FF"/>
              </a:solidFill>
            </a:endParaRPr>
          </a:p>
          <a:p>
            <a:pPr lvl="2">
              <a:lnSpc>
                <a:spcPct val="90000"/>
              </a:lnSpc>
            </a:pPr>
            <a:r>
              <a:rPr lang="en-US" dirty="0"/>
              <a:t>{ Year is a leap year }	</a:t>
            </a:r>
            <a:r>
              <a:rPr lang="en-US" dirty="0">
                <a:solidFill>
                  <a:srgbClr val="0000FF"/>
                </a:solidFill>
              </a:rPr>
              <a:t>2020</a:t>
            </a:r>
          </a:p>
        </p:txBody>
      </p:sp>
      <p:sp>
        <p:nvSpPr>
          <p:cNvPr id="2" name="Content Placeholder 1"/>
          <p:cNvSpPr>
            <a:spLocks noGrp="1"/>
          </p:cNvSpPr>
          <p:nvPr>
            <p:ph sz="quarter" idx="4294967295"/>
          </p:nvPr>
        </p:nvSpPr>
        <p:spPr>
          <a:xfrm>
            <a:off x="7616952" y="2197609"/>
            <a:ext cx="3337560" cy="3870325"/>
          </a:xfrm>
          <a:solidFill>
            <a:srgbClr val="CCFFCC"/>
          </a:solidFill>
        </p:spPr>
        <p:txBody>
          <a:bodyPr/>
          <a:lstStyle/>
          <a:p>
            <a:pPr>
              <a:lnSpc>
                <a:spcPct val="90000"/>
              </a:lnSpc>
              <a:defRPr/>
            </a:pPr>
            <a:r>
              <a:rPr lang="en-US" dirty="0"/>
              <a:t>Weak normal test cases (4 cases)</a:t>
            </a:r>
          </a:p>
          <a:p>
            <a:pPr marL="274638" lvl="1" indent="0">
              <a:buNone/>
              <a:defRPr/>
            </a:pPr>
            <a:endParaRPr lang="en-US" sz="2800" dirty="0"/>
          </a:p>
          <a:p>
            <a:pPr marL="731838" lvl="1" indent="-457200">
              <a:buFont typeface="+mj-lt"/>
              <a:buAutoNum type="arabicPeriod"/>
              <a:defRPr/>
            </a:pPr>
            <a:r>
              <a:rPr lang="en-US" sz="2800" dirty="0">
                <a:solidFill>
                  <a:srgbClr val="0000FF"/>
                </a:solidFill>
              </a:rPr>
              <a:t>02/10/2019</a:t>
            </a:r>
          </a:p>
          <a:p>
            <a:pPr marL="731838" lvl="1" indent="-457200">
              <a:buFont typeface="+mj-lt"/>
              <a:buAutoNum type="arabicPeriod"/>
              <a:defRPr/>
            </a:pPr>
            <a:r>
              <a:rPr lang="en-US" sz="2800" dirty="0">
                <a:solidFill>
                  <a:srgbClr val="0000FF"/>
                </a:solidFill>
              </a:rPr>
              <a:t>04/29/2019</a:t>
            </a:r>
          </a:p>
          <a:p>
            <a:pPr marL="731838" lvl="1" indent="-457200">
              <a:buFont typeface="+mj-lt"/>
              <a:buAutoNum type="arabicPeriod"/>
              <a:defRPr/>
            </a:pPr>
            <a:r>
              <a:rPr lang="en-US" sz="2800" dirty="0">
                <a:solidFill>
                  <a:srgbClr val="0000FF"/>
                </a:solidFill>
              </a:rPr>
              <a:t>03/30/2020</a:t>
            </a:r>
          </a:p>
          <a:p>
            <a:pPr marL="731838" lvl="1" indent="-457200">
              <a:buFont typeface="+mj-lt"/>
              <a:buAutoNum type="arabicPeriod"/>
              <a:defRPr/>
            </a:pPr>
            <a:r>
              <a:rPr lang="en-US" sz="2800" dirty="0">
                <a:solidFill>
                  <a:srgbClr val="0000FF"/>
                </a:solidFill>
              </a:rPr>
              <a:t>03/31/2020</a:t>
            </a:r>
          </a:p>
        </p:txBody>
      </p:sp>
      <p:sp>
        <p:nvSpPr>
          <p:cNvPr id="3" name="Slide Number Placeholder 2"/>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4623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p:cNvSpPr>
          <p:nvPr>
            <p:ph type="title"/>
          </p:nvPr>
        </p:nvSpPr>
        <p:spPr/>
        <p:txBody>
          <a:bodyPr/>
          <a:lstStyle/>
          <a:p>
            <a:r>
              <a:rPr lang="en-US" sz="3200" dirty="0"/>
              <a:t>Example: nextDate(): Test Cases: Strong Normal</a:t>
            </a:r>
          </a:p>
        </p:txBody>
      </p:sp>
      <p:sp>
        <p:nvSpPr>
          <p:cNvPr id="91141" name="Rectangle 3"/>
          <p:cNvSpPr>
            <a:spLocks noGrp="1"/>
          </p:cNvSpPr>
          <p:nvPr>
            <p:ph idx="1"/>
          </p:nvPr>
        </p:nvSpPr>
        <p:spPr>
          <a:xfrm>
            <a:off x="1222248" y="1338072"/>
            <a:ext cx="8229600" cy="4541520"/>
          </a:xfrm>
        </p:spPr>
        <p:txBody>
          <a:bodyPr/>
          <a:lstStyle/>
          <a:p>
            <a:pPr>
              <a:defRPr/>
            </a:pPr>
            <a:r>
              <a:rPr lang="en-US" dirty="0"/>
              <a:t>Strong normal test </a:t>
            </a:r>
            <a:r>
              <a:rPr lang="en-US" dirty="0" smtClean="0"/>
              <a:t>cases (17 cases)</a:t>
            </a:r>
            <a:endParaRPr lang="en-US" dirty="0"/>
          </a:p>
          <a:p>
            <a:pPr marL="274638" lvl="1" indent="0">
              <a:buNone/>
              <a:defRPr/>
            </a:pPr>
            <a:r>
              <a:rPr lang="en-US" dirty="0" smtClean="0"/>
              <a:t>    </a:t>
            </a:r>
            <a:r>
              <a:rPr lang="en-US" dirty="0" smtClean="0">
                <a:solidFill>
                  <a:srgbClr val="0000FF"/>
                </a:solidFill>
              </a:rPr>
              <a:t>02</a:t>
            </a:r>
            <a:r>
              <a:rPr lang="en-US" dirty="0">
                <a:solidFill>
                  <a:srgbClr val="0000FF"/>
                </a:solidFill>
              </a:rPr>
              <a:t>/10/</a:t>
            </a:r>
            <a:r>
              <a:rPr lang="en-US" dirty="0" smtClean="0">
                <a:solidFill>
                  <a:srgbClr val="0000FF"/>
                </a:solidFill>
              </a:rPr>
              <a:t>2020    02/29/2020    </a:t>
            </a:r>
          </a:p>
          <a:p>
            <a:pPr marL="274638" lvl="1" indent="0">
              <a:buNone/>
              <a:defRPr/>
            </a:pPr>
            <a:r>
              <a:rPr lang="en-US" dirty="0">
                <a:solidFill>
                  <a:srgbClr val="0000FF"/>
                </a:solidFill>
              </a:rPr>
              <a:t> </a:t>
            </a:r>
            <a:r>
              <a:rPr lang="en-US" dirty="0" smtClean="0">
                <a:solidFill>
                  <a:srgbClr val="0000FF"/>
                </a:solidFill>
              </a:rPr>
              <a:t>   02/10/2019 </a:t>
            </a:r>
          </a:p>
          <a:p>
            <a:pPr marL="274638" lvl="1" indent="0">
              <a:buNone/>
              <a:defRPr/>
            </a:pPr>
            <a:endParaRPr lang="en-US" sz="1000" dirty="0">
              <a:solidFill>
                <a:srgbClr val="0000FF"/>
              </a:solidFill>
            </a:endParaRPr>
          </a:p>
          <a:p>
            <a:pPr marL="274638" lvl="1" indent="0">
              <a:buNone/>
              <a:defRPr/>
            </a:pPr>
            <a:r>
              <a:rPr lang="en-US" dirty="0" smtClean="0">
                <a:solidFill>
                  <a:srgbClr val="0000FF"/>
                </a:solidFill>
              </a:rPr>
              <a:t>    03</a:t>
            </a:r>
            <a:r>
              <a:rPr lang="en-US" dirty="0">
                <a:solidFill>
                  <a:srgbClr val="0000FF"/>
                </a:solidFill>
              </a:rPr>
              <a:t>/10/</a:t>
            </a:r>
            <a:r>
              <a:rPr lang="en-US" dirty="0" smtClean="0">
                <a:solidFill>
                  <a:srgbClr val="0000FF"/>
                </a:solidFill>
              </a:rPr>
              <a:t>2020    03</a:t>
            </a:r>
            <a:r>
              <a:rPr lang="en-US" dirty="0">
                <a:solidFill>
                  <a:srgbClr val="0000FF"/>
                </a:solidFill>
              </a:rPr>
              <a:t>/29/</a:t>
            </a:r>
            <a:r>
              <a:rPr lang="en-US" dirty="0" smtClean="0">
                <a:solidFill>
                  <a:srgbClr val="0000FF"/>
                </a:solidFill>
              </a:rPr>
              <a:t>2020    03</a:t>
            </a:r>
            <a:r>
              <a:rPr lang="en-US" dirty="0">
                <a:solidFill>
                  <a:srgbClr val="0000FF"/>
                </a:solidFill>
              </a:rPr>
              <a:t>/30/</a:t>
            </a:r>
            <a:r>
              <a:rPr lang="en-US" dirty="0" smtClean="0">
                <a:solidFill>
                  <a:srgbClr val="0000FF"/>
                </a:solidFill>
              </a:rPr>
              <a:t>2020    03</a:t>
            </a:r>
            <a:r>
              <a:rPr lang="en-US" dirty="0">
                <a:solidFill>
                  <a:srgbClr val="0000FF"/>
                </a:solidFill>
              </a:rPr>
              <a:t>/</a:t>
            </a:r>
            <a:r>
              <a:rPr lang="en-US" dirty="0" smtClean="0">
                <a:solidFill>
                  <a:srgbClr val="0000FF"/>
                </a:solidFill>
              </a:rPr>
              <a:t>31/2020</a:t>
            </a:r>
          </a:p>
          <a:p>
            <a:pPr marL="274638" lvl="1" indent="0">
              <a:buNone/>
              <a:defRPr/>
            </a:pPr>
            <a:r>
              <a:rPr lang="en-US" dirty="0">
                <a:solidFill>
                  <a:srgbClr val="0000FF"/>
                </a:solidFill>
              </a:rPr>
              <a:t> </a:t>
            </a:r>
            <a:r>
              <a:rPr lang="en-US" dirty="0" smtClean="0">
                <a:solidFill>
                  <a:srgbClr val="0000FF"/>
                </a:solidFill>
              </a:rPr>
              <a:t>   03/10/2019    03/29/2019    03</a:t>
            </a:r>
            <a:r>
              <a:rPr lang="en-US" dirty="0">
                <a:solidFill>
                  <a:srgbClr val="0000FF"/>
                </a:solidFill>
              </a:rPr>
              <a:t>/</a:t>
            </a:r>
            <a:r>
              <a:rPr lang="en-US" dirty="0" smtClean="0">
                <a:solidFill>
                  <a:srgbClr val="0000FF"/>
                </a:solidFill>
              </a:rPr>
              <a:t>30/2019    03</a:t>
            </a:r>
            <a:r>
              <a:rPr lang="en-US" dirty="0">
                <a:solidFill>
                  <a:srgbClr val="0000FF"/>
                </a:solidFill>
              </a:rPr>
              <a:t>/31/</a:t>
            </a:r>
            <a:r>
              <a:rPr lang="en-US" dirty="0" smtClean="0">
                <a:solidFill>
                  <a:srgbClr val="0000FF"/>
                </a:solidFill>
              </a:rPr>
              <a:t>2019</a:t>
            </a:r>
            <a:endParaRPr lang="en-US" dirty="0">
              <a:solidFill>
                <a:srgbClr val="0000FF"/>
              </a:solidFill>
            </a:endParaRPr>
          </a:p>
          <a:p>
            <a:pPr marL="274638" lvl="1" indent="0">
              <a:buNone/>
              <a:defRPr/>
            </a:pPr>
            <a:endParaRPr lang="en-US" sz="1000" dirty="0">
              <a:solidFill>
                <a:srgbClr val="0000FF"/>
              </a:solidFill>
            </a:endParaRPr>
          </a:p>
          <a:p>
            <a:pPr marL="274638" lvl="1" indent="0">
              <a:buNone/>
              <a:defRPr/>
            </a:pPr>
            <a:r>
              <a:rPr lang="en-US" dirty="0">
                <a:solidFill>
                  <a:srgbClr val="0000FF"/>
                </a:solidFill>
              </a:rPr>
              <a:t> </a:t>
            </a:r>
            <a:r>
              <a:rPr lang="en-US" dirty="0" smtClean="0">
                <a:solidFill>
                  <a:srgbClr val="0000FF"/>
                </a:solidFill>
              </a:rPr>
              <a:t>   04</a:t>
            </a:r>
            <a:r>
              <a:rPr lang="en-US" dirty="0">
                <a:solidFill>
                  <a:srgbClr val="0000FF"/>
                </a:solidFill>
              </a:rPr>
              <a:t>/10/</a:t>
            </a:r>
            <a:r>
              <a:rPr lang="en-US" dirty="0" smtClean="0">
                <a:solidFill>
                  <a:srgbClr val="0000FF"/>
                </a:solidFill>
              </a:rPr>
              <a:t>2020    04</a:t>
            </a:r>
            <a:r>
              <a:rPr lang="en-US" dirty="0">
                <a:solidFill>
                  <a:srgbClr val="0000FF"/>
                </a:solidFill>
              </a:rPr>
              <a:t>/29/</a:t>
            </a:r>
            <a:r>
              <a:rPr lang="en-US" dirty="0" smtClean="0">
                <a:solidFill>
                  <a:srgbClr val="0000FF"/>
                </a:solidFill>
              </a:rPr>
              <a:t>2020    04</a:t>
            </a:r>
            <a:r>
              <a:rPr lang="en-US" dirty="0">
                <a:solidFill>
                  <a:srgbClr val="0000FF"/>
                </a:solidFill>
              </a:rPr>
              <a:t>/30/</a:t>
            </a:r>
            <a:r>
              <a:rPr lang="en-US" dirty="0" smtClean="0">
                <a:solidFill>
                  <a:srgbClr val="0000FF"/>
                </a:solidFill>
              </a:rPr>
              <a:t>2020</a:t>
            </a:r>
          </a:p>
          <a:p>
            <a:pPr marL="274638" lvl="1" indent="0">
              <a:buNone/>
              <a:defRPr/>
            </a:pPr>
            <a:r>
              <a:rPr lang="en-US" dirty="0" smtClean="0">
                <a:solidFill>
                  <a:srgbClr val="0000FF"/>
                </a:solidFill>
              </a:rPr>
              <a:t>    04/10/2019    04/29/2019    04</a:t>
            </a:r>
            <a:r>
              <a:rPr lang="en-US" dirty="0">
                <a:solidFill>
                  <a:srgbClr val="0000FF"/>
                </a:solidFill>
              </a:rPr>
              <a:t>/30/</a:t>
            </a:r>
            <a:r>
              <a:rPr lang="en-US" dirty="0" smtClean="0">
                <a:solidFill>
                  <a:srgbClr val="0000FF"/>
                </a:solidFill>
              </a:rPr>
              <a:t>2019</a:t>
            </a:r>
            <a:endParaRPr lang="en-US" dirty="0">
              <a:solidFill>
                <a:srgbClr val="0000FF"/>
              </a:solidFill>
            </a:endParaRPr>
          </a:p>
          <a:p>
            <a:pPr>
              <a:defRPr/>
            </a:pPr>
            <a:r>
              <a:rPr lang="en-US" dirty="0"/>
              <a:t>Note: some combinations are invalid, thus </a:t>
            </a:r>
            <a:r>
              <a:rPr lang="en-US" dirty="0" smtClean="0"/>
              <a:t>excluded</a:t>
            </a:r>
          </a:p>
          <a:p>
            <a:pPr lvl="1">
              <a:defRPr/>
            </a:pPr>
            <a:r>
              <a:rPr lang="en-US" dirty="0"/>
              <a:t>e</a:t>
            </a:r>
            <a:r>
              <a:rPr lang="en-US" dirty="0" smtClean="0"/>
              <a:t>.g., 02/30/2020 </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2037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4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41">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normAutofit/>
          </a:bodyPr>
          <a:lstStyle/>
          <a:p>
            <a:r>
              <a:rPr lang="en-US" sz="3200" dirty="0"/>
              <a:t>Example: nextDate(): Test Cases: Weak Robustness</a:t>
            </a:r>
          </a:p>
        </p:txBody>
      </p:sp>
      <p:sp>
        <p:nvSpPr>
          <p:cNvPr id="93189" name="Rectangle 3"/>
          <p:cNvSpPr>
            <a:spLocks noGrp="1"/>
          </p:cNvSpPr>
          <p:nvPr>
            <p:ph idx="1"/>
          </p:nvPr>
        </p:nvSpPr>
        <p:spPr>
          <a:xfrm>
            <a:off x="1078992" y="1371600"/>
            <a:ext cx="8385048" cy="5230368"/>
          </a:xfrm>
        </p:spPr>
        <p:txBody>
          <a:bodyPr/>
          <a:lstStyle/>
          <a:p>
            <a:pPr>
              <a:lnSpc>
                <a:spcPct val="90000"/>
              </a:lnSpc>
            </a:pPr>
            <a:r>
              <a:rPr lang="en-US" dirty="0"/>
              <a:t>Add a test case for each invalid equivalence class</a:t>
            </a:r>
            <a:endParaRPr lang="en-US" sz="2400" dirty="0"/>
          </a:p>
          <a:p>
            <a:pPr lvl="1">
              <a:lnSpc>
                <a:spcPct val="90000"/>
              </a:lnSpc>
            </a:pPr>
            <a:r>
              <a:rPr lang="en-US" sz="1800" dirty="0"/>
              <a:t>{ Day &lt; 1 }					02/</a:t>
            </a:r>
            <a:r>
              <a:rPr lang="en-US" sz="1800" dirty="0">
                <a:solidFill>
                  <a:srgbClr val="FF0000"/>
                </a:solidFill>
              </a:rPr>
              <a:t>00</a:t>
            </a:r>
            <a:r>
              <a:rPr lang="en-US" sz="1800" dirty="0"/>
              <a:t>/2020</a:t>
            </a:r>
          </a:p>
          <a:p>
            <a:pPr lvl="1">
              <a:lnSpc>
                <a:spcPct val="90000"/>
              </a:lnSpc>
            </a:pPr>
            <a:r>
              <a:rPr lang="en-US" sz="1800" dirty="0"/>
              <a:t>{ Day &gt; 31 }    				03/</a:t>
            </a:r>
            <a:r>
              <a:rPr lang="en-US" sz="1800" dirty="0">
                <a:solidFill>
                  <a:srgbClr val="FF0000"/>
                </a:solidFill>
              </a:rPr>
              <a:t>36</a:t>
            </a:r>
            <a:r>
              <a:rPr lang="en-US" sz="1800" dirty="0"/>
              <a:t>/2019</a:t>
            </a:r>
          </a:p>
          <a:p>
            <a:pPr lvl="1">
              <a:lnSpc>
                <a:spcPct val="90000"/>
              </a:lnSpc>
            </a:pPr>
            <a:r>
              <a:rPr lang="en-US" sz="1800" dirty="0"/>
              <a:t>{ Incorrect format of Day } 			02/</a:t>
            </a:r>
            <a:r>
              <a:rPr lang="en-US" sz="1800" dirty="0">
                <a:solidFill>
                  <a:srgbClr val="FF0000"/>
                </a:solidFill>
              </a:rPr>
              <a:t>7</a:t>
            </a:r>
            <a:r>
              <a:rPr lang="en-US" sz="1800" dirty="0"/>
              <a:t>/2020</a:t>
            </a:r>
          </a:p>
          <a:p>
            <a:pPr lvl="1">
              <a:lnSpc>
                <a:spcPct val="90000"/>
              </a:lnSpc>
            </a:pPr>
            <a:r>
              <a:rPr lang="en-US" sz="1800" dirty="0"/>
              <a:t>{ Illegal characters of Day } 			02/</a:t>
            </a:r>
            <a:r>
              <a:rPr lang="en-US" sz="1800" dirty="0">
                <a:solidFill>
                  <a:srgbClr val="FF0000"/>
                </a:solidFill>
              </a:rPr>
              <a:t>First</a:t>
            </a:r>
            <a:r>
              <a:rPr lang="en-US" sz="1800" dirty="0"/>
              <a:t>/2020</a:t>
            </a:r>
          </a:p>
          <a:p>
            <a:pPr lvl="1">
              <a:lnSpc>
                <a:spcPct val="90000"/>
              </a:lnSpc>
            </a:pPr>
            <a:r>
              <a:rPr lang="en-US" sz="1800" dirty="0"/>
              <a:t>{ Month &lt; 1 }	     			</a:t>
            </a:r>
            <a:r>
              <a:rPr lang="en-US" sz="1800" dirty="0">
                <a:solidFill>
                  <a:srgbClr val="FF0000"/>
                </a:solidFill>
              </a:rPr>
              <a:t>00</a:t>
            </a:r>
            <a:r>
              <a:rPr lang="en-US" sz="1800" dirty="0"/>
              <a:t>/10/2019</a:t>
            </a:r>
          </a:p>
          <a:p>
            <a:pPr lvl="1">
              <a:lnSpc>
                <a:spcPct val="90000"/>
              </a:lnSpc>
            </a:pPr>
            <a:r>
              <a:rPr lang="en-US" sz="1800" dirty="0"/>
              <a:t>{ Month &gt; 12 }				</a:t>
            </a:r>
            <a:r>
              <a:rPr lang="en-US" sz="1800" dirty="0">
                <a:solidFill>
                  <a:srgbClr val="FF0000"/>
                </a:solidFill>
              </a:rPr>
              <a:t>15</a:t>
            </a:r>
            <a:r>
              <a:rPr lang="en-US" sz="1800" dirty="0"/>
              <a:t>/10/2020</a:t>
            </a:r>
          </a:p>
          <a:p>
            <a:pPr lvl="1">
              <a:lnSpc>
                <a:spcPct val="90000"/>
              </a:lnSpc>
            </a:pPr>
            <a:r>
              <a:rPr lang="en-US" sz="1800" dirty="0"/>
              <a:t>{ Incorrect format of Month }			</a:t>
            </a:r>
            <a:r>
              <a:rPr lang="en-US" sz="1800" dirty="0">
                <a:solidFill>
                  <a:srgbClr val="FF0000"/>
                </a:solidFill>
              </a:rPr>
              <a:t>3</a:t>
            </a:r>
            <a:r>
              <a:rPr lang="en-US" sz="1800" dirty="0"/>
              <a:t>/10/2020</a:t>
            </a:r>
          </a:p>
          <a:p>
            <a:pPr lvl="1">
              <a:lnSpc>
                <a:spcPct val="90000"/>
              </a:lnSpc>
            </a:pPr>
            <a:r>
              <a:rPr lang="en-US" sz="1800" dirty="0"/>
              <a:t>{ Illegal characters of Month } 		</a:t>
            </a:r>
            <a:r>
              <a:rPr lang="en-US" sz="1800" dirty="0" smtClean="0"/>
              <a:t>             </a:t>
            </a:r>
            <a:r>
              <a:rPr lang="en-US" sz="1800" dirty="0" smtClean="0">
                <a:solidFill>
                  <a:srgbClr val="FF0000"/>
                </a:solidFill>
              </a:rPr>
              <a:t>Mar</a:t>
            </a:r>
            <a:r>
              <a:rPr lang="en-US" sz="1800" dirty="0" smtClean="0"/>
              <a:t>/10/2019</a:t>
            </a:r>
            <a:endParaRPr lang="en-US" sz="1800" dirty="0"/>
          </a:p>
          <a:p>
            <a:pPr lvl="1">
              <a:lnSpc>
                <a:spcPct val="90000"/>
              </a:lnSpc>
            </a:pPr>
            <a:r>
              <a:rPr lang="en-US" sz="1800" dirty="0"/>
              <a:t>{ Year &lt; 1800 }				02/10/</a:t>
            </a:r>
            <a:r>
              <a:rPr lang="en-US" sz="1800" dirty="0">
                <a:solidFill>
                  <a:srgbClr val="FF0000"/>
                </a:solidFill>
              </a:rPr>
              <a:t>1745</a:t>
            </a:r>
          </a:p>
          <a:p>
            <a:pPr lvl="1">
              <a:lnSpc>
                <a:spcPct val="90000"/>
              </a:lnSpc>
            </a:pPr>
            <a:r>
              <a:rPr lang="en-US" sz="1800" dirty="0"/>
              <a:t>{ Year &gt; 2200 }				02/10/</a:t>
            </a:r>
            <a:r>
              <a:rPr lang="en-US" sz="1800" dirty="0">
                <a:solidFill>
                  <a:srgbClr val="FF0000"/>
                </a:solidFill>
              </a:rPr>
              <a:t>2350</a:t>
            </a:r>
          </a:p>
          <a:p>
            <a:pPr lvl="1">
              <a:lnSpc>
                <a:spcPct val="90000"/>
              </a:lnSpc>
            </a:pPr>
            <a:r>
              <a:rPr lang="en-US" sz="1800" dirty="0"/>
              <a:t>{ Incorrect format of Year }			02/10/</a:t>
            </a:r>
            <a:r>
              <a:rPr lang="en-US" sz="1800" dirty="0">
                <a:solidFill>
                  <a:srgbClr val="FF0000"/>
                </a:solidFill>
              </a:rPr>
              <a:t>10</a:t>
            </a:r>
          </a:p>
          <a:p>
            <a:pPr lvl="1">
              <a:lnSpc>
                <a:spcPct val="90000"/>
              </a:lnSpc>
            </a:pPr>
            <a:r>
              <a:rPr lang="en-US" sz="1800" dirty="0"/>
              <a:t>{ Illegal characters of Year } 			02/10/</a:t>
            </a:r>
            <a:r>
              <a:rPr lang="ja-JP" altLang="en-US" sz="1800" dirty="0">
                <a:solidFill>
                  <a:srgbClr val="FF0000"/>
                </a:solidFill>
              </a:rPr>
              <a:t>’</a:t>
            </a:r>
            <a:r>
              <a:rPr lang="en-US" altLang="ja-JP" sz="1800" dirty="0">
                <a:solidFill>
                  <a:srgbClr val="FF0000"/>
                </a:solidFill>
              </a:rPr>
              <a:t>00</a:t>
            </a:r>
          </a:p>
          <a:p>
            <a:pPr lvl="1">
              <a:lnSpc>
                <a:spcPct val="90000"/>
              </a:lnSpc>
            </a:pPr>
            <a:r>
              <a:rPr lang="en-US" sz="1800" dirty="0"/>
              <a:t>{ Incorrect order of Day, Month, Year }	</a:t>
            </a:r>
            <a:r>
              <a:rPr lang="en-US" sz="1800" dirty="0" smtClean="0"/>
              <a:t>                </a:t>
            </a:r>
            <a:r>
              <a:rPr lang="en-US" sz="1800" dirty="0" smtClean="0">
                <a:solidFill>
                  <a:srgbClr val="FF0000"/>
                </a:solidFill>
              </a:rPr>
              <a:t>29</a:t>
            </a:r>
            <a:r>
              <a:rPr lang="en-US" sz="1800" dirty="0" smtClean="0"/>
              <a:t>/</a:t>
            </a:r>
            <a:r>
              <a:rPr lang="en-US" sz="1800" dirty="0" smtClean="0">
                <a:solidFill>
                  <a:srgbClr val="FF0000"/>
                </a:solidFill>
              </a:rPr>
              <a:t>03</a:t>
            </a:r>
            <a:r>
              <a:rPr lang="en-US" sz="1800" dirty="0" smtClean="0"/>
              <a:t>/2008</a:t>
            </a:r>
            <a:endParaRPr lang="en-US" sz="1800" dirty="0"/>
          </a:p>
          <a:p>
            <a:pPr lvl="1">
              <a:lnSpc>
                <a:spcPct val="90000"/>
              </a:lnSpc>
            </a:pPr>
            <a:r>
              <a:rPr lang="en-US" sz="1800" dirty="0"/>
              <a:t>{ Missing Day, Month, or Year }		</a:t>
            </a:r>
            <a:r>
              <a:rPr lang="en-US" sz="1800" dirty="0" smtClean="0"/>
              <a:t>                02/10</a:t>
            </a:r>
            <a:endParaRPr lang="en-US" sz="1800" dirty="0"/>
          </a:p>
          <a:p>
            <a:pPr lvl="1">
              <a:lnSpc>
                <a:spcPct val="90000"/>
              </a:lnSpc>
            </a:pPr>
            <a:r>
              <a:rPr lang="en-US" sz="1800" dirty="0"/>
              <a:t>{ Extra number or character }		</a:t>
            </a:r>
            <a:r>
              <a:rPr lang="en-US" sz="1800" dirty="0" smtClean="0"/>
              <a:t>               02/20/2020</a:t>
            </a:r>
            <a:r>
              <a:rPr lang="en-US" sz="1800" dirty="0" smtClean="0">
                <a:solidFill>
                  <a:srgbClr val="FF0000"/>
                </a:solidFill>
              </a:rPr>
              <a:t>/2019</a:t>
            </a:r>
            <a:endParaRPr lang="en-US" sz="1800" dirty="0">
              <a:solidFill>
                <a:srgbClr val="FF0000"/>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655623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idx="4294967295"/>
          </p:nvPr>
        </p:nvSpPr>
        <p:spPr/>
        <p:txBody>
          <a:bodyPr>
            <a:normAutofit/>
          </a:bodyPr>
          <a:lstStyle/>
          <a:p>
            <a:r>
              <a:rPr lang="en-US" sz="3200" dirty="0"/>
              <a:t>Example: nextDate(): Test Cases: Strong Robustness</a:t>
            </a:r>
          </a:p>
        </p:txBody>
      </p:sp>
      <p:sp>
        <p:nvSpPr>
          <p:cNvPr id="95237" name="Rectangle 3"/>
          <p:cNvSpPr>
            <a:spLocks noGrp="1"/>
          </p:cNvSpPr>
          <p:nvPr>
            <p:ph type="body" idx="4294967295"/>
          </p:nvPr>
        </p:nvSpPr>
        <p:spPr/>
        <p:txBody>
          <a:bodyPr/>
          <a:lstStyle/>
          <a:p>
            <a:r>
              <a:rPr lang="en-US" dirty="0"/>
              <a:t>Add invalid test cases resulting from combination of valid equivalence classes</a:t>
            </a:r>
          </a:p>
          <a:p>
            <a:pPr marL="344487" lvl="1" indent="0">
              <a:buNone/>
            </a:pPr>
            <a:r>
              <a:rPr lang="en-US" dirty="0"/>
              <a:t>04/</a:t>
            </a:r>
            <a:r>
              <a:rPr lang="en-US" dirty="0">
                <a:solidFill>
                  <a:srgbClr val="FF0000"/>
                </a:solidFill>
              </a:rPr>
              <a:t>31</a:t>
            </a:r>
            <a:r>
              <a:rPr lang="en-US" dirty="0"/>
              <a:t>/</a:t>
            </a:r>
            <a:r>
              <a:rPr lang="en-US" dirty="0" smtClean="0"/>
              <a:t>2020</a:t>
            </a:r>
            <a:endParaRPr lang="en-US" dirty="0"/>
          </a:p>
          <a:p>
            <a:pPr marL="344487" lvl="1" indent="0">
              <a:buNone/>
            </a:pPr>
            <a:r>
              <a:rPr lang="en-US" dirty="0"/>
              <a:t>02/</a:t>
            </a:r>
            <a:r>
              <a:rPr lang="en-US" dirty="0">
                <a:solidFill>
                  <a:srgbClr val="FF0000"/>
                </a:solidFill>
              </a:rPr>
              <a:t>29</a:t>
            </a:r>
            <a:r>
              <a:rPr lang="en-US" dirty="0"/>
              <a:t>/</a:t>
            </a:r>
            <a:r>
              <a:rPr lang="en-US" dirty="0" smtClean="0"/>
              <a:t>2019</a:t>
            </a:r>
            <a:r>
              <a:rPr lang="en-US" dirty="0"/>
              <a:t>	02/</a:t>
            </a:r>
            <a:r>
              <a:rPr lang="en-US" dirty="0">
                <a:solidFill>
                  <a:srgbClr val="FF0000"/>
                </a:solidFill>
              </a:rPr>
              <a:t>30</a:t>
            </a:r>
            <a:r>
              <a:rPr lang="en-US" dirty="0"/>
              <a:t>/</a:t>
            </a:r>
            <a:r>
              <a:rPr lang="en-US" dirty="0" smtClean="0"/>
              <a:t>2019</a:t>
            </a:r>
            <a:r>
              <a:rPr lang="en-US" dirty="0"/>
              <a:t>	    02/</a:t>
            </a:r>
            <a:r>
              <a:rPr lang="en-US" dirty="0">
                <a:solidFill>
                  <a:srgbClr val="FF0000"/>
                </a:solidFill>
              </a:rPr>
              <a:t>31</a:t>
            </a:r>
            <a:r>
              <a:rPr lang="en-US" dirty="0"/>
              <a:t>/</a:t>
            </a:r>
            <a:r>
              <a:rPr lang="en-US" dirty="0" smtClean="0"/>
              <a:t>2019 </a:t>
            </a:r>
            <a:endParaRPr lang="en-US" dirty="0"/>
          </a:p>
          <a:p>
            <a:pPr marL="344487" lvl="1" indent="0">
              <a:buNone/>
            </a:pPr>
            <a:r>
              <a:rPr lang="en-US" dirty="0"/>
              <a:t>02/</a:t>
            </a:r>
            <a:r>
              <a:rPr lang="en-US" dirty="0">
                <a:solidFill>
                  <a:srgbClr val="FF0000"/>
                </a:solidFill>
              </a:rPr>
              <a:t>30</a:t>
            </a:r>
            <a:r>
              <a:rPr lang="en-US" dirty="0"/>
              <a:t>/</a:t>
            </a:r>
            <a:r>
              <a:rPr lang="en-US" dirty="0" smtClean="0"/>
              <a:t>2020</a:t>
            </a:r>
            <a:r>
              <a:rPr lang="en-US" dirty="0"/>
              <a:t>	02/</a:t>
            </a:r>
            <a:r>
              <a:rPr lang="en-US" dirty="0">
                <a:solidFill>
                  <a:srgbClr val="FF0000"/>
                </a:solidFill>
              </a:rPr>
              <a:t>31</a:t>
            </a:r>
            <a:r>
              <a:rPr lang="en-US" dirty="0"/>
              <a:t>/</a:t>
            </a:r>
            <a:r>
              <a:rPr lang="en-US" dirty="0" smtClean="0"/>
              <a:t>2020</a:t>
            </a:r>
            <a:endParaRPr lang="en-US" dirty="0"/>
          </a:p>
          <a:p>
            <a:r>
              <a:rPr lang="en-US" dirty="0"/>
              <a:t>Ensure each invalid test case contains only one invalid value.</a:t>
            </a:r>
          </a:p>
          <a:p>
            <a:pPr lvl="1"/>
            <a:r>
              <a:rPr lang="en-US" dirty="0"/>
              <a:t>Single </a:t>
            </a:r>
            <a:r>
              <a:rPr lang="en-US" dirty="0" smtClean="0"/>
              <a:t>defect </a:t>
            </a:r>
            <a:r>
              <a:rPr lang="en-US" dirty="0"/>
              <a:t>assumption  </a:t>
            </a: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24172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20189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a:t>
            </a:r>
            <a:endParaRPr lang="en-US" dirty="0"/>
          </a:p>
        </p:txBody>
      </p:sp>
      <p:sp>
        <p:nvSpPr>
          <p:cNvPr id="99330" name="Content Placeholder 2"/>
          <p:cNvSpPr>
            <a:spLocks noGrp="1"/>
          </p:cNvSpPr>
          <p:nvPr>
            <p:ph idx="1"/>
          </p:nvPr>
        </p:nvSpPr>
        <p:spPr/>
        <p:txBody>
          <a:bodyPr>
            <a:normAutofit lnSpcReduction="10000"/>
          </a:bodyPr>
          <a:lstStyle/>
          <a:p>
            <a:r>
              <a:rPr lang="en-US" dirty="0"/>
              <a:t>Test cases for a variable x, where a ≤  x ≤ </a:t>
            </a:r>
            <a:r>
              <a:rPr lang="en-US" dirty="0" smtClean="0"/>
              <a:t>b</a:t>
            </a:r>
          </a:p>
          <a:p>
            <a:endParaRPr lang="en-US" dirty="0"/>
          </a:p>
          <a:p>
            <a:endParaRPr lang="en-US" dirty="0" smtClean="0"/>
          </a:p>
          <a:p>
            <a:endParaRPr lang="en-US" dirty="0"/>
          </a:p>
          <a:p>
            <a:pPr marL="0" indent="0">
              <a:buNone/>
            </a:pPr>
            <a:endParaRPr lang="en-US" dirty="0" smtClean="0"/>
          </a:p>
          <a:p>
            <a:endParaRPr lang="en-US" dirty="0" smtClean="0"/>
          </a:p>
          <a:p>
            <a:endParaRPr lang="en-US" dirty="0"/>
          </a:p>
          <a:p>
            <a:r>
              <a:rPr lang="en-US" dirty="0" smtClean="0"/>
              <a:t>Experience </a:t>
            </a:r>
            <a:r>
              <a:rPr lang="en-US" dirty="0"/>
              <a:t>shows that errors occur more frequently for extreme values of a variable.</a:t>
            </a:r>
          </a:p>
        </p:txBody>
      </p:sp>
      <p:sp>
        <p:nvSpPr>
          <p:cNvPr id="99334" name="AutoShape 3"/>
          <p:cNvSpPr>
            <a:spLocks noChangeAspect="1" noChangeArrowheads="1" noTextEdit="1"/>
          </p:cNvSpPr>
          <p:nvPr/>
        </p:nvSpPr>
        <p:spPr bwMode="auto">
          <a:xfrm>
            <a:off x="2971800" y="739776"/>
            <a:ext cx="6134100" cy="4746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3" name="Group 2"/>
          <p:cNvGrpSpPr/>
          <p:nvPr/>
        </p:nvGrpSpPr>
        <p:grpSpPr>
          <a:xfrm>
            <a:off x="2438400" y="2209800"/>
            <a:ext cx="5727700" cy="1689100"/>
            <a:chOff x="1447800" y="1582738"/>
            <a:chExt cx="5727700" cy="1689100"/>
          </a:xfrm>
        </p:grpSpPr>
        <p:sp>
          <p:nvSpPr>
            <p:cNvPr id="99335" name="Oval 6"/>
            <p:cNvSpPr>
              <a:spLocks noChangeArrowheads="1"/>
            </p:cNvSpPr>
            <p:nvPr/>
          </p:nvSpPr>
          <p:spPr bwMode="auto">
            <a:xfrm>
              <a:off x="21272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sp>
          <p:nvSpPr>
            <p:cNvPr id="99336" name="Oval 7"/>
            <p:cNvSpPr>
              <a:spLocks noChangeArrowheads="1"/>
            </p:cNvSpPr>
            <p:nvPr/>
          </p:nvSpPr>
          <p:spPr bwMode="auto">
            <a:xfrm>
              <a:off x="62547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grpSp>
          <p:nvGrpSpPr>
            <p:cNvPr id="99337" name="Group 10"/>
            <p:cNvGrpSpPr>
              <a:grpSpLocks/>
            </p:cNvGrpSpPr>
            <p:nvPr/>
          </p:nvGrpSpPr>
          <p:grpSpPr bwMode="auto">
            <a:xfrm>
              <a:off x="1752600" y="2046288"/>
              <a:ext cx="5105400" cy="134937"/>
              <a:chOff x="1152" y="1200"/>
              <a:chExt cx="3216" cy="80"/>
            </a:xfrm>
          </p:grpSpPr>
          <p:sp>
            <p:nvSpPr>
              <p:cNvPr id="99361" name="Freeform 8"/>
              <p:cNvSpPr>
                <a:spLocks/>
              </p:cNvSpPr>
              <p:nvPr/>
            </p:nvSpPr>
            <p:spPr bwMode="auto">
              <a:xfrm>
                <a:off x="4256" y="120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62" name="Line 9"/>
              <p:cNvSpPr>
                <a:spLocks noChangeShapeType="1"/>
              </p:cNvSpPr>
              <p:nvPr/>
            </p:nvSpPr>
            <p:spPr bwMode="auto">
              <a:xfrm>
                <a:off x="1152" y="1240"/>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99338" name="Rectangle 11"/>
            <p:cNvSpPr>
              <a:spLocks noChangeArrowheads="1"/>
            </p:cNvSpPr>
            <p:nvPr/>
          </p:nvSpPr>
          <p:spPr bwMode="auto">
            <a:xfrm>
              <a:off x="2133600" y="1582738"/>
              <a:ext cx="1270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p>
          </p:txBody>
        </p:sp>
        <p:sp>
          <p:nvSpPr>
            <p:cNvPr id="99339" name="Rectangle 12"/>
            <p:cNvSpPr>
              <a:spLocks noChangeArrowheads="1"/>
            </p:cNvSpPr>
            <p:nvPr/>
          </p:nvSpPr>
          <p:spPr bwMode="auto">
            <a:xfrm>
              <a:off x="6286500" y="1624013"/>
              <a:ext cx="1397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p>
          </p:txBody>
        </p:sp>
        <p:grpSp>
          <p:nvGrpSpPr>
            <p:cNvPr id="99340" name="Group 18"/>
            <p:cNvGrpSpPr>
              <a:grpSpLocks/>
            </p:cNvGrpSpPr>
            <p:nvPr/>
          </p:nvGrpSpPr>
          <p:grpSpPr bwMode="auto">
            <a:xfrm>
              <a:off x="2133600" y="2276475"/>
              <a:ext cx="127000" cy="544513"/>
              <a:chOff x="1392" y="1336"/>
              <a:chExt cx="80" cy="320"/>
            </a:xfrm>
          </p:grpSpPr>
          <p:sp>
            <p:nvSpPr>
              <p:cNvPr id="99359" name="Freeform 16"/>
              <p:cNvSpPr>
                <a:spLocks/>
              </p:cNvSpPr>
              <p:nvPr/>
            </p:nvSpPr>
            <p:spPr bwMode="auto">
              <a:xfrm>
                <a:off x="1392"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60" name="Line 17"/>
              <p:cNvSpPr>
                <a:spLocks noChangeShapeType="1"/>
              </p:cNvSpPr>
              <p:nvPr/>
            </p:nvSpPr>
            <p:spPr bwMode="auto">
              <a:xfrm flipV="1">
                <a:off x="1432"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1" name="Group 21"/>
            <p:cNvGrpSpPr>
              <a:grpSpLocks/>
            </p:cNvGrpSpPr>
            <p:nvPr/>
          </p:nvGrpSpPr>
          <p:grpSpPr bwMode="auto">
            <a:xfrm>
              <a:off x="2463800" y="2276475"/>
              <a:ext cx="127000" cy="544513"/>
              <a:chOff x="1600" y="1336"/>
              <a:chExt cx="80" cy="320"/>
            </a:xfrm>
          </p:grpSpPr>
          <p:sp>
            <p:nvSpPr>
              <p:cNvPr id="99357" name="Freeform 19"/>
              <p:cNvSpPr>
                <a:spLocks/>
              </p:cNvSpPr>
              <p:nvPr/>
            </p:nvSpPr>
            <p:spPr bwMode="auto">
              <a:xfrm>
                <a:off x="16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8" name="Line 20"/>
              <p:cNvSpPr>
                <a:spLocks noChangeShapeType="1"/>
              </p:cNvSpPr>
              <p:nvPr/>
            </p:nvSpPr>
            <p:spPr bwMode="auto">
              <a:xfrm flipV="1">
                <a:off x="1640"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2" name="Group 24"/>
            <p:cNvGrpSpPr>
              <a:grpSpLocks/>
            </p:cNvGrpSpPr>
            <p:nvPr/>
          </p:nvGrpSpPr>
          <p:grpSpPr bwMode="auto">
            <a:xfrm>
              <a:off x="4064000" y="2332038"/>
              <a:ext cx="127000" cy="542925"/>
              <a:chOff x="2608" y="1368"/>
              <a:chExt cx="80" cy="320"/>
            </a:xfrm>
          </p:grpSpPr>
          <p:sp>
            <p:nvSpPr>
              <p:cNvPr id="99355" name="Freeform 22"/>
              <p:cNvSpPr>
                <a:spLocks/>
              </p:cNvSpPr>
              <p:nvPr/>
            </p:nvSpPr>
            <p:spPr bwMode="auto">
              <a:xfrm>
                <a:off x="2608" y="136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6" name="Line 23"/>
              <p:cNvSpPr>
                <a:spLocks noChangeShapeType="1"/>
              </p:cNvSpPr>
              <p:nvPr/>
            </p:nvSpPr>
            <p:spPr bwMode="auto">
              <a:xfrm flipV="1">
                <a:off x="2648" y="1440"/>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3" name="Group 27"/>
            <p:cNvGrpSpPr>
              <a:grpSpLocks/>
            </p:cNvGrpSpPr>
            <p:nvPr/>
          </p:nvGrpSpPr>
          <p:grpSpPr bwMode="auto">
            <a:xfrm>
              <a:off x="6057900" y="2276475"/>
              <a:ext cx="127000" cy="544513"/>
              <a:chOff x="3864" y="1336"/>
              <a:chExt cx="80" cy="320"/>
            </a:xfrm>
          </p:grpSpPr>
          <p:sp>
            <p:nvSpPr>
              <p:cNvPr id="99353" name="Freeform 25"/>
              <p:cNvSpPr>
                <a:spLocks/>
              </p:cNvSpPr>
              <p:nvPr/>
            </p:nvSpPr>
            <p:spPr bwMode="auto">
              <a:xfrm>
                <a:off x="3864"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4" name="Line 26"/>
              <p:cNvSpPr>
                <a:spLocks noChangeShapeType="1"/>
              </p:cNvSpPr>
              <p:nvPr/>
            </p:nvSpPr>
            <p:spPr bwMode="auto">
              <a:xfrm flipV="1">
                <a:off x="3904"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4" name="Group 30"/>
            <p:cNvGrpSpPr>
              <a:grpSpLocks/>
            </p:cNvGrpSpPr>
            <p:nvPr/>
          </p:nvGrpSpPr>
          <p:grpSpPr bwMode="auto">
            <a:xfrm>
              <a:off x="6273800" y="2276475"/>
              <a:ext cx="127000" cy="544513"/>
              <a:chOff x="4000" y="1336"/>
              <a:chExt cx="80" cy="320"/>
            </a:xfrm>
          </p:grpSpPr>
          <p:sp>
            <p:nvSpPr>
              <p:cNvPr id="99351" name="Freeform 28"/>
              <p:cNvSpPr>
                <a:spLocks/>
              </p:cNvSpPr>
              <p:nvPr/>
            </p:nvSpPr>
            <p:spPr bwMode="auto">
              <a:xfrm>
                <a:off x="40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2" name="Line 29"/>
              <p:cNvSpPr>
                <a:spLocks noChangeShapeType="1"/>
              </p:cNvSpPr>
              <p:nvPr/>
            </p:nvSpPr>
            <p:spPr bwMode="auto">
              <a:xfrm flipV="1">
                <a:off x="4040"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99345" name="Rectangle 31"/>
            <p:cNvSpPr>
              <a:spLocks noChangeArrowheads="1"/>
            </p:cNvSpPr>
            <p:nvPr/>
          </p:nvSpPr>
          <p:spPr bwMode="auto">
            <a:xfrm>
              <a:off x="7048500" y="1978025"/>
              <a:ext cx="127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99346" name="Rectangle 32"/>
            <p:cNvSpPr>
              <a:spLocks noChangeArrowheads="1"/>
            </p:cNvSpPr>
            <p:nvPr/>
          </p:nvSpPr>
          <p:spPr bwMode="auto">
            <a:xfrm>
              <a:off x="1447800" y="2997200"/>
              <a:ext cx="6858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x(min)</a:t>
              </a:r>
            </a:p>
          </p:txBody>
        </p:sp>
        <p:sp>
          <p:nvSpPr>
            <p:cNvPr id="99347" name="Rectangle 33"/>
            <p:cNvSpPr>
              <a:spLocks noChangeArrowheads="1"/>
            </p:cNvSpPr>
            <p:nvPr/>
          </p:nvSpPr>
          <p:spPr bwMode="auto">
            <a:xfrm>
              <a:off x="2413000" y="2997200"/>
              <a:ext cx="946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x(min+)  </a:t>
              </a:r>
            </a:p>
          </p:txBody>
        </p:sp>
        <p:sp>
          <p:nvSpPr>
            <p:cNvPr id="99348" name="Rectangle 34"/>
            <p:cNvSpPr>
              <a:spLocks noChangeArrowheads="1"/>
            </p:cNvSpPr>
            <p:nvPr/>
          </p:nvSpPr>
          <p:spPr bwMode="auto">
            <a:xfrm>
              <a:off x="3733800" y="2997200"/>
              <a:ext cx="762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x(nom)</a:t>
              </a:r>
            </a:p>
          </p:txBody>
        </p:sp>
        <p:sp>
          <p:nvSpPr>
            <p:cNvPr id="99349" name="Rectangle 35"/>
            <p:cNvSpPr>
              <a:spLocks noChangeArrowheads="1"/>
            </p:cNvSpPr>
            <p:nvPr/>
          </p:nvSpPr>
          <p:spPr bwMode="auto">
            <a:xfrm>
              <a:off x="5232400" y="2997200"/>
              <a:ext cx="8763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x(max -)</a:t>
              </a:r>
            </a:p>
          </p:txBody>
        </p:sp>
        <p:sp>
          <p:nvSpPr>
            <p:cNvPr id="99350" name="Rectangle 36"/>
            <p:cNvSpPr>
              <a:spLocks noChangeArrowheads="1"/>
            </p:cNvSpPr>
            <p:nvPr/>
          </p:nvSpPr>
          <p:spPr bwMode="auto">
            <a:xfrm>
              <a:off x="6350000" y="2997200"/>
              <a:ext cx="7366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x(max)</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633203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565392" y="4969053"/>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39780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 – </a:t>
            </a:r>
            <a:r>
              <a:rPr lang="en-US" sz="2800" dirty="0">
                <a:effectLst>
                  <a:outerShdw blurRad="38100" dist="38100" dir="2700000" algn="tl">
                    <a:srgbClr val="DDDDDD"/>
                  </a:outerShdw>
                </a:effectLst>
              </a:rPr>
              <a:t>2 Variables</a:t>
            </a:r>
            <a:endParaRPr lang="en-US" sz="2800" dirty="0"/>
          </a:p>
        </p:txBody>
      </p:sp>
      <p:sp>
        <p:nvSpPr>
          <p:cNvPr id="101378" name="Content Placeholder 2"/>
          <p:cNvSpPr>
            <a:spLocks noGrp="1"/>
          </p:cNvSpPr>
          <p:nvPr>
            <p:ph idx="1"/>
          </p:nvPr>
        </p:nvSpPr>
        <p:spPr>
          <a:xfrm>
            <a:off x="1095040" y="1587015"/>
            <a:ext cx="8686800" cy="5134460"/>
          </a:xfrm>
        </p:spPr>
        <p:txBody>
          <a:bodyPr/>
          <a:lstStyle/>
          <a:p>
            <a:pPr marL="0" indent="0">
              <a:buNone/>
            </a:pPr>
            <a:r>
              <a:rPr lang="en-US" sz="2400" dirty="0"/>
              <a:t>Test cases for a variables x</a:t>
            </a:r>
            <a:r>
              <a:rPr lang="en-US" sz="2400" baseline="-25000" dirty="0"/>
              <a:t>1</a:t>
            </a:r>
            <a:r>
              <a:rPr lang="en-US" sz="2400" dirty="0"/>
              <a:t> and x</a:t>
            </a:r>
            <a:r>
              <a:rPr lang="en-US" sz="2400" baseline="-25000" dirty="0"/>
              <a:t>2</a:t>
            </a:r>
            <a:r>
              <a:rPr lang="en-US" sz="2400" dirty="0"/>
              <a:t>, where  a ≤ x</a:t>
            </a:r>
            <a:r>
              <a:rPr lang="en-US" sz="2400" baseline="-25000" dirty="0"/>
              <a:t>1</a:t>
            </a:r>
            <a:r>
              <a:rPr lang="en-US" sz="2400" dirty="0"/>
              <a:t> ≤ b and c ≤ x</a:t>
            </a:r>
            <a:r>
              <a:rPr lang="en-US" sz="2400" baseline="-25000" dirty="0"/>
              <a:t>2</a:t>
            </a:r>
            <a:r>
              <a:rPr lang="en-US" sz="2400" dirty="0"/>
              <a:t> ≤ d </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Single defect assumption </a:t>
            </a:r>
          </a:p>
        </p:txBody>
      </p:sp>
      <p:grpSp>
        <p:nvGrpSpPr>
          <p:cNvPr id="101382" name="Group 3"/>
          <p:cNvGrpSpPr>
            <a:grpSpLocks/>
          </p:cNvGrpSpPr>
          <p:nvPr/>
        </p:nvGrpSpPr>
        <p:grpSpPr bwMode="auto">
          <a:xfrm>
            <a:off x="5257800" y="1219200"/>
            <a:ext cx="4637088" cy="1328738"/>
            <a:chOff x="1552" y="3208"/>
            <a:chExt cx="2921" cy="696"/>
          </a:xfrm>
        </p:grpSpPr>
        <p:sp>
          <p:nvSpPr>
            <p:cNvPr id="101488" name="Rectangle 4"/>
            <p:cNvSpPr>
              <a:spLocks noChangeArrowheads="1"/>
            </p:cNvSpPr>
            <p:nvPr/>
          </p:nvSpPr>
          <p:spPr bwMode="auto">
            <a:xfrm>
              <a:off x="1552" y="3208"/>
              <a:ext cx="2921"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sz="2000" b="1" dirty="0">
                <a:latin typeface="Helvetica" charset="0"/>
              </a:endParaRPr>
            </a:p>
          </p:txBody>
        </p:sp>
        <p:sp>
          <p:nvSpPr>
            <p:cNvPr id="101489" name="Rectangle 5"/>
            <p:cNvSpPr>
              <a:spLocks noChangeArrowheads="1"/>
            </p:cNvSpPr>
            <p:nvPr/>
          </p:nvSpPr>
          <p:spPr bwMode="auto">
            <a:xfrm>
              <a:off x="1552" y="3360"/>
              <a:ext cx="2033"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sz="1600" b="1" dirty="0">
                <a:latin typeface="Helvetica" charset="0"/>
              </a:endParaRPr>
            </a:p>
          </p:txBody>
        </p:sp>
        <p:sp>
          <p:nvSpPr>
            <p:cNvPr id="101490" name="Rectangle 6"/>
            <p:cNvSpPr>
              <a:spLocks noChangeArrowheads="1"/>
            </p:cNvSpPr>
            <p:nvPr/>
          </p:nvSpPr>
          <p:spPr bwMode="auto">
            <a:xfrm>
              <a:off x="1552" y="3624"/>
              <a:ext cx="0"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b="1" dirty="0">
                <a:latin typeface="Helvetica" charset="0"/>
              </a:endParaRPr>
            </a:p>
          </p:txBody>
        </p:sp>
        <p:sp>
          <p:nvSpPr>
            <p:cNvPr id="101491" name="Rectangle 7"/>
            <p:cNvSpPr>
              <a:spLocks noChangeArrowheads="1"/>
            </p:cNvSpPr>
            <p:nvPr/>
          </p:nvSpPr>
          <p:spPr bwMode="auto">
            <a:xfrm>
              <a:off x="1552" y="3776"/>
              <a:ext cx="2098"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sz="1600" dirty="0">
                <a:latin typeface="Times" charset="0"/>
              </a:endParaRPr>
            </a:p>
          </p:txBody>
        </p:sp>
      </p:grpSp>
      <p:grpSp>
        <p:nvGrpSpPr>
          <p:cNvPr id="3" name="Group 2"/>
          <p:cNvGrpSpPr/>
          <p:nvPr/>
        </p:nvGrpSpPr>
        <p:grpSpPr>
          <a:xfrm>
            <a:off x="3276600" y="2057401"/>
            <a:ext cx="5426428" cy="3718859"/>
            <a:chOff x="285750" y="1631950"/>
            <a:chExt cx="6152499" cy="4734121"/>
          </a:xfrm>
        </p:grpSpPr>
        <p:sp>
          <p:nvSpPr>
            <p:cNvPr id="101383" name="Oval 8"/>
            <p:cNvSpPr>
              <a:spLocks noChangeArrowheads="1"/>
            </p:cNvSpPr>
            <p:nvPr/>
          </p:nvSpPr>
          <p:spPr bwMode="auto">
            <a:xfrm>
              <a:off x="12700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84" name="Oval 9"/>
            <p:cNvSpPr>
              <a:spLocks noChangeArrowheads="1"/>
            </p:cNvSpPr>
            <p:nvPr/>
          </p:nvSpPr>
          <p:spPr bwMode="auto">
            <a:xfrm>
              <a:off x="53975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grpSp>
          <p:nvGrpSpPr>
            <p:cNvPr id="101385" name="Group 10"/>
            <p:cNvGrpSpPr>
              <a:grpSpLocks/>
            </p:cNvGrpSpPr>
            <p:nvPr/>
          </p:nvGrpSpPr>
          <p:grpSpPr bwMode="auto">
            <a:xfrm>
              <a:off x="895350" y="5721350"/>
              <a:ext cx="5105400" cy="114300"/>
              <a:chOff x="1360" y="2824"/>
              <a:chExt cx="3216" cy="72"/>
            </a:xfrm>
          </p:grpSpPr>
          <p:sp>
            <p:nvSpPr>
              <p:cNvPr id="101486" name="Freeform 11"/>
              <p:cNvSpPr>
                <a:spLocks/>
              </p:cNvSpPr>
              <p:nvPr/>
            </p:nvSpPr>
            <p:spPr bwMode="auto">
              <a:xfrm>
                <a:off x="4464" y="28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1487" name="Line 12"/>
              <p:cNvSpPr>
                <a:spLocks noChangeShapeType="1"/>
              </p:cNvSpPr>
              <p:nvPr/>
            </p:nvSpPr>
            <p:spPr bwMode="auto">
              <a:xfrm>
                <a:off x="1360" y="2856"/>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1386" name="Rectangle 13"/>
            <p:cNvSpPr>
              <a:spLocks noChangeArrowheads="1"/>
            </p:cNvSpPr>
            <p:nvPr/>
          </p:nvSpPr>
          <p:spPr bwMode="auto">
            <a:xfrm>
              <a:off x="1276350" y="60134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1387" name="Rectangle 14"/>
            <p:cNvSpPr>
              <a:spLocks noChangeArrowheads="1"/>
            </p:cNvSpPr>
            <p:nvPr/>
          </p:nvSpPr>
          <p:spPr bwMode="auto">
            <a:xfrm>
              <a:off x="5403850" y="6000750"/>
              <a:ext cx="15993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grpSp>
          <p:nvGrpSpPr>
            <p:cNvPr id="101388" name="Group 15"/>
            <p:cNvGrpSpPr>
              <a:grpSpLocks/>
            </p:cNvGrpSpPr>
            <p:nvPr/>
          </p:nvGrpSpPr>
          <p:grpSpPr bwMode="auto">
            <a:xfrm>
              <a:off x="793750" y="2076450"/>
              <a:ext cx="127000" cy="3733800"/>
              <a:chOff x="1320" y="504"/>
              <a:chExt cx="80" cy="2352"/>
            </a:xfrm>
          </p:grpSpPr>
          <p:sp>
            <p:nvSpPr>
              <p:cNvPr id="101484" name="Freeform 16"/>
              <p:cNvSpPr>
                <a:spLocks/>
              </p:cNvSpPr>
              <p:nvPr/>
            </p:nvSpPr>
            <p:spPr bwMode="auto">
              <a:xfrm>
                <a:off x="1320" y="50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1485" name="Line 17"/>
              <p:cNvSpPr>
                <a:spLocks noChangeShapeType="1"/>
              </p:cNvSpPr>
              <p:nvPr/>
            </p:nvSpPr>
            <p:spPr bwMode="auto">
              <a:xfrm flipV="1">
                <a:off x="1360" y="584"/>
                <a:ext cx="1" cy="227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1389" name="Oval 18"/>
            <p:cNvSpPr>
              <a:spLocks noChangeArrowheads="1"/>
            </p:cNvSpPr>
            <p:nvPr/>
          </p:nvSpPr>
          <p:spPr bwMode="auto">
            <a:xfrm>
              <a:off x="825500" y="49657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0" name="Oval 19"/>
            <p:cNvSpPr>
              <a:spLocks noChangeArrowheads="1"/>
            </p:cNvSpPr>
            <p:nvPr/>
          </p:nvSpPr>
          <p:spPr bwMode="auto">
            <a:xfrm>
              <a:off x="838200" y="28194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1" name="Rectangle 20"/>
            <p:cNvSpPr>
              <a:spLocks noChangeArrowheads="1"/>
            </p:cNvSpPr>
            <p:nvPr/>
          </p:nvSpPr>
          <p:spPr bwMode="auto">
            <a:xfrm>
              <a:off x="361949" y="48704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latin typeface="Times" charset="0"/>
              </a:endParaRPr>
            </a:p>
          </p:txBody>
        </p:sp>
        <p:sp>
          <p:nvSpPr>
            <p:cNvPr id="101392" name="Rectangle 21"/>
            <p:cNvSpPr>
              <a:spLocks noChangeArrowheads="1"/>
            </p:cNvSpPr>
            <p:nvPr/>
          </p:nvSpPr>
          <p:spPr bwMode="auto">
            <a:xfrm>
              <a:off x="285750" y="2762250"/>
              <a:ext cx="15993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latin typeface="Times" charset="0"/>
              </a:endParaRPr>
            </a:p>
          </p:txBody>
        </p:sp>
        <p:grpSp>
          <p:nvGrpSpPr>
            <p:cNvPr id="101393" name="Group 22"/>
            <p:cNvGrpSpPr>
              <a:grpSpLocks/>
            </p:cNvGrpSpPr>
            <p:nvPr/>
          </p:nvGrpSpPr>
          <p:grpSpPr bwMode="auto">
            <a:xfrm>
              <a:off x="1339850" y="2457450"/>
              <a:ext cx="1588" cy="3302000"/>
              <a:chOff x="1640" y="768"/>
              <a:chExt cx="1" cy="2080"/>
            </a:xfrm>
          </p:grpSpPr>
          <p:sp>
            <p:nvSpPr>
              <p:cNvPr id="101469" name="Line 23"/>
              <p:cNvSpPr>
                <a:spLocks noChangeShapeType="1"/>
              </p:cNvSpPr>
              <p:nvPr/>
            </p:nvSpPr>
            <p:spPr bwMode="auto">
              <a:xfrm flipV="1">
                <a:off x="1640"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0" name="Line 24"/>
              <p:cNvSpPr>
                <a:spLocks noChangeShapeType="1"/>
              </p:cNvSpPr>
              <p:nvPr/>
            </p:nvSpPr>
            <p:spPr bwMode="auto">
              <a:xfrm flipV="1">
                <a:off x="1640"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1" name="Line 25"/>
              <p:cNvSpPr>
                <a:spLocks noChangeShapeType="1"/>
              </p:cNvSpPr>
              <p:nvPr/>
            </p:nvSpPr>
            <p:spPr bwMode="auto">
              <a:xfrm flipV="1">
                <a:off x="1640"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2" name="Line 26"/>
              <p:cNvSpPr>
                <a:spLocks noChangeShapeType="1"/>
              </p:cNvSpPr>
              <p:nvPr/>
            </p:nvSpPr>
            <p:spPr bwMode="auto">
              <a:xfrm flipV="1">
                <a:off x="1640"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3" name="Line 27"/>
              <p:cNvSpPr>
                <a:spLocks noChangeShapeType="1"/>
              </p:cNvSpPr>
              <p:nvPr/>
            </p:nvSpPr>
            <p:spPr bwMode="auto">
              <a:xfrm flipV="1">
                <a:off x="1640"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4" name="Line 28"/>
              <p:cNvSpPr>
                <a:spLocks noChangeShapeType="1"/>
              </p:cNvSpPr>
              <p:nvPr/>
            </p:nvSpPr>
            <p:spPr bwMode="auto">
              <a:xfrm flipV="1">
                <a:off x="1640"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5" name="Line 29"/>
              <p:cNvSpPr>
                <a:spLocks noChangeShapeType="1"/>
              </p:cNvSpPr>
              <p:nvPr/>
            </p:nvSpPr>
            <p:spPr bwMode="auto">
              <a:xfrm flipV="1">
                <a:off x="1640"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6" name="Line 30"/>
              <p:cNvSpPr>
                <a:spLocks noChangeShapeType="1"/>
              </p:cNvSpPr>
              <p:nvPr/>
            </p:nvSpPr>
            <p:spPr bwMode="auto">
              <a:xfrm flipV="1">
                <a:off x="1640"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7" name="Line 31"/>
              <p:cNvSpPr>
                <a:spLocks noChangeShapeType="1"/>
              </p:cNvSpPr>
              <p:nvPr/>
            </p:nvSpPr>
            <p:spPr bwMode="auto">
              <a:xfrm flipV="1">
                <a:off x="1640"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8" name="Line 32"/>
              <p:cNvSpPr>
                <a:spLocks noChangeShapeType="1"/>
              </p:cNvSpPr>
              <p:nvPr/>
            </p:nvSpPr>
            <p:spPr bwMode="auto">
              <a:xfrm flipV="1">
                <a:off x="1640"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9" name="Line 33"/>
              <p:cNvSpPr>
                <a:spLocks noChangeShapeType="1"/>
              </p:cNvSpPr>
              <p:nvPr/>
            </p:nvSpPr>
            <p:spPr bwMode="auto">
              <a:xfrm flipV="1">
                <a:off x="1640"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0" name="Line 34"/>
              <p:cNvSpPr>
                <a:spLocks noChangeShapeType="1"/>
              </p:cNvSpPr>
              <p:nvPr/>
            </p:nvSpPr>
            <p:spPr bwMode="auto">
              <a:xfrm flipV="1">
                <a:off x="1640"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1" name="Line 35"/>
              <p:cNvSpPr>
                <a:spLocks noChangeShapeType="1"/>
              </p:cNvSpPr>
              <p:nvPr/>
            </p:nvSpPr>
            <p:spPr bwMode="auto">
              <a:xfrm flipV="1">
                <a:off x="1640"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2" name="Line 36"/>
              <p:cNvSpPr>
                <a:spLocks noChangeShapeType="1"/>
              </p:cNvSpPr>
              <p:nvPr/>
            </p:nvSpPr>
            <p:spPr bwMode="auto">
              <a:xfrm flipV="1">
                <a:off x="1640"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3" name="Line 37"/>
              <p:cNvSpPr>
                <a:spLocks noChangeShapeType="1"/>
              </p:cNvSpPr>
              <p:nvPr/>
            </p:nvSpPr>
            <p:spPr bwMode="auto">
              <a:xfrm flipV="1">
                <a:off x="1640" y="7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1394" name="Group 38"/>
            <p:cNvGrpSpPr>
              <a:grpSpLocks/>
            </p:cNvGrpSpPr>
            <p:nvPr/>
          </p:nvGrpSpPr>
          <p:grpSpPr bwMode="auto">
            <a:xfrm>
              <a:off x="908050" y="5010150"/>
              <a:ext cx="4838700" cy="1588"/>
              <a:chOff x="1368" y="2376"/>
              <a:chExt cx="3048" cy="1"/>
            </a:xfrm>
          </p:grpSpPr>
          <p:sp>
            <p:nvSpPr>
              <p:cNvPr id="101447" name="Line 39"/>
              <p:cNvSpPr>
                <a:spLocks noChangeShapeType="1"/>
              </p:cNvSpPr>
              <p:nvPr/>
            </p:nvSpPr>
            <p:spPr bwMode="auto">
              <a:xfrm>
                <a:off x="136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8" name="Line 40"/>
              <p:cNvSpPr>
                <a:spLocks noChangeShapeType="1"/>
              </p:cNvSpPr>
              <p:nvPr/>
            </p:nvSpPr>
            <p:spPr bwMode="auto">
              <a:xfrm>
                <a:off x="151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9" name="Line 41"/>
              <p:cNvSpPr>
                <a:spLocks noChangeShapeType="1"/>
              </p:cNvSpPr>
              <p:nvPr/>
            </p:nvSpPr>
            <p:spPr bwMode="auto">
              <a:xfrm>
                <a:off x="165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0" name="Line 42"/>
              <p:cNvSpPr>
                <a:spLocks noChangeShapeType="1"/>
              </p:cNvSpPr>
              <p:nvPr/>
            </p:nvSpPr>
            <p:spPr bwMode="auto">
              <a:xfrm>
                <a:off x="180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1" name="Line 43"/>
              <p:cNvSpPr>
                <a:spLocks noChangeShapeType="1"/>
              </p:cNvSpPr>
              <p:nvPr/>
            </p:nvSpPr>
            <p:spPr bwMode="auto">
              <a:xfrm>
                <a:off x="194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2" name="Line 44"/>
              <p:cNvSpPr>
                <a:spLocks noChangeShapeType="1"/>
              </p:cNvSpPr>
              <p:nvPr/>
            </p:nvSpPr>
            <p:spPr bwMode="auto">
              <a:xfrm>
                <a:off x="208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3" name="Line 45"/>
              <p:cNvSpPr>
                <a:spLocks noChangeShapeType="1"/>
              </p:cNvSpPr>
              <p:nvPr/>
            </p:nvSpPr>
            <p:spPr bwMode="auto">
              <a:xfrm>
                <a:off x="223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4" name="Line 46"/>
              <p:cNvSpPr>
                <a:spLocks noChangeShapeType="1"/>
              </p:cNvSpPr>
              <p:nvPr/>
            </p:nvSpPr>
            <p:spPr bwMode="auto">
              <a:xfrm>
                <a:off x="237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5" name="Line 47"/>
              <p:cNvSpPr>
                <a:spLocks noChangeShapeType="1"/>
              </p:cNvSpPr>
              <p:nvPr/>
            </p:nvSpPr>
            <p:spPr bwMode="auto">
              <a:xfrm>
                <a:off x="252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6" name="Line 48"/>
              <p:cNvSpPr>
                <a:spLocks noChangeShapeType="1"/>
              </p:cNvSpPr>
              <p:nvPr/>
            </p:nvSpPr>
            <p:spPr bwMode="auto">
              <a:xfrm>
                <a:off x="266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7" name="Line 49"/>
              <p:cNvSpPr>
                <a:spLocks noChangeShapeType="1"/>
              </p:cNvSpPr>
              <p:nvPr/>
            </p:nvSpPr>
            <p:spPr bwMode="auto">
              <a:xfrm>
                <a:off x="280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8" name="Line 50"/>
              <p:cNvSpPr>
                <a:spLocks noChangeShapeType="1"/>
              </p:cNvSpPr>
              <p:nvPr/>
            </p:nvSpPr>
            <p:spPr bwMode="auto">
              <a:xfrm>
                <a:off x="295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9" name="Line 51"/>
              <p:cNvSpPr>
                <a:spLocks noChangeShapeType="1"/>
              </p:cNvSpPr>
              <p:nvPr/>
            </p:nvSpPr>
            <p:spPr bwMode="auto">
              <a:xfrm>
                <a:off x="309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0" name="Line 52"/>
              <p:cNvSpPr>
                <a:spLocks noChangeShapeType="1"/>
              </p:cNvSpPr>
              <p:nvPr/>
            </p:nvSpPr>
            <p:spPr bwMode="auto">
              <a:xfrm>
                <a:off x="324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1" name="Line 53"/>
              <p:cNvSpPr>
                <a:spLocks noChangeShapeType="1"/>
              </p:cNvSpPr>
              <p:nvPr/>
            </p:nvSpPr>
            <p:spPr bwMode="auto">
              <a:xfrm>
                <a:off x="338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2" name="Line 54"/>
              <p:cNvSpPr>
                <a:spLocks noChangeShapeType="1"/>
              </p:cNvSpPr>
              <p:nvPr/>
            </p:nvSpPr>
            <p:spPr bwMode="auto">
              <a:xfrm>
                <a:off x="352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3" name="Line 55"/>
              <p:cNvSpPr>
                <a:spLocks noChangeShapeType="1"/>
              </p:cNvSpPr>
              <p:nvPr/>
            </p:nvSpPr>
            <p:spPr bwMode="auto">
              <a:xfrm>
                <a:off x="367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4" name="Line 56"/>
              <p:cNvSpPr>
                <a:spLocks noChangeShapeType="1"/>
              </p:cNvSpPr>
              <p:nvPr/>
            </p:nvSpPr>
            <p:spPr bwMode="auto">
              <a:xfrm>
                <a:off x="381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5" name="Line 57"/>
              <p:cNvSpPr>
                <a:spLocks noChangeShapeType="1"/>
              </p:cNvSpPr>
              <p:nvPr/>
            </p:nvSpPr>
            <p:spPr bwMode="auto">
              <a:xfrm>
                <a:off x="396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6" name="Line 58"/>
              <p:cNvSpPr>
                <a:spLocks noChangeShapeType="1"/>
              </p:cNvSpPr>
              <p:nvPr/>
            </p:nvSpPr>
            <p:spPr bwMode="auto">
              <a:xfrm>
                <a:off x="410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7" name="Line 59"/>
              <p:cNvSpPr>
                <a:spLocks noChangeShapeType="1"/>
              </p:cNvSpPr>
              <p:nvPr/>
            </p:nvSpPr>
            <p:spPr bwMode="auto">
              <a:xfrm>
                <a:off x="424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8" name="Line 60"/>
              <p:cNvSpPr>
                <a:spLocks noChangeShapeType="1"/>
              </p:cNvSpPr>
              <p:nvPr/>
            </p:nvSpPr>
            <p:spPr bwMode="auto">
              <a:xfrm>
                <a:off x="4392" y="2376"/>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1395" name="Group 61"/>
            <p:cNvGrpSpPr>
              <a:grpSpLocks/>
            </p:cNvGrpSpPr>
            <p:nvPr/>
          </p:nvGrpSpPr>
          <p:grpSpPr bwMode="auto">
            <a:xfrm>
              <a:off x="5467350" y="2419350"/>
              <a:ext cx="1588" cy="3302000"/>
              <a:chOff x="4240" y="744"/>
              <a:chExt cx="1" cy="2080"/>
            </a:xfrm>
          </p:grpSpPr>
          <p:sp>
            <p:nvSpPr>
              <p:cNvPr id="101432" name="Line 62"/>
              <p:cNvSpPr>
                <a:spLocks noChangeShapeType="1"/>
              </p:cNvSpPr>
              <p:nvPr/>
            </p:nvSpPr>
            <p:spPr bwMode="auto">
              <a:xfrm flipV="1">
                <a:off x="4240"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3" name="Line 63"/>
              <p:cNvSpPr>
                <a:spLocks noChangeShapeType="1"/>
              </p:cNvSpPr>
              <p:nvPr/>
            </p:nvSpPr>
            <p:spPr bwMode="auto">
              <a:xfrm flipV="1">
                <a:off x="4240"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4" name="Line 64"/>
              <p:cNvSpPr>
                <a:spLocks noChangeShapeType="1"/>
              </p:cNvSpPr>
              <p:nvPr/>
            </p:nvSpPr>
            <p:spPr bwMode="auto">
              <a:xfrm flipV="1">
                <a:off x="4240"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5" name="Line 65"/>
              <p:cNvSpPr>
                <a:spLocks noChangeShapeType="1"/>
              </p:cNvSpPr>
              <p:nvPr/>
            </p:nvSpPr>
            <p:spPr bwMode="auto">
              <a:xfrm flipV="1">
                <a:off x="4240"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6" name="Line 66"/>
              <p:cNvSpPr>
                <a:spLocks noChangeShapeType="1"/>
              </p:cNvSpPr>
              <p:nvPr/>
            </p:nvSpPr>
            <p:spPr bwMode="auto">
              <a:xfrm flipV="1">
                <a:off x="4240"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7" name="Line 67"/>
              <p:cNvSpPr>
                <a:spLocks noChangeShapeType="1"/>
              </p:cNvSpPr>
              <p:nvPr/>
            </p:nvSpPr>
            <p:spPr bwMode="auto">
              <a:xfrm flipV="1">
                <a:off x="4240"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8" name="Line 68"/>
              <p:cNvSpPr>
                <a:spLocks noChangeShapeType="1"/>
              </p:cNvSpPr>
              <p:nvPr/>
            </p:nvSpPr>
            <p:spPr bwMode="auto">
              <a:xfrm flipV="1">
                <a:off x="4240"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9" name="Line 69"/>
              <p:cNvSpPr>
                <a:spLocks noChangeShapeType="1"/>
              </p:cNvSpPr>
              <p:nvPr/>
            </p:nvSpPr>
            <p:spPr bwMode="auto">
              <a:xfrm flipV="1">
                <a:off x="4240"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0" name="Line 70"/>
              <p:cNvSpPr>
                <a:spLocks noChangeShapeType="1"/>
              </p:cNvSpPr>
              <p:nvPr/>
            </p:nvSpPr>
            <p:spPr bwMode="auto">
              <a:xfrm flipV="1">
                <a:off x="4240"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1" name="Line 71"/>
              <p:cNvSpPr>
                <a:spLocks noChangeShapeType="1"/>
              </p:cNvSpPr>
              <p:nvPr/>
            </p:nvSpPr>
            <p:spPr bwMode="auto">
              <a:xfrm flipV="1">
                <a:off x="4240"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2" name="Line 72"/>
              <p:cNvSpPr>
                <a:spLocks noChangeShapeType="1"/>
              </p:cNvSpPr>
              <p:nvPr/>
            </p:nvSpPr>
            <p:spPr bwMode="auto">
              <a:xfrm flipV="1">
                <a:off x="4240"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3" name="Line 73"/>
              <p:cNvSpPr>
                <a:spLocks noChangeShapeType="1"/>
              </p:cNvSpPr>
              <p:nvPr/>
            </p:nvSpPr>
            <p:spPr bwMode="auto">
              <a:xfrm flipV="1">
                <a:off x="4240"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4" name="Line 74"/>
              <p:cNvSpPr>
                <a:spLocks noChangeShapeType="1"/>
              </p:cNvSpPr>
              <p:nvPr/>
            </p:nvSpPr>
            <p:spPr bwMode="auto">
              <a:xfrm flipV="1">
                <a:off x="4240"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5" name="Line 75"/>
              <p:cNvSpPr>
                <a:spLocks noChangeShapeType="1"/>
              </p:cNvSpPr>
              <p:nvPr/>
            </p:nvSpPr>
            <p:spPr bwMode="auto">
              <a:xfrm flipV="1">
                <a:off x="4240"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6" name="Line 76"/>
              <p:cNvSpPr>
                <a:spLocks noChangeShapeType="1"/>
              </p:cNvSpPr>
              <p:nvPr/>
            </p:nvSpPr>
            <p:spPr bwMode="auto">
              <a:xfrm flipV="1">
                <a:off x="4240" y="7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1396" name="Group 77"/>
            <p:cNvGrpSpPr>
              <a:grpSpLocks/>
            </p:cNvGrpSpPr>
            <p:nvPr/>
          </p:nvGrpSpPr>
          <p:grpSpPr bwMode="auto">
            <a:xfrm>
              <a:off x="869950" y="2889250"/>
              <a:ext cx="4838700" cy="1588"/>
              <a:chOff x="1344" y="1040"/>
              <a:chExt cx="3048" cy="1"/>
            </a:xfrm>
          </p:grpSpPr>
          <p:sp>
            <p:nvSpPr>
              <p:cNvPr id="101410" name="Line 78"/>
              <p:cNvSpPr>
                <a:spLocks noChangeShapeType="1"/>
              </p:cNvSpPr>
              <p:nvPr/>
            </p:nvSpPr>
            <p:spPr bwMode="auto">
              <a:xfrm>
                <a:off x="134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1" name="Line 79"/>
              <p:cNvSpPr>
                <a:spLocks noChangeShapeType="1"/>
              </p:cNvSpPr>
              <p:nvPr/>
            </p:nvSpPr>
            <p:spPr bwMode="auto">
              <a:xfrm>
                <a:off x="148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2" name="Line 80"/>
              <p:cNvSpPr>
                <a:spLocks noChangeShapeType="1"/>
              </p:cNvSpPr>
              <p:nvPr/>
            </p:nvSpPr>
            <p:spPr bwMode="auto">
              <a:xfrm>
                <a:off x="163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3" name="Line 81"/>
              <p:cNvSpPr>
                <a:spLocks noChangeShapeType="1"/>
              </p:cNvSpPr>
              <p:nvPr/>
            </p:nvSpPr>
            <p:spPr bwMode="auto">
              <a:xfrm>
                <a:off x="177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4" name="Line 82"/>
              <p:cNvSpPr>
                <a:spLocks noChangeShapeType="1"/>
              </p:cNvSpPr>
              <p:nvPr/>
            </p:nvSpPr>
            <p:spPr bwMode="auto">
              <a:xfrm>
                <a:off x="192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5" name="Line 83"/>
              <p:cNvSpPr>
                <a:spLocks noChangeShapeType="1"/>
              </p:cNvSpPr>
              <p:nvPr/>
            </p:nvSpPr>
            <p:spPr bwMode="auto">
              <a:xfrm>
                <a:off x="206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6" name="Line 84"/>
              <p:cNvSpPr>
                <a:spLocks noChangeShapeType="1"/>
              </p:cNvSpPr>
              <p:nvPr/>
            </p:nvSpPr>
            <p:spPr bwMode="auto">
              <a:xfrm>
                <a:off x="220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7" name="Line 85"/>
              <p:cNvSpPr>
                <a:spLocks noChangeShapeType="1"/>
              </p:cNvSpPr>
              <p:nvPr/>
            </p:nvSpPr>
            <p:spPr bwMode="auto">
              <a:xfrm>
                <a:off x="235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8" name="Line 86"/>
              <p:cNvSpPr>
                <a:spLocks noChangeShapeType="1"/>
              </p:cNvSpPr>
              <p:nvPr/>
            </p:nvSpPr>
            <p:spPr bwMode="auto">
              <a:xfrm>
                <a:off x="249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9" name="Line 87"/>
              <p:cNvSpPr>
                <a:spLocks noChangeShapeType="1"/>
              </p:cNvSpPr>
              <p:nvPr/>
            </p:nvSpPr>
            <p:spPr bwMode="auto">
              <a:xfrm>
                <a:off x="264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0" name="Line 88"/>
              <p:cNvSpPr>
                <a:spLocks noChangeShapeType="1"/>
              </p:cNvSpPr>
              <p:nvPr/>
            </p:nvSpPr>
            <p:spPr bwMode="auto">
              <a:xfrm>
                <a:off x="278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1" name="Line 89"/>
              <p:cNvSpPr>
                <a:spLocks noChangeShapeType="1"/>
              </p:cNvSpPr>
              <p:nvPr/>
            </p:nvSpPr>
            <p:spPr bwMode="auto">
              <a:xfrm>
                <a:off x="292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2" name="Line 90"/>
              <p:cNvSpPr>
                <a:spLocks noChangeShapeType="1"/>
              </p:cNvSpPr>
              <p:nvPr/>
            </p:nvSpPr>
            <p:spPr bwMode="auto">
              <a:xfrm>
                <a:off x="307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3" name="Line 91"/>
              <p:cNvSpPr>
                <a:spLocks noChangeShapeType="1"/>
              </p:cNvSpPr>
              <p:nvPr/>
            </p:nvSpPr>
            <p:spPr bwMode="auto">
              <a:xfrm>
                <a:off x="321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4" name="Line 92"/>
              <p:cNvSpPr>
                <a:spLocks noChangeShapeType="1"/>
              </p:cNvSpPr>
              <p:nvPr/>
            </p:nvSpPr>
            <p:spPr bwMode="auto">
              <a:xfrm>
                <a:off x="336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5" name="Line 93"/>
              <p:cNvSpPr>
                <a:spLocks noChangeShapeType="1"/>
              </p:cNvSpPr>
              <p:nvPr/>
            </p:nvSpPr>
            <p:spPr bwMode="auto">
              <a:xfrm>
                <a:off x="350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6" name="Line 94"/>
              <p:cNvSpPr>
                <a:spLocks noChangeShapeType="1"/>
              </p:cNvSpPr>
              <p:nvPr/>
            </p:nvSpPr>
            <p:spPr bwMode="auto">
              <a:xfrm>
                <a:off x="364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7" name="Line 95"/>
              <p:cNvSpPr>
                <a:spLocks noChangeShapeType="1"/>
              </p:cNvSpPr>
              <p:nvPr/>
            </p:nvSpPr>
            <p:spPr bwMode="auto">
              <a:xfrm>
                <a:off x="379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8" name="Line 96"/>
              <p:cNvSpPr>
                <a:spLocks noChangeShapeType="1"/>
              </p:cNvSpPr>
              <p:nvPr/>
            </p:nvSpPr>
            <p:spPr bwMode="auto">
              <a:xfrm>
                <a:off x="393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9" name="Line 97"/>
              <p:cNvSpPr>
                <a:spLocks noChangeShapeType="1"/>
              </p:cNvSpPr>
              <p:nvPr/>
            </p:nvSpPr>
            <p:spPr bwMode="auto">
              <a:xfrm>
                <a:off x="408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0" name="Line 98"/>
              <p:cNvSpPr>
                <a:spLocks noChangeShapeType="1"/>
              </p:cNvSpPr>
              <p:nvPr/>
            </p:nvSpPr>
            <p:spPr bwMode="auto">
              <a:xfrm>
                <a:off x="422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1" name="Line 99"/>
              <p:cNvSpPr>
                <a:spLocks noChangeShapeType="1"/>
              </p:cNvSpPr>
              <p:nvPr/>
            </p:nvSpPr>
            <p:spPr bwMode="auto">
              <a:xfrm>
                <a:off x="4368" y="1040"/>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1397" name="Oval 100"/>
            <p:cNvSpPr>
              <a:spLocks noChangeArrowheads="1"/>
            </p:cNvSpPr>
            <p:nvPr/>
          </p:nvSpPr>
          <p:spPr bwMode="auto">
            <a:xfrm>
              <a:off x="3263900" y="49657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8" name="Oval 101"/>
            <p:cNvSpPr>
              <a:spLocks noChangeArrowheads="1"/>
            </p:cNvSpPr>
            <p:nvPr/>
          </p:nvSpPr>
          <p:spPr bwMode="auto">
            <a:xfrm>
              <a:off x="3263900" y="47625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9" name="Oval 102"/>
            <p:cNvSpPr>
              <a:spLocks noChangeArrowheads="1"/>
            </p:cNvSpPr>
            <p:nvPr/>
          </p:nvSpPr>
          <p:spPr bwMode="auto">
            <a:xfrm>
              <a:off x="3263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0" name="Oval 103"/>
            <p:cNvSpPr>
              <a:spLocks noChangeArrowheads="1"/>
            </p:cNvSpPr>
            <p:nvPr/>
          </p:nvSpPr>
          <p:spPr bwMode="auto">
            <a:xfrm>
              <a:off x="3263900" y="28448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1" name="Oval 104"/>
            <p:cNvSpPr>
              <a:spLocks noChangeArrowheads="1"/>
            </p:cNvSpPr>
            <p:nvPr/>
          </p:nvSpPr>
          <p:spPr bwMode="auto">
            <a:xfrm>
              <a:off x="3263900" y="30099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2" name="Oval 105"/>
            <p:cNvSpPr>
              <a:spLocks noChangeArrowheads="1"/>
            </p:cNvSpPr>
            <p:nvPr/>
          </p:nvSpPr>
          <p:spPr bwMode="auto">
            <a:xfrm>
              <a:off x="12954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3" name="Oval 106"/>
            <p:cNvSpPr>
              <a:spLocks noChangeArrowheads="1"/>
            </p:cNvSpPr>
            <p:nvPr/>
          </p:nvSpPr>
          <p:spPr bwMode="auto">
            <a:xfrm>
              <a:off x="52578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4" name="Oval 107"/>
            <p:cNvSpPr>
              <a:spLocks noChangeArrowheads="1"/>
            </p:cNvSpPr>
            <p:nvPr/>
          </p:nvSpPr>
          <p:spPr bwMode="auto">
            <a:xfrm>
              <a:off x="14986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5" name="Oval 108"/>
            <p:cNvSpPr>
              <a:spLocks noChangeArrowheads="1"/>
            </p:cNvSpPr>
            <p:nvPr/>
          </p:nvSpPr>
          <p:spPr bwMode="auto">
            <a:xfrm>
              <a:off x="5422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6" name="Rectangle 109"/>
            <p:cNvSpPr>
              <a:spLocks noChangeArrowheads="1"/>
            </p:cNvSpPr>
            <p:nvPr/>
          </p:nvSpPr>
          <p:spPr bwMode="auto">
            <a:xfrm>
              <a:off x="768350" y="16319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101407" name="Rectangle 110"/>
            <p:cNvSpPr>
              <a:spLocks noChangeArrowheads="1"/>
            </p:cNvSpPr>
            <p:nvPr/>
          </p:nvSpPr>
          <p:spPr bwMode="auto">
            <a:xfrm>
              <a:off x="895350" y="1708149"/>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p>
          </p:txBody>
        </p:sp>
        <p:sp>
          <p:nvSpPr>
            <p:cNvPr id="101408" name="Rectangle 111"/>
            <p:cNvSpPr>
              <a:spLocks noChangeArrowheads="1"/>
            </p:cNvSpPr>
            <p:nvPr/>
          </p:nvSpPr>
          <p:spPr bwMode="auto">
            <a:xfrm>
              <a:off x="6165850" y="5594349"/>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1409" name="Rectangle 112"/>
            <p:cNvSpPr>
              <a:spLocks noChangeArrowheads="1"/>
            </p:cNvSpPr>
            <p:nvPr/>
          </p:nvSpPr>
          <p:spPr bwMode="auto">
            <a:xfrm>
              <a:off x="6292850" y="56705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0603007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idx="4294967295"/>
          </p:nvPr>
        </p:nvSpPr>
        <p:spPr/>
        <p:txBody>
          <a:bodyPr>
            <a:normAutofit/>
          </a:bodyPr>
          <a:lstStyle/>
          <a:p>
            <a:r>
              <a:rPr lang="en-US" sz="3600" dirty="0"/>
              <a:t>Example: nextDate() – Test Cases: Boundary Values</a:t>
            </a:r>
          </a:p>
        </p:txBody>
      </p:sp>
      <p:sp>
        <p:nvSpPr>
          <p:cNvPr id="103429" name="Rectangle 3"/>
          <p:cNvSpPr>
            <a:spLocks noGrp="1"/>
          </p:cNvSpPr>
          <p:nvPr>
            <p:ph type="body" idx="4294967295"/>
          </p:nvPr>
        </p:nvSpPr>
        <p:spPr/>
        <p:txBody>
          <a:bodyPr/>
          <a:lstStyle/>
          <a:p>
            <a:r>
              <a:rPr lang="en-US" sz="3200" dirty="0"/>
              <a:t>Additional test cases, valid input  </a:t>
            </a:r>
          </a:p>
          <a:p>
            <a:pPr marL="344487" lvl="1" indent="0">
              <a:buNone/>
            </a:pPr>
            <a:r>
              <a:rPr lang="en-US" sz="2800" dirty="0">
                <a:solidFill>
                  <a:srgbClr val="0000FF"/>
                </a:solidFill>
              </a:rPr>
              <a:t>04/01/2019	04/30/2019</a:t>
            </a:r>
          </a:p>
          <a:p>
            <a:pPr marL="344487" lvl="1" indent="0">
              <a:buNone/>
            </a:pPr>
            <a:r>
              <a:rPr lang="en-US" sz="2800" dirty="0">
                <a:solidFill>
                  <a:srgbClr val="0000FF"/>
                </a:solidFill>
              </a:rPr>
              <a:t>03/01/2019	03/31/2019</a:t>
            </a:r>
          </a:p>
          <a:p>
            <a:pPr marL="344487" lvl="1" indent="0">
              <a:buNone/>
            </a:pPr>
            <a:r>
              <a:rPr lang="en-US" sz="2800" dirty="0">
                <a:solidFill>
                  <a:srgbClr val="0000FF"/>
                </a:solidFill>
              </a:rPr>
              <a:t>02/01/2019	02/28/2019</a:t>
            </a:r>
          </a:p>
          <a:p>
            <a:pPr marL="344487" lvl="1" indent="0">
              <a:buNone/>
            </a:pPr>
            <a:r>
              <a:rPr lang="en-US" sz="2800" dirty="0">
                <a:solidFill>
                  <a:srgbClr val="0000FF"/>
                </a:solidFill>
              </a:rPr>
              <a:t>02/29/2020</a:t>
            </a:r>
          </a:p>
          <a:p>
            <a:pPr marL="344487" lvl="1" indent="0">
              <a:buNone/>
            </a:pPr>
            <a:r>
              <a:rPr lang="en-US" sz="2800" dirty="0">
                <a:solidFill>
                  <a:srgbClr val="0000FF"/>
                </a:solidFill>
              </a:rPr>
              <a:t>01/01/2020	12/31/2020</a:t>
            </a:r>
          </a:p>
          <a:p>
            <a:pPr marL="344487" lvl="1" indent="0">
              <a:buNone/>
            </a:pPr>
            <a:r>
              <a:rPr lang="en-US" sz="2800" dirty="0">
                <a:solidFill>
                  <a:srgbClr val="0000FF"/>
                </a:solidFill>
              </a:rPr>
              <a:t>01/01/1800	12/31/2200</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3895315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Robustness Testing</a:t>
            </a:r>
          </a:p>
        </p:txBody>
      </p:sp>
      <p:sp>
        <p:nvSpPr>
          <p:cNvPr id="105474" name="Content Placeholder 2"/>
          <p:cNvSpPr>
            <a:spLocks noGrp="1"/>
          </p:cNvSpPr>
          <p:nvPr>
            <p:ph idx="1"/>
          </p:nvPr>
        </p:nvSpPr>
        <p:spPr/>
        <p:txBody>
          <a:bodyPr>
            <a:normAutofit fontScale="92500" lnSpcReduction="10000"/>
          </a:bodyPr>
          <a:lstStyle/>
          <a:p>
            <a:r>
              <a:rPr lang="en-US" dirty="0"/>
              <a:t>Test cases for a variable x, where  a ≤  x ≤  b</a:t>
            </a:r>
            <a:r>
              <a:rPr lang="en-US" sz="2000" b="1" dirty="0"/>
              <a:t> </a:t>
            </a:r>
          </a:p>
          <a:p>
            <a:endParaRPr lang="en-US" sz="2000" b="1" dirty="0"/>
          </a:p>
          <a:p>
            <a:pPr marL="344487" lvl="1" indent="0">
              <a:buNone/>
            </a:pPr>
            <a:endParaRPr lang="en-US" dirty="0" smtClean="0"/>
          </a:p>
          <a:p>
            <a:endParaRPr lang="en-US" dirty="0" smtClean="0"/>
          </a:p>
          <a:p>
            <a:endParaRPr lang="en-US" dirty="0"/>
          </a:p>
          <a:p>
            <a:endParaRPr lang="en-US" dirty="0" smtClean="0"/>
          </a:p>
          <a:p>
            <a:r>
              <a:rPr lang="en-US" dirty="0" smtClean="0"/>
              <a:t>Stress </a:t>
            </a:r>
            <a:r>
              <a:rPr lang="en-US" dirty="0"/>
              <a:t>input boundaries</a:t>
            </a:r>
          </a:p>
          <a:p>
            <a:r>
              <a:rPr lang="en-US" dirty="0"/>
              <a:t>Acceptable response for invalid inputs? </a:t>
            </a:r>
          </a:p>
          <a:p>
            <a:r>
              <a:rPr lang="en-US" dirty="0"/>
              <a:t>Leads to exploratory </a:t>
            </a:r>
            <a:r>
              <a:rPr lang="en-US" dirty="0" smtClean="0"/>
              <a:t>testing </a:t>
            </a:r>
            <a:endParaRPr lang="en-US" dirty="0"/>
          </a:p>
          <a:p>
            <a:r>
              <a:rPr lang="en-US" dirty="0"/>
              <a:t>Can discover hidden functionality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62</a:t>
            </a:fld>
            <a:endParaRPr lang="en-US"/>
          </a:p>
        </p:txBody>
      </p:sp>
      <p:sp>
        <p:nvSpPr>
          <p:cNvPr id="105478" name="AutoShape 3"/>
          <p:cNvSpPr>
            <a:spLocks noChangeAspect="1" noChangeArrowheads="1" noTextEdit="1"/>
          </p:cNvSpPr>
          <p:nvPr/>
        </p:nvSpPr>
        <p:spPr bwMode="auto">
          <a:xfrm>
            <a:off x="3200400" y="660400"/>
            <a:ext cx="54483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05512" name="Freeform 8"/>
          <p:cNvSpPr>
            <a:spLocks/>
          </p:cNvSpPr>
          <p:nvPr/>
        </p:nvSpPr>
        <p:spPr bwMode="auto">
          <a:xfrm>
            <a:off x="7962900" y="2755900"/>
            <a:ext cx="190500" cy="127000"/>
          </a:xfrm>
          <a:custGeom>
            <a:avLst/>
            <a:gdLst>
              <a:gd name="T0" fmla="*/ 120 w 120"/>
              <a:gd name="T1" fmla="*/ 40 h 80"/>
              <a:gd name="T2" fmla="*/ 0 w 120"/>
              <a:gd name="T3" fmla="*/ 80 h 80"/>
              <a:gd name="T4" fmla="*/ 40 w 120"/>
              <a:gd name="T5" fmla="*/ 40 h 80"/>
              <a:gd name="T6" fmla="*/ 0 w 120"/>
              <a:gd name="T7" fmla="*/ 0 h 80"/>
              <a:gd name="T8" fmla="*/ 120 w 120"/>
              <a:gd name="T9" fmla="*/ 40 h 80"/>
              <a:gd name="T10" fmla="*/ 0 60000 65536"/>
              <a:gd name="T11" fmla="*/ 0 60000 65536"/>
              <a:gd name="T12" fmla="*/ 0 60000 65536"/>
              <a:gd name="T13" fmla="*/ 0 60000 65536"/>
              <a:gd name="T14" fmla="*/ 0 60000 65536"/>
              <a:gd name="T15" fmla="*/ 0 w 120"/>
              <a:gd name="T16" fmla="*/ 0 h 80"/>
              <a:gd name="T17" fmla="*/ 120 w 120"/>
              <a:gd name="T18" fmla="*/ 80 h 80"/>
            </a:gdLst>
            <a:ahLst/>
            <a:cxnLst>
              <a:cxn ang="T10">
                <a:pos x="T0" y="T1"/>
              </a:cxn>
              <a:cxn ang="T11">
                <a:pos x="T2" y="T3"/>
              </a:cxn>
              <a:cxn ang="T12">
                <a:pos x="T4" y="T5"/>
              </a:cxn>
              <a:cxn ang="T13">
                <a:pos x="T6" y="T7"/>
              </a:cxn>
              <a:cxn ang="T14">
                <a:pos x="T8" y="T9"/>
              </a:cxn>
            </a:cxnLst>
            <a:rect l="T15" t="T16" r="T17" b="T18"/>
            <a:pathLst>
              <a:path w="120" h="80">
                <a:moveTo>
                  <a:pt x="120" y="40"/>
                </a:moveTo>
                <a:lnTo>
                  <a:pt x="0" y="80"/>
                </a:lnTo>
                <a:lnTo>
                  <a:pt x="40" y="40"/>
                </a:lnTo>
                <a:lnTo>
                  <a:pt x="0" y="0"/>
                </a:lnTo>
                <a:lnTo>
                  <a:pt x="120"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5513" name="Line 9"/>
          <p:cNvSpPr>
            <a:spLocks noChangeShapeType="1"/>
          </p:cNvSpPr>
          <p:nvPr/>
        </p:nvSpPr>
        <p:spPr bwMode="auto">
          <a:xfrm>
            <a:off x="3048000" y="2819400"/>
            <a:ext cx="4978400" cy="158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5488" name="Rectangle 10"/>
          <p:cNvSpPr>
            <a:spLocks noChangeArrowheads="1"/>
          </p:cNvSpPr>
          <p:nvPr/>
        </p:nvSpPr>
        <p:spPr bwMode="auto">
          <a:xfrm>
            <a:off x="3429000" y="2324100"/>
            <a:ext cx="127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5489" name="Rectangle 11"/>
          <p:cNvSpPr>
            <a:spLocks noChangeArrowheads="1"/>
          </p:cNvSpPr>
          <p:nvPr/>
        </p:nvSpPr>
        <p:spPr bwMode="auto">
          <a:xfrm>
            <a:off x="6553200" y="2324100"/>
            <a:ext cx="1397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sp>
        <p:nvSpPr>
          <p:cNvPr id="105495" name="Rectangle 28"/>
          <p:cNvSpPr>
            <a:spLocks noChangeArrowheads="1"/>
          </p:cNvSpPr>
          <p:nvPr/>
        </p:nvSpPr>
        <p:spPr bwMode="auto">
          <a:xfrm>
            <a:off x="8343900" y="2692400"/>
            <a:ext cx="127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5480" name="Rectangle 36"/>
          <p:cNvSpPr>
            <a:spLocks noChangeArrowheads="1"/>
          </p:cNvSpPr>
          <p:nvPr/>
        </p:nvSpPr>
        <p:spPr bwMode="auto">
          <a:xfrm>
            <a:off x="3505200" y="44323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1" name="Rectangle 38"/>
          <p:cNvSpPr>
            <a:spLocks noChangeArrowheads="1"/>
          </p:cNvSpPr>
          <p:nvPr/>
        </p:nvSpPr>
        <p:spPr bwMode="auto">
          <a:xfrm>
            <a:off x="3505200" y="49149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2" name="Rectangle 39"/>
          <p:cNvSpPr>
            <a:spLocks noChangeArrowheads="1"/>
          </p:cNvSpPr>
          <p:nvPr/>
        </p:nvSpPr>
        <p:spPr bwMode="auto">
          <a:xfrm>
            <a:off x="3505200" y="51562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3" name="Rectangle 40"/>
          <p:cNvSpPr>
            <a:spLocks noChangeArrowheads="1"/>
          </p:cNvSpPr>
          <p:nvPr/>
        </p:nvSpPr>
        <p:spPr bwMode="auto">
          <a:xfrm>
            <a:off x="3505200" y="53975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4" name="Rectangle 41"/>
          <p:cNvSpPr>
            <a:spLocks noChangeArrowheads="1"/>
          </p:cNvSpPr>
          <p:nvPr/>
        </p:nvSpPr>
        <p:spPr bwMode="auto">
          <a:xfrm>
            <a:off x="3505200" y="56388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grpSp>
        <p:nvGrpSpPr>
          <p:cNvPr id="3" name="Group 2"/>
          <p:cNvGrpSpPr/>
          <p:nvPr/>
        </p:nvGrpSpPr>
        <p:grpSpPr>
          <a:xfrm>
            <a:off x="3276600" y="2781300"/>
            <a:ext cx="609600" cy="127000"/>
            <a:chOff x="1676400" y="2514600"/>
            <a:chExt cx="609600" cy="127000"/>
          </a:xfrm>
        </p:grpSpPr>
        <p:sp>
          <p:nvSpPr>
            <p:cNvPr id="105485"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3"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4"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grpSp>
        <p:nvGrpSpPr>
          <p:cNvPr id="46" name="Group 45"/>
          <p:cNvGrpSpPr/>
          <p:nvPr/>
        </p:nvGrpSpPr>
        <p:grpSpPr>
          <a:xfrm>
            <a:off x="6324600" y="2781300"/>
            <a:ext cx="609600" cy="127000"/>
            <a:chOff x="1676400" y="2514600"/>
            <a:chExt cx="609600" cy="127000"/>
          </a:xfrm>
        </p:grpSpPr>
        <p:sp>
          <p:nvSpPr>
            <p:cNvPr id="47"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8"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9"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spTree>
    <p:extLst>
      <p:ext uri="{BB962C8B-B14F-4D97-AF65-F5344CB8AC3E}">
        <p14:creationId xmlns:p14="http://schemas.microsoft.com/office/powerpoint/2010/main" val="2194669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Robustness Testing </a:t>
            </a:r>
            <a:r>
              <a:rPr lang="en-US" dirty="0" smtClean="0">
                <a:effectLst>
                  <a:outerShdw blurRad="38100" dist="38100" dir="2700000" algn="tl">
                    <a:srgbClr val="DDDDDD"/>
                  </a:outerShdw>
                </a:effectLst>
              </a:rPr>
              <a:t>– </a:t>
            </a:r>
            <a:r>
              <a:rPr lang="en-US" sz="3200" dirty="0">
                <a:effectLst>
                  <a:outerShdw blurRad="38100" dist="38100" dir="2700000" algn="tl">
                    <a:srgbClr val="DDDDDD"/>
                  </a:outerShdw>
                </a:effectLst>
              </a:rPr>
              <a:t>2 Variables</a:t>
            </a:r>
            <a:endParaRPr lang="en-US" sz="3200" dirty="0"/>
          </a:p>
        </p:txBody>
      </p:sp>
      <p:sp>
        <p:nvSpPr>
          <p:cNvPr id="107525" name="AutoShape 3"/>
          <p:cNvSpPr>
            <a:spLocks noChangeAspect="1" noChangeArrowheads="1" noTextEdit="1"/>
          </p:cNvSpPr>
          <p:nvPr/>
        </p:nvSpPr>
        <p:spPr bwMode="auto">
          <a:xfrm>
            <a:off x="2438400" y="762000"/>
            <a:ext cx="7378700" cy="549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107526" name="Group 118"/>
          <p:cNvGrpSpPr>
            <a:grpSpLocks/>
          </p:cNvGrpSpPr>
          <p:nvPr/>
        </p:nvGrpSpPr>
        <p:grpSpPr bwMode="auto">
          <a:xfrm>
            <a:off x="2362200" y="1524000"/>
            <a:ext cx="7378700" cy="4897438"/>
            <a:chOff x="624" y="568"/>
            <a:chExt cx="4648" cy="3085"/>
          </a:xfrm>
        </p:grpSpPr>
        <p:grpSp>
          <p:nvGrpSpPr>
            <p:cNvPr id="107527" name="Group 7"/>
            <p:cNvGrpSpPr>
              <a:grpSpLocks/>
            </p:cNvGrpSpPr>
            <p:nvPr/>
          </p:nvGrpSpPr>
          <p:grpSpPr bwMode="auto">
            <a:xfrm>
              <a:off x="896" y="984"/>
              <a:ext cx="80" cy="2496"/>
              <a:chOff x="896" y="984"/>
              <a:chExt cx="80" cy="2496"/>
            </a:xfrm>
          </p:grpSpPr>
          <p:sp>
            <p:nvSpPr>
              <p:cNvPr id="107638" name="Freeform 5"/>
              <p:cNvSpPr>
                <a:spLocks/>
              </p:cNvSpPr>
              <p:nvPr/>
            </p:nvSpPr>
            <p:spPr bwMode="auto">
              <a:xfrm>
                <a:off x="896" y="98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7639" name="Line 6"/>
              <p:cNvSpPr>
                <a:spLocks noChangeShapeType="1"/>
              </p:cNvSpPr>
              <p:nvPr/>
            </p:nvSpPr>
            <p:spPr bwMode="auto">
              <a:xfrm flipV="1">
                <a:off x="936" y="1064"/>
                <a:ext cx="1" cy="241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28" name="Group 10"/>
            <p:cNvGrpSpPr>
              <a:grpSpLocks/>
            </p:cNvGrpSpPr>
            <p:nvPr/>
          </p:nvGrpSpPr>
          <p:grpSpPr bwMode="auto">
            <a:xfrm>
              <a:off x="760" y="3264"/>
              <a:ext cx="4232" cy="80"/>
              <a:chOff x="760" y="3264"/>
              <a:chExt cx="4232" cy="80"/>
            </a:xfrm>
          </p:grpSpPr>
          <p:sp>
            <p:nvSpPr>
              <p:cNvPr id="107636" name="Freeform 8"/>
              <p:cNvSpPr>
                <a:spLocks/>
              </p:cNvSpPr>
              <p:nvPr/>
            </p:nvSpPr>
            <p:spPr bwMode="auto">
              <a:xfrm>
                <a:off x="4880" y="3264"/>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7637" name="Line 9"/>
              <p:cNvSpPr>
                <a:spLocks noChangeShapeType="1"/>
              </p:cNvSpPr>
              <p:nvPr/>
            </p:nvSpPr>
            <p:spPr bwMode="auto">
              <a:xfrm>
                <a:off x="760" y="3304"/>
                <a:ext cx="4160"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29" name="Group 36"/>
            <p:cNvGrpSpPr>
              <a:grpSpLocks/>
            </p:cNvGrpSpPr>
            <p:nvPr/>
          </p:nvGrpSpPr>
          <p:grpSpPr bwMode="auto">
            <a:xfrm>
              <a:off x="936" y="2864"/>
              <a:ext cx="3472" cy="1"/>
              <a:chOff x="936" y="2864"/>
              <a:chExt cx="3472" cy="1"/>
            </a:xfrm>
          </p:grpSpPr>
          <p:sp>
            <p:nvSpPr>
              <p:cNvPr id="107611" name="Line 11"/>
              <p:cNvSpPr>
                <a:spLocks noChangeShapeType="1"/>
              </p:cNvSpPr>
              <p:nvPr/>
            </p:nvSpPr>
            <p:spPr bwMode="auto">
              <a:xfrm>
                <a:off x="93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2" name="Line 12"/>
              <p:cNvSpPr>
                <a:spLocks noChangeShapeType="1"/>
              </p:cNvSpPr>
              <p:nvPr/>
            </p:nvSpPr>
            <p:spPr bwMode="auto">
              <a:xfrm>
                <a:off x="108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3" name="Line 13"/>
              <p:cNvSpPr>
                <a:spLocks noChangeShapeType="1"/>
              </p:cNvSpPr>
              <p:nvPr/>
            </p:nvSpPr>
            <p:spPr bwMode="auto">
              <a:xfrm>
                <a:off x="122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4" name="Line 14"/>
              <p:cNvSpPr>
                <a:spLocks noChangeShapeType="1"/>
              </p:cNvSpPr>
              <p:nvPr/>
            </p:nvSpPr>
            <p:spPr bwMode="auto">
              <a:xfrm>
                <a:off x="136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5" name="Line 15"/>
              <p:cNvSpPr>
                <a:spLocks noChangeShapeType="1"/>
              </p:cNvSpPr>
              <p:nvPr/>
            </p:nvSpPr>
            <p:spPr bwMode="auto">
              <a:xfrm>
                <a:off x="151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6" name="Line 16"/>
              <p:cNvSpPr>
                <a:spLocks noChangeShapeType="1"/>
              </p:cNvSpPr>
              <p:nvPr/>
            </p:nvSpPr>
            <p:spPr bwMode="auto">
              <a:xfrm>
                <a:off x="165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7" name="Line 17"/>
              <p:cNvSpPr>
                <a:spLocks noChangeShapeType="1"/>
              </p:cNvSpPr>
              <p:nvPr/>
            </p:nvSpPr>
            <p:spPr bwMode="auto">
              <a:xfrm>
                <a:off x="180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8" name="Line 18"/>
              <p:cNvSpPr>
                <a:spLocks noChangeShapeType="1"/>
              </p:cNvSpPr>
              <p:nvPr/>
            </p:nvSpPr>
            <p:spPr bwMode="auto">
              <a:xfrm>
                <a:off x="194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9" name="Line 19"/>
              <p:cNvSpPr>
                <a:spLocks noChangeShapeType="1"/>
              </p:cNvSpPr>
              <p:nvPr/>
            </p:nvSpPr>
            <p:spPr bwMode="auto">
              <a:xfrm>
                <a:off x="208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0" name="Line 20"/>
              <p:cNvSpPr>
                <a:spLocks noChangeShapeType="1"/>
              </p:cNvSpPr>
              <p:nvPr/>
            </p:nvSpPr>
            <p:spPr bwMode="auto">
              <a:xfrm>
                <a:off x="223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1" name="Line 21"/>
              <p:cNvSpPr>
                <a:spLocks noChangeShapeType="1"/>
              </p:cNvSpPr>
              <p:nvPr/>
            </p:nvSpPr>
            <p:spPr bwMode="auto">
              <a:xfrm>
                <a:off x="237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2" name="Line 22"/>
              <p:cNvSpPr>
                <a:spLocks noChangeShapeType="1"/>
              </p:cNvSpPr>
              <p:nvPr/>
            </p:nvSpPr>
            <p:spPr bwMode="auto">
              <a:xfrm>
                <a:off x="252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3" name="Line 23"/>
              <p:cNvSpPr>
                <a:spLocks noChangeShapeType="1"/>
              </p:cNvSpPr>
              <p:nvPr/>
            </p:nvSpPr>
            <p:spPr bwMode="auto">
              <a:xfrm>
                <a:off x="266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4" name="Line 24"/>
              <p:cNvSpPr>
                <a:spLocks noChangeShapeType="1"/>
              </p:cNvSpPr>
              <p:nvPr/>
            </p:nvSpPr>
            <p:spPr bwMode="auto">
              <a:xfrm>
                <a:off x="280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5" name="Line 25"/>
              <p:cNvSpPr>
                <a:spLocks noChangeShapeType="1"/>
              </p:cNvSpPr>
              <p:nvPr/>
            </p:nvSpPr>
            <p:spPr bwMode="auto">
              <a:xfrm>
                <a:off x="295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6" name="Line 26"/>
              <p:cNvSpPr>
                <a:spLocks noChangeShapeType="1"/>
              </p:cNvSpPr>
              <p:nvPr/>
            </p:nvSpPr>
            <p:spPr bwMode="auto">
              <a:xfrm>
                <a:off x="309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7" name="Line 27"/>
              <p:cNvSpPr>
                <a:spLocks noChangeShapeType="1"/>
              </p:cNvSpPr>
              <p:nvPr/>
            </p:nvSpPr>
            <p:spPr bwMode="auto">
              <a:xfrm>
                <a:off x="324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8" name="Line 28"/>
              <p:cNvSpPr>
                <a:spLocks noChangeShapeType="1"/>
              </p:cNvSpPr>
              <p:nvPr/>
            </p:nvSpPr>
            <p:spPr bwMode="auto">
              <a:xfrm>
                <a:off x="338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9" name="Line 29"/>
              <p:cNvSpPr>
                <a:spLocks noChangeShapeType="1"/>
              </p:cNvSpPr>
              <p:nvPr/>
            </p:nvSpPr>
            <p:spPr bwMode="auto">
              <a:xfrm>
                <a:off x="352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0" name="Line 30"/>
              <p:cNvSpPr>
                <a:spLocks noChangeShapeType="1"/>
              </p:cNvSpPr>
              <p:nvPr/>
            </p:nvSpPr>
            <p:spPr bwMode="auto">
              <a:xfrm>
                <a:off x="367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1" name="Line 31"/>
              <p:cNvSpPr>
                <a:spLocks noChangeShapeType="1"/>
              </p:cNvSpPr>
              <p:nvPr/>
            </p:nvSpPr>
            <p:spPr bwMode="auto">
              <a:xfrm>
                <a:off x="381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2" name="Line 32"/>
              <p:cNvSpPr>
                <a:spLocks noChangeShapeType="1"/>
              </p:cNvSpPr>
              <p:nvPr/>
            </p:nvSpPr>
            <p:spPr bwMode="auto">
              <a:xfrm>
                <a:off x="396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3" name="Line 33"/>
              <p:cNvSpPr>
                <a:spLocks noChangeShapeType="1"/>
              </p:cNvSpPr>
              <p:nvPr/>
            </p:nvSpPr>
            <p:spPr bwMode="auto">
              <a:xfrm>
                <a:off x="410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4" name="Line 34"/>
              <p:cNvSpPr>
                <a:spLocks noChangeShapeType="1"/>
              </p:cNvSpPr>
              <p:nvPr/>
            </p:nvSpPr>
            <p:spPr bwMode="auto">
              <a:xfrm>
                <a:off x="424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5" name="Line 35"/>
              <p:cNvSpPr>
                <a:spLocks noChangeShapeType="1"/>
              </p:cNvSpPr>
              <p:nvPr/>
            </p:nvSpPr>
            <p:spPr bwMode="auto">
              <a:xfrm>
                <a:off x="4392" y="2864"/>
                <a:ext cx="1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30" name="Group 53"/>
            <p:cNvGrpSpPr>
              <a:grpSpLocks/>
            </p:cNvGrpSpPr>
            <p:nvPr/>
          </p:nvGrpSpPr>
          <p:grpSpPr bwMode="auto">
            <a:xfrm>
              <a:off x="1360" y="1088"/>
              <a:ext cx="1" cy="2224"/>
              <a:chOff x="1360" y="1088"/>
              <a:chExt cx="1" cy="2224"/>
            </a:xfrm>
          </p:grpSpPr>
          <p:sp>
            <p:nvSpPr>
              <p:cNvPr id="107595" name="Line 37"/>
              <p:cNvSpPr>
                <a:spLocks noChangeShapeType="1"/>
              </p:cNvSpPr>
              <p:nvPr/>
            </p:nvSpPr>
            <p:spPr bwMode="auto">
              <a:xfrm flipV="1">
                <a:off x="1360" y="3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6" name="Line 38"/>
              <p:cNvSpPr>
                <a:spLocks noChangeShapeType="1"/>
              </p:cNvSpPr>
              <p:nvPr/>
            </p:nvSpPr>
            <p:spPr bwMode="auto">
              <a:xfrm flipV="1">
                <a:off x="1360" y="31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7" name="Line 39"/>
              <p:cNvSpPr>
                <a:spLocks noChangeShapeType="1"/>
              </p:cNvSpPr>
              <p:nvPr/>
            </p:nvSpPr>
            <p:spPr bwMode="auto">
              <a:xfrm flipV="1">
                <a:off x="1360" y="29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8" name="Line 40"/>
              <p:cNvSpPr>
                <a:spLocks noChangeShapeType="1"/>
              </p:cNvSpPr>
              <p:nvPr/>
            </p:nvSpPr>
            <p:spPr bwMode="auto">
              <a:xfrm flipV="1">
                <a:off x="1360" y="28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9" name="Line 41"/>
              <p:cNvSpPr>
                <a:spLocks noChangeShapeType="1"/>
              </p:cNvSpPr>
              <p:nvPr/>
            </p:nvSpPr>
            <p:spPr bwMode="auto">
              <a:xfrm flipV="1">
                <a:off x="1360" y="26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0" name="Line 42"/>
              <p:cNvSpPr>
                <a:spLocks noChangeShapeType="1"/>
              </p:cNvSpPr>
              <p:nvPr/>
            </p:nvSpPr>
            <p:spPr bwMode="auto">
              <a:xfrm flipV="1">
                <a:off x="1360" y="25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1" name="Line 43"/>
              <p:cNvSpPr>
                <a:spLocks noChangeShapeType="1"/>
              </p:cNvSpPr>
              <p:nvPr/>
            </p:nvSpPr>
            <p:spPr bwMode="auto">
              <a:xfrm flipV="1">
                <a:off x="1360" y="23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2" name="Line 44"/>
              <p:cNvSpPr>
                <a:spLocks noChangeShapeType="1"/>
              </p:cNvSpPr>
              <p:nvPr/>
            </p:nvSpPr>
            <p:spPr bwMode="auto">
              <a:xfrm flipV="1">
                <a:off x="1360" y="22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3" name="Line 45"/>
              <p:cNvSpPr>
                <a:spLocks noChangeShapeType="1"/>
              </p:cNvSpPr>
              <p:nvPr/>
            </p:nvSpPr>
            <p:spPr bwMode="auto">
              <a:xfrm flipV="1">
                <a:off x="1360" y="20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4" name="Line 46"/>
              <p:cNvSpPr>
                <a:spLocks noChangeShapeType="1"/>
              </p:cNvSpPr>
              <p:nvPr/>
            </p:nvSpPr>
            <p:spPr bwMode="auto">
              <a:xfrm flipV="1">
                <a:off x="1360" y="19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5" name="Line 47"/>
              <p:cNvSpPr>
                <a:spLocks noChangeShapeType="1"/>
              </p:cNvSpPr>
              <p:nvPr/>
            </p:nvSpPr>
            <p:spPr bwMode="auto">
              <a:xfrm flipV="1">
                <a:off x="1360" y="18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6" name="Line 48"/>
              <p:cNvSpPr>
                <a:spLocks noChangeShapeType="1"/>
              </p:cNvSpPr>
              <p:nvPr/>
            </p:nvSpPr>
            <p:spPr bwMode="auto">
              <a:xfrm flipV="1">
                <a:off x="1360" y="16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7" name="Line 49"/>
              <p:cNvSpPr>
                <a:spLocks noChangeShapeType="1"/>
              </p:cNvSpPr>
              <p:nvPr/>
            </p:nvSpPr>
            <p:spPr bwMode="auto">
              <a:xfrm flipV="1">
                <a:off x="1360" y="15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8" name="Line 50"/>
              <p:cNvSpPr>
                <a:spLocks noChangeShapeType="1"/>
              </p:cNvSpPr>
              <p:nvPr/>
            </p:nvSpPr>
            <p:spPr bwMode="auto">
              <a:xfrm flipV="1">
                <a:off x="1360" y="13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9" name="Line 51"/>
              <p:cNvSpPr>
                <a:spLocks noChangeShapeType="1"/>
              </p:cNvSpPr>
              <p:nvPr/>
            </p:nvSpPr>
            <p:spPr bwMode="auto">
              <a:xfrm flipV="1">
                <a:off x="1360" y="12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0" name="Line 52"/>
              <p:cNvSpPr>
                <a:spLocks noChangeShapeType="1"/>
              </p:cNvSpPr>
              <p:nvPr/>
            </p:nvSpPr>
            <p:spPr bwMode="auto">
              <a:xfrm flipV="1">
                <a:off x="1360" y="10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31" name="Group 70"/>
            <p:cNvGrpSpPr>
              <a:grpSpLocks/>
            </p:cNvGrpSpPr>
            <p:nvPr/>
          </p:nvGrpSpPr>
          <p:grpSpPr bwMode="auto">
            <a:xfrm>
              <a:off x="3736" y="1096"/>
              <a:ext cx="1" cy="2224"/>
              <a:chOff x="3736" y="1096"/>
              <a:chExt cx="1" cy="2224"/>
            </a:xfrm>
          </p:grpSpPr>
          <p:sp>
            <p:nvSpPr>
              <p:cNvPr id="107579" name="Line 54"/>
              <p:cNvSpPr>
                <a:spLocks noChangeShapeType="1"/>
              </p:cNvSpPr>
              <p:nvPr/>
            </p:nvSpPr>
            <p:spPr bwMode="auto">
              <a:xfrm flipV="1">
                <a:off x="3736" y="3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0" name="Line 55"/>
              <p:cNvSpPr>
                <a:spLocks noChangeShapeType="1"/>
              </p:cNvSpPr>
              <p:nvPr/>
            </p:nvSpPr>
            <p:spPr bwMode="auto">
              <a:xfrm flipV="1">
                <a:off x="3736" y="3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1" name="Line 56"/>
              <p:cNvSpPr>
                <a:spLocks noChangeShapeType="1"/>
              </p:cNvSpPr>
              <p:nvPr/>
            </p:nvSpPr>
            <p:spPr bwMode="auto">
              <a:xfrm flipV="1">
                <a:off x="3736" y="2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2" name="Line 57"/>
              <p:cNvSpPr>
                <a:spLocks noChangeShapeType="1"/>
              </p:cNvSpPr>
              <p:nvPr/>
            </p:nvSpPr>
            <p:spPr bwMode="auto">
              <a:xfrm flipV="1">
                <a:off x="3736" y="28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3" name="Line 58"/>
              <p:cNvSpPr>
                <a:spLocks noChangeShapeType="1"/>
              </p:cNvSpPr>
              <p:nvPr/>
            </p:nvSpPr>
            <p:spPr bwMode="auto">
              <a:xfrm flipV="1">
                <a:off x="3736" y="26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4" name="Line 59"/>
              <p:cNvSpPr>
                <a:spLocks noChangeShapeType="1"/>
              </p:cNvSpPr>
              <p:nvPr/>
            </p:nvSpPr>
            <p:spPr bwMode="auto">
              <a:xfrm flipV="1">
                <a:off x="3736" y="25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5" name="Line 60"/>
              <p:cNvSpPr>
                <a:spLocks noChangeShapeType="1"/>
              </p:cNvSpPr>
              <p:nvPr/>
            </p:nvSpPr>
            <p:spPr bwMode="auto">
              <a:xfrm flipV="1">
                <a:off x="3736" y="23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6" name="Line 61"/>
              <p:cNvSpPr>
                <a:spLocks noChangeShapeType="1"/>
              </p:cNvSpPr>
              <p:nvPr/>
            </p:nvSpPr>
            <p:spPr bwMode="auto">
              <a:xfrm flipV="1">
                <a:off x="3736" y="2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7" name="Line 62"/>
              <p:cNvSpPr>
                <a:spLocks noChangeShapeType="1"/>
              </p:cNvSpPr>
              <p:nvPr/>
            </p:nvSpPr>
            <p:spPr bwMode="auto">
              <a:xfrm flipV="1">
                <a:off x="3736" y="21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8" name="Line 63"/>
              <p:cNvSpPr>
                <a:spLocks noChangeShapeType="1"/>
              </p:cNvSpPr>
              <p:nvPr/>
            </p:nvSpPr>
            <p:spPr bwMode="auto">
              <a:xfrm flipV="1">
                <a:off x="3736" y="19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9" name="Line 64"/>
              <p:cNvSpPr>
                <a:spLocks noChangeShapeType="1"/>
              </p:cNvSpPr>
              <p:nvPr/>
            </p:nvSpPr>
            <p:spPr bwMode="auto">
              <a:xfrm flipV="1">
                <a:off x="3736" y="18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0" name="Line 65"/>
              <p:cNvSpPr>
                <a:spLocks noChangeShapeType="1"/>
              </p:cNvSpPr>
              <p:nvPr/>
            </p:nvSpPr>
            <p:spPr bwMode="auto">
              <a:xfrm flipV="1">
                <a:off x="3736" y="16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1" name="Line 66"/>
              <p:cNvSpPr>
                <a:spLocks noChangeShapeType="1"/>
              </p:cNvSpPr>
              <p:nvPr/>
            </p:nvSpPr>
            <p:spPr bwMode="auto">
              <a:xfrm flipV="1">
                <a:off x="3736" y="15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2" name="Line 67"/>
              <p:cNvSpPr>
                <a:spLocks noChangeShapeType="1"/>
              </p:cNvSpPr>
              <p:nvPr/>
            </p:nvSpPr>
            <p:spPr bwMode="auto">
              <a:xfrm flipV="1">
                <a:off x="3736" y="13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3" name="Line 68"/>
              <p:cNvSpPr>
                <a:spLocks noChangeShapeType="1"/>
              </p:cNvSpPr>
              <p:nvPr/>
            </p:nvSpPr>
            <p:spPr bwMode="auto">
              <a:xfrm flipV="1">
                <a:off x="3736" y="12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4" name="Line 69"/>
              <p:cNvSpPr>
                <a:spLocks noChangeShapeType="1"/>
              </p:cNvSpPr>
              <p:nvPr/>
            </p:nvSpPr>
            <p:spPr bwMode="auto">
              <a:xfrm flipV="1">
                <a:off x="3736" y="10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32" name="Group 96"/>
            <p:cNvGrpSpPr>
              <a:grpSpLocks/>
            </p:cNvGrpSpPr>
            <p:nvPr/>
          </p:nvGrpSpPr>
          <p:grpSpPr bwMode="auto">
            <a:xfrm>
              <a:off x="944" y="1576"/>
              <a:ext cx="3472" cy="1"/>
              <a:chOff x="944" y="1576"/>
              <a:chExt cx="3472" cy="1"/>
            </a:xfrm>
          </p:grpSpPr>
          <p:sp>
            <p:nvSpPr>
              <p:cNvPr id="107554" name="Line 71"/>
              <p:cNvSpPr>
                <a:spLocks noChangeShapeType="1"/>
              </p:cNvSpPr>
              <p:nvPr/>
            </p:nvSpPr>
            <p:spPr bwMode="auto">
              <a:xfrm>
                <a:off x="94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5" name="Line 72"/>
              <p:cNvSpPr>
                <a:spLocks noChangeShapeType="1"/>
              </p:cNvSpPr>
              <p:nvPr/>
            </p:nvSpPr>
            <p:spPr bwMode="auto">
              <a:xfrm>
                <a:off x="108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6" name="Line 73"/>
              <p:cNvSpPr>
                <a:spLocks noChangeShapeType="1"/>
              </p:cNvSpPr>
              <p:nvPr/>
            </p:nvSpPr>
            <p:spPr bwMode="auto">
              <a:xfrm>
                <a:off x="123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7" name="Line 74"/>
              <p:cNvSpPr>
                <a:spLocks noChangeShapeType="1"/>
              </p:cNvSpPr>
              <p:nvPr/>
            </p:nvSpPr>
            <p:spPr bwMode="auto">
              <a:xfrm>
                <a:off x="137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8" name="Line 75"/>
              <p:cNvSpPr>
                <a:spLocks noChangeShapeType="1"/>
              </p:cNvSpPr>
              <p:nvPr/>
            </p:nvSpPr>
            <p:spPr bwMode="auto">
              <a:xfrm>
                <a:off x="152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9" name="Line 76"/>
              <p:cNvSpPr>
                <a:spLocks noChangeShapeType="1"/>
              </p:cNvSpPr>
              <p:nvPr/>
            </p:nvSpPr>
            <p:spPr bwMode="auto">
              <a:xfrm>
                <a:off x="166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0" name="Line 77"/>
              <p:cNvSpPr>
                <a:spLocks noChangeShapeType="1"/>
              </p:cNvSpPr>
              <p:nvPr/>
            </p:nvSpPr>
            <p:spPr bwMode="auto">
              <a:xfrm>
                <a:off x="180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1" name="Line 78"/>
              <p:cNvSpPr>
                <a:spLocks noChangeShapeType="1"/>
              </p:cNvSpPr>
              <p:nvPr/>
            </p:nvSpPr>
            <p:spPr bwMode="auto">
              <a:xfrm>
                <a:off x="195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2" name="Line 79"/>
              <p:cNvSpPr>
                <a:spLocks noChangeShapeType="1"/>
              </p:cNvSpPr>
              <p:nvPr/>
            </p:nvSpPr>
            <p:spPr bwMode="auto">
              <a:xfrm>
                <a:off x="209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3" name="Line 80"/>
              <p:cNvSpPr>
                <a:spLocks noChangeShapeType="1"/>
              </p:cNvSpPr>
              <p:nvPr/>
            </p:nvSpPr>
            <p:spPr bwMode="auto">
              <a:xfrm>
                <a:off x="224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4" name="Line 81"/>
              <p:cNvSpPr>
                <a:spLocks noChangeShapeType="1"/>
              </p:cNvSpPr>
              <p:nvPr/>
            </p:nvSpPr>
            <p:spPr bwMode="auto">
              <a:xfrm>
                <a:off x="238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5" name="Line 82"/>
              <p:cNvSpPr>
                <a:spLocks noChangeShapeType="1"/>
              </p:cNvSpPr>
              <p:nvPr/>
            </p:nvSpPr>
            <p:spPr bwMode="auto">
              <a:xfrm>
                <a:off x="252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6" name="Line 83"/>
              <p:cNvSpPr>
                <a:spLocks noChangeShapeType="1"/>
              </p:cNvSpPr>
              <p:nvPr/>
            </p:nvSpPr>
            <p:spPr bwMode="auto">
              <a:xfrm>
                <a:off x="267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7" name="Line 84"/>
              <p:cNvSpPr>
                <a:spLocks noChangeShapeType="1"/>
              </p:cNvSpPr>
              <p:nvPr/>
            </p:nvSpPr>
            <p:spPr bwMode="auto">
              <a:xfrm>
                <a:off x="281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8" name="Line 85"/>
              <p:cNvSpPr>
                <a:spLocks noChangeShapeType="1"/>
              </p:cNvSpPr>
              <p:nvPr/>
            </p:nvSpPr>
            <p:spPr bwMode="auto">
              <a:xfrm>
                <a:off x="296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9" name="Line 86"/>
              <p:cNvSpPr>
                <a:spLocks noChangeShapeType="1"/>
              </p:cNvSpPr>
              <p:nvPr/>
            </p:nvSpPr>
            <p:spPr bwMode="auto">
              <a:xfrm>
                <a:off x="310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0" name="Line 87"/>
              <p:cNvSpPr>
                <a:spLocks noChangeShapeType="1"/>
              </p:cNvSpPr>
              <p:nvPr/>
            </p:nvSpPr>
            <p:spPr bwMode="auto">
              <a:xfrm>
                <a:off x="324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1" name="Line 88"/>
              <p:cNvSpPr>
                <a:spLocks noChangeShapeType="1"/>
              </p:cNvSpPr>
              <p:nvPr/>
            </p:nvSpPr>
            <p:spPr bwMode="auto">
              <a:xfrm>
                <a:off x="339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2" name="Line 89"/>
              <p:cNvSpPr>
                <a:spLocks noChangeShapeType="1"/>
              </p:cNvSpPr>
              <p:nvPr/>
            </p:nvSpPr>
            <p:spPr bwMode="auto">
              <a:xfrm>
                <a:off x="353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3" name="Line 90"/>
              <p:cNvSpPr>
                <a:spLocks noChangeShapeType="1"/>
              </p:cNvSpPr>
              <p:nvPr/>
            </p:nvSpPr>
            <p:spPr bwMode="auto">
              <a:xfrm>
                <a:off x="368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4" name="Line 91"/>
              <p:cNvSpPr>
                <a:spLocks noChangeShapeType="1"/>
              </p:cNvSpPr>
              <p:nvPr/>
            </p:nvSpPr>
            <p:spPr bwMode="auto">
              <a:xfrm>
                <a:off x="382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5" name="Line 92"/>
              <p:cNvSpPr>
                <a:spLocks noChangeShapeType="1"/>
              </p:cNvSpPr>
              <p:nvPr/>
            </p:nvSpPr>
            <p:spPr bwMode="auto">
              <a:xfrm>
                <a:off x="396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6" name="Line 93"/>
              <p:cNvSpPr>
                <a:spLocks noChangeShapeType="1"/>
              </p:cNvSpPr>
              <p:nvPr/>
            </p:nvSpPr>
            <p:spPr bwMode="auto">
              <a:xfrm>
                <a:off x="411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7" name="Line 94"/>
              <p:cNvSpPr>
                <a:spLocks noChangeShapeType="1"/>
              </p:cNvSpPr>
              <p:nvPr/>
            </p:nvSpPr>
            <p:spPr bwMode="auto">
              <a:xfrm>
                <a:off x="425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8" name="Line 95"/>
              <p:cNvSpPr>
                <a:spLocks noChangeShapeType="1"/>
              </p:cNvSpPr>
              <p:nvPr/>
            </p:nvSpPr>
            <p:spPr bwMode="auto">
              <a:xfrm>
                <a:off x="4400" y="1576"/>
                <a:ext cx="1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7533" name="Rectangle 97"/>
            <p:cNvSpPr>
              <a:spLocks noChangeArrowheads="1"/>
            </p:cNvSpPr>
            <p:nvPr/>
          </p:nvSpPr>
          <p:spPr bwMode="auto">
            <a:xfrm>
              <a:off x="1368" y="34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07534" name="Rectangle 98"/>
            <p:cNvSpPr>
              <a:spLocks noChangeArrowheads="1"/>
            </p:cNvSpPr>
            <p:nvPr/>
          </p:nvSpPr>
          <p:spPr bwMode="auto">
            <a:xfrm>
              <a:off x="3744" y="342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107535" name="Rectangle 99"/>
            <p:cNvSpPr>
              <a:spLocks noChangeArrowheads="1"/>
            </p:cNvSpPr>
            <p:nvPr/>
          </p:nvSpPr>
          <p:spPr bwMode="auto">
            <a:xfrm>
              <a:off x="624" y="27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07536" name="Rectangle 100"/>
            <p:cNvSpPr>
              <a:spLocks noChangeArrowheads="1"/>
            </p:cNvSpPr>
            <p:nvPr/>
          </p:nvSpPr>
          <p:spPr bwMode="auto">
            <a:xfrm>
              <a:off x="656" y="144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107537" name="Oval 101"/>
            <p:cNvSpPr>
              <a:spLocks noChangeArrowheads="1"/>
            </p:cNvSpPr>
            <p:nvPr/>
          </p:nvSpPr>
          <p:spPr bwMode="auto">
            <a:xfrm>
              <a:off x="2184"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8" name="Oval 102"/>
            <p:cNvSpPr>
              <a:spLocks noChangeArrowheads="1"/>
            </p:cNvSpPr>
            <p:nvPr/>
          </p:nvSpPr>
          <p:spPr bwMode="auto">
            <a:xfrm>
              <a:off x="2184" y="282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9" name="Oval 103"/>
            <p:cNvSpPr>
              <a:spLocks noChangeArrowheads="1"/>
            </p:cNvSpPr>
            <p:nvPr/>
          </p:nvSpPr>
          <p:spPr bwMode="auto">
            <a:xfrm>
              <a:off x="2184" y="2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0" name="Oval 104"/>
            <p:cNvSpPr>
              <a:spLocks noChangeArrowheads="1"/>
            </p:cNvSpPr>
            <p:nvPr/>
          </p:nvSpPr>
          <p:spPr bwMode="auto">
            <a:xfrm>
              <a:off x="2184" y="155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1" name="Oval 105"/>
            <p:cNvSpPr>
              <a:spLocks noChangeArrowheads="1"/>
            </p:cNvSpPr>
            <p:nvPr/>
          </p:nvSpPr>
          <p:spPr bwMode="auto">
            <a:xfrm>
              <a:off x="2184" y="1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2" name="Oval 107"/>
            <p:cNvSpPr>
              <a:spLocks noChangeArrowheads="1"/>
            </p:cNvSpPr>
            <p:nvPr/>
          </p:nvSpPr>
          <p:spPr bwMode="auto">
            <a:xfrm>
              <a:off x="147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3" name="Oval 108"/>
            <p:cNvSpPr>
              <a:spLocks noChangeArrowheads="1"/>
            </p:cNvSpPr>
            <p:nvPr/>
          </p:nvSpPr>
          <p:spPr bwMode="auto">
            <a:xfrm>
              <a:off x="371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4" name="Oval 109"/>
            <p:cNvSpPr>
              <a:spLocks noChangeArrowheads="1"/>
            </p:cNvSpPr>
            <p:nvPr/>
          </p:nvSpPr>
          <p:spPr bwMode="auto">
            <a:xfrm>
              <a:off x="3600"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5" name="Oval 110"/>
            <p:cNvSpPr>
              <a:spLocks noChangeArrowheads="1"/>
            </p:cNvSpPr>
            <p:nvPr/>
          </p:nvSpPr>
          <p:spPr bwMode="auto">
            <a:xfrm>
              <a:off x="2184" y="296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6" name="Oval 111"/>
            <p:cNvSpPr>
              <a:spLocks noChangeArrowheads="1"/>
            </p:cNvSpPr>
            <p:nvPr/>
          </p:nvSpPr>
          <p:spPr bwMode="auto">
            <a:xfrm>
              <a:off x="2184" y="140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7" name="Oval 112"/>
            <p:cNvSpPr>
              <a:spLocks noChangeArrowheads="1"/>
            </p:cNvSpPr>
            <p:nvPr/>
          </p:nvSpPr>
          <p:spPr bwMode="auto">
            <a:xfrm>
              <a:off x="119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8" name="Oval 113"/>
            <p:cNvSpPr>
              <a:spLocks noChangeArrowheads="1"/>
            </p:cNvSpPr>
            <p:nvPr/>
          </p:nvSpPr>
          <p:spPr bwMode="auto">
            <a:xfrm>
              <a:off x="3848"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9" name="Rectangle 114"/>
            <p:cNvSpPr>
              <a:spLocks noChangeArrowheads="1"/>
            </p:cNvSpPr>
            <p:nvPr/>
          </p:nvSpPr>
          <p:spPr bwMode="auto">
            <a:xfrm>
              <a:off x="848" y="56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0" name="Rectangle 115"/>
            <p:cNvSpPr>
              <a:spLocks noChangeArrowheads="1"/>
            </p:cNvSpPr>
            <p:nvPr/>
          </p:nvSpPr>
          <p:spPr bwMode="auto">
            <a:xfrm>
              <a:off x="928" y="61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07551" name="Rectangle 116"/>
            <p:cNvSpPr>
              <a:spLocks noChangeArrowheads="1"/>
            </p:cNvSpPr>
            <p:nvPr/>
          </p:nvSpPr>
          <p:spPr bwMode="auto">
            <a:xfrm>
              <a:off x="5112" y="320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2" name="Rectangle 117"/>
            <p:cNvSpPr>
              <a:spLocks noChangeArrowheads="1"/>
            </p:cNvSpPr>
            <p:nvPr/>
          </p:nvSpPr>
          <p:spPr bwMode="auto">
            <a:xfrm>
              <a:off x="5192" y="325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07553" name="Oval 106"/>
            <p:cNvSpPr>
              <a:spLocks noChangeArrowheads="1"/>
            </p:cNvSpPr>
            <p:nvPr/>
          </p:nvSpPr>
          <p:spPr bwMode="auto">
            <a:xfrm>
              <a:off x="1328" y="2384"/>
              <a:ext cx="72" cy="64"/>
            </a:xfrm>
            <a:prstGeom prst="ellipse">
              <a:avLst/>
            </a:prstGeom>
            <a:solidFill>
              <a:srgbClr val="000000"/>
            </a:solidFill>
            <a:ln w="9525">
              <a:solidFill>
                <a:srgbClr val="000000"/>
              </a:solidFill>
              <a:round/>
              <a:headEnd/>
              <a:tailEnd/>
            </a:ln>
          </p:spPr>
          <p:txBody>
            <a:bodyP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1039634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p:cNvSpPr>
          <p:nvPr>
            <p:ph type="title" idx="4294967295"/>
          </p:nvPr>
        </p:nvSpPr>
        <p:spPr/>
        <p:txBody>
          <a:bodyPr>
            <a:normAutofit/>
          </a:bodyPr>
          <a:lstStyle/>
          <a:p>
            <a:r>
              <a:rPr lang="en-US" sz="3600" dirty="0"/>
              <a:t>Example: nextDate() – Test Cases: Boundary Values </a:t>
            </a:r>
          </a:p>
        </p:txBody>
      </p:sp>
      <p:sp>
        <p:nvSpPr>
          <p:cNvPr id="109573" name="Rectangle 3"/>
          <p:cNvSpPr>
            <a:spLocks noGrp="1"/>
          </p:cNvSpPr>
          <p:nvPr>
            <p:ph type="body" idx="4294967295"/>
          </p:nvPr>
        </p:nvSpPr>
        <p:spPr/>
        <p:txBody>
          <a:bodyPr/>
          <a:lstStyle/>
          <a:p>
            <a:r>
              <a:rPr lang="en-US" sz="3200" dirty="0"/>
              <a:t>Additional robustness test cases, invalid input  </a:t>
            </a:r>
          </a:p>
          <a:p>
            <a:pPr marL="344487" lvl="1" indent="0">
              <a:buNone/>
            </a:pPr>
            <a:r>
              <a:rPr lang="en-US" sz="2800" dirty="0">
                <a:solidFill>
                  <a:srgbClr val="0000FF"/>
                </a:solidFill>
              </a:rPr>
              <a:t>04/</a:t>
            </a:r>
            <a:r>
              <a:rPr lang="en-US" sz="2800" dirty="0">
                <a:solidFill>
                  <a:srgbClr val="FF0000"/>
                </a:solidFill>
              </a:rPr>
              <a:t>00</a:t>
            </a:r>
            <a:r>
              <a:rPr lang="en-US" sz="2800" dirty="0">
                <a:solidFill>
                  <a:srgbClr val="0000FF"/>
                </a:solidFill>
              </a:rPr>
              <a:t>/2019	04/</a:t>
            </a:r>
            <a:r>
              <a:rPr lang="en-US" sz="2800" dirty="0">
                <a:solidFill>
                  <a:srgbClr val="FF0000"/>
                </a:solidFill>
              </a:rPr>
              <a:t>31</a:t>
            </a:r>
            <a:r>
              <a:rPr lang="en-US" sz="2800" dirty="0">
                <a:solidFill>
                  <a:srgbClr val="0000FF"/>
                </a:solidFill>
              </a:rPr>
              <a:t>/2019</a:t>
            </a:r>
          </a:p>
          <a:p>
            <a:pPr marL="344487" lvl="1" indent="0">
              <a:buNone/>
            </a:pPr>
            <a:r>
              <a:rPr lang="en-US" sz="2800" dirty="0">
                <a:solidFill>
                  <a:srgbClr val="0000FF"/>
                </a:solidFill>
              </a:rPr>
              <a:t>03/</a:t>
            </a:r>
            <a:r>
              <a:rPr lang="en-US" sz="2800" dirty="0">
                <a:solidFill>
                  <a:srgbClr val="FF0000"/>
                </a:solidFill>
              </a:rPr>
              <a:t>00</a:t>
            </a:r>
            <a:r>
              <a:rPr lang="en-US" sz="2800" dirty="0">
                <a:solidFill>
                  <a:srgbClr val="0000FF"/>
                </a:solidFill>
              </a:rPr>
              <a:t>/2019	03/</a:t>
            </a:r>
            <a:r>
              <a:rPr lang="en-US" sz="2800" dirty="0">
                <a:solidFill>
                  <a:srgbClr val="FF0000"/>
                </a:solidFill>
              </a:rPr>
              <a:t>32</a:t>
            </a:r>
            <a:r>
              <a:rPr lang="en-US" sz="2800" dirty="0">
                <a:solidFill>
                  <a:srgbClr val="0000FF"/>
                </a:solidFill>
              </a:rPr>
              <a:t>/2019</a:t>
            </a:r>
          </a:p>
          <a:p>
            <a:pPr marL="344487" lvl="1" indent="0">
              <a:buNone/>
            </a:pPr>
            <a:r>
              <a:rPr lang="en-US" sz="2800" dirty="0">
                <a:solidFill>
                  <a:srgbClr val="0000FF"/>
                </a:solidFill>
              </a:rPr>
              <a:t>02/</a:t>
            </a:r>
            <a:r>
              <a:rPr lang="en-US" sz="2800" dirty="0">
                <a:solidFill>
                  <a:srgbClr val="FF0000"/>
                </a:solidFill>
              </a:rPr>
              <a:t>00</a:t>
            </a:r>
            <a:r>
              <a:rPr lang="en-US" sz="2800" dirty="0">
                <a:solidFill>
                  <a:srgbClr val="0000FF"/>
                </a:solidFill>
              </a:rPr>
              <a:t>/2019	02/</a:t>
            </a:r>
            <a:r>
              <a:rPr lang="en-US" sz="2800" dirty="0">
                <a:solidFill>
                  <a:srgbClr val="FF0000"/>
                </a:solidFill>
              </a:rPr>
              <a:t>29</a:t>
            </a:r>
            <a:r>
              <a:rPr lang="en-US" sz="2800" dirty="0">
                <a:solidFill>
                  <a:srgbClr val="0000FF"/>
                </a:solidFill>
              </a:rPr>
              <a:t>/2019   </a:t>
            </a:r>
          </a:p>
          <a:p>
            <a:pPr marL="344487" lvl="1" indent="0">
              <a:buNone/>
            </a:pPr>
            <a:r>
              <a:rPr lang="en-US" sz="2800" dirty="0">
                <a:solidFill>
                  <a:srgbClr val="0000FF"/>
                </a:solidFill>
              </a:rPr>
              <a:t>02/</a:t>
            </a:r>
            <a:r>
              <a:rPr lang="en-US" sz="2800" dirty="0">
                <a:solidFill>
                  <a:srgbClr val="FF0000"/>
                </a:solidFill>
              </a:rPr>
              <a:t>30</a:t>
            </a:r>
            <a:r>
              <a:rPr lang="en-US" sz="2800" dirty="0">
                <a:solidFill>
                  <a:srgbClr val="0000FF"/>
                </a:solidFill>
              </a:rPr>
              <a:t>/2020	</a:t>
            </a:r>
          </a:p>
          <a:p>
            <a:pPr marL="344487" lvl="1" indent="0">
              <a:buNone/>
            </a:pPr>
            <a:r>
              <a:rPr lang="en-US" sz="2800" dirty="0">
                <a:solidFill>
                  <a:srgbClr val="0000FF"/>
                </a:solidFill>
              </a:rPr>
              <a:t>01/</a:t>
            </a:r>
            <a:r>
              <a:rPr lang="en-US" sz="2800" dirty="0">
                <a:solidFill>
                  <a:srgbClr val="FF0000"/>
                </a:solidFill>
              </a:rPr>
              <a:t>00</a:t>
            </a:r>
            <a:r>
              <a:rPr lang="en-US" sz="2800" dirty="0">
                <a:solidFill>
                  <a:srgbClr val="0000FF"/>
                </a:solidFill>
              </a:rPr>
              <a:t>/2020	12/</a:t>
            </a:r>
            <a:r>
              <a:rPr lang="en-US" sz="2800" dirty="0">
                <a:solidFill>
                  <a:srgbClr val="FF0000"/>
                </a:solidFill>
              </a:rPr>
              <a:t>32</a:t>
            </a:r>
            <a:r>
              <a:rPr lang="en-US" sz="2800" dirty="0">
                <a:solidFill>
                  <a:srgbClr val="0000FF"/>
                </a:solidFill>
              </a:rPr>
              <a:t>/2020</a:t>
            </a:r>
          </a:p>
          <a:p>
            <a:pPr marL="344487" lvl="1" indent="0">
              <a:buNone/>
            </a:pPr>
            <a:r>
              <a:rPr lang="en-US" sz="2800" dirty="0">
                <a:solidFill>
                  <a:srgbClr val="0000FF"/>
                </a:solidFill>
              </a:rPr>
              <a:t>12/31/</a:t>
            </a:r>
            <a:r>
              <a:rPr lang="en-US" sz="2800" dirty="0">
                <a:solidFill>
                  <a:srgbClr val="FF0000"/>
                </a:solidFill>
              </a:rPr>
              <a:t>1799</a:t>
            </a:r>
            <a:r>
              <a:rPr lang="en-US" sz="2800" dirty="0">
                <a:solidFill>
                  <a:srgbClr val="0000FF"/>
                </a:solidFill>
              </a:rPr>
              <a:t>	</a:t>
            </a:r>
            <a:r>
              <a:rPr lang="en-US" sz="2800" dirty="0" smtClean="0">
                <a:solidFill>
                  <a:srgbClr val="0000FF"/>
                </a:solidFill>
              </a:rPr>
              <a:t>            01/01/</a:t>
            </a:r>
            <a:r>
              <a:rPr lang="en-US" sz="2800" dirty="0" smtClean="0">
                <a:solidFill>
                  <a:srgbClr val="FF0000"/>
                </a:solidFill>
              </a:rPr>
              <a:t>2201</a:t>
            </a:r>
            <a:endParaRPr lang="en-US" sz="2800" dirty="0">
              <a:solidFill>
                <a:srgbClr val="FF0000"/>
              </a:solidFill>
            </a:endParaRPr>
          </a:p>
          <a:p>
            <a:pPr marL="344487" lvl="1" indent="0">
              <a:buNone/>
            </a:pPr>
            <a:r>
              <a:rPr lang="en-US" sz="2800" dirty="0">
                <a:solidFill>
                  <a:srgbClr val="FF0000"/>
                </a:solidFill>
              </a:rPr>
              <a:t>00</a:t>
            </a:r>
            <a:r>
              <a:rPr lang="en-US" sz="2800" dirty="0">
                <a:solidFill>
                  <a:srgbClr val="0000FF"/>
                </a:solidFill>
              </a:rPr>
              <a:t>/01/2019	</a:t>
            </a:r>
            <a:r>
              <a:rPr lang="en-US" sz="2800" dirty="0">
                <a:solidFill>
                  <a:srgbClr val="FF0000"/>
                </a:solidFill>
              </a:rPr>
              <a:t>13</a:t>
            </a:r>
            <a:r>
              <a:rPr lang="en-US" sz="2800" dirty="0">
                <a:solidFill>
                  <a:srgbClr val="0000FF"/>
                </a:solidFill>
              </a:rPr>
              <a:t>/01/2019</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8938066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r>
              <a:rPr lang="en-US" dirty="0"/>
              <a:t>Worst-Case Testing</a:t>
            </a:r>
            <a:endParaRPr lang="en-US" sz="4000" dirty="0"/>
          </a:p>
        </p:txBody>
      </p:sp>
      <p:sp>
        <p:nvSpPr>
          <p:cNvPr id="111621" name="Rectangle 3"/>
          <p:cNvSpPr>
            <a:spLocks noGrp="1" noChangeArrowheads="1"/>
          </p:cNvSpPr>
          <p:nvPr>
            <p:ph sz="quarter" idx="1"/>
          </p:nvPr>
        </p:nvSpPr>
        <p:spPr/>
        <p:txBody>
          <a:bodyPr/>
          <a:lstStyle/>
          <a:p>
            <a:r>
              <a:rPr lang="en-US" dirty="0"/>
              <a:t>Discard the single</a:t>
            </a:r>
            <a:r>
              <a:rPr lang="en-US" dirty="0" smtClean="0"/>
              <a:t>-defect </a:t>
            </a:r>
            <a:r>
              <a:rPr lang="en-US" dirty="0"/>
              <a:t>assumption</a:t>
            </a:r>
          </a:p>
          <a:p>
            <a:r>
              <a:rPr lang="en-US" dirty="0"/>
              <a:t>Worst-case boundary testing:</a:t>
            </a:r>
          </a:p>
          <a:p>
            <a:pPr marL="742950" lvl="1" indent="-285750"/>
            <a:r>
              <a:rPr lang="en-US" dirty="0"/>
              <a:t>Allow the input values to simultaneously approach their boundaries</a:t>
            </a:r>
          </a:p>
          <a:p>
            <a:r>
              <a:rPr lang="en-US" dirty="0"/>
              <a:t>Worst-case robustness testing:</a:t>
            </a:r>
          </a:p>
          <a:p>
            <a:pPr marL="742950" lvl="1" indent="-285750"/>
            <a:r>
              <a:rPr lang="en-US" dirty="0"/>
              <a:t>Allow the input values to simultaneously approach and exceed their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40991941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484585"/>
            <a:ext cx="9809480" cy="1051719"/>
          </a:xfrm>
        </p:spPr>
        <p:txBody>
          <a:bodyPr>
            <a:noAutofit/>
          </a:bodyPr>
          <a:lstStyle/>
          <a:p>
            <a:pPr>
              <a:defRPr/>
            </a:pPr>
            <a:r>
              <a:rPr lang="en-US" sz="3600" dirty="0"/>
              <a:t>Worst Case Boundary Testing – 2 Variables</a:t>
            </a:r>
          </a:p>
        </p:txBody>
      </p:sp>
      <p:sp>
        <p:nvSpPr>
          <p:cNvPr id="113669" name="AutoShape 3"/>
          <p:cNvSpPr>
            <a:spLocks noChangeAspect="1" noChangeArrowheads="1" noTextEdit="1"/>
          </p:cNvSpPr>
          <p:nvPr/>
        </p:nvSpPr>
        <p:spPr bwMode="auto">
          <a:xfrm>
            <a:off x="3124200" y="1524000"/>
            <a:ext cx="6134100" cy="598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13670" name="Rectangle 6"/>
          <p:cNvSpPr>
            <a:spLocks noChangeArrowheads="1"/>
          </p:cNvSpPr>
          <p:nvPr/>
        </p:nvSpPr>
        <p:spPr bwMode="auto">
          <a:xfrm>
            <a:off x="3136901" y="54610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3671" name="Rectangle 7"/>
          <p:cNvSpPr>
            <a:spLocks noChangeArrowheads="1"/>
          </p:cNvSpPr>
          <p:nvPr/>
        </p:nvSpPr>
        <p:spPr bwMode="auto">
          <a:xfrm>
            <a:off x="3136900" y="57023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p>
        </p:txBody>
      </p:sp>
      <p:sp>
        <p:nvSpPr>
          <p:cNvPr id="113672" name="Rectangle 8"/>
          <p:cNvSpPr>
            <a:spLocks noChangeArrowheads="1"/>
          </p:cNvSpPr>
          <p:nvPr/>
        </p:nvSpPr>
        <p:spPr bwMode="auto">
          <a:xfrm>
            <a:off x="3136901" y="59436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grpSp>
        <p:nvGrpSpPr>
          <p:cNvPr id="113673" name="Group 132"/>
          <p:cNvGrpSpPr>
            <a:grpSpLocks/>
          </p:cNvGrpSpPr>
          <p:nvPr/>
        </p:nvGrpSpPr>
        <p:grpSpPr bwMode="auto">
          <a:xfrm>
            <a:off x="2895600" y="1524000"/>
            <a:ext cx="6134100" cy="4656138"/>
            <a:chOff x="416" y="520"/>
            <a:chExt cx="3864" cy="2933"/>
          </a:xfrm>
        </p:grpSpPr>
        <p:sp>
          <p:nvSpPr>
            <p:cNvPr id="113674" name="Oval 9"/>
            <p:cNvSpPr>
              <a:spLocks noChangeArrowheads="1"/>
            </p:cNvSpPr>
            <p:nvPr/>
          </p:nvSpPr>
          <p:spPr bwMode="auto">
            <a:xfrm>
              <a:off x="1036" y="309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75" name="Oval 10"/>
            <p:cNvSpPr>
              <a:spLocks noChangeArrowheads="1"/>
            </p:cNvSpPr>
            <p:nvPr/>
          </p:nvSpPr>
          <p:spPr bwMode="auto">
            <a:xfrm>
              <a:off x="3636" y="3092"/>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3676" name="Group 13"/>
            <p:cNvGrpSpPr>
              <a:grpSpLocks/>
            </p:cNvGrpSpPr>
            <p:nvPr/>
          </p:nvGrpSpPr>
          <p:grpSpPr bwMode="auto">
            <a:xfrm>
              <a:off x="800" y="3096"/>
              <a:ext cx="3216" cy="72"/>
              <a:chOff x="1344" y="2968"/>
              <a:chExt cx="3216" cy="72"/>
            </a:xfrm>
          </p:grpSpPr>
          <p:sp>
            <p:nvSpPr>
              <p:cNvPr id="113793" name="Freeform 11"/>
              <p:cNvSpPr>
                <a:spLocks/>
              </p:cNvSpPr>
              <p:nvPr/>
            </p:nvSpPr>
            <p:spPr bwMode="auto">
              <a:xfrm>
                <a:off x="4448" y="296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3794" name="Line 12"/>
              <p:cNvSpPr>
                <a:spLocks noChangeShapeType="1"/>
              </p:cNvSpPr>
              <p:nvPr/>
            </p:nvSpPr>
            <p:spPr bwMode="auto">
              <a:xfrm>
                <a:off x="1344" y="3000"/>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3677" name="Rectangle 14"/>
            <p:cNvSpPr>
              <a:spLocks noChangeArrowheads="1"/>
            </p:cNvSpPr>
            <p:nvPr/>
          </p:nvSpPr>
          <p:spPr bwMode="auto">
            <a:xfrm>
              <a:off x="1040" y="32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3678" name="Rectangle 15"/>
            <p:cNvSpPr>
              <a:spLocks noChangeArrowheads="1"/>
            </p:cNvSpPr>
            <p:nvPr/>
          </p:nvSpPr>
          <p:spPr bwMode="auto">
            <a:xfrm>
              <a:off x="3640" y="327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3679" name="Group 18"/>
            <p:cNvGrpSpPr>
              <a:grpSpLocks/>
            </p:cNvGrpSpPr>
            <p:nvPr/>
          </p:nvGrpSpPr>
          <p:grpSpPr bwMode="auto">
            <a:xfrm>
              <a:off x="760" y="776"/>
              <a:ext cx="80" cy="2352"/>
              <a:chOff x="1304" y="648"/>
              <a:chExt cx="80" cy="2352"/>
            </a:xfrm>
          </p:grpSpPr>
          <p:sp>
            <p:nvSpPr>
              <p:cNvPr id="113791" name="Freeform 16"/>
              <p:cNvSpPr>
                <a:spLocks/>
              </p:cNvSpPr>
              <p:nvPr/>
            </p:nvSpPr>
            <p:spPr bwMode="auto">
              <a:xfrm>
                <a:off x="1304" y="648"/>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3792" name="Line 17"/>
              <p:cNvSpPr>
                <a:spLocks noChangeShapeType="1"/>
              </p:cNvSpPr>
              <p:nvPr/>
            </p:nvSpPr>
            <p:spPr bwMode="auto">
              <a:xfrm flipV="1">
                <a:off x="1344" y="728"/>
                <a:ext cx="1" cy="227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3680" name="Oval 19"/>
            <p:cNvSpPr>
              <a:spLocks noChangeArrowheads="1"/>
            </p:cNvSpPr>
            <p:nvPr/>
          </p:nvSpPr>
          <p:spPr bwMode="auto">
            <a:xfrm>
              <a:off x="756" y="262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1" name="Oval 20"/>
            <p:cNvSpPr>
              <a:spLocks noChangeArrowheads="1"/>
            </p:cNvSpPr>
            <p:nvPr/>
          </p:nvSpPr>
          <p:spPr bwMode="auto">
            <a:xfrm>
              <a:off x="764" y="1268"/>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2" name="Rectangle 21"/>
            <p:cNvSpPr>
              <a:spLocks noChangeArrowheads="1"/>
            </p:cNvSpPr>
            <p:nvPr/>
          </p:nvSpPr>
          <p:spPr bwMode="auto">
            <a:xfrm>
              <a:off x="464" y="256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3683" name="Rectangle 22"/>
            <p:cNvSpPr>
              <a:spLocks noChangeArrowheads="1"/>
            </p:cNvSpPr>
            <p:nvPr/>
          </p:nvSpPr>
          <p:spPr bwMode="auto">
            <a:xfrm>
              <a:off x="416" y="123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3684" name="Group 38"/>
            <p:cNvGrpSpPr>
              <a:grpSpLocks/>
            </p:cNvGrpSpPr>
            <p:nvPr/>
          </p:nvGrpSpPr>
          <p:grpSpPr bwMode="auto">
            <a:xfrm>
              <a:off x="1080" y="1040"/>
              <a:ext cx="1" cy="2080"/>
              <a:chOff x="1624" y="912"/>
              <a:chExt cx="1" cy="2080"/>
            </a:xfrm>
          </p:grpSpPr>
          <p:sp>
            <p:nvSpPr>
              <p:cNvPr id="113776" name="Line 23"/>
              <p:cNvSpPr>
                <a:spLocks noChangeShapeType="1"/>
              </p:cNvSpPr>
              <p:nvPr/>
            </p:nvSpPr>
            <p:spPr bwMode="auto">
              <a:xfrm flipV="1">
                <a:off x="1624"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7" name="Line 24"/>
              <p:cNvSpPr>
                <a:spLocks noChangeShapeType="1"/>
              </p:cNvSpPr>
              <p:nvPr/>
            </p:nvSpPr>
            <p:spPr bwMode="auto">
              <a:xfrm flipV="1">
                <a:off x="1624"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8" name="Line 25"/>
              <p:cNvSpPr>
                <a:spLocks noChangeShapeType="1"/>
              </p:cNvSpPr>
              <p:nvPr/>
            </p:nvSpPr>
            <p:spPr bwMode="auto">
              <a:xfrm flipV="1">
                <a:off x="1624"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9" name="Line 26"/>
              <p:cNvSpPr>
                <a:spLocks noChangeShapeType="1"/>
              </p:cNvSpPr>
              <p:nvPr/>
            </p:nvSpPr>
            <p:spPr bwMode="auto">
              <a:xfrm flipV="1">
                <a:off x="1624"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0" name="Line 27"/>
              <p:cNvSpPr>
                <a:spLocks noChangeShapeType="1"/>
              </p:cNvSpPr>
              <p:nvPr/>
            </p:nvSpPr>
            <p:spPr bwMode="auto">
              <a:xfrm flipV="1">
                <a:off x="1624"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1" name="Line 28"/>
              <p:cNvSpPr>
                <a:spLocks noChangeShapeType="1"/>
              </p:cNvSpPr>
              <p:nvPr/>
            </p:nvSpPr>
            <p:spPr bwMode="auto">
              <a:xfrm flipV="1">
                <a:off x="1624"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2" name="Line 29"/>
              <p:cNvSpPr>
                <a:spLocks noChangeShapeType="1"/>
              </p:cNvSpPr>
              <p:nvPr/>
            </p:nvSpPr>
            <p:spPr bwMode="auto">
              <a:xfrm flipV="1">
                <a:off x="1624"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3" name="Line 30"/>
              <p:cNvSpPr>
                <a:spLocks noChangeShapeType="1"/>
              </p:cNvSpPr>
              <p:nvPr/>
            </p:nvSpPr>
            <p:spPr bwMode="auto">
              <a:xfrm flipV="1">
                <a:off x="1624"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4" name="Line 31"/>
              <p:cNvSpPr>
                <a:spLocks noChangeShapeType="1"/>
              </p:cNvSpPr>
              <p:nvPr/>
            </p:nvSpPr>
            <p:spPr bwMode="auto">
              <a:xfrm flipV="1">
                <a:off x="1624"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5" name="Line 32"/>
              <p:cNvSpPr>
                <a:spLocks noChangeShapeType="1"/>
              </p:cNvSpPr>
              <p:nvPr/>
            </p:nvSpPr>
            <p:spPr bwMode="auto">
              <a:xfrm flipV="1">
                <a:off x="1624"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6" name="Line 33"/>
              <p:cNvSpPr>
                <a:spLocks noChangeShapeType="1"/>
              </p:cNvSpPr>
              <p:nvPr/>
            </p:nvSpPr>
            <p:spPr bwMode="auto">
              <a:xfrm flipV="1">
                <a:off x="1624"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7" name="Line 34"/>
              <p:cNvSpPr>
                <a:spLocks noChangeShapeType="1"/>
              </p:cNvSpPr>
              <p:nvPr/>
            </p:nvSpPr>
            <p:spPr bwMode="auto">
              <a:xfrm flipV="1">
                <a:off x="1624"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8" name="Line 35"/>
              <p:cNvSpPr>
                <a:spLocks noChangeShapeType="1"/>
              </p:cNvSpPr>
              <p:nvPr/>
            </p:nvSpPr>
            <p:spPr bwMode="auto">
              <a:xfrm flipV="1">
                <a:off x="1624"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9" name="Line 36"/>
              <p:cNvSpPr>
                <a:spLocks noChangeShapeType="1"/>
              </p:cNvSpPr>
              <p:nvPr/>
            </p:nvSpPr>
            <p:spPr bwMode="auto">
              <a:xfrm flipV="1">
                <a:off x="1624"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90" name="Line 37"/>
              <p:cNvSpPr>
                <a:spLocks noChangeShapeType="1"/>
              </p:cNvSpPr>
              <p:nvPr/>
            </p:nvSpPr>
            <p:spPr bwMode="auto">
              <a:xfrm flipV="1">
                <a:off x="1624"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3685" name="Group 61"/>
            <p:cNvGrpSpPr>
              <a:grpSpLocks/>
            </p:cNvGrpSpPr>
            <p:nvPr/>
          </p:nvGrpSpPr>
          <p:grpSpPr bwMode="auto">
            <a:xfrm>
              <a:off x="808" y="2648"/>
              <a:ext cx="3048" cy="1"/>
              <a:chOff x="1352" y="2520"/>
              <a:chExt cx="3048" cy="1"/>
            </a:xfrm>
          </p:grpSpPr>
          <p:sp>
            <p:nvSpPr>
              <p:cNvPr id="113754" name="Line 39"/>
              <p:cNvSpPr>
                <a:spLocks noChangeShapeType="1"/>
              </p:cNvSpPr>
              <p:nvPr/>
            </p:nvSpPr>
            <p:spPr bwMode="auto">
              <a:xfrm>
                <a:off x="135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5" name="Line 40"/>
              <p:cNvSpPr>
                <a:spLocks noChangeShapeType="1"/>
              </p:cNvSpPr>
              <p:nvPr/>
            </p:nvSpPr>
            <p:spPr bwMode="auto">
              <a:xfrm>
                <a:off x="149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6" name="Line 41"/>
              <p:cNvSpPr>
                <a:spLocks noChangeShapeType="1"/>
              </p:cNvSpPr>
              <p:nvPr/>
            </p:nvSpPr>
            <p:spPr bwMode="auto">
              <a:xfrm>
                <a:off x="164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7" name="Line 42"/>
              <p:cNvSpPr>
                <a:spLocks noChangeShapeType="1"/>
              </p:cNvSpPr>
              <p:nvPr/>
            </p:nvSpPr>
            <p:spPr bwMode="auto">
              <a:xfrm>
                <a:off x="178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8" name="Line 43"/>
              <p:cNvSpPr>
                <a:spLocks noChangeShapeType="1"/>
              </p:cNvSpPr>
              <p:nvPr/>
            </p:nvSpPr>
            <p:spPr bwMode="auto">
              <a:xfrm>
                <a:off x="192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9" name="Line 44"/>
              <p:cNvSpPr>
                <a:spLocks noChangeShapeType="1"/>
              </p:cNvSpPr>
              <p:nvPr/>
            </p:nvSpPr>
            <p:spPr bwMode="auto">
              <a:xfrm>
                <a:off x="207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0" name="Line 45"/>
              <p:cNvSpPr>
                <a:spLocks noChangeShapeType="1"/>
              </p:cNvSpPr>
              <p:nvPr/>
            </p:nvSpPr>
            <p:spPr bwMode="auto">
              <a:xfrm>
                <a:off x="221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1" name="Line 46"/>
              <p:cNvSpPr>
                <a:spLocks noChangeShapeType="1"/>
              </p:cNvSpPr>
              <p:nvPr/>
            </p:nvSpPr>
            <p:spPr bwMode="auto">
              <a:xfrm>
                <a:off x="236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2" name="Line 47"/>
              <p:cNvSpPr>
                <a:spLocks noChangeShapeType="1"/>
              </p:cNvSpPr>
              <p:nvPr/>
            </p:nvSpPr>
            <p:spPr bwMode="auto">
              <a:xfrm>
                <a:off x="250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3" name="Line 48"/>
              <p:cNvSpPr>
                <a:spLocks noChangeShapeType="1"/>
              </p:cNvSpPr>
              <p:nvPr/>
            </p:nvSpPr>
            <p:spPr bwMode="auto">
              <a:xfrm>
                <a:off x="264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4" name="Line 49"/>
              <p:cNvSpPr>
                <a:spLocks noChangeShapeType="1"/>
              </p:cNvSpPr>
              <p:nvPr/>
            </p:nvSpPr>
            <p:spPr bwMode="auto">
              <a:xfrm>
                <a:off x="279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5" name="Line 50"/>
              <p:cNvSpPr>
                <a:spLocks noChangeShapeType="1"/>
              </p:cNvSpPr>
              <p:nvPr/>
            </p:nvSpPr>
            <p:spPr bwMode="auto">
              <a:xfrm>
                <a:off x="293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6" name="Line 51"/>
              <p:cNvSpPr>
                <a:spLocks noChangeShapeType="1"/>
              </p:cNvSpPr>
              <p:nvPr/>
            </p:nvSpPr>
            <p:spPr bwMode="auto">
              <a:xfrm>
                <a:off x="308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7" name="Line 52"/>
              <p:cNvSpPr>
                <a:spLocks noChangeShapeType="1"/>
              </p:cNvSpPr>
              <p:nvPr/>
            </p:nvSpPr>
            <p:spPr bwMode="auto">
              <a:xfrm>
                <a:off x="322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8" name="Line 53"/>
              <p:cNvSpPr>
                <a:spLocks noChangeShapeType="1"/>
              </p:cNvSpPr>
              <p:nvPr/>
            </p:nvSpPr>
            <p:spPr bwMode="auto">
              <a:xfrm>
                <a:off x="336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9" name="Line 54"/>
              <p:cNvSpPr>
                <a:spLocks noChangeShapeType="1"/>
              </p:cNvSpPr>
              <p:nvPr/>
            </p:nvSpPr>
            <p:spPr bwMode="auto">
              <a:xfrm>
                <a:off x="351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0" name="Line 55"/>
              <p:cNvSpPr>
                <a:spLocks noChangeShapeType="1"/>
              </p:cNvSpPr>
              <p:nvPr/>
            </p:nvSpPr>
            <p:spPr bwMode="auto">
              <a:xfrm>
                <a:off x="365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1" name="Line 56"/>
              <p:cNvSpPr>
                <a:spLocks noChangeShapeType="1"/>
              </p:cNvSpPr>
              <p:nvPr/>
            </p:nvSpPr>
            <p:spPr bwMode="auto">
              <a:xfrm>
                <a:off x="380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2" name="Line 57"/>
              <p:cNvSpPr>
                <a:spLocks noChangeShapeType="1"/>
              </p:cNvSpPr>
              <p:nvPr/>
            </p:nvSpPr>
            <p:spPr bwMode="auto">
              <a:xfrm>
                <a:off x="394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3" name="Line 58"/>
              <p:cNvSpPr>
                <a:spLocks noChangeShapeType="1"/>
              </p:cNvSpPr>
              <p:nvPr/>
            </p:nvSpPr>
            <p:spPr bwMode="auto">
              <a:xfrm>
                <a:off x="408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4" name="Line 59"/>
              <p:cNvSpPr>
                <a:spLocks noChangeShapeType="1"/>
              </p:cNvSpPr>
              <p:nvPr/>
            </p:nvSpPr>
            <p:spPr bwMode="auto">
              <a:xfrm>
                <a:off x="423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5" name="Line 60"/>
              <p:cNvSpPr>
                <a:spLocks noChangeShapeType="1"/>
              </p:cNvSpPr>
              <p:nvPr/>
            </p:nvSpPr>
            <p:spPr bwMode="auto">
              <a:xfrm>
                <a:off x="4376" y="2520"/>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3686" name="Group 77"/>
            <p:cNvGrpSpPr>
              <a:grpSpLocks/>
            </p:cNvGrpSpPr>
            <p:nvPr/>
          </p:nvGrpSpPr>
          <p:grpSpPr bwMode="auto">
            <a:xfrm>
              <a:off x="3680" y="1016"/>
              <a:ext cx="1" cy="2080"/>
              <a:chOff x="4224" y="888"/>
              <a:chExt cx="1" cy="2080"/>
            </a:xfrm>
          </p:grpSpPr>
          <p:sp>
            <p:nvSpPr>
              <p:cNvPr id="113739" name="Line 62"/>
              <p:cNvSpPr>
                <a:spLocks noChangeShapeType="1"/>
              </p:cNvSpPr>
              <p:nvPr/>
            </p:nvSpPr>
            <p:spPr bwMode="auto">
              <a:xfrm flipV="1">
                <a:off x="4224" y="29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0" name="Line 63"/>
              <p:cNvSpPr>
                <a:spLocks noChangeShapeType="1"/>
              </p:cNvSpPr>
              <p:nvPr/>
            </p:nvSpPr>
            <p:spPr bwMode="auto">
              <a:xfrm flipV="1">
                <a:off x="4224"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1" name="Line 64"/>
              <p:cNvSpPr>
                <a:spLocks noChangeShapeType="1"/>
              </p:cNvSpPr>
              <p:nvPr/>
            </p:nvSpPr>
            <p:spPr bwMode="auto">
              <a:xfrm flipV="1">
                <a:off x="4224"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2" name="Line 65"/>
              <p:cNvSpPr>
                <a:spLocks noChangeShapeType="1"/>
              </p:cNvSpPr>
              <p:nvPr/>
            </p:nvSpPr>
            <p:spPr bwMode="auto">
              <a:xfrm flipV="1">
                <a:off x="4224"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3" name="Line 66"/>
              <p:cNvSpPr>
                <a:spLocks noChangeShapeType="1"/>
              </p:cNvSpPr>
              <p:nvPr/>
            </p:nvSpPr>
            <p:spPr bwMode="auto">
              <a:xfrm flipV="1">
                <a:off x="4224"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4" name="Line 67"/>
              <p:cNvSpPr>
                <a:spLocks noChangeShapeType="1"/>
              </p:cNvSpPr>
              <p:nvPr/>
            </p:nvSpPr>
            <p:spPr bwMode="auto">
              <a:xfrm flipV="1">
                <a:off x="4224"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5" name="Line 68"/>
              <p:cNvSpPr>
                <a:spLocks noChangeShapeType="1"/>
              </p:cNvSpPr>
              <p:nvPr/>
            </p:nvSpPr>
            <p:spPr bwMode="auto">
              <a:xfrm flipV="1">
                <a:off x="4224"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6" name="Line 69"/>
              <p:cNvSpPr>
                <a:spLocks noChangeShapeType="1"/>
              </p:cNvSpPr>
              <p:nvPr/>
            </p:nvSpPr>
            <p:spPr bwMode="auto">
              <a:xfrm flipV="1">
                <a:off x="4224"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7" name="Line 70"/>
              <p:cNvSpPr>
                <a:spLocks noChangeShapeType="1"/>
              </p:cNvSpPr>
              <p:nvPr/>
            </p:nvSpPr>
            <p:spPr bwMode="auto">
              <a:xfrm flipV="1">
                <a:off x="4224"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8" name="Line 71"/>
              <p:cNvSpPr>
                <a:spLocks noChangeShapeType="1"/>
              </p:cNvSpPr>
              <p:nvPr/>
            </p:nvSpPr>
            <p:spPr bwMode="auto">
              <a:xfrm flipV="1">
                <a:off x="4224"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9" name="Line 72"/>
              <p:cNvSpPr>
                <a:spLocks noChangeShapeType="1"/>
              </p:cNvSpPr>
              <p:nvPr/>
            </p:nvSpPr>
            <p:spPr bwMode="auto">
              <a:xfrm flipV="1">
                <a:off x="4224"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0" name="Line 73"/>
              <p:cNvSpPr>
                <a:spLocks noChangeShapeType="1"/>
              </p:cNvSpPr>
              <p:nvPr/>
            </p:nvSpPr>
            <p:spPr bwMode="auto">
              <a:xfrm flipV="1">
                <a:off x="4224"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1" name="Line 74"/>
              <p:cNvSpPr>
                <a:spLocks noChangeShapeType="1"/>
              </p:cNvSpPr>
              <p:nvPr/>
            </p:nvSpPr>
            <p:spPr bwMode="auto">
              <a:xfrm flipV="1">
                <a:off x="4224"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2" name="Line 75"/>
              <p:cNvSpPr>
                <a:spLocks noChangeShapeType="1"/>
              </p:cNvSpPr>
              <p:nvPr/>
            </p:nvSpPr>
            <p:spPr bwMode="auto">
              <a:xfrm flipV="1">
                <a:off x="4224"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3" name="Line 76"/>
              <p:cNvSpPr>
                <a:spLocks noChangeShapeType="1"/>
              </p:cNvSpPr>
              <p:nvPr/>
            </p:nvSpPr>
            <p:spPr bwMode="auto">
              <a:xfrm flipV="1">
                <a:off x="4224"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3687" name="Group 100"/>
            <p:cNvGrpSpPr>
              <a:grpSpLocks/>
            </p:cNvGrpSpPr>
            <p:nvPr/>
          </p:nvGrpSpPr>
          <p:grpSpPr bwMode="auto">
            <a:xfrm>
              <a:off x="784" y="1312"/>
              <a:ext cx="3048" cy="1"/>
              <a:chOff x="1328" y="1184"/>
              <a:chExt cx="3048" cy="1"/>
            </a:xfrm>
          </p:grpSpPr>
          <p:sp>
            <p:nvSpPr>
              <p:cNvPr id="113717" name="Line 78"/>
              <p:cNvSpPr>
                <a:spLocks noChangeShapeType="1"/>
              </p:cNvSpPr>
              <p:nvPr/>
            </p:nvSpPr>
            <p:spPr bwMode="auto">
              <a:xfrm>
                <a:off x="132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18" name="Line 79"/>
              <p:cNvSpPr>
                <a:spLocks noChangeShapeType="1"/>
              </p:cNvSpPr>
              <p:nvPr/>
            </p:nvSpPr>
            <p:spPr bwMode="auto">
              <a:xfrm>
                <a:off x="147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19" name="Line 80"/>
              <p:cNvSpPr>
                <a:spLocks noChangeShapeType="1"/>
              </p:cNvSpPr>
              <p:nvPr/>
            </p:nvSpPr>
            <p:spPr bwMode="auto">
              <a:xfrm>
                <a:off x="161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0" name="Line 81"/>
              <p:cNvSpPr>
                <a:spLocks noChangeShapeType="1"/>
              </p:cNvSpPr>
              <p:nvPr/>
            </p:nvSpPr>
            <p:spPr bwMode="auto">
              <a:xfrm>
                <a:off x="176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1" name="Line 82"/>
              <p:cNvSpPr>
                <a:spLocks noChangeShapeType="1"/>
              </p:cNvSpPr>
              <p:nvPr/>
            </p:nvSpPr>
            <p:spPr bwMode="auto">
              <a:xfrm>
                <a:off x="190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2" name="Line 83"/>
              <p:cNvSpPr>
                <a:spLocks noChangeShapeType="1"/>
              </p:cNvSpPr>
              <p:nvPr/>
            </p:nvSpPr>
            <p:spPr bwMode="auto">
              <a:xfrm>
                <a:off x="204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3" name="Line 84"/>
              <p:cNvSpPr>
                <a:spLocks noChangeShapeType="1"/>
              </p:cNvSpPr>
              <p:nvPr/>
            </p:nvSpPr>
            <p:spPr bwMode="auto">
              <a:xfrm>
                <a:off x="219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4" name="Line 85"/>
              <p:cNvSpPr>
                <a:spLocks noChangeShapeType="1"/>
              </p:cNvSpPr>
              <p:nvPr/>
            </p:nvSpPr>
            <p:spPr bwMode="auto">
              <a:xfrm>
                <a:off x="233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5" name="Line 86"/>
              <p:cNvSpPr>
                <a:spLocks noChangeShapeType="1"/>
              </p:cNvSpPr>
              <p:nvPr/>
            </p:nvSpPr>
            <p:spPr bwMode="auto">
              <a:xfrm>
                <a:off x="248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6" name="Line 87"/>
              <p:cNvSpPr>
                <a:spLocks noChangeShapeType="1"/>
              </p:cNvSpPr>
              <p:nvPr/>
            </p:nvSpPr>
            <p:spPr bwMode="auto">
              <a:xfrm>
                <a:off x="262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7" name="Line 88"/>
              <p:cNvSpPr>
                <a:spLocks noChangeShapeType="1"/>
              </p:cNvSpPr>
              <p:nvPr/>
            </p:nvSpPr>
            <p:spPr bwMode="auto">
              <a:xfrm>
                <a:off x="276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8" name="Line 89"/>
              <p:cNvSpPr>
                <a:spLocks noChangeShapeType="1"/>
              </p:cNvSpPr>
              <p:nvPr/>
            </p:nvSpPr>
            <p:spPr bwMode="auto">
              <a:xfrm>
                <a:off x="291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9" name="Line 90"/>
              <p:cNvSpPr>
                <a:spLocks noChangeShapeType="1"/>
              </p:cNvSpPr>
              <p:nvPr/>
            </p:nvSpPr>
            <p:spPr bwMode="auto">
              <a:xfrm>
                <a:off x="305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0" name="Line 91"/>
              <p:cNvSpPr>
                <a:spLocks noChangeShapeType="1"/>
              </p:cNvSpPr>
              <p:nvPr/>
            </p:nvSpPr>
            <p:spPr bwMode="auto">
              <a:xfrm>
                <a:off x="320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1" name="Line 92"/>
              <p:cNvSpPr>
                <a:spLocks noChangeShapeType="1"/>
              </p:cNvSpPr>
              <p:nvPr/>
            </p:nvSpPr>
            <p:spPr bwMode="auto">
              <a:xfrm>
                <a:off x="334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2" name="Line 93"/>
              <p:cNvSpPr>
                <a:spLocks noChangeShapeType="1"/>
              </p:cNvSpPr>
              <p:nvPr/>
            </p:nvSpPr>
            <p:spPr bwMode="auto">
              <a:xfrm>
                <a:off x="348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3" name="Line 94"/>
              <p:cNvSpPr>
                <a:spLocks noChangeShapeType="1"/>
              </p:cNvSpPr>
              <p:nvPr/>
            </p:nvSpPr>
            <p:spPr bwMode="auto">
              <a:xfrm>
                <a:off x="363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4" name="Line 95"/>
              <p:cNvSpPr>
                <a:spLocks noChangeShapeType="1"/>
              </p:cNvSpPr>
              <p:nvPr/>
            </p:nvSpPr>
            <p:spPr bwMode="auto">
              <a:xfrm>
                <a:off x="377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5" name="Line 96"/>
              <p:cNvSpPr>
                <a:spLocks noChangeShapeType="1"/>
              </p:cNvSpPr>
              <p:nvPr/>
            </p:nvSpPr>
            <p:spPr bwMode="auto">
              <a:xfrm>
                <a:off x="392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6" name="Line 97"/>
              <p:cNvSpPr>
                <a:spLocks noChangeShapeType="1"/>
              </p:cNvSpPr>
              <p:nvPr/>
            </p:nvSpPr>
            <p:spPr bwMode="auto">
              <a:xfrm>
                <a:off x="406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7" name="Line 98"/>
              <p:cNvSpPr>
                <a:spLocks noChangeShapeType="1"/>
              </p:cNvSpPr>
              <p:nvPr/>
            </p:nvSpPr>
            <p:spPr bwMode="auto">
              <a:xfrm>
                <a:off x="420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8" name="Line 99"/>
              <p:cNvSpPr>
                <a:spLocks noChangeShapeType="1"/>
              </p:cNvSpPr>
              <p:nvPr/>
            </p:nvSpPr>
            <p:spPr bwMode="auto">
              <a:xfrm>
                <a:off x="4352" y="1184"/>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3688" name="Oval 101"/>
            <p:cNvSpPr>
              <a:spLocks noChangeArrowheads="1"/>
            </p:cNvSpPr>
            <p:nvPr/>
          </p:nvSpPr>
          <p:spPr bwMode="auto">
            <a:xfrm>
              <a:off x="229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89" name="Oval 102"/>
            <p:cNvSpPr>
              <a:spLocks noChangeArrowheads="1"/>
            </p:cNvSpPr>
            <p:nvPr/>
          </p:nvSpPr>
          <p:spPr bwMode="auto">
            <a:xfrm>
              <a:off x="229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0" name="Oval 103"/>
            <p:cNvSpPr>
              <a:spLocks noChangeArrowheads="1"/>
            </p:cNvSpPr>
            <p:nvPr/>
          </p:nvSpPr>
          <p:spPr bwMode="auto">
            <a:xfrm>
              <a:off x="229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1" name="Oval 104"/>
            <p:cNvSpPr>
              <a:spLocks noChangeArrowheads="1"/>
            </p:cNvSpPr>
            <p:nvPr/>
          </p:nvSpPr>
          <p:spPr bwMode="auto">
            <a:xfrm>
              <a:off x="229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2" name="Oval 105"/>
            <p:cNvSpPr>
              <a:spLocks noChangeArrowheads="1"/>
            </p:cNvSpPr>
            <p:nvPr/>
          </p:nvSpPr>
          <p:spPr bwMode="auto">
            <a:xfrm>
              <a:off x="229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3" name="Rectangle 106"/>
            <p:cNvSpPr>
              <a:spLocks noChangeArrowheads="1"/>
            </p:cNvSpPr>
            <p:nvPr/>
          </p:nvSpPr>
          <p:spPr bwMode="auto">
            <a:xfrm>
              <a:off x="720" y="52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4" name="Rectangle 107"/>
            <p:cNvSpPr>
              <a:spLocks noChangeArrowheads="1"/>
            </p:cNvSpPr>
            <p:nvPr/>
          </p:nvSpPr>
          <p:spPr bwMode="auto">
            <a:xfrm>
              <a:off x="800" y="56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3695" name="Rectangle 108"/>
            <p:cNvSpPr>
              <a:spLocks noChangeArrowheads="1"/>
            </p:cNvSpPr>
            <p:nvPr/>
          </p:nvSpPr>
          <p:spPr bwMode="auto">
            <a:xfrm>
              <a:off x="4120" y="301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6" name="Rectangle 109"/>
            <p:cNvSpPr>
              <a:spLocks noChangeArrowheads="1"/>
            </p:cNvSpPr>
            <p:nvPr/>
          </p:nvSpPr>
          <p:spPr bwMode="auto">
            <a:xfrm>
              <a:off x="4200" y="306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3697" name="Oval 110"/>
            <p:cNvSpPr>
              <a:spLocks noChangeArrowheads="1"/>
            </p:cNvSpPr>
            <p:nvPr/>
          </p:nvSpPr>
          <p:spPr bwMode="auto">
            <a:xfrm>
              <a:off x="10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8" name="Oval 111"/>
            <p:cNvSpPr>
              <a:spLocks noChangeArrowheads="1"/>
            </p:cNvSpPr>
            <p:nvPr/>
          </p:nvSpPr>
          <p:spPr bwMode="auto">
            <a:xfrm>
              <a:off x="10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9" name="Oval 112"/>
            <p:cNvSpPr>
              <a:spLocks noChangeArrowheads="1"/>
            </p:cNvSpPr>
            <p:nvPr/>
          </p:nvSpPr>
          <p:spPr bwMode="auto">
            <a:xfrm>
              <a:off x="10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0" name="Oval 113"/>
            <p:cNvSpPr>
              <a:spLocks noChangeArrowheads="1"/>
            </p:cNvSpPr>
            <p:nvPr/>
          </p:nvSpPr>
          <p:spPr bwMode="auto">
            <a:xfrm>
              <a:off x="10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1" name="Oval 114"/>
            <p:cNvSpPr>
              <a:spLocks noChangeArrowheads="1"/>
            </p:cNvSpPr>
            <p:nvPr/>
          </p:nvSpPr>
          <p:spPr bwMode="auto">
            <a:xfrm>
              <a:off x="10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2" name="Oval 115"/>
            <p:cNvSpPr>
              <a:spLocks noChangeArrowheads="1"/>
            </p:cNvSpPr>
            <p:nvPr/>
          </p:nvSpPr>
          <p:spPr bwMode="auto">
            <a:xfrm>
              <a:off x="1148"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3" name="Oval 116"/>
            <p:cNvSpPr>
              <a:spLocks noChangeArrowheads="1"/>
            </p:cNvSpPr>
            <p:nvPr/>
          </p:nvSpPr>
          <p:spPr bwMode="auto">
            <a:xfrm>
              <a:off x="1148"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4" name="Oval 117"/>
            <p:cNvSpPr>
              <a:spLocks noChangeArrowheads="1"/>
            </p:cNvSpPr>
            <p:nvPr/>
          </p:nvSpPr>
          <p:spPr bwMode="auto">
            <a:xfrm>
              <a:off x="1148"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5" name="Oval 118"/>
            <p:cNvSpPr>
              <a:spLocks noChangeArrowheads="1"/>
            </p:cNvSpPr>
            <p:nvPr/>
          </p:nvSpPr>
          <p:spPr bwMode="auto">
            <a:xfrm>
              <a:off x="1148"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6" name="Oval 119"/>
            <p:cNvSpPr>
              <a:spLocks noChangeArrowheads="1"/>
            </p:cNvSpPr>
            <p:nvPr/>
          </p:nvSpPr>
          <p:spPr bwMode="auto">
            <a:xfrm>
              <a:off x="1148"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7" name="Oval 120"/>
            <p:cNvSpPr>
              <a:spLocks noChangeArrowheads="1"/>
            </p:cNvSpPr>
            <p:nvPr/>
          </p:nvSpPr>
          <p:spPr bwMode="auto">
            <a:xfrm>
              <a:off x="36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8" name="Oval 121"/>
            <p:cNvSpPr>
              <a:spLocks noChangeArrowheads="1"/>
            </p:cNvSpPr>
            <p:nvPr/>
          </p:nvSpPr>
          <p:spPr bwMode="auto">
            <a:xfrm>
              <a:off x="36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9" name="Oval 122"/>
            <p:cNvSpPr>
              <a:spLocks noChangeArrowheads="1"/>
            </p:cNvSpPr>
            <p:nvPr/>
          </p:nvSpPr>
          <p:spPr bwMode="auto">
            <a:xfrm>
              <a:off x="36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0" name="Oval 123"/>
            <p:cNvSpPr>
              <a:spLocks noChangeArrowheads="1"/>
            </p:cNvSpPr>
            <p:nvPr/>
          </p:nvSpPr>
          <p:spPr bwMode="auto">
            <a:xfrm>
              <a:off x="36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1" name="Oval 124"/>
            <p:cNvSpPr>
              <a:spLocks noChangeArrowheads="1"/>
            </p:cNvSpPr>
            <p:nvPr/>
          </p:nvSpPr>
          <p:spPr bwMode="auto">
            <a:xfrm>
              <a:off x="36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2" name="Oval 125"/>
            <p:cNvSpPr>
              <a:spLocks noChangeArrowheads="1"/>
            </p:cNvSpPr>
            <p:nvPr/>
          </p:nvSpPr>
          <p:spPr bwMode="auto">
            <a:xfrm>
              <a:off x="353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3" name="Oval 126"/>
            <p:cNvSpPr>
              <a:spLocks noChangeArrowheads="1"/>
            </p:cNvSpPr>
            <p:nvPr/>
          </p:nvSpPr>
          <p:spPr bwMode="auto">
            <a:xfrm>
              <a:off x="353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4" name="Oval 127"/>
            <p:cNvSpPr>
              <a:spLocks noChangeArrowheads="1"/>
            </p:cNvSpPr>
            <p:nvPr/>
          </p:nvSpPr>
          <p:spPr bwMode="auto">
            <a:xfrm>
              <a:off x="353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5" name="Oval 128"/>
            <p:cNvSpPr>
              <a:spLocks noChangeArrowheads="1"/>
            </p:cNvSpPr>
            <p:nvPr/>
          </p:nvSpPr>
          <p:spPr bwMode="auto">
            <a:xfrm>
              <a:off x="353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6" name="Oval 129"/>
            <p:cNvSpPr>
              <a:spLocks noChangeArrowheads="1"/>
            </p:cNvSpPr>
            <p:nvPr/>
          </p:nvSpPr>
          <p:spPr bwMode="auto">
            <a:xfrm>
              <a:off x="3532" y="1388"/>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6688761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Worst Case Robustness Testing  – 2 Variables</a:t>
            </a:r>
          </a:p>
        </p:txBody>
      </p:sp>
      <p:sp>
        <p:nvSpPr>
          <p:cNvPr id="115717" name="AutoShape 3"/>
          <p:cNvSpPr>
            <a:spLocks noChangeAspect="1" noChangeArrowheads="1" noTextEdit="1"/>
          </p:cNvSpPr>
          <p:nvPr/>
        </p:nvSpPr>
        <p:spPr bwMode="auto">
          <a:xfrm>
            <a:off x="2514600" y="1295400"/>
            <a:ext cx="6134100" cy="537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115718" name="Group 151"/>
          <p:cNvGrpSpPr>
            <a:grpSpLocks/>
          </p:cNvGrpSpPr>
          <p:nvPr/>
        </p:nvGrpSpPr>
        <p:grpSpPr bwMode="auto">
          <a:xfrm>
            <a:off x="2933700" y="1524000"/>
            <a:ext cx="6134100" cy="4656138"/>
            <a:chOff x="960" y="752"/>
            <a:chExt cx="3864" cy="2933"/>
          </a:xfrm>
        </p:grpSpPr>
        <p:sp>
          <p:nvSpPr>
            <p:cNvPr id="115719" name="Oval 6"/>
            <p:cNvSpPr>
              <a:spLocks noChangeArrowheads="1"/>
            </p:cNvSpPr>
            <p:nvPr/>
          </p:nvSpPr>
          <p:spPr bwMode="auto">
            <a:xfrm>
              <a:off x="1580" y="3324"/>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0" name="Oval 7"/>
            <p:cNvSpPr>
              <a:spLocks noChangeArrowheads="1"/>
            </p:cNvSpPr>
            <p:nvPr/>
          </p:nvSpPr>
          <p:spPr bwMode="auto">
            <a:xfrm>
              <a:off x="4180" y="3324"/>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5721" name="Group 10"/>
            <p:cNvGrpSpPr>
              <a:grpSpLocks/>
            </p:cNvGrpSpPr>
            <p:nvPr/>
          </p:nvGrpSpPr>
          <p:grpSpPr bwMode="auto">
            <a:xfrm>
              <a:off x="1344" y="3320"/>
              <a:ext cx="3216" cy="80"/>
              <a:chOff x="1344" y="3320"/>
              <a:chExt cx="3216" cy="80"/>
            </a:xfrm>
          </p:grpSpPr>
          <p:sp>
            <p:nvSpPr>
              <p:cNvPr id="115862" name="Freeform 8"/>
              <p:cNvSpPr>
                <a:spLocks/>
              </p:cNvSpPr>
              <p:nvPr/>
            </p:nvSpPr>
            <p:spPr bwMode="auto">
              <a:xfrm>
                <a:off x="4448" y="332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5863" name="Line 9"/>
              <p:cNvSpPr>
                <a:spLocks noChangeShapeType="1"/>
              </p:cNvSpPr>
              <p:nvPr/>
            </p:nvSpPr>
            <p:spPr bwMode="auto">
              <a:xfrm>
                <a:off x="1344" y="3360"/>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5722" name="Rectangle 11"/>
            <p:cNvSpPr>
              <a:spLocks noChangeArrowheads="1"/>
            </p:cNvSpPr>
            <p:nvPr/>
          </p:nvSpPr>
          <p:spPr bwMode="auto">
            <a:xfrm>
              <a:off x="1584" y="351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5723" name="Rectangle 12"/>
            <p:cNvSpPr>
              <a:spLocks noChangeArrowheads="1"/>
            </p:cNvSpPr>
            <p:nvPr/>
          </p:nvSpPr>
          <p:spPr bwMode="auto">
            <a:xfrm>
              <a:off x="4184" y="350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5724" name="Group 15"/>
            <p:cNvGrpSpPr>
              <a:grpSpLocks/>
            </p:cNvGrpSpPr>
            <p:nvPr/>
          </p:nvGrpSpPr>
          <p:grpSpPr bwMode="auto">
            <a:xfrm>
              <a:off x="1304" y="1008"/>
              <a:ext cx="80" cy="2352"/>
              <a:chOff x="1304" y="1008"/>
              <a:chExt cx="80" cy="2352"/>
            </a:xfrm>
          </p:grpSpPr>
          <p:sp>
            <p:nvSpPr>
              <p:cNvPr id="115860" name="Freeform 13"/>
              <p:cNvSpPr>
                <a:spLocks/>
              </p:cNvSpPr>
              <p:nvPr/>
            </p:nvSpPr>
            <p:spPr bwMode="auto">
              <a:xfrm>
                <a:off x="1304" y="100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5861" name="Line 14"/>
              <p:cNvSpPr>
                <a:spLocks noChangeShapeType="1"/>
              </p:cNvSpPr>
              <p:nvPr/>
            </p:nvSpPr>
            <p:spPr bwMode="auto">
              <a:xfrm flipV="1">
                <a:off x="1344" y="1080"/>
                <a:ext cx="1" cy="228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5725" name="Oval 16"/>
            <p:cNvSpPr>
              <a:spLocks noChangeArrowheads="1"/>
            </p:cNvSpPr>
            <p:nvPr/>
          </p:nvSpPr>
          <p:spPr bwMode="auto">
            <a:xfrm>
              <a:off x="1300" y="285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6" name="Oval 17"/>
            <p:cNvSpPr>
              <a:spLocks noChangeArrowheads="1"/>
            </p:cNvSpPr>
            <p:nvPr/>
          </p:nvSpPr>
          <p:spPr bwMode="auto">
            <a:xfrm>
              <a:off x="1308" y="150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7" name="Rectangle 18"/>
            <p:cNvSpPr>
              <a:spLocks noChangeArrowheads="1"/>
            </p:cNvSpPr>
            <p:nvPr/>
          </p:nvSpPr>
          <p:spPr bwMode="auto">
            <a:xfrm>
              <a:off x="1008" y="279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5728" name="Rectangle 19"/>
            <p:cNvSpPr>
              <a:spLocks noChangeArrowheads="1"/>
            </p:cNvSpPr>
            <p:nvPr/>
          </p:nvSpPr>
          <p:spPr bwMode="auto">
            <a:xfrm>
              <a:off x="960" y="146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5729" name="Group 35"/>
            <p:cNvGrpSpPr>
              <a:grpSpLocks/>
            </p:cNvGrpSpPr>
            <p:nvPr/>
          </p:nvGrpSpPr>
          <p:grpSpPr bwMode="auto">
            <a:xfrm>
              <a:off x="1624" y="1272"/>
              <a:ext cx="1" cy="2080"/>
              <a:chOff x="1624" y="1272"/>
              <a:chExt cx="1" cy="2080"/>
            </a:xfrm>
          </p:grpSpPr>
          <p:sp>
            <p:nvSpPr>
              <p:cNvPr id="115845" name="Line 20"/>
              <p:cNvSpPr>
                <a:spLocks noChangeShapeType="1"/>
              </p:cNvSpPr>
              <p:nvPr/>
            </p:nvSpPr>
            <p:spPr bwMode="auto">
              <a:xfrm flipV="1">
                <a:off x="1624" y="32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6" name="Line 21"/>
              <p:cNvSpPr>
                <a:spLocks noChangeShapeType="1"/>
              </p:cNvSpPr>
              <p:nvPr/>
            </p:nvSpPr>
            <p:spPr bwMode="auto">
              <a:xfrm flipV="1">
                <a:off x="1624" y="31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7" name="Line 22"/>
              <p:cNvSpPr>
                <a:spLocks noChangeShapeType="1"/>
              </p:cNvSpPr>
              <p:nvPr/>
            </p:nvSpPr>
            <p:spPr bwMode="auto">
              <a:xfrm flipV="1">
                <a:off x="1624" y="30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8" name="Line 23"/>
              <p:cNvSpPr>
                <a:spLocks noChangeShapeType="1"/>
              </p:cNvSpPr>
              <p:nvPr/>
            </p:nvSpPr>
            <p:spPr bwMode="auto">
              <a:xfrm flipV="1">
                <a:off x="1624" y="28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9" name="Line 24"/>
              <p:cNvSpPr>
                <a:spLocks noChangeShapeType="1"/>
              </p:cNvSpPr>
              <p:nvPr/>
            </p:nvSpPr>
            <p:spPr bwMode="auto">
              <a:xfrm flipV="1">
                <a:off x="1624" y="27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0" name="Line 25"/>
              <p:cNvSpPr>
                <a:spLocks noChangeShapeType="1"/>
              </p:cNvSpPr>
              <p:nvPr/>
            </p:nvSpPr>
            <p:spPr bwMode="auto">
              <a:xfrm flipV="1">
                <a:off x="1624" y="25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1" name="Line 26"/>
              <p:cNvSpPr>
                <a:spLocks noChangeShapeType="1"/>
              </p:cNvSpPr>
              <p:nvPr/>
            </p:nvSpPr>
            <p:spPr bwMode="auto">
              <a:xfrm flipV="1">
                <a:off x="1624" y="24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2" name="Line 27"/>
              <p:cNvSpPr>
                <a:spLocks noChangeShapeType="1"/>
              </p:cNvSpPr>
              <p:nvPr/>
            </p:nvSpPr>
            <p:spPr bwMode="auto">
              <a:xfrm flipV="1">
                <a:off x="1624" y="22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3" name="Line 28"/>
              <p:cNvSpPr>
                <a:spLocks noChangeShapeType="1"/>
              </p:cNvSpPr>
              <p:nvPr/>
            </p:nvSpPr>
            <p:spPr bwMode="auto">
              <a:xfrm flipV="1">
                <a:off x="1624" y="21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4" name="Line 29"/>
              <p:cNvSpPr>
                <a:spLocks noChangeShapeType="1"/>
              </p:cNvSpPr>
              <p:nvPr/>
            </p:nvSpPr>
            <p:spPr bwMode="auto">
              <a:xfrm flipV="1">
                <a:off x="1624" y="19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5" name="Line 30"/>
              <p:cNvSpPr>
                <a:spLocks noChangeShapeType="1"/>
              </p:cNvSpPr>
              <p:nvPr/>
            </p:nvSpPr>
            <p:spPr bwMode="auto">
              <a:xfrm flipV="1">
                <a:off x="1624" y="18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6" name="Line 31"/>
              <p:cNvSpPr>
                <a:spLocks noChangeShapeType="1"/>
              </p:cNvSpPr>
              <p:nvPr/>
            </p:nvSpPr>
            <p:spPr bwMode="auto">
              <a:xfrm flipV="1">
                <a:off x="1624" y="17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7" name="Line 32"/>
              <p:cNvSpPr>
                <a:spLocks noChangeShapeType="1"/>
              </p:cNvSpPr>
              <p:nvPr/>
            </p:nvSpPr>
            <p:spPr bwMode="auto">
              <a:xfrm flipV="1">
                <a:off x="1624" y="15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8" name="Line 33"/>
              <p:cNvSpPr>
                <a:spLocks noChangeShapeType="1"/>
              </p:cNvSpPr>
              <p:nvPr/>
            </p:nvSpPr>
            <p:spPr bwMode="auto">
              <a:xfrm flipV="1">
                <a:off x="1624" y="14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9" name="Line 34"/>
              <p:cNvSpPr>
                <a:spLocks noChangeShapeType="1"/>
              </p:cNvSpPr>
              <p:nvPr/>
            </p:nvSpPr>
            <p:spPr bwMode="auto">
              <a:xfrm flipV="1">
                <a:off x="1624" y="12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5730" name="Group 58"/>
            <p:cNvGrpSpPr>
              <a:grpSpLocks/>
            </p:cNvGrpSpPr>
            <p:nvPr/>
          </p:nvGrpSpPr>
          <p:grpSpPr bwMode="auto">
            <a:xfrm>
              <a:off x="1352" y="2880"/>
              <a:ext cx="3048" cy="1"/>
              <a:chOff x="1352" y="2880"/>
              <a:chExt cx="3048" cy="1"/>
            </a:xfrm>
          </p:grpSpPr>
          <p:sp>
            <p:nvSpPr>
              <p:cNvPr id="115823" name="Line 36"/>
              <p:cNvSpPr>
                <a:spLocks noChangeShapeType="1"/>
              </p:cNvSpPr>
              <p:nvPr/>
            </p:nvSpPr>
            <p:spPr bwMode="auto">
              <a:xfrm>
                <a:off x="135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4" name="Line 37"/>
              <p:cNvSpPr>
                <a:spLocks noChangeShapeType="1"/>
              </p:cNvSpPr>
              <p:nvPr/>
            </p:nvSpPr>
            <p:spPr bwMode="auto">
              <a:xfrm>
                <a:off x="149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5" name="Line 38"/>
              <p:cNvSpPr>
                <a:spLocks noChangeShapeType="1"/>
              </p:cNvSpPr>
              <p:nvPr/>
            </p:nvSpPr>
            <p:spPr bwMode="auto">
              <a:xfrm>
                <a:off x="164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6" name="Line 39"/>
              <p:cNvSpPr>
                <a:spLocks noChangeShapeType="1"/>
              </p:cNvSpPr>
              <p:nvPr/>
            </p:nvSpPr>
            <p:spPr bwMode="auto">
              <a:xfrm>
                <a:off x="178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7" name="Line 40"/>
              <p:cNvSpPr>
                <a:spLocks noChangeShapeType="1"/>
              </p:cNvSpPr>
              <p:nvPr/>
            </p:nvSpPr>
            <p:spPr bwMode="auto">
              <a:xfrm>
                <a:off x="192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8" name="Line 41"/>
              <p:cNvSpPr>
                <a:spLocks noChangeShapeType="1"/>
              </p:cNvSpPr>
              <p:nvPr/>
            </p:nvSpPr>
            <p:spPr bwMode="auto">
              <a:xfrm>
                <a:off x="207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9" name="Line 42"/>
              <p:cNvSpPr>
                <a:spLocks noChangeShapeType="1"/>
              </p:cNvSpPr>
              <p:nvPr/>
            </p:nvSpPr>
            <p:spPr bwMode="auto">
              <a:xfrm>
                <a:off x="221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0" name="Line 43"/>
              <p:cNvSpPr>
                <a:spLocks noChangeShapeType="1"/>
              </p:cNvSpPr>
              <p:nvPr/>
            </p:nvSpPr>
            <p:spPr bwMode="auto">
              <a:xfrm>
                <a:off x="236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1" name="Line 44"/>
              <p:cNvSpPr>
                <a:spLocks noChangeShapeType="1"/>
              </p:cNvSpPr>
              <p:nvPr/>
            </p:nvSpPr>
            <p:spPr bwMode="auto">
              <a:xfrm>
                <a:off x="250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2" name="Line 45"/>
              <p:cNvSpPr>
                <a:spLocks noChangeShapeType="1"/>
              </p:cNvSpPr>
              <p:nvPr/>
            </p:nvSpPr>
            <p:spPr bwMode="auto">
              <a:xfrm>
                <a:off x="264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3" name="Line 46"/>
              <p:cNvSpPr>
                <a:spLocks noChangeShapeType="1"/>
              </p:cNvSpPr>
              <p:nvPr/>
            </p:nvSpPr>
            <p:spPr bwMode="auto">
              <a:xfrm>
                <a:off x="279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4" name="Line 47"/>
              <p:cNvSpPr>
                <a:spLocks noChangeShapeType="1"/>
              </p:cNvSpPr>
              <p:nvPr/>
            </p:nvSpPr>
            <p:spPr bwMode="auto">
              <a:xfrm>
                <a:off x="293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5" name="Line 48"/>
              <p:cNvSpPr>
                <a:spLocks noChangeShapeType="1"/>
              </p:cNvSpPr>
              <p:nvPr/>
            </p:nvSpPr>
            <p:spPr bwMode="auto">
              <a:xfrm>
                <a:off x="308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6" name="Line 49"/>
              <p:cNvSpPr>
                <a:spLocks noChangeShapeType="1"/>
              </p:cNvSpPr>
              <p:nvPr/>
            </p:nvSpPr>
            <p:spPr bwMode="auto">
              <a:xfrm>
                <a:off x="322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7" name="Line 50"/>
              <p:cNvSpPr>
                <a:spLocks noChangeShapeType="1"/>
              </p:cNvSpPr>
              <p:nvPr/>
            </p:nvSpPr>
            <p:spPr bwMode="auto">
              <a:xfrm>
                <a:off x="336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8" name="Line 51"/>
              <p:cNvSpPr>
                <a:spLocks noChangeShapeType="1"/>
              </p:cNvSpPr>
              <p:nvPr/>
            </p:nvSpPr>
            <p:spPr bwMode="auto">
              <a:xfrm>
                <a:off x="351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9" name="Line 52"/>
              <p:cNvSpPr>
                <a:spLocks noChangeShapeType="1"/>
              </p:cNvSpPr>
              <p:nvPr/>
            </p:nvSpPr>
            <p:spPr bwMode="auto">
              <a:xfrm>
                <a:off x="365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0" name="Line 53"/>
              <p:cNvSpPr>
                <a:spLocks noChangeShapeType="1"/>
              </p:cNvSpPr>
              <p:nvPr/>
            </p:nvSpPr>
            <p:spPr bwMode="auto">
              <a:xfrm>
                <a:off x="380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1" name="Line 54"/>
              <p:cNvSpPr>
                <a:spLocks noChangeShapeType="1"/>
              </p:cNvSpPr>
              <p:nvPr/>
            </p:nvSpPr>
            <p:spPr bwMode="auto">
              <a:xfrm>
                <a:off x="394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2" name="Line 55"/>
              <p:cNvSpPr>
                <a:spLocks noChangeShapeType="1"/>
              </p:cNvSpPr>
              <p:nvPr/>
            </p:nvSpPr>
            <p:spPr bwMode="auto">
              <a:xfrm>
                <a:off x="408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3" name="Line 56"/>
              <p:cNvSpPr>
                <a:spLocks noChangeShapeType="1"/>
              </p:cNvSpPr>
              <p:nvPr/>
            </p:nvSpPr>
            <p:spPr bwMode="auto">
              <a:xfrm>
                <a:off x="423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4" name="Line 57"/>
              <p:cNvSpPr>
                <a:spLocks noChangeShapeType="1"/>
              </p:cNvSpPr>
              <p:nvPr/>
            </p:nvSpPr>
            <p:spPr bwMode="auto">
              <a:xfrm>
                <a:off x="4376" y="2880"/>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5731" name="Group 74"/>
            <p:cNvGrpSpPr>
              <a:grpSpLocks/>
            </p:cNvGrpSpPr>
            <p:nvPr/>
          </p:nvGrpSpPr>
          <p:grpSpPr bwMode="auto">
            <a:xfrm>
              <a:off x="4224" y="1248"/>
              <a:ext cx="1" cy="2080"/>
              <a:chOff x="4224" y="1248"/>
              <a:chExt cx="1" cy="2080"/>
            </a:xfrm>
          </p:grpSpPr>
          <p:sp>
            <p:nvSpPr>
              <p:cNvPr id="115808" name="Line 59"/>
              <p:cNvSpPr>
                <a:spLocks noChangeShapeType="1"/>
              </p:cNvSpPr>
              <p:nvPr/>
            </p:nvSpPr>
            <p:spPr bwMode="auto">
              <a:xfrm flipV="1">
                <a:off x="4224" y="3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9" name="Line 60"/>
              <p:cNvSpPr>
                <a:spLocks noChangeShapeType="1"/>
              </p:cNvSpPr>
              <p:nvPr/>
            </p:nvSpPr>
            <p:spPr bwMode="auto">
              <a:xfrm flipV="1">
                <a:off x="4224" y="31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0" name="Line 61"/>
              <p:cNvSpPr>
                <a:spLocks noChangeShapeType="1"/>
              </p:cNvSpPr>
              <p:nvPr/>
            </p:nvSpPr>
            <p:spPr bwMode="auto">
              <a:xfrm flipV="1">
                <a:off x="4224" y="29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1" name="Line 62"/>
              <p:cNvSpPr>
                <a:spLocks noChangeShapeType="1"/>
              </p:cNvSpPr>
              <p:nvPr/>
            </p:nvSpPr>
            <p:spPr bwMode="auto">
              <a:xfrm flipV="1">
                <a:off x="4224" y="28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2" name="Line 63"/>
              <p:cNvSpPr>
                <a:spLocks noChangeShapeType="1"/>
              </p:cNvSpPr>
              <p:nvPr/>
            </p:nvSpPr>
            <p:spPr bwMode="auto">
              <a:xfrm flipV="1">
                <a:off x="4224" y="26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3" name="Line 64"/>
              <p:cNvSpPr>
                <a:spLocks noChangeShapeType="1"/>
              </p:cNvSpPr>
              <p:nvPr/>
            </p:nvSpPr>
            <p:spPr bwMode="auto">
              <a:xfrm flipV="1">
                <a:off x="4224" y="25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4" name="Line 65"/>
              <p:cNvSpPr>
                <a:spLocks noChangeShapeType="1"/>
              </p:cNvSpPr>
              <p:nvPr/>
            </p:nvSpPr>
            <p:spPr bwMode="auto">
              <a:xfrm flipV="1">
                <a:off x="4224" y="24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5" name="Line 66"/>
              <p:cNvSpPr>
                <a:spLocks noChangeShapeType="1"/>
              </p:cNvSpPr>
              <p:nvPr/>
            </p:nvSpPr>
            <p:spPr bwMode="auto">
              <a:xfrm flipV="1">
                <a:off x="4224" y="2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6" name="Line 67"/>
              <p:cNvSpPr>
                <a:spLocks noChangeShapeType="1"/>
              </p:cNvSpPr>
              <p:nvPr/>
            </p:nvSpPr>
            <p:spPr bwMode="auto">
              <a:xfrm flipV="1">
                <a:off x="4224" y="2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7" name="Line 68"/>
              <p:cNvSpPr>
                <a:spLocks noChangeShapeType="1"/>
              </p:cNvSpPr>
              <p:nvPr/>
            </p:nvSpPr>
            <p:spPr bwMode="auto">
              <a:xfrm flipV="1">
                <a:off x="4224" y="1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8" name="Line 69"/>
              <p:cNvSpPr>
                <a:spLocks noChangeShapeType="1"/>
              </p:cNvSpPr>
              <p:nvPr/>
            </p:nvSpPr>
            <p:spPr bwMode="auto">
              <a:xfrm flipV="1">
                <a:off x="4224" y="18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9" name="Line 70"/>
              <p:cNvSpPr>
                <a:spLocks noChangeShapeType="1"/>
              </p:cNvSpPr>
              <p:nvPr/>
            </p:nvSpPr>
            <p:spPr bwMode="auto">
              <a:xfrm flipV="1">
                <a:off x="4224" y="16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0" name="Line 71"/>
              <p:cNvSpPr>
                <a:spLocks noChangeShapeType="1"/>
              </p:cNvSpPr>
              <p:nvPr/>
            </p:nvSpPr>
            <p:spPr bwMode="auto">
              <a:xfrm flipV="1">
                <a:off x="4224" y="15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1" name="Line 72"/>
              <p:cNvSpPr>
                <a:spLocks noChangeShapeType="1"/>
              </p:cNvSpPr>
              <p:nvPr/>
            </p:nvSpPr>
            <p:spPr bwMode="auto">
              <a:xfrm flipV="1">
                <a:off x="4224" y="13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2" name="Line 73"/>
              <p:cNvSpPr>
                <a:spLocks noChangeShapeType="1"/>
              </p:cNvSpPr>
              <p:nvPr/>
            </p:nvSpPr>
            <p:spPr bwMode="auto">
              <a:xfrm flipV="1">
                <a:off x="4224" y="1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5732" name="Group 97"/>
            <p:cNvGrpSpPr>
              <a:grpSpLocks/>
            </p:cNvGrpSpPr>
            <p:nvPr/>
          </p:nvGrpSpPr>
          <p:grpSpPr bwMode="auto">
            <a:xfrm>
              <a:off x="1328" y="1544"/>
              <a:ext cx="3048" cy="1"/>
              <a:chOff x="1328" y="1544"/>
              <a:chExt cx="3048" cy="1"/>
            </a:xfrm>
          </p:grpSpPr>
          <p:sp>
            <p:nvSpPr>
              <p:cNvPr id="115786" name="Line 75"/>
              <p:cNvSpPr>
                <a:spLocks noChangeShapeType="1"/>
              </p:cNvSpPr>
              <p:nvPr/>
            </p:nvSpPr>
            <p:spPr bwMode="auto">
              <a:xfrm>
                <a:off x="132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87" name="Line 76"/>
              <p:cNvSpPr>
                <a:spLocks noChangeShapeType="1"/>
              </p:cNvSpPr>
              <p:nvPr/>
            </p:nvSpPr>
            <p:spPr bwMode="auto">
              <a:xfrm>
                <a:off x="147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88" name="Line 77"/>
              <p:cNvSpPr>
                <a:spLocks noChangeShapeType="1"/>
              </p:cNvSpPr>
              <p:nvPr/>
            </p:nvSpPr>
            <p:spPr bwMode="auto">
              <a:xfrm>
                <a:off x="161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89" name="Line 78"/>
              <p:cNvSpPr>
                <a:spLocks noChangeShapeType="1"/>
              </p:cNvSpPr>
              <p:nvPr/>
            </p:nvSpPr>
            <p:spPr bwMode="auto">
              <a:xfrm>
                <a:off x="176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0" name="Line 79"/>
              <p:cNvSpPr>
                <a:spLocks noChangeShapeType="1"/>
              </p:cNvSpPr>
              <p:nvPr/>
            </p:nvSpPr>
            <p:spPr bwMode="auto">
              <a:xfrm>
                <a:off x="190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1" name="Line 80"/>
              <p:cNvSpPr>
                <a:spLocks noChangeShapeType="1"/>
              </p:cNvSpPr>
              <p:nvPr/>
            </p:nvSpPr>
            <p:spPr bwMode="auto">
              <a:xfrm>
                <a:off x="204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2" name="Line 81"/>
              <p:cNvSpPr>
                <a:spLocks noChangeShapeType="1"/>
              </p:cNvSpPr>
              <p:nvPr/>
            </p:nvSpPr>
            <p:spPr bwMode="auto">
              <a:xfrm>
                <a:off x="219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3" name="Line 82"/>
              <p:cNvSpPr>
                <a:spLocks noChangeShapeType="1"/>
              </p:cNvSpPr>
              <p:nvPr/>
            </p:nvSpPr>
            <p:spPr bwMode="auto">
              <a:xfrm>
                <a:off x="233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4" name="Line 83"/>
              <p:cNvSpPr>
                <a:spLocks noChangeShapeType="1"/>
              </p:cNvSpPr>
              <p:nvPr/>
            </p:nvSpPr>
            <p:spPr bwMode="auto">
              <a:xfrm>
                <a:off x="248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5" name="Line 84"/>
              <p:cNvSpPr>
                <a:spLocks noChangeShapeType="1"/>
              </p:cNvSpPr>
              <p:nvPr/>
            </p:nvSpPr>
            <p:spPr bwMode="auto">
              <a:xfrm>
                <a:off x="262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6" name="Line 85"/>
              <p:cNvSpPr>
                <a:spLocks noChangeShapeType="1"/>
              </p:cNvSpPr>
              <p:nvPr/>
            </p:nvSpPr>
            <p:spPr bwMode="auto">
              <a:xfrm>
                <a:off x="276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7" name="Line 86"/>
              <p:cNvSpPr>
                <a:spLocks noChangeShapeType="1"/>
              </p:cNvSpPr>
              <p:nvPr/>
            </p:nvSpPr>
            <p:spPr bwMode="auto">
              <a:xfrm>
                <a:off x="291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8" name="Line 87"/>
              <p:cNvSpPr>
                <a:spLocks noChangeShapeType="1"/>
              </p:cNvSpPr>
              <p:nvPr/>
            </p:nvSpPr>
            <p:spPr bwMode="auto">
              <a:xfrm>
                <a:off x="305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9" name="Line 88"/>
              <p:cNvSpPr>
                <a:spLocks noChangeShapeType="1"/>
              </p:cNvSpPr>
              <p:nvPr/>
            </p:nvSpPr>
            <p:spPr bwMode="auto">
              <a:xfrm>
                <a:off x="320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0" name="Line 89"/>
              <p:cNvSpPr>
                <a:spLocks noChangeShapeType="1"/>
              </p:cNvSpPr>
              <p:nvPr/>
            </p:nvSpPr>
            <p:spPr bwMode="auto">
              <a:xfrm>
                <a:off x="334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1" name="Line 90"/>
              <p:cNvSpPr>
                <a:spLocks noChangeShapeType="1"/>
              </p:cNvSpPr>
              <p:nvPr/>
            </p:nvSpPr>
            <p:spPr bwMode="auto">
              <a:xfrm>
                <a:off x="348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2" name="Line 91"/>
              <p:cNvSpPr>
                <a:spLocks noChangeShapeType="1"/>
              </p:cNvSpPr>
              <p:nvPr/>
            </p:nvSpPr>
            <p:spPr bwMode="auto">
              <a:xfrm>
                <a:off x="363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3" name="Line 92"/>
              <p:cNvSpPr>
                <a:spLocks noChangeShapeType="1"/>
              </p:cNvSpPr>
              <p:nvPr/>
            </p:nvSpPr>
            <p:spPr bwMode="auto">
              <a:xfrm>
                <a:off x="377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4" name="Line 93"/>
              <p:cNvSpPr>
                <a:spLocks noChangeShapeType="1"/>
              </p:cNvSpPr>
              <p:nvPr/>
            </p:nvSpPr>
            <p:spPr bwMode="auto">
              <a:xfrm>
                <a:off x="392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5" name="Line 94"/>
              <p:cNvSpPr>
                <a:spLocks noChangeShapeType="1"/>
              </p:cNvSpPr>
              <p:nvPr/>
            </p:nvSpPr>
            <p:spPr bwMode="auto">
              <a:xfrm>
                <a:off x="406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6" name="Line 95"/>
              <p:cNvSpPr>
                <a:spLocks noChangeShapeType="1"/>
              </p:cNvSpPr>
              <p:nvPr/>
            </p:nvSpPr>
            <p:spPr bwMode="auto">
              <a:xfrm>
                <a:off x="420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7" name="Line 96"/>
              <p:cNvSpPr>
                <a:spLocks noChangeShapeType="1"/>
              </p:cNvSpPr>
              <p:nvPr/>
            </p:nvSpPr>
            <p:spPr bwMode="auto">
              <a:xfrm>
                <a:off x="4352" y="1544"/>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5733" name="Oval 98"/>
            <p:cNvSpPr>
              <a:spLocks noChangeArrowheads="1"/>
            </p:cNvSpPr>
            <p:nvPr/>
          </p:nvSpPr>
          <p:spPr bwMode="auto">
            <a:xfrm>
              <a:off x="283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4" name="Oval 99"/>
            <p:cNvSpPr>
              <a:spLocks noChangeArrowheads="1"/>
            </p:cNvSpPr>
            <p:nvPr/>
          </p:nvSpPr>
          <p:spPr bwMode="auto">
            <a:xfrm>
              <a:off x="283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5" name="Oval 100"/>
            <p:cNvSpPr>
              <a:spLocks noChangeArrowheads="1"/>
            </p:cNvSpPr>
            <p:nvPr/>
          </p:nvSpPr>
          <p:spPr bwMode="auto">
            <a:xfrm>
              <a:off x="283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6" name="Oval 101"/>
            <p:cNvSpPr>
              <a:spLocks noChangeArrowheads="1"/>
            </p:cNvSpPr>
            <p:nvPr/>
          </p:nvSpPr>
          <p:spPr bwMode="auto">
            <a:xfrm>
              <a:off x="283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7" name="Oval 102"/>
            <p:cNvSpPr>
              <a:spLocks noChangeArrowheads="1"/>
            </p:cNvSpPr>
            <p:nvPr/>
          </p:nvSpPr>
          <p:spPr bwMode="auto">
            <a:xfrm>
              <a:off x="283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8" name="Rectangle 103"/>
            <p:cNvSpPr>
              <a:spLocks noChangeArrowheads="1"/>
            </p:cNvSpPr>
            <p:nvPr/>
          </p:nvSpPr>
          <p:spPr bwMode="auto">
            <a:xfrm>
              <a:off x="1264" y="7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39" name="Rectangle 104"/>
            <p:cNvSpPr>
              <a:spLocks noChangeArrowheads="1"/>
            </p:cNvSpPr>
            <p:nvPr/>
          </p:nvSpPr>
          <p:spPr bwMode="auto">
            <a:xfrm>
              <a:off x="1344" y="80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5740" name="Rectangle 105"/>
            <p:cNvSpPr>
              <a:spLocks noChangeArrowheads="1"/>
            </p:cNvSpPr>
            <p:nvPr/>
          </p:nvSpPr>
          <p:spPr bwMode="auto">
            <a:xfrm>
              <a:off x="4664" y="324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41" name="Rectangle 106"/>
            <p:cNvSpPr>
              <a:spLocks noChangeArrowheads="1"/>
            </p:cNvSpPr>
            <p:nvPr/>
          </p:nvSpPr>
          <p:spPr bwMode="auto">
            <a:xfrm>
              <a:off x="4744" y="329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5742" name="Oval 107"/>
            <p:cNvSpPr>
              <a:spLocks noChangeArrowheads="1"/>
            </p:cNvSpPr>
            <p:nvPr/>
          </p:nvSpPr>
          <p:spPr bwMode="auto">
            <a:xfrm>
              <a:off x="15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3" name="Oval 108"/>
            <p:cNvSpPr>
              <a:spLocks noChangeArrowheads="1"/>
            </p:cNvSpPr>
            <p:nvPr/>
          </p:nvSpPr>
          <p:spPr bwMode="auto">
            <a:xfrm>
              <a:off x="15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4" name="Oval 109"/>
            <p:cNvSpPr>
              <a:spLocks noChangeArrowheads="1"/>
            </p:cNvSpPr>
            <p:nvPr/>
          </p:nvSpPr>
          <p:spPr bwMode="auto">
            <a:xfrm>
              <a:off x="1604"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5" name="Oval 110"/>
            <p:cNvSpPr>
              <a:spLocks noChangeArrowheads="1"/>
            </p:cNvSpPr>
            <p:nvPr/>
          </p:nvSpPr>
          <p:spPr bwMode="auto">
            <a:xfrm>
              <a:off x="1604"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6" name="Oval 111"/>
            <p:cNvSpPr>
              <a:spLocks noChangeArrowheads="1"/>
            </p:cNvSpPr>
            <p:nvPr/>
          </p:nvSpPr>
          <p:spPr bwMode="auto">
            <a:xfrm>
              <a:off x="1604"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7" name="Oval 112"/>
            <p:cNvSpPr>
              <a:spLocks noChangeArrowheads="1"/>
            </p:cNvSpPr>
            <p:nvPr/>
          </p:nvSpPr>
          <p:spPr bwMode="auto">
            <a:xfrm>
              <a:off x="1692"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8" name="Oval 113"/>
            <p:cNvSpPr>
              <a:spLocks noChangeArrowheads="1"/>
            </p:cNvSpPr>
            <p:nvPr/>
          </p:nvSpPr>
          <p:spPr bwMode="auto">
            <a:xfrm>
              <a:off x="1692"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9" name="Oval 114"/>
            <p:cNvSpPr>
              <a:spLocks noChangeArrowheads="1"/>
            </p:cNvSpPr>
            <p:nvPr/>
          </p:nvSpPr>
          <p:spPr bwMode="auto">
            <a:xfrm>
              <a:off x="1692"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0" name="Oval 115"/>
            <p:cNvSpPr>
              <a:spLocks noChangeArrowheads="1"/>
            </p:cNvSpPr>
            <p:nvPr/>
          </p:nvSpPr>
          <p:spPr bwMode="auto">
            <a:xfrm>
              <a:off x="1692"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1" name="Oval 116"/>
            <p:cNvSpPr>
              <a:spLocks noChangeArrowheads="1"/>
            </p:cNvSpPr>
            <p:nvPr/>
          </p:nvSpPr>
          <p:spPr bwMode="auto">
            <a:xfrm>
              <a:off x="1692"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2" name="Oval 117"/>
            <p:cNvSpPr>
              <a:spLocks noChangeArrowheads="1"/>
            </p:cNvSpPr>
            <p:nvPr/>
          </p:nvSpPr>
          <p:spPr bwMode="auto">
            <a:xfrm>
              <a:off x="41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3" name="Oval 118"/>
            <p:cNvSpPr>
              <a:spLocks noChangeArrowheads="1"/>
            </p:cNvSpPr>
            <p:nvPr/>
          </p:nvSpPr>
          <p:spPr bwMode="auto">
            <a:xfrm>
              <a:off x="41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4" name="Oval 119"/>
            <p:cNvSpPr>
              <a:spLocks noChangeArrowheads="1"/>
            </p:cNvSpPr>
            <p:nvPr/>
          </p:nvSpPr>
          <p:spPr bwMode="auto">
            <a:xfrm>
              <a:off x="4196"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5" name="Oval 120"/>
            <p:cNvSpPr>
              <a:spLocks noChangeArrowheads="1"/>
            </p:cNvSpPr>
            <p:nvPr/>
          </p:nvSpPr>
          <p:spPr bwMode="auto">
            <a:xfrm>
              <a:off x="4196"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6" name="Oval 121"/>
            <p:cNvSpPr>
              <a:spLocks noChangeArrowheads="1"/>
            </p:cNvSpPr>
            <p:nvPr/>
          </p:nvSpPr>
          <p:spPr bwMode="auto">
            <a:xfrm>
              <a:off x="4196"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7" name="Oval 122"/>
            <p:cNvSpPr>
              <a:spLocks noChangeArrowheads="1"/>
            </p:cNvSpPr>
            <p:nvPr/>
          </p:nvSpPr>
          <p:spPr bwMode="auto">
            <a:xfrm>
              <a:off x="407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8" name="Oval 123"/>
            <p:cNvSpPr>
              <a:spLocks noChangeArrowheads="1"/>
            </p:cNvSpPr>
            <p:nvPr/>
          </p:nvSpPr>
          <p:spPr bwMode="auto">
            <a:xfrm>
              <a:off x="407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9" name="Oval 124"/>
            <p:cNvSpPr>
              <a:spLocks noChangeArrowheads="1"/>
            </p:cNvSpPr>
            <p:nvPr/>
          </p:nvSpPr>
          <p:spPr bwMode="auto">
            <a:xfrm>
              <a:off x="407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0" name="Oval 125"/>
            <p:cNvSpPr>
              <a:spLocks noChangeArrowheads="1"/>
            </p:cNvSpPr>
            <p:nvPr/>
          </p:nvSpPr>
          <p:spPr bwMode="auto">
            <a:xfrm>
              <a:off x="407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1" name="Oval 126"/>
            <p:cNvSpPr>
              <a:spLocks noChangeArrowheads="1"/>
            </p:cNvSpPr>
            <p:nvPr/>
          </p:nvSpPr>
          <p:spPr bwMode="auto">
            <a:xfrm>
              <a:off x="407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2" name="Oval 127"/>
            <p:cNvSpPr>
              <a:spLocks noChangeArrowheads="1"/>
            </p:cNvSpPr>
            <p:nvPr/>
          </p:nvSpPr>
          <p:spPr bwMode="auto">
            <a:xfrm>
              <a:off x="2836" y="13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3" name="Oval 128"/>
            <p:cNvSpPr>
              <a:spLocks noChangeArrowheads="1"/>
            </p:cNvSpPr>
            <p:nvPr/>
          </p:nvSpPr>
          <p:spPr bwMode="auto">
            <a:xfrm>
              <a:off x="2836" y="2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4" name="Oval 129"/>
            <p:cNvSpPr>
              <a:spLocks noChangeArrowheads="1"/>
            </p:cNvSpPr>
            <p:nvPr/>
          </p:nvSpPr>
          <p:spPr bwMode="auto">
            <a:xfrm>
              <a:off x="4068" y="1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5" name="Oval 130"/>
            <p:cNvSpPr>
              <a:spLocks noChangeArrowheads="1"/>
            </p:cNvSpPr>
            <p:nvPr/>
          </p:nvSpPr>
          <p:spPr bwMode="auto">
            <a:xfrm>
              <a:off x="4076" y="29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6" name="Oval 131"/>
            <p:cNvSpPr>
              <a:spLocks noChangeArrowheads="1"/>
            </p:cNvSpPr>
            <p:nvPr/>
          </p:nvSpPr>
          <p:spPr bwMode="auto">
            <a:xfrm>
              <a:off x="4196" y="14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7" name="Oval 132"/>
            <p:cNvSpPr>
              <a:spLocks noChangeArrowheads="1"/>
            </p:cNvSpPr>
            <p:nvPr/>
          </p:nvSpPr>
          <p:spPr bwMode="auto">
            <a:xfrm>
              <a:off x="4196" y="2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8" name="Oval 133"/>
            <p:cNvSpPr>
              <a:spLocks noChangeArrowheads="1"/>
            </p:cNvSpPr>
            <p:nvPr/>
          </p:nvSpPr>
          <p:spPr bwMode="auto">
            <a:xfrm>
              <a:off x="1692"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9" name="Oval 134"/>
            <p:cNvSpPr>
              <a:spLocks noChangeArrowheads="1"/>
            </p:cNvSpPr>
            <p:nvPr/>
          </p:nvSpPr>
          <p:spPr bwMode="auto">
            <a:xfrm>
              <a:off x="1692"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0" name="Oval 135"/>
            <p:cNvSpPr>
              <a:spLocks noChangeArrowheads="1"/>
            </p:cNvSpPr>
            <p:nvPr/>
          </p:nvSpPr>
          <p:spPr bwMode="auto">
            <a:xfrm>
              <a:off x="1596"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1" name="Oval 136"/>
            <p:cNvSpPr>
              <a:spLocks noChangeArrowheads="1"/>
            </p:cNvSpPr>
            <p:nvPr/>
          </p:nvSpPr>
          <p:spPr bwMode="auto">
            <a:xfrm>
              <a:off x="1604"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2" name="Oval 137"/>
            <p:cNvSpPr>
              <a:spLocks noChangeArrowheads="1"/>
            </p:cNvSpPr>
            <p:nvPr/>
          </p:nvSpPr>
          <p:spPr bwMode="auto">
            <a:xfrm>
              <a:off x="1508"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3" name="Oval 138"/>
            <p:cNvSpPr>
              <a:spLocks noChangeArrowheads="1"/>
            </p:cNvSpPr>
            <p:nvPr/>
          </p:nvSpPr>
          <p:spPr bwMode="auto">
            <a:xfrm>
              <a:off x="1508"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4" name="Oval 139"/>
            <p:cNvSpPr>
              <a:spLocks noChangeArrowheads="1"/>
            </p:cNvSpPr>
            <p:nvPr/>
          </p:nvSpPr>
          <p:spPr bwMode="auto">
            <a:xfrm>
              <a:off x="1508"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5" name="Oval 140"/>
            <p:cNvSpPr>
              <a:spLocks noChangeArrowheads="1"/>
            </p:cNvSpPr>
            <p:nvPr/>
          </p:nvSpPr>
          <p:spPr bwMode="auto">
            <a:xfrm>
              <a:off x="1508"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6" name="Oval 141"/>
            <p:cNvSpPr>
              <a:spLocks noChangeArrowheads="1"/>
            </p:cNvSpPr>
            <p:nvPr/>
          </p:nvSpPr>
          <p:spPr bwMode="auto">
            <a:xfrm>
              <a:off x="1508"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7" name="Oval 142"/>
            <p:cNvSpPr>
              <a:spLocks noChangeArrowheads="1"/>
            </p:cNvSpPr>
            <p:nvPr/>
          </p:nvSpPr>
          <p:spPr bwMode="auto">
            <a:xfrm>
              <a:off x="1508" y="142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8" name="Oval 143"/>
            <p:cNvSpPr>
              <a:spLocks noChangeArrowheads="1"/>
            </p:cNvSpPr>
            <p:nvPr/>
          </p:nvSpPr>
          <p:spPr bwMode="auto">
            <a:xfrm>
              <a:off x="1516" y="29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9" name="Oval 144"/>
            <p:cNvSpPr>
              <a:spLocks noChangeArrowheads="1"/>
            </p:cNvSpPr>
            <p:nvPr/>
          </p:nvSpPr>
          <p:spPr bwMode="auto">
            <a:xfrm>
              <a:off x="4300"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0" name="Oval 145"/>
            <p:cNvSpPr>
              <a:spLocks noChangeArrowheads="1"/>
            </p:cNvSpPr>
            <p:nvPr/>
          </p:nvSpPr>
          <p:spPr bwMode="auto">
            <a:xfrm>
              <a:off x="4300"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1" name="Oval 146"/>
            <p:cNvSpPr>
              <a:spLocks noChangeArrowheads="1"/>
            </p:cNvSpPr>
            <p:nvPr/>
          </p:nvSpPr>
          <p:spPr bwMode="auto">
            <a:xfrm>
              <a:off x="4308"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2" name="Oval 147"/>
            <p:cNvSpPr>
              <a:spLocks noChangeArrowheads="1"/>
            </p:cNvSpPr>
            <p:nvPr/>
          </p:nvSpPr>
          <p:spPr bwMode="auto">
            <a:xfrm>
              <a:off x="4308"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3" name="Oval 148"/>
            <p:cNvSpPr>
              <a:spLocks noChangeArrowheads="1"/>
            </p:cNvSpPr>
            <p:nvPr/>
          </p:nvSpPr>
          <p:spPr bwMode="auto">
            <a:xfrm>
              <a:off x="4308"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4" name="Oval 149"/>
            <p:cNvSpPr>
              <a:spLocks noChangeArrowheads="1"/>
            </p:cNvSpPr>
            <p:nvPr/>
          </p:nvSpPr>
          <p:spPr bwMode="auto">
            <a:xfrm>
              <a:off x="4308"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5" name="Oval 150"/>
            <p:cNvSpPr>
              <a:spLocks noChangeArrowheads="1"/>
            </p:cNvSpPr>
            <p:nvPr/>
          </p:nvSpPr>
          <p:spPr bwMode="auto">
            <a:xfrm>
              <a:off x="4316" y="29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2271209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4652963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2072466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36515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a:t>
            </a:r>
            <a:r>
              <a:rPr lang="en-US" b="1" dirty="0"/>
              <a:t>ng</a:t>
            </a:r>
            <a:endParaRPr lang="en-US" dirty="0"/>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25141398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32761871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838200" y="1548384"/>
            <a:ext cx="9403080" cy="4632960"/>
          </a:xfrm>
        </p:spPr>
        <p:txBody>
          <a:bodyPr/>
          <a:lstStyle/>
          <a:p>
            <a:r>
              <a:rPr lang="en-US" dirty="0"/>
              <a:t>Black-box testing</a:t>
            </a:r>
          </a:p>
          <a:p>
            <a:pPr lvl="1"/>
            <a:r>
              <a:rPr lang="en-US" dirty="0"/>
              <a:t>vs. random testing, white-box testing</a:t>
            </a:r>
          </a:p>
          <a:p>
            <a:pPr lvl="1"/>
            <a:r>
              <a:rPr lang="en-US" dirty="0"/>
              <a:t>Partitioning principle</a:t>
            </a:r>
          </a:p>
          <a:p>
            <a:r>
              <a:rPr lang="en-US" dirty="0"/>
              <a:t>Black box testing techniques </a:t>
            </a:r>
          </a:p>
          <a:p>
            <a:pPr lvl="1"/>
            <a:r>
              <a:rPr lang="en-US" dirty="0"/>
              <a:t>Equivalence class</a:t>
            </a:r>
          </a:p>
          <a:p>
            <a:pPr lvl="1"/>
            <a:r>
              <a:rPr lang="en-US" dirty="0"/>
              <a:t>Boundary value testing </a:t>
            </a:r>
          </a:p>
          <a:p>
            <a:pPr lvl="1"/>
            <a:r>
              <a:rPr lang="en-US" dirty="0"/>
              <a:t>Special value testing</a:t>
            </a:r>
          </a:p>
          <a:p>
            <a:r>
              <a:rPr lang="en-US" dirty="0"/>
              <a:t>Single defect assumption </a:t>
            </a:r>
          </a:p>
          <a:p>
            <a:r>
              <a:rPr lang="en-US" dirty="0"/>
              <a:t>Normal vs. robustness testing </a:t>
            </a:r>
          </a:p>
          <a:p>
            <a:r>
              <a:rPr lang="en-US" dirty="0"/>
              <a:t>Weak and strong combinations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15008864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1270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Black-box Testing</a:t>
            </a:r>
          </a:p>
        </p:txBody>
      </p:sp>
      <p:sp>
        <p:nvSpPr>
          <p:cNvPr id="2" name="Text Placeholder 1"/>
          <p:cNvSpPr>
            <a:spLocks noGrp="1"/>
          </p:cNvSpPr>
          <p:nvPr>
            <p:ph type="body" idx="1"/>
          </p:nvPr>
        </p:nvSpPr>
        <p:spPr/>
        <p:txBody>
          <a:bodyPr/>
          <a:lstStyle/>
          <a:p>
            <a:endParaRPr lang="en-US"/>
          </a:p>
        </p:txBody>
      </p:sp>
      <p:pic>
        <p:nvPicPr>
          <p:cNvPr id="1026" name="Picture 2" descr="Image result for Black-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281" y="807720"/>
            <a:ext cx="6010275" cy="2857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36100647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33245534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Categories</a:t>
            </a:r>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15123875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1011936" y="1690688"/>
            <a:ext cx="9640824" cy="4481512"/>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8136601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13395813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838200" y="1690688"/>
            <a:ext cx="10515600" cy="4819840"/>
          </a:xfrm>
        </p:spPr>
        <p:txBody>
          <a:bodyPr>
            <a:normAutofit fontScale="92500" lnSpcReduction="2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3763485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1423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dirty="0" smtClean="0"/>
              <a:t>Black Box Testing</a:t>
            </a:r>
          </a:p>
        </p:txBody>
      </p:sp>
      <p:sp>
        <p:nvSpPr>
          <p:cNvPr id="6" name="Subtitle 5"/>
          <p:cNvSpPr>
            <a:spLocks noGrp="1"/>
          </p:cNvSpPr>
          <p:nvPr>
            <p:ph type="body" idx="1"/>
          </p:nvPr>
        </p:nvSpPr>
        <p:spPr/>
        <p:txBody>
          <a:bodyPr/>
          <a:lstStyle/>
          <a:p>
            <a:r>
              <a:rPr lang="en-US" dirty="0" smtClean="0"/>
              <a:t>Equivalence classes</a:t>
            </a:r>
            <a:endParaRPr lang="en-US" dirty="0"/>
          </a:p>
        </p:txBody>
      </p:sp>
      <p:sp>
        <p:nvSpPr>
          <p:cNvPr id="2051" name="Rectangle 8"/>
          <p:cNvSpPr>
            <a:spLocks noChangeArrowheads="1"/>
          </p:cNvSpPr>
          <p:nvPr/>
        </p:nvSpPr>
        <p:spPr bwMode="auto">
          <a:xfrm>
            <a:off x="3048000" y="3581400"/>
            <a:ext cx="6400800" cy="762000"/>
          </a:xfrm>
          <a:prstGeom prst="rect">
            <a:avLst/>
          </a:prstGeom>
          <a:noFill/>
          <a:ln w="9525">
            <a:noFill/>
            <a:miter lim="800000"/>
            <a:headEnd/>
            <a:tailEnd/>
          </a:ln>
        </p:spPr>
        <p:txBody>
          <a:bodyPr/>
          <a:lstStyle/>
          <a:p>
            <a:pPr algn="ctr">
              <a:lnSpc>
                <a:spcPct val="80000"/>
              </a:lnSpc>
              <a:spcBef>
                <a:spcPct val="20000"/>
              </a:spcBef>
            </a:pPr>
            <a:endParaRPr lang="en-US" sz="1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8170711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26175404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24834539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8946147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11923697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41991498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31336149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4432029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23645199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4267745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Test Driven Development</a:t>
            </a:r>
            <a:br>
              <a:rPr lang="en-US" sz="4400" dirty="0"/>
            </a:br>
            <a:r>
              <a:rPr lang="en-US" sz="4400" dirty="0"/>
              <a:t>(TDD) </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pic>
        <p:nvPicPr>
          <p:cNvPr id="5124" name="Picture 4" descr="Image result for Test Driven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217" y="359918"/>
            <a:ext cx="2645663" cy="26456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878606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838200" y="1825625"/>
            <a:ext cx="10515600" cy="4530725"/>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25535627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5645623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34170768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11229657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37530689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35583679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36141411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9209550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fontScale="92500"/>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3291688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1771507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279</TotalTime>
  <Words>9135</Words>
  <Application>Microsoft Office PowerPoint</Application>
  <PresentationFormat>Widescreen</PresentationFormat>
  <Paragraphs>1402</Paragraphs>
  <Slides>118</Slides>
  <Notes>92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33" baseType="lpstr">
      <vt:lpstr>ＭＳ Ｐゴシック</vt:lpstr>
      <vt:lpstr>游ゴシック</vt:lpstr>
      <vt:lpstr>Arial</vt:lpstr>
      <vt:lpstr>Calibri</vt:lpstr>
      <vt:lpstr>Candara</vt:lpstr>
      <vt:lpstr>Courier New</vt:lpstr>
      <vt:lpstr>Garamond</vt:lpstr>
      <vt:lpstr>Gill Sans MT</vt:lpstr>
      <vt:lpstr>Helvetica</vt:lpstr>
      <vt:lpstr>Times</vt:lpstr>
      <vt:lpstr>Times New Roman</vt:lpstr>
      <vt:lpstr>Wingdings</vt:lpstr>
      <vt:lpstr>Wingdings 3</vt:lpstr>
      <vt:lpstr>Office Theme</vt:lpstr>
      <vt:lpstr>Visio</vt:lpstr>
      <vt:lpstr>SE401 - Software Quality Assurance and Testing</vt:lpstr>
      <vt:lpstr>SE 401</vt:lpstr>
      <vt:lpstr>Thought for the Day</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 Driven Development (TDD) </vt:lpstr>
      <vt:lpstr>Test Early</vt:lpstr>
      <vt:lpstr>Test Driven Development</vt:lpstr>
      <vt:lpstr>Process of Test Driven Development</vt:lpstr>
      <vt:lpstr>Black Box Testing</vt:lpstr>
      <vt:lpstr>Black Box View</vt:lpstr>
      <vt:lpstr>Functional Testing: A.k.a.: Black Box Testing</vt:lpstr>
      <vt:lpstr>Systematic vs. Random Testing</vt:lpstr>
      <vt:lpstr>Why Not Random Testing?</vt:lpstr>
      <vt:lpstr>Why Not Random Testing?</vt:lpstr>
      <vt:lpstr>Systematic Partition of Input Space</vt:lpstr>
      <vt:lpstr>The Partition Principle</vt:lpstr>
      <vt:lpstr>The Partition Principle</vt:lpstr>
      <vt:lpstr>Black Box Testing </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Summary</vt:lpstr>
      <vt:lpstr>Basic Techniques of Black Box Testing</vt:lpstr>
      <vt:lpstr>Single Defect Assumption</vt:lpstr>
      <vt:lpstr>Functional Testing Concepts</vt:lpstr>
      <vt:lpstr>Developing Test Cases</vt:lpstr>
      <vt:lpstr>Developing Test Cases</vt:lpstr>
      <vt:lpstr>Equivalence Classes</vt:lpstr>
      <vt:lpstr>Determining Equivalence Classes</vt:lpstr>
      <vt:lpstr>Selecting Data Points</vt:lpstr>
      <vt:lpstr>Selecting Data Points</vt:lpstr>
      <vt:lpstr>Example of Selecting Data Points</vt:lpstr>
      <vt:lpstr>Weak Normal Test</vt:lpstr>
      <vt:lpstr>Weak Normal Test</vt:lpstr>
      <vt:lpstr>Strong Normal Test </vt:lpstr>
      <vt:lpstr>Strong Normal Test</vt:lpstr>
      <vt:lpstr>Weak Robustness Test </vt:lpstr>
      <vt:lpstr>Weak Robustness Test</vt:lpstr>
      <vt:lpstr>Strong Robustness Test </vt:lpstr>
      <vt:lpstr>Strong Robustness Test Cases</vt:lpstr>
      <vt:lpstr>Summary</vt:lpstr>
      <vt:lpstr>Example: nextDate() Function</vt:lpstr>
      <vt:lpstr>Example: nextDate(): Valid Equivalence Classes</vt:lpstr>
      <vt:lpstr>Example: nextDate(): Invalid Equivalence Classes</vt:lpstr>
      <vt:lpstr>Example: nextDate(): Test Cases: Weak Normal</vt:lpstr>
      <vt:lpstr>Example: nextDate(): Test Cases: Strong Normal</vt:lpstr>
      <vt:lpstr>Example: nextDate(): Test Cases: Weak Robustness</vt:lpstr>
      <vt:lpstr>Example: nextDate(): Test Cases: Strong Robustness</vt:lpstr>
      <vt:lpstr>Boundary Value Testing</vt:lpstr>
      <vt:lpstr>Input Boundary Values</vt:lpstr>
      <vt:lpstr>Input Boundary Values – 2 Variables</vt:lpstr>
      <vt:lpstr>Example: nextDate() – Test Cases: Boundary Values</vt:lpstr>
      <vt:lpstr>Robustness Testing</vt:lpstr>
      <vt:lpstr>Robustness Testing – 2 Variables</vt:lpstr>
      <vt:lpstr>Example: nextDate() – Test Cases: Boundary Values </vt:lpstr>
      <vt:lpstr>Worst-Case Testing</vt:lpstr>
      <vt:lpstr>Worst Case Boundary Testing – 2 Variables</vt:lpstr>
      <vt:lpstr>Worst Case Robustness Testing  – 2 Variables</vt:lpstr>
      <vt:lpstr>Limitations of Boundary Value Testing</vt:lpstr>
      <vt:lpstr>Special Value Testing</vt:lpstr>
      <vt:lpstr>Uses of Special Value Testing</vt:lpstr>
      <vt:lpstr>Characteristics of Special Value Testing</vt:lpstr>
      <vt:lpstr>Summary: Key Concepts </vt:lpstr>
      <vt:lpstr>Guidelines and observations </vt:lpstr>
      <vt:lpstr>Black-box Testing</vt:lpstr>
      <vt:lpstr>Black Box Testing</vt:lpstr>
      <vt:lpstr>Black-box Testing Categories</vt:lpstr>
      <vt:lpstr>Questions answered by Black-box Testing</vt:lpstr>
      <vt:lpstr>The Information Domain: inputs and outputs</vt:lpstr>
      <vt:lpstr>The Information Domain: inputs and outputs</vt:lpstr>
      <vt:lpstr>Black Box Testing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Boundary Value Analysis - examples</vt:lpstr>
      <vt:lpstr>Mainstream usage testing</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23</cp:revision>
  <dcterms:created xsi:type="dcterms:W3CDTF">2020-12-01T06:37:59Z</dcterms:created>
  <dcterms:modified xsi:type="dcterms:W3CDTF">2021-04-05T04:40:00Z</dcterms:modified>
</cp:coreProperties>
</file>