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36" r:id="rId37"/>
    <p:sldId id="337" r:id="rId38"/>
    <p:sldId id="338" r:id="rId39"/>
    <p:sldId id="339" r:id="rId40"/>
    <p:sldId id="291" r:id="rId41"/>
    <p:sldId id="292" r:id="rId42"/>
    <p:sldId id="335"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CE679-8766-4D2C-81C4-EAA942CBD6B0}"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095BF-CA48-4AED-AD0B-C67815B31F7A}" type="slidenum">
              <a:rPr lang="en-US" smtClean="0"/>
              <a:t>‹#›</a:t>
            </a:fld>
            <a:endParaRPr lang="en-US"/>
          </a:p>
        </p:txBody>
      </p:sp>
    </p:spTree>
    <p:extLst>
      <p:ext uri="{BB962C8B-B14F-4D97-AF65-F5344CB8AC3E}">
        <p14:creationId xmlns:p14="http://schemas.microsoft.com/office/powerpoint/2010/main" val="46799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2</a:t>
            </a:fld>
            <a:r>
              <a:rPr lang="en-US" smtClean="0"/>
              <a:t> of 84</a:t>
            </a:r>
            <a:endParaRPr lang="en-US" dirty="0">
              <a:solidFill>
                <a:schemeClr val="tx2"/>
              </a:solidFill>
            </a:endParaRPr>
          </a:p>
        </p:txBody>
      </p:sp>
    </p:spTree>
    <p:extLst>
      <p:ext uri="{BB962C8B-B14F-4D97-AF65-F5344CB8AC3E}">
        <p14:creationId xmlns:p14="http://schemas.microsoft.com/office/powerpoint/2010/main" val="763510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523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41</a:t>
            </a:fld>
            <a:r>
              <a:rPr lang="en-US" smtClean="0"/>
              <a:t> of 84</a:t>
            </a:r>
            <a:endParaRPr lang="en-US" dirty="0">
              <a:solidFill>
                <a:schemeClr val="tx2"/>
              </a:solidFill>
            </a:endParaRPr>
          </a:p>
        </p:txBody>
      </p:sp>
    </p:spTree>
    <p:extLst>
      <p:ext uri="{BB962C8B-B14F-4D97-AF65-F5344CB8AC3E}">
        <p14:creationId xmlns:p14="http://schemas.microsoft.com/office/powerpoint/2010/main" val="1766821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ＭＳ Ｐゴシック" charset="0"/>
              <a:cs typeface="ＭＳ Ｐゴシック" charset="0"/>
            </a:endParaRPr>
          </a:p>
        </p:txBody>
      </p:sp>
      <p:sp>
        <p:nvSpPr>
          <p:cNvPr id="24579" name="Rectangle 3"/>
          <p:cNvSpPr>
            <a:spLocks noGrp="1" noRot="1" noChangeAspect="1" noChangeArrowheads="1" noTextEdit="1"/>
          </p:cNvSpPr>
          <p:nvPr>
            <p:ph type="sldImg"/>
          </p:nvPr>
        </p:nvSpPr>
        <p:spPr>
          <a:ln cap="flat"/>
        </p:spPr>
      </p:sp>
      <p:sp>
        <p:nvSpPr>
          <p:cNvPr id="24580" name="Date Placeholder 3"/>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4581" name="Footer Placeholder 4"/>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24582" name="Header Placeholder 5"/>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46</a:t>
            </a:fld>
            <a:r>
              <a:rPr lang="en-US" smtClean="0"/>
              <a:t> of 84</a:t>
            </a:r>
            <a:endParaRPr lang="en-US" dirty="0">
              <a:solidFill>
                <a:schemeClr val="tx2"/>
              </a:solidFill>
            </a:endParaRPr>
          </a:p>
        </p:txBody>
      </p:sp>
    </p:spTree>
    <p:extLst>
      <p:ext uri="{BB962C8B-B14F-4D97-AF65-F5344CB8AC3E}">
        <p14:creationId xmlns:p14="http://schemas.microsoft.com/office/powerpoint/2010/main" val="1158835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ＭＳ Ｐゴシック" charset="0"/>
              <a:cs typeface="ＭＳ Ｐゴシック" charset="0"/>
            </a:endParaRPr>
          </a:p>
        </p:txBody>
      </p:sp>
      <p:sp>
        <p:nvSpPr>
          <p:cNvPr id="34819" name="Rectangle 3"/>
          <p:cNvSpPr>
            <a:spLocks noGrp="1" noRot="1" noChangeAspect="1" noChangeArrowheads="1" noTextEdit="1"/>
          </p:cNvSpPr>
          <p:nvPr>
            <p:ph type="sldImg"/>
          </p:nvPr>
        </p:nvSpPr>
        <p:spPr>
          <a:xfrm>
            <a:off x="1114425" y="781050"/>
            <a:ext cx="4603750" cy="2590800"/>
          </a:xfrm>
          <a:ln cap="flat"/>
        </p:spPr>
      </p:sp>
      <p:sp>
        <p:nvSpPr>
          <p:cNvPr id="34820" name="Date Placeholder 3"/>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34821" name="Footer Placeholder 4"/>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34822" name="Header Placeholder 5"/>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51</a:t>
            </a:fld>
            <a:r>
              <a:rPr lang="en-US" smtClean="0"/>
              <a:t> of 84</a:t>
            </a:r>
            <a:endParaRPr lang="en-US" dirty="0">
              <a:solidFill>
                <a:schemeClr val="tx2"/>
              </a:solidFill>
            </a:endParaRPr>
          </a:p>
        </p:txBody>
      </p:sp>
    </p:spTree>
    <p:extLst>
      <p:ext uri="{BB962C8B-B14F-4D97-AF65-F5344CB8AC3E}">
        <p14:creationId xmlns:p14="http://schemas.microsoft.com/office/powerpoint/2010/main" val="1560758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246063" y="609600"/>
            <a:ext cx="6365875" cy="3581400"/>
          </a:xfrm>
          <a:ln/>
        </p:spPr>
      </p:sp>
      <p:sp>
        <p:nvSpPr>
          <p:cNvPr id="2867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z="1000" dirty="0">
              <a:latin typeface="Times" charset="0"/>
              <a:ea typeface="ＭＳ Ｐゴシック" charset="0"/>
              <a:cs typeface="ＭＳ Ｐゴシック" charset="0"/>
            </a:endParaRPr>
          </a:p>
        </p:txBody>
      </p:sp>
      <p:sp>
        <p:nvSpPr>
          <p:cNvPr id="28675"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8676"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Lecture 2</a:t>
            </a:r>
            <a:endParaRPr lang="en-US" sz="1200" dirty="0"/>
          </a:p>
        </p:txBody>
      </p:sp>
      <p:sp>
        <p:nvSpPr>
          <p:cNvPr id="28677"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55</a:t>
            </a:fld>
            <a:r>
              <a:rPr lang="en-US" smtClean="0"/>
              <a:t> of 84</a:t>
            </a:r>
            <a:endParaRPr lang="en-US" dirty="0">
              <a:solidFill>
                <a:schemeClr val="tx2"/>
              </a:solidFill>
            </a:endParaRPr>
          </a:p>
        </p:txBody>
      </p:sp>
    </p:spTree>
    <p:extLst>
      <p:ext uri="{BB962C8B-B14F-4D97-AF65-F5344CB8AC3E}">
        <p14:creationId xmlns:p14="http://schemas.microsoft.com/office/powerpoint/2010/main" val="11742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60</a:t>
            </a:fld>
            <a:r>
              <a:rPr lang="en-US" smtClean="0"/>
              <a:t> of 84</a:t>
            </a:r>
            <a:endParaRPr lang="en-US" dirty="0">
              <a:solidFill>
                <a:schemeClr val="tx2"/>
              </a:solidFill>
            </a:endParaRPr>
          </a:p>
        </p:txBody>
      </p:sp>
    </p:spTree>
    <p:extLst>
      <p:ext uri="{BB962C8B-B14F-4D97-AF65-F5344CB8AC3E}">
        <p14:creationId xmlns:p14="http://schemas.microsoft.com/office/powerpoint/2010/main" val="3032932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F80F95-5C58-8B45-9BB7-A9D1F80BC661}" type="slidenum">
              <a:rPr lang="en-US" sz="1200">
                <a:latin typeface="Calibri" charset="0"/>
              </a:rPr>
              <a:pPr algn="r" eaLnBrk="1" hangingPunct="1"/>
              <a:t>62</a:t>
            </a:fld>
            <a:endParaRPr lang="en-US" sz="1200" dirty="0">
              <a:latin typeface="Calibri" charset="0"/>
            </a:endParaRPr>
          </a:p>
        </p:txBody>
      </p:sp>
      <p:sp>
        <p:nvSpPr>
          <p:cNvPr id="44034" name="Rectangle 2"/>
          <p:cNvSpPr>
            <a:spLocks noGrp="1" noChangeArrowheads="1"/>
          </p:cNvSpPr>
          <p:nvPr>
            <p:ph type="body" idx="1"/>
          </p:nvPr>
        </p:nvSpPr>
        <p:spPr bwMode="auto">
          <a:xfrm>
            <a:off x="685800" y="4114800"/>
            <a:ext cx="5486400" cy="44958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lIns="90483" tIns="44448" rIns="90483" bIns="44448" numCol="1" anchor="t" anchorCtr="0" compatLnSpc="1">
            <a:prstTxWarp prst="textNoShape">
              <a:avLst/>
            </a:prstTxWarp>
          </a:bodyPr>
          <a:lstStyle/>
          <a:p>
            <a:pPr eaLnBrk="1" hangingPunct="1">
              <a:spcBef>
                <a:spcPct val="0"/>
              </a:spcBef>
            </a:pPr>
            <a:endParaRPr lang="en-US" dirty="0">
              <a:latin typeface="Calibri" charset="0"/>
            </a:endParaRPr>
          </a:p>
        </p:txBody>
      </p:sp>
      <p:sp>
        <p:nvSpPr>
          <p:cNvPr id="44035" name="Rectangle 3"/>
          <p:cNvSpPr>
            <a:spLocks noGrp="1" noRot="1" noChangeAspect="1" noChangeArrowheads="1" noTextEdit="1"/>
          </p:cNvSpPr>
          <p:nvPr>
            <p:ph type="sldImg"/>
          </p:nvPr>
        </p:nvSpPr>
        <p:spPr bwMode="auto">
          <a:xfrm>
            <a:off x="381000" y="382588"/>
            <a:ext cx="6096000" cy="34290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62</a:t>
            </a:fld>
            <a:r>
              <a:rPr lang="en-US" smtClean="0"/>
              <a:t> of 84</a:t>
            </a:r>
            <a:endParaRPr lang="en-US" dirty="0">
              <a:solidFill>
                <a:schemeClr val="tx2"/>
              </a:solidFill>
            </a:endParaRPr>
          </a:p>
        </p:txBody>
      </p:sp>
    </p:spTree>
    <p:extLst>
      <p:ext uri="{BB962C8B-B14F-4D97-AF65-F5344CB8AC3E}">
        <p14:creationId xmlns:p14="http://schemas.microsoft.com/office/powerpoint/2010/main" val="2697840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68FCC-5174-4144-A2A5-4C67B81A8D8C}" type="slidenum">
              <a:rPr lang="en-US" smtClean="0"/>
              <a:t>63</a:t>
            </a:fld>
            <a:endParaRPr lang="en-US"/>
          </a:p>
        </p:txBody>
      </p:sp>
    </p:spTree>
    <p:extLst>
      <p:ext uri="{BB962C8B-B14F-4D97-AF65-F5344CB8AC3E}">
        <p14:creationId xmlns:p14="http://schemas.microsoft.com/office/powerpoint/2010/main" val="2506346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64</a:t>
            </a:fld>
            <a:r>
              <a:rPr lang="en-US" smtClean="0"/>
              <a:t> of 84</a:t>
            </a:r>
            <a:endParaRPr lang="en-US" dirty="0">
              <a:solidFill>
                <a:schemeClr val="tx2"/>
              </a:solidFill>
            </a:endParaRPr>
          </a:p>
        </p:txBody>
      </p:sp>
    </p:spTree>
    <p:extLst>
      <p:ext uri="{BB962C8B-B14F-4D97-AF65-F5344CB8AC3E}">
        <p14:creationId xmlns:p14="http://schemas.microsoft.com/office/powerpoint/2010/main" val="4161856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65</a:t>
            </a:fld>
            <a:r>
              <a:rPr lang="en-US" smtClean="0"/>
              <a:t> of 84</a:t>
            </a:r>
            <a:endParaRPr lang="en-US" dirty="0">
              <a:solidFill>
                <a:schemeClr val="tx2"/>
              </a:solidFill>
            </a:endParaRPr>
          </a:p>
        </p:txBody>
      </p:sp>
    </p:spTree>
    <p:extLst>
      <p:ext uri="{BB962C8B-B14F-4D97-AF65-F5344CB8AC3E}">
        <p14:creationId xmlns:p14="http://schemas.microsoft.com/office/powerpoint/2010/main" val="3866407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70</a:t>
            </a:fld>
            <a:r>
              <a:rPr lang="en-US" smtClean="0"/>
              <a:t> of 84</a:t>
            </a:r>
            <a:endParaRPr lang="en-US" dirty="0">
              <a:solidFill>
                <a:schemeClr val="tx2"/>
              </a:solidFill>
            </a:endParaRPr>
          </a:p>
        </p:txBody>
      </p:sp>
    </p:spTree>
    <p:extLst>
      <p:ext uri="{BB962C8B-B14F-4D97-AF65-F5344CB8AC3E}">
        <p14:creationId xmlns:p14="http://schemas.microsoft.com/office/powerpoint/2010/main" val="117603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a:ln/>
        </p:spPr>
      </p:sp>
      <p:sp>
        <p:nvSpPr>
          <p:cNvPr id="10547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MS PGothic" charset="0"/>
            </a:endParaRPr>
          </a:p>
        </p:txBody>
      </p:sp>
      <p:sp>
        <p:nvSpPr>
          <p:cNvPr id="105475" name="Header Placeholder 3"/>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105476" name="Date Placeholder 4"/>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5477" name="Footer Placeholder 5"/>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3</a:t>
            </a:fld>
            <a:r>
              <a:rPr lang="en-US" smtClean="0"/>
              <a:t> of 84</a:t>
            </a:r>
            <a:endParaRPr lang="en-US" dirty="0">
              <a:solidFill>
                <a:schemeClr val="tx2"/>
              </a:solidFill>
            </a:endParaRPr>
          </a:p>
        </p:txBody>
      </p:sp>
    </p:spTree>
    <p:extLst>
      <p:ext uri="{BB962C8B-B14F-4D97-AF65-F5344CB8AC3E}">
        <p14:creationId xmlns:p14="http://schemas.microsoft.com/office/powerpoint/2010/main" val="1864697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704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82</a:t>
            </a:fld>
            <a:r>
              <a:rPr lang="en-US" smtClean="0"/>
              <a:t> of 84</a:t>
            </a:r>
            <a:endParaRPr lang="en-US" dirty="0">
              <a:solidFill>
                <a:schemeClr val="tx2"/>
              </a:solidFill>
            </a:endParaRPr>
          </a:p>
        </p:txBody>
      </p:sp>
    </p:spTree>
    <p:extLst>
      <p:ext uri="{BB962C8B-B14F-4D97-AF65-F5344CB8AC3E}">
        <p14:creationId xmlns:p14="http://schemas.microsoft.com/office/powerpoint/2010/main" val="1682202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704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83</a:t>
            </a:fld>
            <a:r>
              <a:rPr lang="en-US" smtClean="0"/>
              <a:t> of 84</a:t>
            </a:r>
            <a:endParaRPr lang="en-US" dirty="0">
              <a:solidFill>
                <a:schemeClr val="tx2"/>
              </a:solidFill>
            </a:endParaRPr>
          </a:p>
        </p:txBody>
      </p:sp>
    </p:spTree>
    <p:extLst>
      <p:ext uri="{BB962C8B-B14F-4D97-AF65-F5344CB8AC3E}">
        <p14:creationId xmlns:p14="http://schemas.microsoft.com/office/powerpoint/2010/main" val="137604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4</a:t>
            </a:fld>
            <a:r>
              <a:rPr lang="en-US" smtClean="0"/>
              <a:t> of 84</a:t>
            </a:r>
            <a:endParaRPr lang="en-US" dirty="0">
              <a:solidFill>
                <a:schemeClr val="tx2"/>
              </a:solidFill>
            </a:endParaRPr>
          </a:p>
        </p:txBody>
      </p:sp>
    </p:spTree>
    <p:extLst>
      <p:ext uri="{BB962C8B-B14F-4D97-AF65-F5344CB8AC3E}">
        <p14:creationId xmlns:p14="http://schemas.microsoft.com/office/powerpoint/2010/main" val="85845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512763" y="671513"/>
            <a:ext cx="7916863" cy="4454525"/>
          </a:xfrm>
          <a:solidFill>
            <a:srgbClr val="FFFFFF"/>
          </a:solidFill>
          <a:ln w="12700" cap="flat">
            <a:solidFill>
              <a:schemeClr val="tx1"/>
            </a:solidFill>
          </a:ln>
        </p:spPr>
      </p:sp>
      <p:sp>
        <p:nvSpPr>
          <p:cNvPr id="109570" name="Rectangle 3"/>
          <p:cNvSpPr>
            <a:spLocks noGrp="1" noChangeArrowheads="1"/>
          </p:cNvSpPr>
          <p:nvPr>
            <p:ph type="body" idx="1"/>
          </p:nvPr>
        </p:nvSpPr>
        <p:spPr>
          <a:xfrm>
            <a:off x="381000" y="5334000"/>
            <a:ext cx="6243638" cy="3276600"/>
          </a:xfrm>
          <a:noFill/>
          <a:ln>
            <a:solidFill>
              <a:srgbClr val="000000"/>
            </a:solidFill>
          </a:ln>
          <a:extLst>
            <a:ext uri="{909E8E84-426E-40dd-AFC4-6F175D3DCCD1}">
              <a14:hiddenFill xmlns:a14="http://schemas.microsoft.com/office/drawing/2010/main" xmlns="">
                <a:solidFill>
                  <a:srgbClr val="FFFFFF"/>
                </a:solidFill>
              </a14:hiddenFill>
            </a:ext>
          </a:extLst>
        </p:spPr>
        <p:txBody>
          <a:bodyPr lIns="90488" tIns="46038" rIns="90488" bIns="46038"/>
          <a:lstStyle/>
          <a:p>
            <a:pPr marL="228600" indent="-228600" defTabSz="917575">
              <a:spcBef>
                <a:spcPct val="0"/>
              </a:spcBef>
            </a:pPr>
            <a:r>
              <a:rPr lang="en-US" sz="1000" dirty="0">
                <a:latin typeface="Arial" charset="0"/>
                <a:ea typeface="MS PGothic" charset="0"/>
              </a:rPr>
              <a:t>According to the Standish Group </a:t>
            </a:r>
            <a:r>
              <a:rPr lang="en-US" sz="1000" baseline="30000" dirty="0">
                <a:latin typeface="Arial" charset="0"/>
                <a:ea typeface="MS PGothic" charset="0"/>
              </a:rPr>
              <a:t>1</a:t>
            </a:r>
            <a:r>
              <a:rPr lang="en-US" sz="1000" dirty="0">
                <a:latin typeface="Arial" charset="0"/>
                <a:ea typeface="MS PGothic" charset="0"/>
              </a:rPr>
              <a:t>, in 1995, U.S. government and businesses spent approximately </a:t>
            </a:r>
            <a:r>
              <a:rPr lang="en-US" sz="1000" dirty="0" smtClean="0">
                <a:latin typeface="Arial" charset="0"/>
                <a:ea typeface="MS PGothic" charset="0"/>
              </a:rPr>
              <a:t>$</a:t>
            </a:r>
            <a:r>
              <a:rPr lang="en-US" sz="1000" dirty="0">
                <a:latin typeface="Arial" charset="0"/>
                <a:ea typeface="MS PGothic" charset="0"/>
              </a:rPr>
              <a:t>81 billion on canceled software projects, and another $59 billion for budget overruns. Their survey </a:t>
            </a:r>
            <a:r>
              <a:rPr lang="en-US" sz="1000" dirty="0" smtClean="0">
                <a:latin typeface="Arial" charset="0"/>
                <a:ea typeface="MS PGothic" charset="0"/>
              </a:rPr>
              <a:t>claimed </a:t>
            </a:r>
            <a:r>
              <a:rPr lang="en-US" sz="1000" dirty="0">
                <a:latin typeface="Arial" charset="0"/>
                <a:ea typeface="MS PGothic" charset="0"/>
              </a:rPr>
              <a:t>that in the United States, only about one-sixth of all projects were completed on time and within </a:t>
            </a:r>
            <a:r>
              <a:rPr lang="en-US" sz="1000" dirty="0" smtClean="0">
                <a:latin typeface="Arial" charset="0"/>
                <a:ea typeface="MS PGothic" charset="0"/>
              </a:rPr>
              <a:t>budget</a:t>
            </a:r>
            <a:r>
              <a:rPr lang="en-US" sz="1000" dirty="0">
                <a:latin typeface="Arial" charset="0"/>
                <a:ea typeface="MS PGothic" charset="0"/>
              </a:rPr>
              <a:t>, nearly one third of all projects were canceled outright, and well over half were considered </a:t>
            </a:r>
            <a:r>
              <a:rPr lang="en-US" sz="1000" dirty="0" smtClean="0">
                <a:latin typeface="Arial" charset="0"/>
                <a:ea typeface="MS PGothic" charset="0"/>
              </a:rPr>
              <a:t>"</a:t>
            </a:r>
            <a:r>
              <a:rPr lang="en-US" sz="1000" dirty="0">
                <a:latin typeface="Arial" charset="0"/>
                <a:ea typeface="MS PGothic" charset="0"/>
              </a:rPr>
              <a:t>challenged." Of the challenged or canceled projects, the average project was 189 percent over budget</a:t>
            </a:r>
            <a:r>
              <a:rPr lang="en-US" sz="1000" dirty="0" smtClean="0">
                <a:latin typeface="Arial" charset="0"/>
                <a:ea typeface="MS PGothic" charset="0"/>
              </a:rPr>
              <a:t>,222 </a:t>
            </a:r>
            <a:r>
              <a:rPr lang="en-US" sz="1000" dirty="0">
                <a:latin typeface="Arial" charset="0"/>
                <a:ea typeface="MS PGothic" charset="0"/>
              </a:rPr>
              <a:t>percent behind schedule, and contained only 61 percent of the originally specified features. </a:t>
            </a:r>
          </a:p>
          <a:p>
            <a:pPr marL="228600" indent="-228600" defTabSz="917575">
              <a:spcBef>
                <a:spcPct val="0"/>
              </a:spcBef>
            </a:pPr>
            <a:r>
              <a:rPr lang="en-US" sz="1000" dirty="0">
                <a:latin typeface="Arial" charset="0"/>
                <a:ea typeface="MS PGothic" charset="0"/>
              </a:rPr>
              <a:t>See the new paper: Phillip G. Armour, "Twenty Percent: Planning to fail on software projects",  </a:t>
            </a:r>
            <a:r>
              <a:rPr lang="en-US" sz="1000" i="1" dirty="0">
                <a:latin typeface="Arial" charset="0"/>
                <a:ea typeface="MS PGothic" charset="0"/>
              </a:rPr>
              <a:t>CACM</a:t>
            </a:r>
            <a:r>
              <a:rPr lang="en-US" sz="1000" dirty="0">
                <a:latin typeface="Arial" charset="0"/>
                <a:ea typeface="MS PGothic" charset="0"/>
              </a:rPr>
              <a:t>, </a:t>
            </a:r>
            <a:r>
              <a:rPr lang="en-US" sz="1000" dirty="0" smtClean="0">
                <a:latin typeface="Arial" charset="0"/>
                <a:ea typeface="MS PGothic" charset="0"/>
              </a:rPr>
              <a:t>Vol</a:t>
            </a:r>
            <a:r>
              <a:rPr lang="en-US" sz="1000" dirty="0">
                <a:latin typeface="Arial" charset="0"/>
                <a:ea typeface="MS PGothic" charset="0"/>
              </a:rPr>
              <a:t>. 50, No. 6 (June 2007), p 21-23. (D2L &gt; Documents)</a:t>
            </a:r>
          </a:p>
          <a:p>
            <a:pPr marL="228600" indent="-228600" defTabSz="917575">
              <a:spcBef>
                <a:spcPct val="0"/>
              </a:spcBef>
              <a:buFontTx/>
              <a:buAutoNum type="arabicPeriod"/>
            </a:pPr>
            <a:r>
              <a:rPr lang="en-US" sz="1000" dirty="0">
                <a:latin typeface="Arial" charset="0"/>
                <a:ea typeface="MS PGothic" charset="0"/>
              </a:rPr>
              <a:t>The. Standish Group, "Chaos," 1995, </a:t>
            </a:r>
            <a:r>
              <a:rPr lang="en-US" sz="1000" u="sng" dirty="0">
                <a:solidFill>
                  <a:srgbClr val="0023E9"/>
                </a:solidFill>
                <a:latin typeface="Arial" charset="0"/>
                <a:ea typeface="MS PGothic" charset="0"/>
                <a:hlinkClick r:id=""/>
              </a:rPr>
              <a:t>http://www.standishgroup.com/chaos.html</a:t>
            </a:r>
            <a:r>
              <a:rPr lang="en-US" sz="1000" dirty="0">
                <a:latin typeface="Arial" charset="0"/>
                <a:ea typeface="MS PGothic" charset="0"/>
              </a:rPr>
              <a:t>.</a:t>
            </a: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a:t>
            </a:fld>
            <a:r>
              <a:rPr lang="en-US" smtClean="0"/>
              <a:t> of 84</a:t>
            </a:r>
            <a:endParaRPr lang="en-US" dirty="0">
              <a:solidFill>
                <a:schemeClr val="tx2"/>
              </a:solidFill>
            </a:endParaRPr>
          </a:p>
        </p:txBody>
      </p:sp>
    </p:spTree>
    <p:extLst>
      <p:ext uri="{BB962C8B-B14F-4D97-AF65-F5344CB8AC3E}">
        <p14:creationId xmlns:p14="http://schemas.microsoft.com/office/powerpoint/2010/main" val="2258436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solidFill>
            <a:srgbClr val="FFFFFF"/>
          </a:solidFill>
          <a:ln/>
        </p:spPr>
      </p:sp>
      <p:sp>
        <p:nvSpPr>
          <p:cNvPr id="112642" name="Rectangle 3"/>
          <p:cNvSpPr>
            <a:spLocks noGrp="1" noChangeArrowheads="1"/>
          </p:cNvSpPr>
          <p:nvPr>
            <p:ph type="body" idx="1"/>
          </p:nvPr>
        </p:nvSpPr>
        <p:spPr>
          <a:xfrm>
            <a:off x="685800" y="4343400"/>
            <a:ext cx="5486400" cy="4114800"/>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a:spcBef>
                <a:spcPct val="0"/>
              </a:spcBef>
            </a:pPr>
            <a:endParaRPr lang="en-US" sz="2400" dirty="0">
              <a:latin typeface="Arial" charset="0"/>
              <a:ea typeface="MS PGothic" charset="0"/>
            </a:endParaRPr>
          </a:p>
        </p:txBody>
      </p:sp>
      <p:sp>
        <p:nvSpPr>
          <p:cNvPr id="112643" name="Date Placeholder 19"/>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12644" name="Footer Placeholder 21"/>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12645" name="Header Placeholder 22"/>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6</a:t>
            </a:fld>
            <a:r>
              <a:rPr lang="en-US" smtClean="0"/>
              <a:t> of 84</a:t>
            </a:r>
            <a:endParaRPr lang="en-US" dirty="0">
              <a:solidFill>
                <a:schemeClr val="tx2"/>
              </a:solidFill>
            </a:endParaRPr>
          </a:p>
        </p:txBody>
      </p:sp>
    </p:spTree>
    <p:extLst>
      <p:ext uri="{BB962C8B-B14F-4D97-AF65-F5344CB8AC3E}">
        <p14:creationId xmlns:p14="http://schemas.microsoft.com/office/powerpoint/2010/main" val="234793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Affordable Care Act (ACA)</a:t>
            </a:r>
          </a:p>
          <a:p>
            <a:r>
              <a:rPr lang="en-US" dirty="0" smtClean="0"/>
              <a:t>Congressional Budget Office (CBO)</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smtClean="0"/>
              <a:t>Lecture 2</a:t>
            </a:r>
            <a:endParaRPr lang="en-US" dirty="0"/>
          </a:p>
        </p:txBody>
      </p:sp>
      <p:sp>
        <p:nvSpPr>
          <p:cNvPr id="7" name="Slide Number Placeholder 6"/>
          <p:cNvSpPr>
            <a:spLocks noGrp="1"/>
          </p:cNvSpPr>
          <p:nvPr>
            <p:ph type="sldNum" sz="quarter" idx="13"/>
          </p:nvPr>
        </p:nvSpPr>
        <p:spPr/>
        <p:txBody>
          <a:bodyPr/>
          <a:lstStyle/>
          <a:p>
            <a:pPr>
              <a:defRPr/>
            </a:pPr>
            <a:fld id="{8BDBD1F7-51C1-E94D-B9B2-8F7012A744C6}" type="slidenum">
              <a:rPr lang="en-US" smtClean="0"/>
              <a:pPr>
                <a:defRPr/>
              </a:pPr>
              <a:t>9</a:t>
            </a:fld>
            <a:r>
              <a:rPr lang="en-US" smtClean="0"/>
              <a:t> of 84</a:t>
            </a:r>
            <a:endParaRPr lang="en-US" dirty="0">
              <a:solidFill>
                <a:schemeClr val="tx2"/>
              </a:solidFill>
            </a:endParaRPr>
          </a:p>
        </p:txBody>
      </p:sp>
    </p:spTree>
    <p:extLst>
      <p:ext uri="{BB962C8B-B14F-4D97-AF65-F5344CB8AC3E}">
        <p14:creationId xmlns:p14="http://schemas.microsoft.com/office/powerpoint/2010/main" val="316149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Error rate: time out or fail </a:t>
            </a:r>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10</a:t>
            </a:fld>
            <a:r>
              <a:rPr lang="en-US" smtClean="0"/>
              <a:t> of 84</a:t>
            </a:r>
            <a:endParaRPr lang="en-US" dirty="0">
              <a:solidFill>
                <a:schemeClr val="tx2"/>
              </a:solidFill>
            </a:endParaRPr>
          </a:p>
        </p:txBody>
      </p:sp>
    </p:spTree>
    <p:extLst>
      <p:ext uri="{BB962C8B-B14F-4D97-AF65-F5344CB8AC3E}">
        <p14:creationId xmlns:p14="http://schemas.microsoft.com/office/powerpoint/2010/main" val="201366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2</a:t>
            </a:r>
            <a:endParaRPr lang="en-US" dirty="0"/>
          </a:p>
        </p:txBody>
      </p:sp>
      <p:sp>
        <p:nvSpPr>
          <p:cNvPr id="8" name="Slide Number Placeholder 7"/>
          <p:cNvSpPr>
            <a:spLocks noGrp="1"/>
          </p:cNvSpPr>
          <p:nvPr>
            <p:ph type="sldNum" sz="quarter" idx="13"/>
          </p:nvPr>
        </p:nvSpPr>
        <p:spPr/>
        <p:txBody>
          <a:bodyPr/>
          <a:lstStyle/>
          <a:p>
            <a:pPr>
              <a:defRPr/>
            </a:pPr>
            <a:fld id="{8BDBD1F7-51C1-E94D-B9B2-8F7012A744C6}" type="slidenum">
              <a:rPr lang="en-US" smtClean="0"/>
              <a:pPr>
                <a:defRPr/>
              </a:pPr>
              <a:t>33</a:t>
            </a:fld>
            <a:r>
              <a:rPr lang="en-US" smtClean="0"/>
              <a:t> of 84</a:t>
            </a:r>
            <a:endParaRPr lang="en-US" dirty="0">
              <a:solidFill>
                <a:schemeClr val="tx2"/>
              </a:solidFill>
            </a:endParaRPr>
          </a:p>
        </p:txBody>
      </p:sp>
    </p:spTree>
    <p:extLst>
      <p:ext uri="{BB962C8B-B14F-4D97-AF65-F5344CB8AC3E}">
        <p14:creationId xmlns:p14="http://schemas.microsoft.com/office/powerpoint/2010/main" val="3592095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318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40</a:t>
            </a:fld>
            <a:r>
              <a:rPr lang="en-US" smtClean="0"/>
              <a:t> of 84</a:t>
            </a:r>
            <a:endParaRPr lang="en-US" dirty="0">
              <a:solidFill>
                <a:schemeClr val="tx2"/>
              </a:solidFill>
            </a:endParaRPr>
          </a:p>
        </p:txBody>
      </p:sp>
    </p:spTree>
    <p:extLst>
      <p:ext uri="{BB962C8B-B14F-4D97-AF65-F5344CB8AC3E}">
        <p14:creationId xmlns:p14="http://schemas.microsoft.com/office/powerpoint/2010/main" val="1738958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11/28/2021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11/28/2021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Quality</a:t>
            </a:r>
            <a:endParaRPr lang="en-US" dirty="0"/>
          </a:p>
        </p:txBody>
      </p:sp>
      <p:sp>
        <p:nvSpPr>
          <p:cNvPr id="3" name="Subtitle 2"/>
          <p:cNvSpPr>
            <a:spLocks noGrp="1"/>
          </p:cNvSpPr>
          <p:nvPr>
            <p:ph type="subTitle" idx="1"/>
          </p:nvPr>
        </p:nvSpPr>
        <p:spPr/>
        <p:txBody>
          <a:bodyPr/>
          <a:lstStyle/>
          <a:p>
            <a:r>
              <a:rPr lang="en-US"/>
              <a:t>SE401: Software Quality Assurance and Testing</a:t>
            </a:r>
          </a:p>
          <a:p>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a:t>HealthCare.gov – The Launch Problems </a:t>
            </a:r>
          </a:p>
        </p:txBody>
      </p:sp>
      <p:sp>
        <p:nvSpPr>
          <p:cNvPr id="32770" name="Content Placeholder 2"/>
          <p:cNvSpPr>
            <a:spLocks noGrp="1"/>
          </p:cNvSpPr>
          <p:nvPr>
            <p:ph idx="1"/>
          </p:nvPr>
        </p:nvSpPr>
        <p:spPr>
          <a:xfrm>
            <a:off x="838200" y="1557528"/>
            <a:ext cx="10354056" cy="4742688"/>
          </a:xfrm>
        </p:spPr>
        <p:txBody>
          <a:bodyPr/>
          <a:lstStyle/>
          <a:p>
            <a:r>
              <a:rPr lang="en-US" dirty="0">
                <a:ea typeface="ＭＳ Ｐゴシック" charset="0"/>
                <a:cs typeface="ＭＳ Ｐゴシック" charset="0"/>
              </a:rPr>
              <a:t>Performance: response time (landing page) &gt; 8s </a:t>
            </a:r>
          </a:p>
          <a:p>
            <a:pPr lvl="1"/>
            <a:r>
              <a:rPr lang="en-US" dirty="0">
                <a:ea typeface="ＭＳ Ｐゴシック" charset="0"/>
              </a:rPr>
              <a:t>“Maddeningly long wait times" </a:t>
            </a:r>
          </a:p>
          <a:p>
            <a:r>
              <a:rPr lang="en-US" dirty="0">
                <a:ea typeface="ＭＳ Ｐゴシック" charset="0"/>
                <a:cs typeface="ＭＳ Ｐゴシック" charset="0"/>
              </a:rPr>
              <a:t>Navigation: broken UI</a:t>
            </a:r>
          </a:p>
          <a:p>
            <a:r>
              <a:rPr lang="en-US" dirty="0">
                <a:ea typeface="ＭＳ Ｐゴシック" charset="0"/>
                <a:cs typeface="ＭＳ Ｐゴシック" charset="0"/>
              </a:rPr>
              <a:t>Stability: intermittent crashes, availability ≈ 43%</a:t>
            </a:r>
          </a:p>
          <a:p>
            <a:r>
              <a:rPr lang="en-US" dirty="0">
                <a:ea typeface="ＭＳ Ｐゴシック" charset="0"/>
                <a:cs typeface="ＭＳ Ｐゴシック" charset="0"/>
              </a:rPr>
              <a:t>Functionality: incorrect and incomplete data </a:t>
            </a:r>
          </a:p>
          <a:p>
            <a:r>
              <a:rPr lang="en-US" dirty="0">
                <a:ea typeface="ＭＳ Ｐゴシック" charset="0"/>
                <a:cs typeface="ＭＳ Ｐゴシック" charset="0"/>
              </a:rPr>
              <a:t>Error rate (per page) ≈ 6%</a:t>
            </a:r>
          </a:p>
          <a:p>
            <a:r>
              <a:rPr lang="en-US" dirty="0">
                <a:ea typeface="ＭＳ Ｐゴシック" charset="0"/>
                <a:cs typeface="ＭＳ Ｐゴシック" charset="0"/>
              </a:rPr>
              <a:t>Scalability: &lt; 1,100 concurrent users </a:t>
            </a:r>
          </a:p>
          <a:p>
            <a:r>
              <a:rPr lang="en-US" dirty="0">
                <a:ea typeface="ＭＳ Ｐゴシック" charset="0"/>
                <a:cs typeface="ＭＳ Ｐゴシック" charset="0"/>
              </a:rPr>
              <a:t>Enrollment completion rate &lt; 30%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674048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Contractors &amp; The Cost </a:t>
            </a:r>
          </a:p>
        </p:txBody>
      </p:sp>
      <p:sp>
        <p:nvSpPr>
          <p:cNvPr id="3" name="Content Placeholder 2"/>
          <p:cNvSpPr>
            <a:spLocks noGrp="1"/>
          </p:cNvSpPr>
          <p:nvPr>
            <p:ph idx="1"/>
          </p:nvPr>
        </p:nvSpPr>
        <p:spPr>
          <a:xfrm>
            <a:off x="838200" y="1825625"/>
            <a:ext cx="10756392" cy="4351338"/>
          </a:xfrm>
        </p:spPr>
        <p:txBody>
          <a:bodyPr/>
          <a:lstStyle/>
          <a:p>
            <a:r>
              <a:rPr lang="en-US" sz="2600" dirty="0">
                <a:ea typeface="ＭＳ Ｐゴシック" charset="0"/>
                <a:cs typeface="ＭＳ Ｐゴシック" charset="0"/>
              </a:rPr>
              <a:t>The lead contractor: CGI Group</a:t>
            </a:r>
          </a:p>
          <a:p>
            <a:pPr lvl="1"/>
            <a:r>
              <a:rPr lang="en-US" dirty="0">
                <a:ea typeface="ＭＳ Ｐゴシック" charset="0"/>
              </a:rPr>
              <a:t>At least 47 private companies involved  </a:t>
            </a:r>
          </a:p>
          <a:p>
            <a:pPr lvl="1"/>
            <a:r>
              <a:rPr lang="en-US" dirty="0">
                <a:ea typeface="ＭＳ Ｐゴシック" charset="0"/>
              </a:rPr>
              <a:t>Including QSSI, Equifax, Serco</a:t>
            </a:r>
          </a:p>
          <a:p>
            <a:r>
              <a:rPr lang="en-US" sz="2600" dirty="0">
                <a:ea typeface="ＭＳ Ｐゴシック" charset="0"/>
                <a:cs typeface="ＭＳ Ｐゴシック" charset="0"/>
              </a:rPr>
              <a:t>Coordinated by the Centers for Medicare and Medicaid Services (CMS) </a:t>
            </a:r>
          </a:p>
          <a:p>
            <a:r>
              <a:rPr lang="en-US" sz="2600" dirty="0">
                <a:ea typeface="ＭＳ Ｐゴシック" charset="0"/>
                <a:cs typeface="ＭＳ Ｐゴシック" charset="0"/>
              </a:rPr>
              <a:t>Total budget: $293 million </a:t>
            </a:r>
          </a:p>
          <a:p>
            <a:pPr lvl="1"/>
            <a:r>
              <a:rPr lang="en-US" dirty="0">
                <a:ea typeface="ＭＳ Ｐゴシック" charset="0"/>
              </a:rPr>
              <a:t>CGI: $196 million (2013). $112 million paid Oct. 2013</a:t>
            </a:r>
          </a:p>
          <a:p>
            <a:pPr lvl="1"/>
            <a:r>
              <a:rPr lang="en-US" dirty="0">
                <a:ea typeface="ＭＳ Ｐゴシック" charset="0"/>
              </a:rPr>
              <a:t>QSSI: $85 million </a:t>
            </a:r>
          </a:p>
          <a:p>
            <a:r>
              <a:rPr lang="en-US" sz="2600" dirty="0">
                <a:ea typeface="ＭＳ Ｐゴシック" charset="0"/>
                <a:cs typeface="ＭＳ Ｐゴシック" charset="0"/>
              </a:rPr>
              <a:t>Estimated actual cost: &gt; $500 million by Oct. </a:t>
            </a:r>
            <a:r>
              <a:rPr lang="en-US" sz="2600" dirty="0" smtClean="0">
                <a:ea typeface="ＭＳ Ｐゴシック" charset="0"/>
                <a:cs typeface="ＭＳ Ｐゴシック" charset="0"/>
              </a:rPr>
              <a:t>2013</a:t>
            </a:r>
            <a:endParaRPr lang="en-US" sz="2600"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613807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5842" name="Content Placeholder 2"/>
          <p:cNvSpPr>
            <a:spLocks noGrp="1"/>
          </p:cNvSpPr>
          <p:nvPr>
            <p:ph idx="1"/>
          </p:nvPr>
        </p:nvSpPr>
        <p:spPr>
          <a:xfrm>
            <a:off x="920496" y="1690688"/>
            <a:ext cx="9933432" cy="4042600"/>
          </a:xfrm>
        </p:spPr>
        <p:txBody>
          <a:bodyPr/>
          <a:lstStyle/>
          <a:p>
            <a:r>
              <a:rPr lang="en-US" b="1" dirty="0">
                <a:ea typeface="ＭＳ Ｐゴシック" charset="0"/>
                <a:cs typeface="ＭＳ Ｐゴシック" charset="0"/>
              </a:rPr>
              <a:t>Inadequate Testing</a:t>
            </a:r>
          </a:p>
          <a:p>
            <a:pPr lvl="1"/>
            <a:r>
              <a:rPr lang="en-US" dirty="0">
                <a:ea typeface="ＭＳ Ｐゴシック" charset="0"/>
              </a:rPr>
              <a:t>“</a:t>
            </a:r>
            <a:r>
              <a:rPr lang="en-US" altLang="ja-JP" dirty="0">
                <a:ea typeface="ＭＳ Ｐゴシック" charset="0"/>
              </a:rPr>
              <a:t>This system just wasn</a:t>
            </a:r>
            <a:r>
              <a:rPr lang="tr-TR" altLang="ja-JP" dirty="0">
                <a:ea typeface="ＭＳ Ｐゴシック" charset="0"/>
              </a:rPr>
              <a:t>'t</a:t>
            </a:r>
            <a:r>
              <a:rPr lang="en-US" altLang="ja-JP" dirty="0">
                <a:ea typeface="ＭＳ Ｐゴシック" charset="0"/>
              </a:rPr>
              <a:t> tested enough.</a:t>
            </a:r>
            <a:r>
              <a:rPr lang="en-US" dirty="0">
                <a:ea typeface="ＭＳ Ｐゴシック" charset="0"/>
              </a:rPr>
              <a:t>”</a:t>
            </a:r>
            <a:r>
              <a:rPr lang="en-US" altLang="ja-JP" dirty="0">
                <a:ea typeface="ＭＳ Ｐゴシック" charset="0"/>
              </a:rPr>
              <a:t> – CMS  </a:t>
            </a:r>
            <a:endParaRPr lang="en-US" altLang="ja-JP" sz="2800" dirty="0">
              <a:ea typeface="ＭＳ Ｐゴシック" charset="0"/>
            </a:endParaRPr>
          </a:p>
          <a:p>
            <a:pPr lvl="1"/>
            <a:r>
              <a:rPr lang="en-US" dirty="0">
                <a:ea typeface="ＭＳ Ｐゴシック" charset="0"/>
              </a:rPr>
              <a:t>Full test began </a:t>
            </a:r>
            <a:r>
              <a:rPr lang="en-US" u="sng" dirty="0">
                <a:solidFill>
                  <a:srgbClr val="FF0000"/>
                </a:solidFill>
                <a:ea typeface="ＭＳ Ｐゴシック" charset="0"/>
              </a:rPr>
              <a:t>T -2 weeks</a:t>
            </a:r>
            <a:r>
              <a:rPr lang="en-US" dirty="0">
                <a:ea typeface="ＭＳ Ｐゴシック" charset="0"/>
              </a:rPr>
              <a:t> (time before launch). </a:t>
            </a:r>
          </a:p>
          <a:p>
            <a:pPr lvl="1"/>
            <a:r>
              <a:rPr lang="en-US" dirty="0">
                <a:ea typeface="ＭＳ Ｐゴシック" charset="0"/>
              </a:rPr>
              <a:t>Final “pre-flight checklist” </a:t>
            </a:r>
            <a:r>
              <a:rPr lang="en-US" u="sng" dirty="0">
                <a:solidFill>
                  <a:srgbClr val="FF0000"/>
                </a:solidFill>
                <a:ea typeface="ＭＳ Ｐゴシック" charset="0"/>
              </a:rPr>
              <a:t>T -1 week</a:t>
            </a:r>
            <a:r>
              <a:rPr lang="en-US" dirty="0">
                <a:ea typeface="ＭＳ Ｐゴシック" charset="0"/>
              </a:rPr>
              <a:t>: 41 of 91 functions fail.  </a:t>
            </a:r>
          </a:p>
          <a:p>
            <a:pPr lvl="1"/>
            <a:r>
              <a:rPr lang="en-US" dirty="0">
                <a:ea typeface="ＭＳ Ｐゴシック" charset="0"/>
              </a:rPr>
              <a:t>No “end-to-end” test as late as </a:t>
            </a:r>
            <a:r>
              <a:rPr lang="en-US" u="sng" dirty="0">
                <a:solidFill>
                  <a:srgbClr val="FF0000"/>
                </a:solidFill>
                <a:ea typeface="ＭＳ Ｐゴシック" charset="0"/>
              </a:rPr>
              <a:t>T -4 days</a:t>
            </a:r>
            <a:endParaRPr lang="en-US" dirty="0">
              <a:ea typeface="ＭＳ Ｐゴシック" charset="0"/>
            </a:endParaRPr>
          </a:p>
          <a:p>
            <a:pPr lvl="1"/>
            <a:r>
              <a:rPr lang="en-US" dirty="0">
                <a:ea typeface="ＭＳ Ｐゴシック" charset="0"/>
              </a:rPr>
              <a:t>Stress tests </a:t>
            </a:r>
            <a:r>
              <a:rPr lang="en-US" u="sng" dirty="0">
                <a:solidFill>
                  <a:srgbClr val="FF0000"/>
                </a:solidFill>
                <a:ea typeface="ＭＳ Ｐゴシック" charset="0"/>
              </a:rPr>
              <a:t>T -1 day</a:t>
            </a:r>
            <a:r>
              <a:rPr lang="en-US" dirty="0">
                <a:ea typeface="ＭＳ Ｐゴシック" charset="0"/>
              </a:rPr>
              <a:t>: performance degradation with only 1,100 concurrent users. (50,000-60,000 expected)</a:t>
            </a:r>
          </a:p>
          <a:p>
            <a:pPr lvl="1"/>
            <a:r>
              <a:rPr lang="en-US" dirty="0">
                <a:ea typeface="ＭＳ Ｐゴシック" charset="0"/>
              </a:rPr>
              <a:t>Final top-to-bottom security tests not finished. </a:t>
            </a:r>
          </a:p>
          <a:p>
            <a:pPr lvl="1"/>
            <a:r>
              <a:rPr lang="en-US" dirty="0">
                <a:ea typeface="ＭＳ Ｐゴシック" charset="0"/>
              </a:rPr>
              <a:t>No integration test. No beta test.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2690415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6866" name="Content Placeholder 2"/>
          <p:cNvSpPr>
            <a:spLocks noGrp="1"/>
          </p:cNvSpPr>
          <p:nvPr>
            <p:ph idx="1"/>
          </p:nvPr>
        </p:nvSpPr>
        <p:spPr/>
        <p:txBody>
          <a:bodyPr>
            <a:normAutofit/>
          </a:bodyPr>
          <a:lstStyle/>
          <a:p>
            <a:r>
              <a:rPr lang="en-US" b="1" dirty="0">
                <a:ea typeface="ＭＳ Ｐゴシック" charset="0"/>
                <a:cs typeface="ＭＳ Ｐゴシック" charset="0"/>
              </a:rPr>
              <a:t>Evolving, Rolling Requirements</a:t>
            </a:r>
          </a:p>
          <a:p>
            <a:pPr lvl="1"/>
            <a:r>
              <a:rPr lang="en-US" dirty="0">
                <a:ea typeface="ＭＳ Ｐゴシック" charset="0"/>
              </a:rPr>
              <a:t>Regulations and policies were still in flux when contracts awarded in 2011.</a:t>
            </a:r>
          </a:p>
          <a:p>
            <a:pPr lvl="1"/>
            <a:r>
              <a:rPr lang="en-US" dirty="0">
                <a:ea typeface="ＭＳ Ｐゴシック" charset="0"/>
              </a:rPr>
              <a:t>The specifications for the project were delayed repeatedly. </a:t>
            </a:r>
          </a:p>
          <a:p>
            <a:pPr lvl="1"/>
            <a:r>
              <a:rPr lang="en-US" dirty="0">
                <a:ea typeface="ＭＳ Ｐゴシック" charset="0"/>
              </a:rPr>
              <a:t>The regulations and policies were modified repeatedly until summer 2013.</a:t>
            </a:r>
          </a:p>
          <a:p>
            <a:pPr lvl="1"/>
            <a:r>
              <a:rPr lang="en-US" dirty="0">
                <a:ea typeface="ＭＳ Ｐゴシック" charset="0"/>
              </a:rPr>
              <a:t>Repeated changes result in design changes. </a:t>
            </a:r>
          </a:p>
          <a:p>
            <a:pPr lvl="1"/>
            <a:r>
              <a:rPr lang="en-US" dirty="0">
                <a:ea typeface="ＭＳ Ｐゴシック" charset="0"/>
              </a:rPr>
              <a:t>CGI did not start coding until Spring 2013 </a:t>
            </a:r>
          </a:p>
          <a:p>
            <a:r>
              <a:rPr lang="en-US" b="1" dirty="0">
                <a:ea typeface="ＭＳ Ｐゴシック" charset="0"/>
                <a:cs typeface="ＭＳ Ｐゴシック" charset="0"/>
              </a:rPr>
              <a:t>Failure to Effectively Manage Changes </a:t>
            </a:r>
          </a:p>
          <a:p>
            <a:pPr lvl="1"/>
            <a:r>
              <a:rPr lang="en-US" dirty="0">
                <a:ea typeface="ＭＳ Ｐゴシック" charset="0"/>
              </a:rPr>
              <a:t>“Write-down-all-the-requirements-then-build-to-those-requirements”  </a:t>
            </a:r>
          </a:p>
          <a:p>
            <a:pPr lvl="1"/>
            <a:r>
              <a:rPr lang="en-US" dirty="0">
                <a:ea typeface="ＭＳ Ｐゴシック" charset="0"/>
              </a:rPr>
              <a:t>Did not adopt an agile development approach.</a:t>
            </a:r>
          </a:p>
          <a:p>
            <a:pPr lvl="1"/>
            <a:r>
              <a:rPr lang="en-US" dirty="0">
                <a:ea typeface="ＭＳ Ｐゴシック" charset="0"/>
              </a:rPr>
              <a:t>Committed to an all-or-nothing launch date.</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86154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Case Study: HealthCare.gov– McKinsey “Red Team” Assessment</a:t>
            </a:r>
          </a:p>
        </p:txBody>
      </p:sp>
      <p:pic>
        <p:nvPicPr>
          <p:cNvPr id="5122" name="Picture 2" descr="http://media.npr.org/assets/img/2013/11/19/screen-shot-2013-11-19-at-9.57.19-am-06cf623bc33fff051713eeab6440b384888d00be-s900-c85.png"/>
          <p:cNvPicPr>
            <a:picLocks noChangeAspect="1" noChangeArrowheads="1"/>
          </p:cNvPicPr>
          <p:nvPr/>
        </p:nvPicPr>
        <p:blipFill rotWithShape="1">
          <a:blip r:embed="rId2">
            <a:extLst>
              <a:ext uri="{28A0092B-C50C-407E-A947-70E740481C1C}">
                <a14:useLocalDpi xmlns:a14="http://schemas.microsoft.com/office/drawing/2010/main" val="0"/>
              </a:ext>
            </a:extLst>
          </a:blip>
          <a:srcRect l="6045" t="4027" r="4282" b="4698"/>
          <a:stretch/>
        </p:blipFill>
        <p:spPr bwMode="auto">
          <a:xfrm>
            <a:off x="2056324" y="1414272"/>
            <a:ext cx="6670100" cy="509625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152890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Management</a:t>
            </a:r>
          </a:p>
        </p:txBody>
      </p:sp>
      <p:sp>
        <p:nvSpPr>
          <p:cNvPr id="3" name="Content Placeholder 2"/>
          <p:cNvSpPr>
            <a:spLocks noGrp="1"/>
          </p:cNvSpPr>
          <p:nvPr>
            <p:ph idx="1"/>
          </p:nvPr>
        </p:nvSpPr>
        <p:spPr>
          <a:xfrm>
            <a:off x="838200" y="1539240"/>
            <a:ext cx="10171176" cy="4596384"/>
          </a:xfrm>
        </p:spPr>
        <p:txBody>
          <a:bodyPr/>
          <a:lstStyle/>
          <a:p>
            <a:r>
              <a:rPr lang="en-US" dirty="0" smtClean="0"/>
              <a:t>Management </a:t>
            </a:r>
            <a:r>
              <a:rPr lang="en-US" dirty="0"/>
              <a:t>expertise is in </a:t>
            </a:r>
            <a:r>
              <a:rPr lang="en-US" dirty="0" smtClean="0"/>
              <a:t>getting contracts not delivering projects. </a:t>
            </a:r>
          </a:p>
          <a:p>
            <a:r>
              <a:rPr lang="en-US" dirty="0" smtClean="0"/>
              <a:t>Project </a:t>
            </a:r>
            <a:r>
              <a:rPr lang="en-US" dirty="0"/>
              <a:t>quality is sacrificed for the sake of </a:t>
            </a:r>
            <a:r>
              <a:rPr lang="en-US" dirty="0" smtClean="0"/>
              <a:t>appearances. </a:t>
            </a:r>
          </a:p>
          <a:p>
            <a:r>
              <a:rPr lang="en-US" dirty="0"/>
              <a:t>Seriously substandard staffing </a:t>
            </a:r>
            <a:r>
              <a:rPr lang="en-US" dirty="0" smtClean="0"/>
              <a:t>and under staffing</a:t>
            </a:r>
          </a:p>
          <a:p>
            <a:pPr lvl="1"/>
            <a:r>
              <a:rPr lang="en-US" dirty="0" smtClean="0"/>
              <a:t>CGI. Three </a:t>
            </a:r>
            <a:r>
              <a:rPr lang="en-US" dirty="0"/>
              <a:t>months before launch, only 10 developers </a:t>
            </a:r>
            <a:r>
              <a:rPr lang="en-US" dirty="0" smtClean="0"/>
              <a:t>were </a:t>
            </a:r>
            <a:r>
              <a:rPr lang="en-US" dirty="0"/>
              <a:t>working on a crucial part of the site </a:t>
            </a:r>
            <a:r>
              <a:rPr lang="en-US" dirty="0" smtClean="0"/>
              <a:t>, and </a:t>
            </a:r>
            <a:r>
              <a:rPr lang="en-US" dirty="0"/>
              <a:t>of those, only one was "at a high enough skill level</a:t>
            </a:r>
            <a:r>
              <a:rPr lang="en-US" dirty="0" smtClean="0"/>
              <a:t>.” </a:t>
            </a:r>
          </a:p>
          <a:p>
            <a:r>
              <a:rPr lang="en-US" dirty="0" smtClean="0"/>
              <a:t>Lack of coordination among </a:t>
            </a:r>
            <a:r>
              <a:rPr lang="en-US" dirty="0"/>
              <a:t>contractors </a:t>
            </a:r>
            <a:endParaRPr lang="en-US" dirty="0" smtClean="0"/>
          </a:p>
          <a:p>
            <a:pPr lvl="1"/>
            <a:r>
              <a:rPr lang="en-US" dirty="0" smtClean="0"/>
              <a:t>Unclear responsibilities. Fragmented </a:t>
            </a:r>
            <a:r>
              <a:rPr lang="en-US" dirty="0"/>
              <a:t>authority. </a:t>
            </a:r>
          </a:p>
        </p:txBody>
      </p:sp>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091456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Gov. &amp; Policies </a:t>
            </a:r>
          </a:p>
        </p:txBody>
      </p:sp>
      <p:sp>
        <p:nvSpPr>
          <p:cNvPr id="3" name="Content Placeholder 2"/>
          <p:cNvSpPr>
            <a:spLocks noGrp="1"/>
          </p:cNvSpPr>
          <p:nvPr>
            <p:ph idx="1"/>
          </p:nvPr>
        </p:nvSpPr>
        <p:spPr/>
        <p:txBody>
          <a:bodyPr/>
          <a:lstStyle/>
          <a:p>
            <a:r>
              <a:rPr lang="en-US" dirty="0" smtClean="0"/>
              <a:t>Government IT projects </a:t>
            </a:r>
          </a:p>
          <a:p>
            <a:pPr lvl="1"/>
            <a:r>
              <a:rPr lang="en-US" dirty="0" smtClean="0"/>
              <a:t>Most are over budget and/or behind schedule. </a:t>
            </a:r>
          </a:p>
          <a:p>
            <a:pPr lvl="1"/>
            <a:r>
              <a:rPr lang="en-US" dirty="0" smtClean="0"/>
              <a:t>“Write</a:t>
            </a:r>
            <a:r>
              <a:rPr lang="en-US" dirty="0"/>
              <a:t>-down-all-the-requirements-then-build-to-those-</a:t>
            </a:r>
            <a:r>
              <a:rPr lang="en-US" dirty="0" smtClean="0"/>
              <a:t>requirements” is outdated.  </a:t>
            </a:r>
          </a:p>
          <a:p>
            <a:r>
              <a:rPr lang="en-US" dirty="0" smtClean="0"/>
              <a:t>IT procurement policies </a:t>
            </a:r>
          </a:p>
          <a:p>
            <a:pPr lvl="1"/>
            <a:r>
              <a:rPr lang="en-US" dirty="0"/>
              <a:t>Cost-plus contract, no-bid contracts  </a:t>
            </a:r>
          </a:p>
          <a:p>
            <a:pPr lvl="1"/>
            <a:r>
              <a:rPr lang="en-US" dirty="0" smtClean="0"/>
              <a:t>“The </a:t>
            </a:r>
            <a:r>
              <a:rPr lang="en-US" dirty="0"/>
              <a:t>firms that typically get contracts are the firms that are good at getting contracts, not typically good at executing on </a:t>
            </a:r>
            <a:r>
              <a:rPr lang="en-US" dirty="0" smtClean="0"/>
              <a:t>them.”</a:t>
            </a:r>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706233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Dec. 2013 </a:t>
            </a:r>
          </a:p>
        </p:txBody>
      </p:sp>
      <p:sp>
        <p:nvSpPr>
          <p:cNvPr id="3" name="Content Placeholder 2"/>
          <p:cNvSpPr>
            <a:spLocks noGrp="1"/>
          </p:cNvSpPr>
          <p:nvPr>
            <p:ph idx="1"/>
          </p:nvPr>
        </p:nvSpPr>
        <p:spPr>
          <a:xfrm>
            <a:off x="838200" y="1612392"/>
            <a:ext cx="10664952" cy="4639118"/>
          </a:xfrm>
        </p:spPr>
        <p:txBody>
          <a:bodyPr/>
          <a:lstStyle/>
          <a:p>
            <a:r>
              <a:rPr lang="en-US" dirty="0"/>
              <a:t>400+ bug fixes, by the end of Nov. 2013 </a:t>
            </a:r>
          </a:p>
          <a:p>
            <a:pPr lvl="1"/>
            <a:r>
              <a:rPr lang="en-US" dirty="0"/>
              <a:t>“Operate smoothly for most users.” – W.H. </a:t>
            </a:r>
          </a:p>
          <a:p>
            <a:r>
              <a:rPr lang="en-US" dirty="0"/>
              <a:t>Availability &gt; 90%  </a:t>
            </a:r>
          </a:p>
          <a:p>
            <a:r>
              <a:rPr lang="en-US" dirty="0"/>
              <a:t>Response time (landing page) &lt; 1s</a:t>
            </a:r>
          </a:p>
          <a:p>
            <a:r>
              <a:rPr lang="en-US" dirty="0"/>
              <a:t>Error rate (per page) &lt; 1%</a:t>
            </a:r>
          </a:p>
          <a:p>
            <a:r>
              <a:rPr lang="en-US" dirty="0"/>
              <a:t>Completion rate ≈ 80%</a:t>
            </a:r>
          </a:p>
          <a:p>
            <a:r>
              <a:rPr lang="en-US" dirty="0"/>
              <a:t>System capacity ≈ 50,000 concurrent users</a:t>
            </a:r>
          </a:p>
          <a:p>
            <a:r>
              <a:rPr lang="en-US" dirty="0"/>
              <a:t>Sign-ups </a:t>
            </a:r>
          </a:p>
          <a:p>
            <a:pPr lvl="1"/>
            <a:r>
              <a:rPr lang="en-US" dirty="0"/>
              <a:t>27,000 in Oct, 110,000 in Nov, 975,000 in Dec</a:t>
            </a:r>
          </a:p>
        </p:txBody>
      </p:sp>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3112079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April 2014 </a:t>
            </a:r>
          </a:p>
        </p:txBody>
      </p:sp>
      <p:sp>
        <p:nvSpPr>
          <p:cNvPr id="3" name="Content Placeholder 2"/>
          <p:cNvSpPr>
            <a:spLocks noGrp="1"/>
          </p:cNvSpPr>
          <p:nvPr>
            <p:ph idx="1"/>
          </p:nvPr>
        </p:nvSpPr>
        <p:spPr/>
        <p:txBody>
          <a:bodyPr/>
          <a:lstStyle/>
          <a:p>
            <a:r>
              <a:rPr lang="en-US" dirty="0" smtClean="0"/>
              <a:t>Issues on data accuracy and completeness </a:t>
            </a:r>
          </a:p>
          <a:p>
            <a:pPr lvl="1"/>
            <a:r>
              <a:rPr lang="en-US" dirty="0" smtClean="0"/>
              <a:t>Estimated 10-15% of sign-ups missing</a:t>
            </a:r>
          </a:p>
          <a:p>
            <a:pPr lvl="1"/>
            <a:r>
              <a:rPr lang="en-US" dirty="0" smtClean="0"/>
              <a:t>Other inaccuracies have been reported  </a:t>
            </a:r>
          </a:p>
          <a:p>
            <a:r>
              <a:rPr lang="en-US" dirty="0" smtClean="0"/>
              <a:t>CGI work during repair continue to be substandard </a:t>
            </a:r>
          </a:p>
          <a:p>
            <a:pPr lvl="1"/>
            <a:r>
              <a:rPr lang="en-US" dirty="0"/>
              <a:t>H</a:t>
            </a:r>
            <a:r>
              <a:rPr lang="en-US" dirty="0" smtClean="0"/>
              <a:t>alf of the software fixes failed. – </a:t>
            </a:r>
            <a:r>
              <a:rPr lang="en-US" i="1" dirty="0" smtClean="0"/>
              <a:t>CMS</a:t>
            </a:r>
            <a:r>
              <a:rPr lang="en-US" dirty="0" smtClean="0"/>
              <a:t>  </a:t>
            </a:r>
          </a:p>
          <a:p>
            <a:r>
              <a:rPr lang="en-US" dirty="0" smtClean="0"/>
              <a:t>CGI contract has been terminated. (Jan. 10, 2014) </a:t>
            </a:r>
          </a:p>
          <a:p>
            <a:r>
              <a:rPr lang="en-US" dirty="0" smtClean="0"/>
              <a:t>March 31, 2014 (last day to sign up), </a:t>
            </a:r>
            <a:r>
              <a:rPr lang="en-US" dirty="0"/>
              <a:t>s</a:t>
            </a:r>
            <a:r>
              <a:rPr lang="en-US" dirty="0" smtClean="0"/>
              <a:t>ite went down </a:t>
            </a:r>
          </a:p>
          <a:p>
            <a:r>
              <a:rPr lang="en-US" dirty="0" smtClean="0"/>
              <a:t>April 1, 2014. 7.1 million signed up – </a:t>
            </a:r>
            <a:r>
              <a:rPr lang="en-US" i="1" dirty="0" smtClean="0"/>
              <a:t>W.H.</a:t>
            </a:r>
            <a:r>
              <a:rPr lang="en-US" dirty="0" smtClean="0"/>
              <a:t>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3631310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Case Study: HealthCare.Gov – Aftermath  </a:t>
            </a:r>
          </a:p>
        </p:txBody>
      </p:sp>
      <p:sp>
        <p:nvSpPr>
          <p:cNvPr id="3" name="Content Placeholder 2"/>
          <p:cNvSpPr>
            <a:spLocks noGrp="1"/>
          </p:cNvSpPr>
          <p:nvPr>
            <p:ph idx="1"/>
          </p:nvPr>
        </p:nvSpPr>
        <p:spPr/>
        <p:txBody>
          <a:bodyPr/>
          <a:lstStyle/>
          <a:p>
            <a:r>
              <a:rPr lang="en-US" i="1" dirty="0"/>
              <a:t>Accenture</a:t>
            </a:r>
            <a:r>
              <a:rPr lang="en-US" dirty="0"/>
              <a:t> took over in Jan. 2014 as the lead contractor for development and maintenance: $175M  </a:t>
            </a:r>
          </a:p>
          <a:p>
            <a:pPr marL="342900" lvl="1" indent="-342900">
              <a:buClr>
                <a:schemeClr val="tx2"/>
              </a:buClr>
            </a:pPr>
            <a:r>
              <a:rPr lang="en-US" dirty="0" smtClean="0"/>
              <a:t>Cost of building the system </a:t>
            </a:r>
            <a:r>
              <a:rPr lang="en-US" dirty="0"/>
              <a:t>– </a:t>
            </a:r>
            <a:r>
              <a:rPr lang="en-US" i="1" dirty="0" smtClean="0"/>
              <a:t>GAO, </a:t>
            </a:r>
            <a:r>
              <a:rPr lang="en-US" dirty="0" smtClean="0"/>
              <a:t>July 2014</a:t>
            </a:r>
          </a:p>
          <a:p>
            <a:pPr lvl="1"/>
            <a:r>
              <a:rPr lang="en-US" dirty="0"/>
              <a:t>$834M through Feb. 2014 </a:t>
            </a:r>
          </a:p>
          <a:p>
            <a:pPr lvl="2"/>
            <a:r>
              <a:rPr lang="en-US" dirty="0"/>
              <a:t>Total estimated cost: &gt; $2B </a:t>
            </a:r>
          </a:p>
          <a:p>
            <a:pPr lvl="1"/>
            <a:r>
              <a:rPr lang="en-US" dirty="0"/>
              <a:t>“CMS undertook the development of HealthCare.gov without effective planning or oversight practices”</a:t>
            </a:r>
          </a:p>
          <a:p>
            <a:pPr lvl="1"/>
            <a:r>
              <a:rPr lang="en-US" dirty="0"/>
              <a:t>Also found “increased and unnecessary risk of unauthorized access, use, disclosure, modification or loss” of information </a:t>
            </a:r>
          </a:p>
          <a:p>
            <a:pPr lvl="1"/>
            <a:r>
              <a:rPr lang="en-US" dirty="0"/>
              <a:t>CMS only withheld $267,000 in requested fees, 2% of the contract, from CGI. </a:t>
            </a:r>
            <a:endParaRPr lang="en-US" i="1" dirty="0"/>
          </a:p>
          <a:p>
            <a:pPr marL="344487" lvl="1"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07228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smtClean="0">
                <a:ea typeface="MS PGothic" charset="0"/>
              </a:rPr>
              <a:t>Outline</a:t>
            </a:r>
            <a:endParaRPr lang="en-US" dirty="0">
              <a:ea typeface="MS PGothic" charset="0"/>
            </a:endParaRPr>
          </a:p>
        </p:txBody>
      </p:sp>
      <p:sp>
        <p:nvSpPr>
          <p:cNvPr id="106498" name="Content Placeholder 5"/>
          <p:cNvSpPr>
            <a:spLocks noGrp="1"/>
          </p:cNvSpPr>
          <p:nvPr>
            <p:ph idx="1"/>
          </p:nvPr>
        </p:nvSpPr>
        <p:spPr/>
        <p:txBody>
          <a:bodyPr/>
          <a:lstStyle/>
          <a:p>
            <a:r>
              <a:rPr lang="en-US" sz="2300" dirty="0">
                <a:ea typeface="MS PGothic" charset="0"/>
              </a:rPr>
              <a:t>Factors in Project Success &amp; </a:t>
            </a:r>
            <a:r>
              <a:rPr lang="en-US" sz="2300" dirty="0" smtClean="0">
                <a:ea typeface="MS PGothic" charset="0"/>
              </a:rPr>
              <a:t>Failure</a:t>
            </a:r>
          </a:p>
          <a:p>
            <a:r>
              <a:rPr lang="en-US" sz="2300" dirty="0">
                <a:ea typeface="MS PGothic" charset="0"/>
              </a:rPr>
              <a:t>A Case </a:t>
            </a:r>
            <a:r>
              <a:rPr lang="en-US" sz="2300" dirty="0" smtClean="0">
                <a:ea typeface="MS PGothic" charset="0"/>
              </a:rPr>
              <a:t>Study, The </a:t>
            </a:r>
            <a:r>
              <a:rPr lang="en-US" sz="2300" dirty="0">
                <a:ea typeface="MS PGothic" charset="0"/>
              </a:rPr>
              <a:t>Initial Launch of HealthCare.gov </a:t>
            </a:r>
            <a:endParaRPr lang="en-US" sz="2300" dirty="0" smtClean="0">
              <a:ea typeface="MS PGothic" charset="0"/>
            </a:endParaRPr>
          </a:p>
          <a:p>
            <a:r>
              <a:rPr lang="en-US" sz="2300" dirty="0">
                <a:ea typeface="MS PGothic" charset="0"/>
              </a:rPr>
              <a:t>Software </a:t>
            </a:r>
            <a:r>
              <a:rPr lang="en-US" sz="2300" dirty="0" smtClean="0">
                <a:ea typeface="MS PGothic" charset="0"/>
              </a:rPr>
              <a:t>Reliability</a:t>
            </a:r>
          </a:p>
          <a:p>
            <a:r>
              <a:rPr lang="en-US" sz="2300" dirty="0">
                <a:ea typeface="MS PGothic" charset="0"/>
              </a:rPr>
              <a:t>The Spectrum of </a:t>
            </a:r>
            <a:r>
              <a:rPr lang="en-US" sz="2300" dirty="0" smtClean="0">
                <a:ea typeface="MS PGothic" charset="0"/>
              </a:rPr>
              <a:t>Software Quality</a:t>
            </a:r>
          </a:p>
          <a:p>
            <a:r>
              <a:rPr lang="en-US" sz="2300" dirty="0" smtClean="0">
                <a:ea typeface="MS PGothic" charset="0"/>
              </a:rPr>
              <a:t>Cost </a:t>
            </a:r>
            <a:r>
              <a:rPr lang="en-US" sz="2300" dirty="0">
                <a:ea typeface="MS PGothic" charset="0"/>
              </a:rPr>
              <a:t>of Software </a:t>
            </a:r>
            <a:r>
              <a:rPr lang="en-US" sz="2300" dirty="0" smtClean="0">
                <a:ea typeface="MS PGothic" charset="0"/>
              </a:rPr>
              <a:t>Defects</a:t>
            </a:r>
          </a:p>
          <a:p>
            <a:r>
              <a:rPr lang="en-US" sz="2300" dirty="0">
                <a:ea typeface="MS PGothic" charset="0"/>
              </a:rPr>
              <a:t>Software Verification and Validation (V&amp;V</a:t>
            </a:r>
            <a:r>
              <a:rPr lang="en-US" sz="2300" dirty="0" smtClean="0">
                <a:ea typeface="MS PGothic" charset="0"/>
              </a:rPr>
              <a:t>)</a:t>
            </a:r>
          </a:p>
          <a:p>
            <a:r>
              <a:rPr lang="en-US" sz="2300" dirty="0">
                <a:ea typeface="MS PGothic" charset="0"/>
              </a:rPr>
              <a:t>Software Testing in </a:t>
            </a:r>
            <a:r>
              <a:rPr lang="en-US" sz="2300" dirty="0" smtClean="0">
                <a:ea typeface="MS PGothic" charset="0"/>
              </a:rPr>
              <a:t>Development </a:t>
            </a:r>
            <a:r>
              <a:rPr lang="en-US" sz="2300" dirty="0">
                <a:ea typeface="MS PGothic" charset="0"/>
              </a:rPr>
              <a:t>Life Cycle</a:t>
            </a:r>
          </a:p>
          <a:p>
            <a:r>
              <a:rPr lang="en-US" sz="2300" dirty="0">
                <a:ea typeface="MS PGothic" charset="0"/>
              </a:rPr>
              <a:t>Artifacts to Facilitate Software Testing</a:t>
            </a:r>
            <a:endParaRPr lang="en-US" sz="2300" dirty="0" smtClean="0">
              <a:ea typeface="MS PGothic" charset="0"/>
            </a:endParaRPr>
          </a:p>
          <a:p>
            <a:endParaRPr lang="en-US" sz="2300" dirty="0" smtClean="0">
              <a:ea typeface="MS PGothic" charset="0"/>
            </a:endParaRPr>
          </a:p>
          <a:p>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083376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2015 Enrollment Cycle </a:t>
            </a:r>
          </a:p>
        </p:txBody>
      </p:sp>
      <p:sp>
        <p:nvSpPr>
          <p:cNvPr id="3" name="Content Placeholder 2"/>
          <p:cNvSpPr>
            <a:spLocks noGrp="1"/>
          </p:cNvSpPr>
          <p:nvPr>
            <p:ph idx="1"/>
          </p:nvPr>
        </p:nvSpPr>
        <p:spPr/>
        <p:txBody>
          <a:bodyPr/>
          <a:lstStyle/>
          <a:p>
            <a:r>
              <a:rPr lang="en-US" dirty="0"/>
              <a:t>Enrollment </a:t>
            </a:r>
            <a:r>
              <a:rPr lang="en-US" dirty="0" smtClean="0"/>
              <a:t>for 2015 (37 states) </a:t>
            </a:r>
          </a:p>
          <a:p>
            <a:pPr lvl="1"/>
            <a:r>
              <a:rPr lang="en-US" dirty="0" smtClean="0"/>
              <a:t>Nov </a:t>
            </a:r>
            <a:r>
              <a:rPr lang="en-US" dirty="0"/>
              <a:t>15, </a:t>
            </a:r>
            <a:r>
              <a:rPr lang="en-US" dirty="0" smtClean="0"/>
              <a:t>2014 – February 15</a:t>
            </a:r>
            <a:r>
              <a:rPr lang="en-US" dirty="0"/>
              <a:t>, 2015. </a:t>
            </a:r>
            <a:endParaRPr lang="en-US" dirty="0" smtClean="0"/>
          </a:p>
          <a:p>
            <a:pPr lvl="1"/>
            <a:r>
              <a:rPr lang="en-US" dirty="0" smtClean="0"/>
              <a:t>Outages on the first day </a:t>
            </a:r>
          </a:p>
          <a:p>
            <a:pPr lvl="1"/>
            <a:r>
              <a:rPr lang="en-US" dirty="0" smtClean="0"/>
              <a:t>More smooth operation thereafter  </a:t>
            </a:r>
          </a:p>
          <a:p>
            <a:r>
              <a:rPr lang="en-US" dirty="0" smtClean="0"/>
              <a:t>February, 2015</a:t>
            </a:r>
          </a:p>
          <a:p>
            <a:pPr lvl="1"/>
            <a:r>
              <a:rPr lang="en-US" dirty="0" smtClean="0"/>
              <a:t>~ 11.4 million sign-ups (~8.6 million re-enrollments)  </a:t>
            </a:r>
          </a:p>
          <a:p>
            <a:pPr lvl="2"/>
            <a:r>
              <a:rPr lang="en-US" dirty="0" smtClean="0"/>
              <a:t>Open enrollment extensions: March 15 – April 30 </a:t>
            </a:r>
          </a:p>
          <a:p>
            <a:pPr lvl="1"/>
            <a:r>
              <a:rPr lang="en-US" dirty="0" smtClean="0"/>
              <a:t>~800,000 received incorrect tax information, </a:t>
            </a:r>
          </a:p>
          <a:p>
            <a:pPr lvl="2"/>
            <a:r>
              <a:rPr lang="en-US" dirty="0" smtClean="0"/>
              <a:t>Incorrect amount on 1095-A Form</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745233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The Lessons Learned </a:t>
            </a:r>
          </a:p>
        </p:txBody>
      </p:sp>
      <p:sp>
        <p:nvSpPr>
          <p:cNvPr id="3" name="Content Placeholder 2"/>
          <p:cNvSpPr>
            <a:spLocks noGrp="1"/>
          </p:cNvSpPr>
          <p:nvPr>
            <p:ph idx="1"/>
          </p:nvPr>
        </p:nvSpPr>
        <p:spPr>
          <a:xfrm>
            <a:off x="838200" y="1550437"/>
            <a:ext cx="10515600" cy="4449147"/>
          </a:xfrm>
        </p:spPr>
        <p:txBody>
          <a:bodyPr/>
          <a:lstStyle/>
          <a:p>
            <a:r>
              <a:rPr lang="en-US" dirty="0" smtClean="0"/>
              <a:t>Adopt software engineering best practices </a:t>
            </a:r>
          </a:p>
          <a:p>
            <a:pPr lvl="1"/>
            <a:r>
              <a:rPr lang="en-US" dirty="0" smtClean="0"/>
              <a:t>Agile software development. Testing early. </a:t>
            </a:r>
          </a:p>
          <a:p>
            <a:pPr lvl="1"/>
            <a:r>
              <a:rPr lang="en-US" dirty="0" smtClean="0"/>
              <a:t>Software quality assurance and testing. Testing throughout.</a:t>
            </a:r>
          </a:p>
          <a:p>
            <a:r>
              <a:rPr lang="en-US" dirty="0" smtClean="0"/>
              <a:t>Adopt management best practices </a:t>
            </a:r>
          </a:p>
          <a:p>
            <a:pPr lvl="1"/>
            <a:r>
              <a:rPr lang="en-US" dirty="0" smtClean="0"/>
              <a:t>Clear responsibility and accountability</a:t>
            </a:r>
          </a:p>
          <a:p>
            <a:pPr lvl="1"/>
            <a:r>
              <a:rPr lang="en-US" dirty="0" smtClean="0"/>
              <a:t>Performance metrics and progress tracking</a:t>
            </a:r>
          </a:p>
          <a:p>
            <a:r>
              <a:rPr lang="en-US" dirty="0" smtClean="0"/>
              <a:t>Revamp government IT procurement policies</a:t>
            </a:r>
          </a:p>
          <a:p>
            <a:pPr lvl="1"/>
            <a:r>
              <a:rPr lang="en-US" dirty="0" smtClean="0"/>
              <a:t>Current system is antiquated, and has failed.</a:t>
            </a:r>
          </a:p>
          <a:p>
            <a:pPr lvl="1"/>
            <a:r>
              <a:rPr lang="en-US" dirty="0" smtClean="0"/>
              <a:t>Bring government IT to the 21</a:t>
            </a:r>
            <a:r>
              <a:rPr lang="en-US" baseline="30000" dirty="0" smtClean="0"/>
              <a:t>st</a:t>
            </a:r>
            <a:r>
              <a:rPr lang="en-US" dirty="0" smtClean="0"/>
              <a:t> century.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1487671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Reliability</a:t>
            </a:r>
            <a:endParaRPr lang="en-US" dirty="0">
              <a:ea typeface="ＭＳ Ｐゴシック" charset="0"/>
              <a:cs typeface="ＭＳ Ｐゴシック" charset="0"/>
            </a:endParaRP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1070134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Performance &amp; Scalability</a:t>
            </a:r>
          </a:p>
        </p:txBody>
      </p:sp>
      <p:sp>
        <p:nvSpPr>
          <p:cNvPr id="3" name="Content Placeholder 2"/>
          <p:cNvSpPr>
            <a:spLocks noGrp="1"/>
          </p:cNvSpPr>
          <p:nvPr>
            <p:ph idx="1"/>
          </p:nvPr>
        </p:nvSpPr>
        <p:spPr/>
        <p:txBody>
          <a:bodyPr/>
          <a:lstStyle/>
          <a:p>
            <a:r>
              <a:rPr lang="en-US" dirty="0" smtClean="0"/>
              <a:t>Performance </a:t>
            </a:r>
          </a:p>
          <a:p>
            <a:pPr lvl="1"/>
            <a:r>
              <a:rPr lang="en-US" dirty="0" smtClean="0"/>
              <a:t>The </a:t>
            </a:r>
            <a:r>
              <a:rPr lang="en-US" dirty="0"/>
              <a:t>ability to complete requested functions or services within the expected time span by the users. </a:t>
            </a:r>
            <a:endParaRPr lang="en-US" dirty="0" smtClean="0"/>
          </a:p>
          <a:p>
            <a:pPr lvl="1"/>
            <a:r>
              <a:rPr lang="en-US" dirty="0"/>
              <a:t>e</a:t>
            </a:r>
            <a:r>
              <a:rPr lang="en-US" dirty="0" smtClean="0"/>
              <a:t>.g., average response time for a given task </a:t>
            </a:r>
            <a:endParaRPr lang="en-US" dirty="0"/>
          </a:p>
          <a:p>
            <a:r>
              <a:rPr lang="en-US" dirty="0" smtClean="0"/>
              <a:t>Scalability </a:t>
            </a:r>
          </a:p>
          <a:p>
            <a:pPr lvl="1"/>
            <a:r>
              <a:rPr lang="en-US" dirty="0"/>
              <a:t>The capacity of a system to handle increasing load or demand.</a:t>
            </a:r>
          </a:p>
          <a:p>
            <a:pPr lvl="1"/>
            <a:r>
              <a:rPr lang="en-US" dirty="0"/>
              <a:t>e</a:t>
            </a:r>
            <a:r>
              <a:rPr lang="en-US" dirty="0" smtClean="0"/>
              <a:t>.g., # of concurrent users, # of transactions per second, # of requests per second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11450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ea typeface="ＭＳ Ｐゴシック" charset="0"/>
                <a:cs typeface="ＭＳ Ｐゴシック" charset="0"/>
              </a:rPr>
              <a:t>Product Quality Metrics</a:t>
            </a:r>
          </a:p>
        </p:txBody>
      </p:sp>
      <p:sp>
        <p:nvSpPr>
          <p:cNvPr id="46083" name="Rectangle 3"/>
          <p:cNvSpPr>
            <a:spLocks noGrp="1" noChangeArrowheads="1"/>
          </p:cNvSpPr>
          <p:nvPr>
            <p:ph type="body" idx="1"/>
          </p:nvPr>
        </p:nvSpPr>
        <p:spPr/>
        <p:txBody>
          <a:bodyPr/>
          <a:lstStyle/>
          <a:p>
            <a:r>
              <a:rPr lang="en-US" dirty="0">
                <a:ea typeface="ＭＳ Ｐゴシック" charset="0"/>
                <a:cs typeface="ＭＳ Ｐゴシック" charset="0"/>
              </a:rPr>
              <a:t>Two key metrics for intrinsic product quality are </a:t>
            </a:r>
            <a:r>
              <a:rPr lang="en-US" u="sng" dirty="0" smtClean="0">
                <a:ea typeface="ＭＳ Ｐゴシック" charset="0"/>
                <a:cs typeface="ＭＳ Ｐゴシック" charset="0"/>
              </a:rPr>
              <a:t>Mean Time To Failure</a:t>
            </a:r>
            <a:r>
              <a:rPr lang="en-US" dirty="0" smtClean="0">
                <a:ea typeface="ＭＳ Ｐゴシック" charset="0"/>
                <a:cs typeface="ＭＳ Ｐゴシック" charset="0"/>
              </a:rPr>
              <a:t> </a:t>
            </a:r>
            <a:r>
              <a:rPr lang="en-US" dirty="0">
                <a:ea typeface="ＭＳ Ｐゴシック" charset="0"/>
                <a:cs typeface="ＭＳ Ｐゴシック" charset="0"/>
              </a:rPr>
              <a:t>(</a:t>
            </a:r>
            <a:r>
              <a:rPr lang="en-US" b="1" dirty="0">
                <a:ea typeface="ＭＳ Ｐゴシック" charset="0"/>
                <a:cs typeface="ＭＳ Ｐゴシック" charset="0"/>
              </a:rPr>
              <a:t>MTTF</a:t>
            </a:r>
            <a:r>
              <a:rPr lang="en-US" dirty="0">
                <a:ea typeface="ＭＳ Ｐゴシック" charset="0"/>
                <a:cs typeface="ＭＳ Ｐゴシック" charset="0"/>
              </a:rPr>
              <a:t>) and </a:t>
            </a:r>
            <a:r>
              <a:rPr lang="en-US" dirty="0" smtClean="0">
                <a:ea typeface="ＭＳ Ｐゴシック" charset="0"/>
                <a:cs typeface="ＭＳ Ｐゴシック" charset="0"/>
              </a:rPr>
              <a:t>availability</a:t>
            </a:r>
          </a:p>
          <a:p>
            <a:r>
              <a:rPr lang="en-US" b="1" dirty="0" smtClean="0">
                <a:ea typeface="ＭＳ Ｐゴシック" charset="0"/>
                <a:cs typeface="ＭＳ Ｐゴシック" charset="0"/>
              </a:rPr>
              <a:t>MTTF</a:t>
            </a:r>
            <a:r>
              <a:rPr lang="en-US" dirty="0" smtClean="0">
                <a:ea typeface="ＭＳ Ｐゴシック" charset="0"/>
                <a:cs typeface="ＭＳ Ｐゴシック" charset="0"/>
              </a:rPr>
              <a:t> </a:t>
            </a:r>
            <a:r>
              <a:rPr lang="en-US" dirty="0">
                <a:ea typeface="ＭＳ Ｐゴシック" charset="0"/>
                <a:cs typeface="ＭＳ Ｐゴシック" charset="0"/>
              </a:rPr>
              <a:t>is most often used with safety critical systems such as air traffic control systems, avionics, and </a:t>
            </a:r>
            <a:r>
              <a:rPr lang="en-US" dirty="0" smtClean="0">
                <a:ea typeface="ＭＳ Ｐゴシック" charset="0"/>
                <a:cs typeface="ＭＳ Ｐゴシック" charset="0"/>
              </a:rPr>
              <a:t>weapons</a:t>
            </a:r>
          </a:p>
          <a:p>
            <a:r>
              <a:rPr lang="en-US" b="1" dirty="0" smtClean="0"/>
              <a:t>Availability</a:t>
            </a:r>
            <a:r>
              <a:rPr lang="en-US" dirty="0" smtClean="0"/>
              <a:t> </a:t>
            </a:r>
            <a:r>
              <a:rPr lang="en-US" dirty="0"/>
              <a:t>is the probability that a system will work as required when required during the period of a mission. </a:t>
            </a:r>
            <a:endParaRPr lang="en-US" dirty="0">
              <a:ea typeface="ＭＳ Ｐゴシック" charset="0"/>
              <a:cs typeface="ＭＳ Ｐゴシック" charset="0"/>
            </a:endParaRPr>
          </a:p>
          <a:p>
            <a:r>
              <a:rPr lang="en-US" dirty="0" smtClean="0">
                <a:ea typeface="ＭＳ Ｐゴシック" charset="0"/>
                <a:cs typeface="ＭＳ Ｐゴシック" charset="0"/>
              </a:rPr>
              <a:t>Both </a:t>
            </a:r>
            <a:r>
              <a:rPr lang="en-US" dirty="0">
                <a:ea typeface="ＭＳ Ｐゴシック" charset="0"/>
                <a:cs typeface="ＭＳ Ｐゴシック" charset="0"/>
              </a:rPr>
              <a:t>are correlated, but different in the same way that failures and defects are different</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910872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Mean Time Between Failures </a:t>
            </a:r>
          </a:p>
        </p:txBody>
      </p:sp>
      <p:sp>
        <p:nvSpPr>
          <p:cNvPr id="3" name="Content Placeholder 2"/>
          <p:cNvSpPr>
            <a:spLocks noGrp="1"/>
          </p:cNvSpPr>
          <p:nvPr>
            <p:ph idx="1"/>
          </p:nvPr>
        </p:nvSpPr>
        <p:spPr/>
        <p:txBody>
          <a:bodyPr/>
          <a:lstStyle/>
          <a:p>
            <a:r>
              <a:rPr lang="en-US" dirty="0" smtClean="0"/>
              <a:t>Mean time between failures (MTBF)</a:t>
            </a:r>
          </a:p>
          <a:p>
            <a:pPr lvl="1"/>
            <a:r>
              <a:rPr lang="en-US" dirty="0" smtClean="0"/>
              <a:t>Average </a:t>
            </a:r>
            <a:r>
              <a:rPr lang="en-US" dirty="0"/>
              <a:t>of intervals between consecutive </a:t>
            </a:r>
            <a:r>
              <a:rPr lang="en-US" dirty="0" smtClean="0"/>
              <a:t>failures. </a:t>
            </a:r>
          </a:p>
          <a:p>
            <a:r>
              <a:rPr lang="en-US" dirty="0" smtClean="0"/>
              <a:t>Mean time to failures (MTTF)</a:t>
            </a:r>
          </a:p>
          <a:p>
            <a:pPr lvl="1"/>
            <a:r>
              <a:rPr lang="en-US" dirty="0" smtClean="0"/>
              <a:t>Average </a:t>
            </a:r>
            <a:r>
              <a:rPr lang="en-US" dirty="0"/>
              <a:t>amount of time a </a:t>
            </a:r>
            <a:r>
              <a:rPr lang="en-US" dirty="0" smtClean="0"/>
              <a:t>system </a:t>
            </a:r>
            <a:r>
              <a:rPr lang="en-US" dirty="0"/>
              <a:t>operates before it fails</a:t>
            </a:r>
            <a:endParaRPr lang="en-US" dirty="0" smtClean="0"/>
          </a:p>
          <a:p>
            <a:r>
              <a:rPr lang="en-US" dirty="0" smtClean="0"/>
              <a:t>Mean time to repair (MTTR)</a:t>
            </a:r>
          </a:p>
          <a:p>
            <a:pPr lvl="1"/>
            <a:r>
              <a:rPr lang="en-US" dirty="0" smtClean="0"/>
              <a:t>Average time to repair/restart the system and get it back to running</a:t>
            </a:r>
          </a:p>
          <a:p>
            <a:r>
              <a:rPr lang="en-US" dirty="0" smtClean="0">
                <a:latin typeface="Arial" charset="0"/>
                <a:ea typeface="ＭＳ Ｐゴシック" charset="0"/>
                <a:cs typeface="ＭＳ Ｐゴシック" charset="0"/>
              </a:rPr>
              <a:t>MTBF is a simple measure of reliability</a:t>
            </a:r>
            <a:endParaRPr lang="en-US" dirty="0">
              <a:latin typeface="Arial" charset="0"/>
              <a:ea typeface="ＭＳ Ｐゴシック" charset="0"/>
              <a:cs typeface="ＭＳ Ｐゴシック" charset="0"/>
            </a:endParaRPr>
          </a:p>
          <a:p>
            <a:pPr>
              <a:buNone/>
            </a:pPr>
            <a:r>
              <a:rPr lang="en-US" dirty="0">
                <a:latin typeface="Arial" charset="0"/>
                <a:ea typeface="ＭＳ Ｐゴシック" charset="0"/>
                <a:cs typeface="ＭＳ Ｐゴシック" charset="0"/>
              </a:rPr>
              <a:t>			MTBF = MTTF + MTTR</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400479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Metrics of Software Quality – Availability &amp; Reliability</a:t>
            </a:r>
          </a:p>
        </p:txBody>
      </p:sp>
      <p:sp>
        <p:nvSpPr>
          <p:cNvPr id="3" name="Content Placeholder 2"/>
          <p:cNvSpPr>
            <a:spLocks noGrp="1"/>
          </p:cNvSpPr>
          <p:nvPr>
            <p:ph idx="1"/>
          </p:nvPr>
        </p:nvSpPr>
        <p:spPr>
          <a:xfrm>
            <a:off x="952500" y="1447800"/>
            <a:ext cx="8382000" cy="5410200"/>
          </a:xfrm>
        </p:spPr>
        <p:txBody>
          <a:bodyPr/>
          <a:lstStyle/>
          <a:p>
            <a:r>
              <a:rPr lang="en-US" dirty="0"/>
              <a:t>Availability </a:t>
            </a:r>
          </a:p>
          <a:p>
            <a:pPr lvl="1"/>
            <a:r>
              <a:rPr lang="en-US" dirty="0"/>
              <a:t>The probability of a system to be available.</a:t>
            </a:r>
          </a:p>
          <a:p>
            <a:pPr lvl="1"/>
            <a:r>
              <a:rPr lang="en-US" dirty="0"/>
              <a:t>The fraction of time the system is available.</a:t>
            </a:r>
          </a:p>
          <a:p>
            <a:pPr marL="344487" lvl="1" indent="0">
              <a:buNone/>
            </a:pPr>
            <a:r>
              <a:rPr lang="en-US" dirty="0"/>
              <a:t>	    available time (“up time”) </a:t>
            </a:r>
          </a:p>
          <a:p>
            <a:pPr marL="344487" lvl="1" indent="0">
              <a:buNone/>
            </a:pPr>
            <a:r>
              <a:rPr lang="en-US" dirty="0"/>
              <a:t>                     total time  </a:t>
            </a:r>
          </a:p>
          <a:p>
            <a:r>
              <a:rPr lang="en-US" dirty="0"/>
              <a:t>Reliability </a:t>
            </a:r>
          </a:p>
          <a:p>
            <a:pPr lvl="1"/>
            <a:r>
              <a:rPr lang="en-US" dirty="0"/>
              <a:t>The probability of a system to operate without failures.</a:t>
            </a:r>
          </a:p>
          <a:p>
            <a:pPr lvl="1"/>
            <a:r>
              <a:rPr lang="en-US" dirty="0"/>
              <a:t>The fraction of all attempted operations that complete </a:t>
            </a:r>
            <a:r>
              <a:rPr lang="en-US" i="1" dirty="0"/>
              <a:t>successfully.</a:t>
            </a:r>
          </a:p>
          <a:p>
            <a:pPr marL="344487" lvl="1" indent="0">
              <a:buNone/>
            </a:pPr>
            <a:r>
              <a:rPr lang="en-US" dirty="0"/>
              <a:t>             # of successful operations </a:t>
            </a:r>
          </a:p>
          <a:p>
            <a:pPr marL="344487" lvl="1" indent="0">
              <a:buNone/>
            </a:pPr>
            <a:r>
              <a:rPr lang="en-US" dirty="0"/>
              <a:t>          # of total operations attempted </a:t>
            </a:r>
          </a:p>
        </p:txBody>
      </p:sp>
      <p:cxnSp>
        <p:nvCxnSpPr>
          <p:cNvPr id="7" name="Straight Connector 6"/>
          <p:cNvCxnSpPr/>
          <p:nvPr/>
        </p:nvCxnSpPr>
        <p:spPr bwMode="auto">
          <a:xfrm>
            <a:off x="1943878" y="5469293"/>
            <a:ext cx="4495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2097833" y="3072881"/>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7198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Availability</a:t>
            </a:r>
            <a:endParaRPr lang="en-US" dirty="0">
              <a:ea typeface="ＭＳ Ｐゴシック" charset="0"/>
              <a:cs typeface="ＭＳ Ｐゴシック" charset="0"/>
            </a:endParaRPr>
          </a:p>
        </p:txBody>
      </p:sp>
      <p:sp>
        <p:nvSpPr>
          <p:cNvPr id="51203" name="Rectangle 3"/>
          <p:cNvSpPr>
            <a:spLocks noGrp="1" noRot="1" noChangeArrowheads="1"/>
          </p:cNvSpPr>
          <p:nvPr>
            <p:ph type="body" idx="1"/>
          </p:nvPr>
        </p:nvSpPr>
        <p:spPr/>
        <p:txBody>
          <a:bodyPr/>
          <a:lstStyle/>
          <a:p>
            <a:r>
              <a:rPr lang="en-US" dirty="0" smtClean="0">
                <a:ea typeface="ＭＳ Ｐゴシック" charset="0"/>
                <a:cs typeface="ＭＳ Ｐゴシック" charset="0"/>
              </a:rPr>
              <a:t>Software </a:t>
            </a:r>
            <a:r>
              <a:rPr lang="en-US" dirty="0">
                <a:ea typeface="ＭＳ Ｐゴシック" charset="0"/>
                <a:cs typeface="ＭＳ Ｐゴシック" charset="0"/>
              </a:rPr>
              <a:t>availability is the probability that a program is operating according to requirements at a given point in time and is defined as</a:t>
            </a:r>
          </a:p>
          <a:p>
            <a:pPr>
              <a:buFont typeface="Wingdings" charset="0"/>
              <a:buNone/>
            </a:pPr>
            <a:r>
              <a:rPr lang="en-US" dirty="0">
                <a:ea typeface="ＭＳ Ｐゴシック" charset="0"/>
                <a:cs typeface="ＭＳ Ｐゴシック" charset="0"/>
              </a:rPr>
              <a:t>			Availability = [MTTF/(MTTF + MTTR)] x 100% </a:t>
            </a:r>
          </a:p>
          <a:p>
            <a:r>
              <a:rPr lang="en-US" dirty="0">
                <a:ea typeface="ＭＳ Ｐゴシック" charset="0"/>
                <a:cs typeface="ＭＳ Ｐゴシック" charset="0"/>
              </a:rPr>
              <a:t>Consider 5 nines </a:t>
            </a:r>
            <a:r>
              <a:rPr lang="en-US" dirty="0" smtClean="0">
                <a:ea typeface="ＭＳ Ｐゴシック" charset="0"/>
                <a:cs typeface="ＭＳ Ｐゴシック" charset="0"/>
              </a:rPr>
              <a:t>availability (</a:t>
            </a:r>
            <a:r>
              <a:rPr lang="en-US" dirty="0">
                <a:ea typeface="ＭＳ Ｐゴシック" charset="0"/>
                <a:cs typeface="ＭＳ Ｐゴシック" charset="0"/>
              </a:rPr>
              <a:t>99.999%); what does this mean?</a:t>
            </a:r>
          </a:p>
          <a:p>
            <a:pPr lvl="1"/>
            <a:r>
              <a:rPr lang="en-US" dirty="0" smtClean="0">
                <a:ea typeface="ＭＳ Ｐゴシック" charset="0"/>
                <a:cs typeface="ＭＳ Ｐゴシック" charset="0"/>
              </a:rPr>
              <a:t>5 </a:t>
            </a:r>
            <a:r>
              <a:rPr lang="en-US" dirty="0">
                <a:ea typeface="ＭＳ Ｐゴシック" charset="0"/>
                <a:cs typeface="ＭＳ Ｐゴシック" charset="0"/>
              </a:rPr>
              <a:t>minutes of down time per </a:t>
            </a:r>
            <a:r>
              <a:rPr lang="en-US" dirty="0" smtClean="0">
                <a:ea typeface="ＭＳ Ｐゴシック" charset="0"/>
                <a:cs typeface="ＭＳ Ｐゴシック" charset="0"/>
              </a:rPr>
              <a:t>year</a:t>
            </a:r>
          </a:p>
          <a:p>
            <a:pPr marL="57150" indent="0">
              <a:buNone/>
            </a:pPr>
            <a:r>
              <a:rPr lang="en-US" sz="1800" dirty="0">
                <a:ea typeface="ＭＳ Ｐゴシック" charset="0"/>
                <a:cs typeface="ＭＳ Ｐゴシック" charset="0"/>
              </a:rPr>
              <a:t>[See </a:t>
            </a:r>
            <a:r>
              <a:rPr lang="en-US" sz="1800" dirty="0"/>
              <a:t>Availability (system) – https://en.wikipedia.org/wiki/Availability_(system)]</a:t>
            </a:r>
            <a:endParaRPr lang="en-US" sz="18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468973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Error Rate &amp; Completion Rate</a:t>
            </a:r>
          </a:p>
        </p:txBody>
      </p:sp>
      <p:sp>
        <p:nvSpPr>
          <p:cNvPr id="3" name="Content Placeholder 2"/>
          <p:cNvSpPr>
            <a:spLocks noGrp="1"/>
          </p:cNvSpPr>
          <p:nvPr>
            <p:ph idx="1"/>
          </p:nvPr>
        </p:nvSpPr>
        <p:spPr>
          <a:xfrm>
            <a:off x="838199" y="1690688"/>
            <a:ext cx="9817359" cy="4084961"/>
          </a:xfrm>
        </p:spPr>
        <p:txBody>
          <a:bodyPr/>
          <a:lstStyle/>
          <a:p>
            <a:r>
              <a:rPr lang="en-US" dirty="0" smtClean="0"/>
              <a:t>Reliability depends on the </a:t>
            </a:r>
            <a:r>
              <a:rPr lang="en-US" i="1" dirty="0" smtClean="0"/>
              <a:t>unit</a:t>
            </a:r>
            <a:r>
              <a:rPr lang="en-US" dirty="0" smtClean="0"/>
              <a:t> of operation  </a:t>
            </a:r>
          </a:p>
          <a:p>
            <a:pPr lvl="1"/>
            <a:r>
              <a:rPr lang="en-US" dirty="0" smtClean="0"/>
              <a:t>An operation may consists of multiple steps </a:t>
            </a:r>
          </a:p>
          <a:p>
            <a:pPr lvl="1"/>
            <a:r>
              <a:rPr lang="en-US" dirty="0" smtClean="0"/>
              <a:t>Reliability ≠ Completion rate </a:t>
            </a:r>
          </a:p>
          <a:p>
            <a:r>
              <a:rPr lang="en-US" dirty="0" smtClean="0"/>
              <a:t>Error rate (per page)</a:t>
            </a:r>
          </a:p>
          <a:p>
            <a:pPr lvl="1"/>
            <a:r>
              <a:rPr lang="en-US" dirty="0" smtClean="0"/>
              <a:t>The fraction of pages (unit of operation) that time out or fail</a:t>
            </a:r>
          </a:p>
          <a:p>
            <a:r>
              <a:rPr lang="en-US" dirty="0" smtClean="0"/>
              <a:t>Completion rate</a:t>
            </a:r>
          </a:p>
          <a:p>
            <a:pPr lvl="1"/>
            <a:r>
              <a:rPr lang="en-US" dirty="0"/>
              <a:t>The fraction of all attempted operations that </a:t>
            </a:r>
            <a:r>
              <a:rPr lang="en-US" i="1" dirty="0" smtClean="0"/>
              <a:t>eventually</a:t>
            </a:r>
            <a:r>
              <a:rPr lang="en-US" dirty="0" smtClean="0"/>
              <a:t> complete the operation </a:t>
            </a:r>
          </a:p>
          <a:p>
            <a:pPr lvl="1"/>
            <a:r>
              <a:rPr lang="en-US" dirty="0" smtClean="0"/>
              <a:t>Completion ≠ Success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9218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&amp; System Testing</a:t>
            </a:r>
            <a:endParaRPr lang="en-US" dirty="0"/>
          </a:p>
        </p:txBody>
      </p:sp>
      <p:sp>
        <p:nvSpPr>
          <p:cNvPr id="3" name="Content Placeholder 2"/>
          <p:cNvSpPr>
            <a:spLocks noGrp="1"/>
          </p:cNvSpPr>
          <p:nvPr>
            <p:ph idx="1"/>
          </p:nvPr>
        </p:nvSpPr>
        <p:spPr/>
        <p:txBody>
          <a:bodyPr/>
          <a:lstStyle/>
          <a:p>
            <a:r>
              <a:rPr lang="en-US" sz="3200" dirty="0"/>
              <a:t>Integration testing </a:t>
            </a:r>
          </a:p>
          <a:p>
            <a:pPr lvl="1"/>
            <a:r>
              <a:rPr lang="en-US" sz="2800" dirty="0"/>
              <a:t>To expose defects in the interfaces and the interactions between integrated sub-systems. </a:t>
            </a:r>
            <a:endParaRPr lang="en-US" dirty="0" smtClean="0"/>
          </a:p>
          <a:p>
            <a:r>
              <a:rPr lang="en-US" sz="3200" dirty="0"/>
              <a:t>System (“end-to-end”) testing </a:t>
            </a:r>
          </a:p>
          <a:p>
            <a:pPr lvl="1"/>
            <a:r>
              <a:rPr lang="en-US" sz="2800" dirty="0"/>
              <a:t>Test of an integrated system to determine whether it meets the specification. </a:t>
            </a:r>
          </a:p>
        </p:txBody>
      </p:sp>
      <p:sp>
        <p:nvSpPr>
          <p:cNvPr id="4" name="Slide Number Placeholder 3"/>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415262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defRPr/>
            </a:pPr>
            <a:r>
              <a:rPr lang="en-US" sz="5400" dirty="0">
                <a:ea typeface="MS PGothic" charset="0"/>
              </a:rPr>
              <a:t>Factors in Project Success &amp; Failure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3585419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&amp; Beta Testing </a:t>
            </a:r>
            <a:endParaRPr lang="en-US" dirty="0"/>
          </a:p>
        </p:txBody>
      </p:sp>
      <p:sp>
        <p:nvSpPr>
          <p:cNvPr id="3" name="Content Placeholder 2"/>
          <p:cNvSpPr>
            <a:spLocks noGrp="1"/>
          </p:cNvSpPr>
          <p:nvPr>
            <p:ph idx="1"/>
          </p:nvPr>
        </p:nvSpPr>
        <p:spPr>
          <a:xfrm>
            <a:off x="838199" y="1690688"/>
            <a:ext cx="10246567" cy="4448855"/>
          </a:xfrm>
        </p:spPr>
        <p:txBody>
          <a:bodyPr/>
          <a:lstStyle/>
          <a:p>
            <a:r>
              <a:rPr lang="en-US" sz="3200" dirty="0"/>
              <a:t>Acceptance testing </a:t>
            </a:r>
          </a:p>
          <a:p>
            <a:pPr lvl="1"/>
            <a:r>
              <a:rPr lang="en-US" dirty="0"/>
              <a:t>T</a:t>
            </a:r>
            <a:r>
              <a:rPr lang="en-US" dirty="0" smtClean="0"/>
              <a:t>o </a:t>
            </a:r>
            <a:r>
              <a:rPr lang="en-US" dirty="0"/>
              <a:t>determine whether or not a system </a:t>
            </a:r>
            <a:r>
              <a:rPr lang="en-US" dirty="0" smtClean="0"/>
              <a:t>satisfies the user needs and requirements.</a:t>
            </a:r>
          </a:p>
          <a:p>
            <a:pPr lvl="1"/>
            <a:r>
              <a:rPr lang="en-US" dirty="0"/>
              <a:t>T</a:t>
            </a:r>
            <a:r>
              <a:rPr lang="en-US" dirty="0" smtClean="0"/>
              <a:t>o </a:t>
            </a:r>
            <a:r>
              <a:rPr lang="en-US" dirty="0"/>
              <a:t>enable the user, </a:t>
            </a:r>
            <a:r>
              <a:rPr lang="en-US" dirty="0" smtClean="0"/>
              <a:t>customers, </a:t>
            </a:r>
            <a:r>
              <a:rPr lang="en-US" dirty="0"/>
              <a:t>or other authorized entity to determine whether or not to accept the system. </a:t>
            </a:r>
            <a:endParaRPr lang="en-US" dirty="0" smtClean="0"/>
          </a:p>
          <a:p>
            <a:r>
              <a:rPr lang="en-US" sz="3200" dirty="0"/>
              <a:t>Beta testing</a:t>
            </a:r>
          </a:p>
          <a:p>
            <a:pPr lvl="1"/>
            <a:r>
              <a:rPr lang="en-US" dirty="0" smtClean="0"/>
              <a:t>One form of acceptance testing </a:t>
            </a:r>
          </a:p>
          <a:p>
            <a:pPr lvl="1"/>
            <a:r>
              <a:rPr lang="en-US" dirty="0"/>
              <a:t>Performed by </a:t>
            </a:r>
            <a:r>
              <a:rPr lang="en-US" i="1" dirty="0"/>
              <a:t>real</a:t>
            </a:r>
            <a:r>
              <a:rPr lang="en-US" dirty="0"/>
              <a:t> users in their own </a:t>
            </a:r>
            <a:r>
              <a:rPr lang="en-US" dirty="0" smtClean="0"/>
              <a:t>environment </a:t>
            </a:r>
          </a:p>
          <a:p>
            <a:pPr lvl="1"/>
            <a:r>
              <a:rPr lang="en-US" dirty="0" smtClean="0"/>
              <a:t>Perform actual </a:t>
            </a:r>
            <a:r>
              <a:rPr lang="en-US" dirty="0"/>
              <a:t>tasks without </a:t>
            </a:r>
            <a:r>
              <a:rPr lang="en-US" dirty="0" smtClean="0"/>
              <a:t>interference.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56430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14" y="1709738"/>
            <a:ext cx="10493435" cy="2852737"/>
          </a:xfrm>
        </p:spPr>
        <p:txBody>
          <a:bodyPr/>
          <a:lstStyle/>
          <a:p>
            <a:pPr algn="ctr"/>
            <a:r>
              <a:rPr lang="en-US" sz="4400" dirty="0"/>
              <a:t>The Spectrum of </a:t>
            </a:r>
            <a:br>
              <a:rPr lang="en-US" sz="4400" dirty="0"/>
            </a:br>
            <a:r>
              <a:rPr lang="en-US" sz="4400" dirty="0"/>
              <a:t>Software Quality</a:t>
            </a:r>
          </a:p>
        </p:txBody>
      </p:sp>
      <p:sp>
        <p:nvSpPr>
          <p:cNvPr id="4" name="Text Placeholder 3"/>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091349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Quality</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Some </a:t>
            </a:r>
            <a:r>
              <a:rPr lang="en-US" u="sng" dirty="0" smtClean="0"/>
              <a:t>possible</a:t>
            </a:r>
            <a:r>
              <a:rPr lang="en-US" dirty="0" smtClean="0"/>
              <a:t> definitions:</a:t>
            </a:r>
          </a:p>
          <a:p>
            <a:r>
              <a:rPr lang="en-US" dirty="0" smtClean="0"/>
              <a:t>Quality </a:t>
            </a:r>
            <a:r>
              <a:rPr lang="en-US" dirty="0"/>
              <a:t>= zero defects (Crosby)</a:t>
            </a:r>
          </a:p>
          <a:p>
            <a:r>
              <a:rPr lang="en-US" dirty="0" smtClean="0"/>
              <a:t>The </a:t>
            </a:r>
            <a:r>
              <a:rPr lang="en-US" dirty="0"/>
              <a:t>totality of features and characteristics of a product or service that bear on its ability to satisfy specified or implied needs. (ISO)</a:t>
            </a:r>
          </a:p>
          <a:p>
            <a:r>
              <a:rPr lang="en-US" dirty="0" smtClean="0"/>
              <a:t>Quality </a:t>
            </a:r>
            <a:r>
              <a:rPr lang="en-US" dirty="0"/>
              <a:t>= fitness for purpose (Juran)</a:t>
            </a:r>
          </a:p>
          <a:p>
            <a:r>
              <a:rPr lang="en-US" dirty="0" smtClean="0"/>
              <a:t>Quality </a:t>
            </a:r>
            <a:r>
              <a:rPr lang="en-US" dirty="0"/>
              <a:t>n., the degree of excellence (OED)</a:t>
            </a:r>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9525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anose="020E0502030303020204" pitchFamily="34" charset="0"/>
              </a:rPr>
              <a:t>Software System Qualities </a:t>
            </a:r>
            <a:endParaRPr lang="en-US" dirty="0">
              <a:latin typeface="Candara" panose="020E0502030303020204" pitchFamily="34" charset="0"/>
            </a:endParaRPr>
          </a:p>
        </p:txBody>
      </p:sp>
      <p:sp>
        <p:nvSpPr>
          <p:cNvPr id="3" name="Content Placeholder 2"/>
          <p:cNvSpPr>
            <a:spLocks noGrp="1"/>
          </p:cNvSpPr>
          <p:nvPr>
            <p:ph sz="half" idx="1"/>
          </p:nvPr>
        </p:nvSpPr>
        <p:spPr>
          <a:xfrm>
            <a:off x="1104120" y="1765043"/>
            <a:ext cx="4038600" cy="4467807"/>
          </a:xfrm>
        </p:spPr>
        <p:txBody>
          <a:bodyPr/>
          <a:lstStyle/>
          <a:p>
            <a:r>
              <a:rPr lang="en-US" sz="3200" dirty="0">
                <a:latin typeface="Candara" panose="020E0502030303020204" pitchFamily="34" charset="0"/>
              </a:rPr>
              <a:t>Correctness</a:t>
            </a:r>
          </a:p>
          <a:p>
            <a:r>
              <a:rPr lang="en-US" sz="3200" dirty="0">
                <a:latin typeface="Candara" panose="020E0502030303020204" pitchFamily="34" charset="0"/>
              </a:rPr>
              <a:t>Availability </a:t>
            </a:r>
          </a:p>
          <a:p>
            <a:r>
              <a:rPr lang="en-US" sz="3200" dirty="0">
                <a:latin typeface="Candara" panose="020E0502030303020204" pitchFamily="34" charset="0"/>
              </a:rPr>
              <a:t>Reliability</a:t>
            </a:r>
          </a:p>
          <a:p>
            <a:r>
              <a:rPr lang="en-US" sz="3200" dirty="0">
                <a:latin typeface="Candara" panose="020E0502030303020204" pitchFamily="34" charset="0"/>
              </a:rPr>
              <a:t>Performance </a:t>
            </a:r>
          </a:p>
          <a:p>
            <a:r>
              <a:rPr lang="en-US" sz="3200" dirty="0">
                <a:latin typeface="Candara" panose="020E0502030303020204" pitchFamily="34" charset="0"/>
              </a:rPr>
              <a:t>Scalability</a:t>
            </a:r>
          </a:p>
          <a:p>
            <a:r>
              <a:rPr lang="en-US" sz="3200" dirty="0">
                <a:latin typeface="Candara" panose="020E0502030303020204" pitchFamily="34" charset="0"/>
              </a:rPr>
              <a:t>Efficiency </a:t>
            </a:r>
          </a:p>
          <a:p>
            <a:r>
              <a:rPr lang="en-US" sz="3200" dirty="0">
                <a:latin typeface="Candara" panose="020E0502030303020204" pitchFamily="34" charset="0"/>
              </a:rPr>
              <a:t>Safety </a:t>
            </a:r>
          </a:p>
        </p:txBody>
      </p:sp>
      <p:sp>
        <p:nvSpPr>
          <p:cNvPr id="6" name="Content Placeholder 5"/>
          <p:cNvSpPr>
            <a:spLocks noGrp="1"/>
          </p:cNvSpPr>
          <p:nvPr>
            <p:ph sz="half" idx="2"/>
          </p:nvPr>
        </p:nvSpPr>
        <p:spPr>
          <a:xfrm>
            <a:off x="5295120" y="1765043"/>
            <a:ext cx="4038600" cy="4467807"/>
          </a:xfrm>
        </p:spPr>
        <p:txBody>
          <a:bodyPr/>
          <a:lstStyle/>
          <a:p>
            <a:r>
              <a:rPr lang="en-US" sz="3200" dirty="0">
                <a:latin typeface="Candara" panose="020E0502030303020204" pitchFamily="34" charset="0"/>
              </a:rPr>
              <a:t>Usability </a:t>
            </a:r>
          </a:p>
          <a:p>
            <a:r>
              <a:rPr lang="en-US" sz="3200" dirty="0">
                <a:latin typeface="Candara" panose="020E0502030303020204" pitchFamily="34" charset="0"/>
              </a:rPr>
              <a:t>Security </a:t>
            </a:r>
          </a:p>
          <a:p>
            <a:r>
              <a:rPr lang="en-US" sz="3200" dirty="0">
                <a:latin typeface="Candara" panose="020E0502030303020204" pitchFamily="34" charset="0"/>
              </a:rPr>
              <a:t>Robustness </a:t>
            </a:r>
          </a:p>
          <a:p>
            <a:r>
              <a:rPr lang="en-US" sz="3200" dirty="0">
                <a:latin typeface="Candara" panose="020E0502030303020204" pitchFamily="34" charset="0"/>
              </a:rPr>
              <a:t>Maintainability</a:t>
            </a:r>
          </a:p>
          <a:p>
            <a:r>
              <a:rPr lang="en-US" sz="3200" dirty="0">
                <a:latin typeface="Candara" panose="020E0502030303020204" pitchFamily="34" charset="0"/>
              </a:rPr>
              <a:t>Reusability  </a:t>
            </a:r>
          </a:p>
          <a:p>
            <a:r>
              <a:rPr lang="en-US" sz="3200" dirty="0">
                <a:latin typeface="Candara" panose="020E0502030303020204" pitchFamily="34" charset="0"/>
              </a:rPr>
              <a:t>Portability</a:t>
            </a:r>
          </a:p>
          <a:p>
            <a:r>
              <a:rPr lang="en-US" sz="3200" dirty="0">
                <a:latin typeface="Candara" panose="020E0502030303020204" pitchFamily="34" charset="0"/>
              </a:rPr>
              <a:t>Interoperability </a:t>
            </a:r>
          </a:p>
          <a:p>
            <a:endParaRPr lang="en-US"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latin typeface="Candara" panose="020E0502030303020204" pitchFamily="34" charset="0"/>
              </a:rPr>
              <a:t>33</a:t>
            </a:fld>
            <a:endParaRPr lang="en-US">
              <a:latin typeface="Candara" panose="020E0502030303020204" pitchFamily="34" charset="0"/>
            </a:endParaRPr>
          </a:p>
        </p:txBody>
      </p:sp>
    </p:spTree>
    <p:extLst>
      <p:ext uri="{BB962C8B-B14F-4D97-AF65-F5344CB8AC3E}">
        <p14:creationId xmlns:p14="http://schemas.microsoft.com/office/powerpoint/2010/main" val="2203355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Expected Behavior – Correctness vs. Reliability </a:t>
            </a:r>
          </a:p>
        </p:txBody>
      </p:sp>
      <p:sp>
        <p:nvSpPr>
          <p:cNvPr id="3" name="Content Placeholder 2"/>
          <p:cNvSpPr>
            <a:spLocks noGrp="1"/>
          </p:cNvSpPr>
          <p:nvPr>
            <p:ph idx="1"/>
          </p:nvPr>
        </p:nvSpPr>
        <p:spPr/>
        <p:txBody>
          <a:bodyPr/>
          <a:lstStyle/>
          <a:p>
            <a:r>
              <a:rPr lang="en-US" sz="3200" dirty="0"/>
              <a:t>Correctness</a:t>
            </a:r>
          </a:p>
          <a:p>
            <a:pPr lvl="1"/>
            <a:r>
              <a:rPr lang="en-US" sz="2800" dirty="0"/>
              <a:t>Whether a system is consistent with its </a:t>
            </a:r>
            <a:r>
              <a:rPr lang="en-US" sz="2800" i="1" u="sng" dirty="0"/>
              <a:t>specification</a:t>
            </a:r>
            <a:r>
              <a:rPr lang="en-US" sz="2800" dirty="0"/>
              <a:t>.</a:t>
            </a:r>
          </a:p>
          <a:p>
            <a:r>
              <a:rPr lang="en-US" sz="3200" dirty="0"/>
              <a:t>Reliability</a:t>
            </a:r>
          </a:p>
          <a:p>
            <a:pPr lvl="1"/>
            <a:r>
              <a:rPr lang="en-US" sz="2800" dirty="0"/>
              <a:t>The probability of a system to operate without failures. </a:t>
            </a:r>
          </a:p>
          <a:p>
            <a:pPr lvl="1"/>
            <a:r>
              <a:rPr lang="en-US" sz="2800" dirty="0"/>
              <a:t>Relative to its </a:t>
            </a:r>
            <a:r>
              <a:rPr lang="en-US" sz="2800" i="1" u="sng" dirty="0"/>
              <a:t>specification</a:t>
            </a:r>
            <a:r>
              <a:rPr lang="en-US" sz="2800" dirty="0"/>
              <a:t> and a </a:t>
            </a:r>
            <a:r>
              <a:rPr lang="en-US" sz="2800" i="1" u="sng" dirty="0"/>
              <a:t>usage profile</a:t>
            </a:r>
            <a:r>
              <a:rPr lang="en-US" sz="2800" dirty="0"/>
              <a:t>.</a:t>
            </a:r>
          </a:p>
          <a:p>
            <a:pPr lvl="1"/>
            <a:r>
              <a:rPr lang="en-US" sz="2800" dirty="0"/>
              <a:t>Statistical approximation to correctness </a:t>
            </a:r>
          </a:p>
          <a:p>
            <a:pPr marL="344487" lvl="1" indent="0">
              <a:buNone/>
            </a:pPr>
            <a:r>
              <a:rPr lang="en-US" sz="2800" dirty="0"/>
              <a:t>	100% reliable ≈ correct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42373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Exceptional Behavior – Safety vs. Robustness</a:t>
            </a:r>
          </a:p>
        </p:txBody>
      </p:sp>
      <p:sp>
        <p:nvSpPr>
          <p:cNvPr id="3" name="Content Placeholder 2"/>
          <p:cNvSpPr>
            <a:spLocks noGrp="1"/>
          </p:cNvSpPr>
          <p:nvPr>
            <p:ph idx="1"/>
          </p:nvPr>
        </p:nvSpPr>
        <p:spPr/>
        <p:txBody>
          <a:bodyPr/>
          <a:lstStyle/>
          <a:p>
            <a:r>
              <a:rPr lang="en-US" sz="3200" dirty="0"/>
              <a:t>Safety</a:t>
            </a:r>
          </a:p>
          <a:p>
            <a:pPr lvl="1"/>
            <a:r>
              <a:rPr lang="en-US" sz="2800" dirty="0"/>
              <a:t>The ability of a software system to prevent certain undesirable behaviors, i.e., </a:t>
            </a:r>
            <a:r>
              <a:rPr lang="en-US" sz="2800" i="1" dirty="0"/>
              <a:t>hazards</a:t>
            </a:r>
            <a:r>
              <a:rPr lang="en-US" sz="2800" dirty="0"/>
              <a:t>. </a:t>
            </a:r>
          </a:p>
          <a:p>
            <a:r>
              <a:rPr lang="en-US" sz="3200" dirty="0"/>
              <a:t>Robustness</a:t>
            </a:r>
          </a:p>
          <a:p>
            <a:pPr lvl="1"/>
            <a:r>
              <a:rPr lang="en-US" sz="2800" dirty="0"/>
              <a:t>The ability of a software system to </a:t>
            </a:r>
            <a:r>
              <a:rPr lang="en-US" sz="2800" i="1" dirty="0"/>
              <a:t>fail or degrade gracefully</a:t>
            </a:r>
            <a:r>
              <a:rPr lang="en-US" sz="2800" dirty="0"/>
              <a:t> outside its normal operating parameters. </a:t>
            </a:r>
          </a:p>
          <a:p>
            <a:pPr lvl="1"/>
            <a:r>
              <a:rPr lang="en-US" sz="2800" dirty="0"/>
              <a:t>Acceptable (degraded) behavior under extreme conditions.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387115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121900" tIns="121900" rIns="121900" bIns="121900" rtlCol="0" anchor="b" anchorCtr="0">
            <a:noAutofit/>
          </a:bodyPr>
          <a:lstStyle/>
          <a:p>
            <a:r>
              <a:rPr lang="en-US" sz="4267" dirty="0"/>
              <a:t>Correctness</a:t>
            </a:r>
          </a:p>
        </p:txBody>
      </p:sp>
      <p:sp>
        <p:nvSpPr>
          <p:cNvPr id="3" name="Content Placeholder 2"/>
          <p:cNvSpPr>
            <a:spLocks noGrp="1"/>
          </p:cNvSpPr>
          <p:nvPr>
            <p:ph idx="1"/>
          </p:nvPr>
        </p:nvSpPr>
        <p:spPr>
          <a:xfrm>
            <a:off x="1048200" y="1682267"/>
            <a:ext cx="10291277" cy="4764800"/>
          </a:xfrm>
        </p:spPr>
        <p:txBody>
          <a:bodyPr>
            <a:normAutofit/>
          </a:bodyPr>
          <a:lstStyle/>
          <a:p>
            <a:r>
              <a:rPr lang="en-US" sz="2933" dirty="0"/>
              <a:t>Correctness is an all-or-nothing proposition. </a:t>
            </a:r>
          </a:p>
          <a:p>
            <a:r>
              <a:rPr lang="en-US" sz="2933" dirty="0"/>
              <a:t>A program cannot be mostly correct or somewhat correct or 30% correct, it is absolutely correct on all possible behaviors or else it is not correct.</a:t>
            </a:r>
          </a:p>
          <a:p>
            <a:r>
              <a:rPr lang="en-US" sz="2933" dirty="0"/>
              <a:t>It is very easy to achieve correctness, since every program is correct with respect to some (very bad) specification. </a:t>
            </a:r>
          </a:p>
          <a:p>
            <a:r>
              <a:rPr lang="en-US" sz="2933" dirty="0"/>
              <a:t>Correctness is a goal to aim for, but is rarely provably achieved.</a:t>
            </a:r>
          </a:p>
        </p:txBody>
      </p:sp>
      <p:sp>
        <p:nvSpPr>
          <p:cNvPr id="4" name="Slide Number Placeholder 3"/>
          <p:cNvSpPr>
            <a:spLocks noGrp="1"/>
          </p:cNvSpPr>
          <p:nvPr>
            <p:ph type="sldNum" sz="quarter" idx="12"/>
          </p:nvPr>
        </p:nvSpPr>
        <p:spPr/>
        <p:txBody>
          <a:bodyPr/>
          <a:lstStyle/>
          <a:p>
            <a:fld id="{DD18B25A-1883-4696-A1B6-A37056B064A6}" type="slidenum">
              <a:rPr lang="en-US" smtClean="0"/>
              <a:t>36</a:t>
            </a:fld>
            <a:endParaRPr lang="en-US"/>
          </a:p>
        </p:txBody>
      </p:sp>
    </p:spTree>
    <p:extLst>
      <p:ext uri="{BB962C8B-B14F-4D97-AF65-F5344CB8AC3E}">
        <p14:creationId xmlns:p14="http://schemas.microsoft.com/office/powerpoint/2010/main" val="2972883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121900" tIns="121900" rIns="121900" bIns="121900" rtlCol="0" anchor="b" anchorCtr="0">
            <a:noAutofit/>
          </a:bodyPr>
          <a:lstStyle/>
          <a:p>
            <a:r>
              <a:rPr lang="en-US" sz="4267" dirty="0"/>
              <a:t>Reliability</a:t>
            </a:r>
          </a:p>
        </p:txBody>
      </p:sp>
      <p:sp>
        <p:nvSpPr>
          <p:cNvPr id="3" name="Content Placeholder 2"/>
          <p:cNvSpPr>
            <a:spLocks noGrp="1"/>
          </p:cNvSpPr>
          <p:nvPr>
            <p:ph idx="1"/>
          </p:nvPr>
        </p:nvSpPr>
        <p:spPr/>
        <p:txBody>
          <a:bodyPr>
            <a:normAutofit/>
          </a:bodyPr>
          <a:lstStyle/>
          <a:p>
            <a:r>
              <a:rPr lang="en-US" sz="2933" dirty="0"/>
              <a:t>Informally, software is reliable if the user can depend on it. The specialized literature on software reliability defines reliability in terms of statistical behavior—the probability that the software will operate as expected over a specified time interval.</a:t>
            </a:r>
          </a:p>
        </p:txBody>
      </p:sp>
      <p:pic>
        <p:nvPicPr>
          <p:cNvPr id="4" name="Picture 3"/>
          <p:cNvPicPr>
            <a:picLocks noChangeAspect="1"/>
          </p:cNvPicPr>
          <p:nvPr/>
        </p:nvPicPr>
        <p:blipFill>
          <a:blip r:embed="rId2"/>
          <a:stretch>
            <a:fillRect/>
          </a:stretch>
        </p:blipFill>
        <p:spPr>
          <a:xfrm>
            <a:off x="6631221" y="4064668"/>
            <a:ext cx="2869903" cy="2216001"/>
          </a:xfrm>
          <a:prstGeom prst="rect">
            <a:avLst/>
          </a:prstGeom>
        </p:spPr>
      </p:pic>
      <p:sp>
        <p:nvSpPr>
          <p:cNvPr id="5" name="Slide Number Placeholder 4"/>
          <p:cNvSpPr>
            <a:spLocks noGrp="1"/>
          </p:cNvSpPr>
          <p:nvPr>
            <p:ph type="sldNum" sz="quarter" idx="12"/>
          </p:nvPr>
        </p:nvSpPr>
        <p:spPr/>
        <p:txBody>
          <a:bodyPr/>
          <a:lstStyle/>
          <a:p>
            <a:fld id="{DD18B25A-1883-4696-A1B6-A37056B064A6}" type="slidenum">
              <a:rPr lang="en-US" smtClean="0"/>
              <a:t>37</a:t>
            </a:fld>
            <a:endParaRPr lang="en-US"/>
          </a:p>
        </p:txBody>
      </p:sp>
    </p:spTree>
    <p:extLst>
      <p:ext uri="{BB962C8B-B14F-4D97-AF65-F5344CB8AC3E}">
        <p14:creationId xmlns:p14="http://schemas.microsoft.com/office/powerpoint/2010/main" val="3448991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121900" tIns="121900" rIns="121900" bIns="121900" rtlCol="0" anchor="b" anchorCtr="0">
            <a:noAutofit/>
          </a:bodyPr>
          <a:lstStyle/>
          <a:p>
            <a:r>
              <a:rPr lang="en-US" sz="4267" dirty="0"/>
              <a:t>Robustness</a:t>
            </a:r>
          </a:p>
        </p:txBody>
      </p:sp>
      <p:sp>
        <p:nvSpPr>
          <p:cNvPr id="3" name="Content Placeholder 2"/>
          <p:cNvSpPr>
            <a:spLocks noGrp="1"/>
          </p:cNvSpPr>
          <p:nvPr>
            <p:ph idx="1"/>
          </p:nvPr>
        </p:nvSpPr>
        <p:spPr/>
        <p:txBody>
          <a:bodyPr>
            <a:normAutofit/>
          </a:bodyPr>
          <a:lstStyle/>
          <a:p>
            <a:r>
              <a:rPr lang="en-US" sz="3733" dirty="0"/>
              <a:t>A program is robust if it behaves “reasonably,” even in circumstances that were not anticipated in the requirements specification</a:t>
            </a:r>
          </a:p>
          <a:p>
            <a:pPr lvl="1"/>
            <a:r>
              <a:rPr lang="en-US" dirty="0" smtClean="0">
                <a:latin typeface="Candara" panose="020E0502030303020204" pitchFamily="34" charset="0"/>
              </a:rPr>
              <a:t>for example, when it encounters incorrect input data or some hardware malfunction (say, disk crash).</a:t>
            </a:r>
          </a:p>
          <a:p>
            <a:r>
              <a:rPr lang="en-US" sz="3733" dirty="0"/>
              <a:t>Obviously, robustness is a difficult-to-define quality</a:t>
            </a:r>
          </a:p>
        </p:txBody>
      </p:sp>
      <p:sp>
        <p:nvSpPr>
          <p:cNvPr id="4" name="Slide Number Placeholder 3"/>
          <p:cNvSpPr>
            <a:spLocks noGrp="1"/>
          </p:cNvSpPr>
          <p:nvPr>
            <p:ph type="sldNum" sz="quarter" idx="12"/>
          </p:nvPr>
        </p:nvSpPr>
        <p:spPr/>
        <p:txBody>
          <a:bodyPr/>
          <a:lstStyle/>
          <a:p>
            <a:fld id="{DD18B25A-1883-4696-A1B6-A37056B064A6}" type="slidenum">
              <a:rPr lang="en-US" smtClean="0"/>
              <a:t>38</a:t>
            </a:fld>
            <a:endParaRPr lang="en-US"/>
          </a:p>
        </p:txBody>
      </p:sp>
    </p:spTree>
    <p:extLst>
      <p:ext uri="{BB962C8B-B14F-4D97-AF65-F5344CB8AC3E}">
        <p14:creationId xmlns:p14="http://schemas.microsoft.com/office/powerpoint/2010/main" val="2189808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121900" tIns="121900" rIns="121900" bIns="121900" rtlCol="0" anchor="b" anchorCtr="0">
            <a:noAutofit/>
          </a:bodyPr>
          <a:lstStyle/>
          <a:p>
            <a:r>
              <a:rPr lang="en-US" sz="4267" dirty="0"/>
              <a:t>Correctness and reliability </a:t>
            </a:r>
          </a:p>
        </p:txBody>
      </p:sp>
      <p:sp>
        <p:nvSpPr>
          <p:cNvPr id="3" name="Content Placeholder 2"/>
          <p:cNvSpPr>
            <a:spLocks noGrp="1"/>
          </p:cNvSpPr>
          <p:nvPr>
            <p:ph idx="1"/>
          </p:nvPr>
        </p:nvSpPr>
        <p:spPr/>
        <p:txBody>
          <a:bodyPr>
            <a:normAutofit/>
          </a:bodyPr>
          <a:lstStyle/>
          <a:p>
            <a:r>
              <a:rPr lang="en-US" sz="2933" dirty="0"/>
              <a:t>Correctness and reliability are contingent on normal operating conditions.</a:t>
            </a:r>
          </a:p>
          <a:p>
            <a:r>
              <a:rPr lang="en-US" sz="2933" dirty="0"/>
              <a:t>Software that is “correct” may still fail when the assumptions of its design are violated. How it fails matters.</a:t>
            </a:r>
          </a:p>
          <a:p>
            <a:r>
              <a:rPr lang="en-US" sz="2933" dirty="0"/>
              <a:t>Software that “gracefully” fails is robust.</a:t>
            </a:r>
          </a:p>
          <a:p>
            <a:pPr lvl="1"/>
            <a:r>
              <a:rPr lang="en-US" sz="2667" dirty="0"/>
              <a:t>Consider events that could cause system failure.</a:t>
            </a:r>
          </a:p>
          <a:p>
            <a:pPr lvl="1"/>
            <a:r>
              <a:rPr lang="en-US" sz="2667" dirty="0"/>
              <a:t>Decide on an appropriate counter-measure to ensure graceful degradation of services.</a:t>
            </a:r>
          </a:p>
        </p:txBody>
      </p:sp>
      <p:sp>
        <p:nvSpPr>
          <p:cNvPr id="4" name="Slide Number Placeholder 3"/>
          <p:cNvSpPr>
            <a:spLocks noGrp="1"/>
          </p:cNvSpPr>
          <p:nvPr>
            <p:ph type="sldNum" sz="quarter" idx="12"/>
          </p:nvPr>
        </p:nvSpPr>
        <p:spPr/>
        <p:txBody>
          <a:bodyPr/>
          <a:lstStyle/>
          <a:p>
            <a:fld id="{DD18B25A-1883-4696-A1B6-A37056B064A6}" type="slidenum">
              <a:rPr lang="en-US" smtClean="0"/>
              <a:t>39</a:t>
            </a:fld>
            <a:endParaRPr lang="en-US"/>
          </a:p>
        </p:txBody>
      </p:sp>
    </p:spTree>
    <p:extLst>
      <p:ext uri="{BB962C8B-B14F-4D97-AF65-F5344CB8AC3E}">
        <p14:creationId xmlns:p14="http://schemas.microsoft.com/office/powerpoint/2010/main" val="129227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a:ea typeface="MS PGothic" charset="0"/>
              </a:rPr>
              <a:t>Software Crisis</a:t>
            </a:r>
          </a:p>
        </p:txBody>
      </p:sp>
      <p:sp>
        <p:nvSpPr>
          <p:cNvPr id="106498" name="Content Placeholder 5"/>
          <p:cNvSpPr>
            <a:spLocks noGrp="1"/>
          </p:cNvSpPr>
          <p:nvPr>
            <p:ph idx="1"/>
          </p:nvPr>
        </p:nvSpPr>
        <p:spPr>
          <a:xfrm>
            <a:off x="838200" y="1586204"/>
            <a:ext cx="10515600" cy="4770146"/>
          </a:xfrm>
        </p:spPr>
        <p:txBody>
          <a:bodyPr>
            <a:normAutofit lnSpcReduction="10000"/>
          </a:bodyPr>
          <a:lstStyle/>
          <a:p>
            <a:r>
              <a:rPr lang="en-US" sz="2300" dirty="0">
                <a:ea typeface="MS PGothic" charset="0"/>
              </a:rPr>
              <a:t>Many software-related failures: auto-pilot systems, air traffic control systems, banking systems, IRS.</a:t>
            </a:r>
          </a:p>
          <a:p>
            <a:pPr lvl="1"/>
            <a:r>
              <a:rPr lang="en-US" sz="2300" dirty="0">
                <a:ea typeface="MS PGothic" charset="0"/>
              </a:rPr>
              <a:t>On January 15, 1990, the AT&amp;T long-distance telephone network broke down, interrupting long-distance telephone services in US for over 8 hours. [Missing </a:t>
            </a:r>
            <a:r>
              <a:rPr lang="en-US" sz="2300" b="1" dirty="0">
                <a:ea typeface="MS PGothic" charset="0"/>
              </a:rPr>
              <a:t>break</a:t>
            </a:r>
            <a:r>
              <a:rPr lang="en-US" sz="2300" dirty="0">
                <a:ea typeface="MS PGothic" charset="0"/>
              </a:rPr>
              <a:t> in a </a:t>
            </a:r>
            <a:r>
              <a:rPr lang="en-US" sz="2300" b="1" dirty="0">
                <a:ea typeface="MS PGothic" charset="0"/>
              </a:rPr>
              <a:t>switch </a:t>
            </a:r>
            <a:r>
              <a:rPr lang="en-US" sz="2300" dirty="0">
                <a:ea typeface="MS PGothic" charset="0"/>
              </a:rPr>
              <a:t>statement.]</a:t>
            </a:r>
          </a:p>
          <a:p>
            <a:pPr lvl="1"/>
            <a:r>
              <a:rPr lang="en-US" sz="2300" dirty="0">
                <a:ea typeface="MS PGothic" charset="0"/>
              </a:rPr>
              <a:t>On June 4, 1996, the maiden flight of the new and improved Ariane 5 rocket exploded 37 seconds after lift-off.</a:t>
            </a:r>
          </a:p>
          <a:p>
            <a:pPr lvl="1"/>
            <a:r>
              <a:rPr lang="en-US" sz="2300" dirty="0">
                <a:ea typeface="MS PGothic" charset="0"/>
              </a:rPr>
              <a:t>On June 8, 2001, a software problem caused the NYSE to shut down the entire trading floor for over an hour.</a:t>
            </a:r>
          </a:p>
          <a:p>
            <a:pPr lvl="1"/>
            <a:r>
              <a:rPr lang="en-US" sz="2300" dirty="0">
                <a:ea typeface="MS PGothic" charset="0"/>
              </a:rPr>
              <a:t>On May 27, 2017, a software problem caused a disruption for 75,000 passengers in British </a:t>
            </a:r>
            <a:r>
              <a:rPr lang="en-US" sz="2300" dirty="0" smtClean="0">
                <a:ea typeface="MS PGothic" charset="0"/>
              </a:rPr>
              <a:t>Airways</a:t>
            </a:r>
          </a:p>
          <a:p>
            <a:pPr lvl="1"/>
            <a:r>
              <a:rPr lang="en-US" sz="2300" dirty="0">
                <a:ea typeface="MS PGothic" charset="0"/>
              </a:rPr>
              <a:t>February 2020: Heathrow disruption, More than 100 flights </a:t>
            </a:r>
            <a:r>
              <a:rPr lang="en-US" sz="2300" dirty="0" smtClean="0">
                <a:ea typeface="MS PGothic" charset="0"/>
              </a:rPr>
              <a:t>were </a:t>
            </a:r>
            <a:r>
              <a:rPr lang="en-US" sz="2300" dirty="0">
                <a:ea typeface="MS PGothic" charset="0"/>
              </a:rPr>
              <a:t>disrupted </a:t>
            </a:r>
            <a:r>
              <a:rPr lang="en-US" sz="2300" dirty="0" smtClean="0">
                <a:ea typeface="MS PGothic" charset="0"/>
              </a:rPr>
              <a:t>after </a:t>
            </a:r>
            <a:r>
              <a:rPr lang="en-US" sz="2300" dirty="0">
                <a:ea typeface="MS PGothic" charset="0"/>
              </a:rPr>
              <a:t>it was hit by technical </a:t>
            </a:r>
            <a:r>
              <a:rPr lang="en-US" sz="2300" dirty="0" smtClean="0">
                <a:ea typeface="MS PGothic" charset="0"/>
              </a:rPr>
              <a:t>issues</a:t>
            </a:r>
            <a:endParaRPr lang="en-US" sz="2300" dirty="0">
              <a:ea typeface="MS PGothic" charset="0"/>
            </a:endParaRPr>
          </a:p>
          <a:p>
            <a:pPr lvl="1"/>
            <a:r>
              <a:rPr lang="en-US" sz="2300" dirty="0">
                <a:ea typeface="MS PGothic" charset="0"/>
              </a:rPr>
              <a:t>Many, many, many more.</a:t>
            </a:r>
          </a:p>
          <a:p>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2497410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normAutofit/>
          </a:bodyPr>
          <a:lstStyle/>
          <a:p>
            <a:r>
              <a:rPr lang="en-US" sz="3600" dirty="0"/>
              <a:t>Focusing on – Different Facets of the System  </a:t>
            </a:r>
          </a:p>
        </p:txBody>
      </p:sp>
      <p:sp>
        <p:nvSpPr>
          <p:cNvPr id="2" name="Content Placeholder 1"/>
          <p:cNvSpPr>
            <a:spLocks noGrp="1"/>
          </p:cNvSpPr>
          <p:nvPr>
            <p:ph idx="1"/>
          </p:nvPr>
        </p:nvSpPr>
        <p:spPr>
          <a:xfrm>
            <a:off x="4343400" y="1719263"/>
            <a:ext cx="5867400" cy="4411662"/>
          </a:xfrm>
        </p:spPr>
        <p:txBody>
          <a:bodyPr/>
          <a:lstStyle/>
          <a:p>
            <a:r>
              <a:rPr lang="en-US" dirty="0"/>
              <a:t>Correctness, reliability: </a:t>
            </a:r>
          </a:p>
          <a:p>
            <a:pPr lvl="1"/>
            <a:r>
              <a:rPr lang="en-US" dirty="0"/>
              <a:t>Let traffic pass according to correct pattern and central scheduling</a:t>
            </a:r>
          </a:p>
          <a:p>
            <a:r>
              <a:rPr lang="en-US" dirty="0"/>
              <a:t>Robustness, safety: </a:t>
            </a:r>
          </a:p>
          <a:p>
            <a:pPr lvl="1"/>
            <a:r>
              <a:rPr lang="en-US" dirty="0"/>
              <a:t>Provide degraded function when possible</a:t>
            </a:r>
          </a:p>
          <a:p>
            <a:pPr lvl="2"/>
            <a:r>
              <a:rPr lang="en-US" dirty="0"/>
              <a:t>never signal conflicting greens.</a:t>
            </a:r>
          </a:p>
          <a:p>
            <a:pPr lvl="2"/>
            <a:r>
              <a:rPr lang="en-US" dirty="0"/>
              <a:t>blinking red / blinking yellow is better than no lights</a:t>
            </a:r>
          </a:p>
          <a:p>
            <a:pPr lvl="2"/>
            <a:r>
              <a:rPr lang="en-US" dirty="0"/>
              <a:t>no lights is better than conflicting </a:t>
            </a:r>
            <a:r>
              <a:rPr lang="en-US" dirty="0" smtClean="0"/>
              <a:t>greens</a:t>
            </a:r>
            <a:endParaRPr lang="en-US" dirty="0"/>
          </a:p>
        </p:txBody>
      </p:sp>
      <p:graphicFrame>
        <p:nvGraphicFramePr>
          <p:cNvPr id="7" name="Object 2"/>
          <p:cNvGraphicFramePr>
            <a:graphicFrameLocks noChangeAspect="1"/>
          </p:cNvGraphicFramePr>
          <p:nvPr>
            <p:extLst/>
          </p:nvPr>
        </p:nvGraphicFramePr>
        <p:xfrm>
          <a:off x="1676401" y="2286001"/>
          <a:ext cx="2514600" cy="3079915"/>
        </p:xfrm>
        <a:graphic>
          <a:graphicData uri="http://schemas.openxmlformats.org/presentationml/2006/ole">
            <mc:AlternateContent xmlns:mc="http://schemas.openxmlformats.org/markup-compatibility/2006">
              <mc:Choice xmlns:v="urn:schemas-microsoft-com:vml" Requires="v">
                <p:oleObj spid="_x0000_s1027" name="Visio" r:id="rId4" imgW="3213100" imgH="3924300" progId="Visio.Drawing.6">
                  <p:embed/>
                </p:oleObj>
              </mc:Choice>
              <mc:Fallback>
                <p:oleObj name="Visio" r:id="rId4" imgW="3213100" imgH="3924300" progId="Visio.Drawing.6">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1" y="2286001"/>
                        <a:ext cx="2514600" cy="3079915"/>
                      </a:xfrm>
                      <a:prstGeom prst="rect">
                        <a:avLst/>
                      </a:prstGeom>
                      <a:noFill/>
                      <a:ln>
                        <a:noFill/>
                      </a:ln>
                      <a:extLst/>
                    </p:spPr>
                  </p:pic>
                </p:oleObj>
              </mc:Fallback>
            </mc:AlternateContent>
          </a:graphicData>
        </a:graphic>
      </p:graphicFrame>
      <p:sp>
        <p:nvSpPr>
          <p:cNvPr id="3" name="Slide Number Placeholder 2"/>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233017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562897" y="2286000"/>
            <a:ext cx="3124200" cy="3124200"/>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6" name="Oval 15"/>
          <p:cNvSpPr/>
          <p:nvPr/>
        </p:nvSpPr>
        <p:spPr>
          <a:xfrm>
            <a:off x="5791200" y="2438400"/>
            <a:ext cx="3124200" cy="3124200"/>
          </a:xfrm>
          <a:prstGeom prst="ellipse">
            <a:avLst/>
          </a:prstGeom>
          <a:solidFill>
            <a:schemeClr val="tx2">
              <a:lumMod val="20000"/>
              <a:lumOff val="8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 name="Oval 3"/>
          <p:cNvSpPr/>
          <p:nvPr/>
        </p:nvSpPr>
        <p:spPr>
          <a:xfrm>
            <a:off x="6458497" y="3200400"/>
            <a:ext cx="1828800" cy="1676400"/>
          </a:xfrm>
          <a:prstGeom prst="ellipse">
            <a:avLst/>
          </a:prstGeom>
          <a:solidFill>
            <a:srgbClr val="FF6600">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4221" name="Rectangle 4"/>
          <p:cNvSpPr>
            <a:spLocks noGrp="1" noChangeArrowheads="1"/>
          </p:cNvSpPr>
          <p:nvPr>
            <p:ph type="title"/>
          </p:nvPr>
        </p:nvSpPr>
        <p:spPr/>
        <p:txBody>
          <a:bodyPr/>
          <a:lstStyle/>
          <a:p>
            <a:r>
              <a:rPr lang="en-US" sz="4000" dirty="0"/>
              <a:t>Relationship Among the Qualities</a:t>
            </a:r>
          </a:p>
        </p:txBody>
      </p:sp>
      <p:sp>
        <p:nvSpPr>
          <p:cNvPr id="94222" name="Text Box 7"/>
          <p:cNvSpPr txBox="1">
            <a:spLocks noChangeArrowheads="1"/>
          </p:cNvSpPr>
          <p:nvPr/>
        </p:nvSpPr>
        <p:spPr bwMode="auto">
          <a:xfrm>
            <a:off x="4270786" y="2739093"/>
            <a:ext cx="127503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Reliable</a:t>
            </a:r>
          </a:p>
        </p:txBody>
      </p:sp>
      <p:sp>
        <p:nvSpPr>
          <p:cNvPr id="94223" name="Text Box 8"/>
          <p:cNvSpPr txBox="1">
            <a:spLocks noChangeArrowheads="1"/>
          </p:cNvSpPr>
          <p:nvPr/>
        </p:nvSpPr>
        <p:spPr bwMode="auto">
          <a:xfrm>
            <a:off x="7142099" y="3729693"/>
            <a:ext cx="7679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Safe</a:t>
            </a:r>
          </a:p>
        </p:txBody>
      </p:sp>
      <p:sp>
        <p:nvSpPr>
          <p:cNvPr id="94224" name="Text Box 9"/>
          <p:cNvSpPr txBox="1">
            <a:spLocks noChangeArrowheads="1"/>
          </p:cNvSpPr>
          <p:nvPr/>
        </p:nvSpPr>
        <p:spPr bwMode="auto">
          <a:xfrm>
            <a:off x="6677497" y="2662893"/>
            <a:ext cx="117807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Robust</a:t>
            </a:r>
          </a:p>
        </p:txBody>
      </p:sp>
      <p:sp>
        <p:nvSpPr>
          <p:cNvPr id="462856" name="AutoShape 10"/>
          <p:cNvSpPr>
            <a:spLocks/>
          </p:cNvSpPr>
          <p:nvPr/>
        </p:nvSpPr>
        <p:spPr bwMode="auto">
          <a:xfrm>
            <a:off x="8229600" y="1676400"/>
            <a:ext cx="2362200" cy="1066800"/>
          </a:xfrm>
          <a:prstGeom prst="borderCallout2">
            <a:avLst>
              <a:gd name="adj1" fmla="val 19754"/>
              <a:gd name="adj2" fmla="val 972"/>
              <a:gd name="adj3" fmla="val 21398"/>
              <a:gd name="adj4" fmla="val -9446"/>
              <a:gd name="adj5" fmla="val 99948"/>
              <a:gd name="adj6" fmla="val -33768"/>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it-IT" sz="2400" dirty="0">
                <a:latin typeface="Garamond"/>
                <a:cs typeface="Garamond"/>
              </a:rPr>
              <a:t>robust but not safe: catastrophic failures can occur</a:t>
            </a:r>
            <a:endParaRPr lang="en-US" sz="2400" dirty="0">
              <a:latin typeface="Garamond"/>
              <a:cs typeface="Garamond"/>
            </a:endParaRPr>
          </a:p>
        </p:txBody>
      </p:sp>
      <p:sp>
        <p:nvSpPr>
          <p:cNvPr id="462857" name="AutoShape 11"/>
          <p:cNvSpPr>
            <a:spLocks/>
          </p:cNvSpPr>
          <p:nvPr/>
        </p:nvSpPr>
        <p:spPr bwMode="auto">
          <a:xfrm>
            <a:off x="8534400" y="4419601"/>
            <a:ext cx="2057400" cy="1876425"/>
          </a:xfrm>
          <a:prstGeom prst="borderCallout2">
            <a:avLst>
              <a:gd name="adj1" fmla="val 42513"/>
              <a:gd name="adj2" fmla="val -606"/>
              <a:gd name="adj3" fmla="val 37792"/>
              <a:gd name="adj4" fmla="val -32959"/>
              <a:gd name="adj5" fmla="val -4363"/>
              <a:gd name="adj6" fmla="val -62557"/>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it-IT" sz="2400" dirty="0">
                <a:latin typeface="Garamond"/>
                <a:cs typeface="Garamond"/>
              </a:rPr>
              <a:t>safe but not correct: annoying failures can occur</a:t>
            </a:r>
            <a:endParaRPr lang="en-US" sz="2400" dirty="0">
              <a:latin typeface="Garamond"/>
              <a:cs typeface="Garamond"/>
            </a:endParaRPr>
          </a:p>
        </p:txBody>
      </p:sp>
      <p:sp>
        <p:nvSpPr>
          <p:cNvPr id="462858" name="AutoShape 12"/>
          <p:cNvSpPr>
            <a:spLocks/>
          </p:cNvSpPr>
          <p:nvPr/>
        </p:nvSpPr>
        <p:spPr bwMode="auto">
          <a:xfrm>
            <a:off x="1600201" y="1676400"/>
            <a:ext cx="1810297" cy="1447800"/>
          </a:xfrm>
          <a:prstGeom prst="borderCallout2">
            <a:avLst>
              <a:gd name="adj1" fmla="val 9520"/>
              <a:gd name="adj2" fmla="val 100694"/>
              <a:gd name="adj3" fmla="val 8333"/>
              <a:gd name="adj4" fmla="val 124009"/>
              <a:gd name="adj5" fmla="val 73380"/>
              <a:gd name="adj6" fmla="val 176588"/>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en-US" sz="2400" dirty="0">
                <a:latin typeface="Garamond"/>
                <a:cs typeface="Garamond"/>
              </a:rPr>
              <a:t>reliable but not correct: failures occur rarely</a:t>
            </a:r>
          </a:p>
        </p:txBody>
      </p:sp>
      <p:sp>
        <p:nvSpPr>
          <p:cNvPr id="3" name="Oval 2"/>
          <p:cNvSpPr/>
          <p:nvPr/>
        </p:nvSpPr>
        <p:spPr>
          <a:xfrm>
            <a:off x="3791497" y="3505200"/>
            <a:ext cx="3276600" cy="1219200"/>
          </a:xfrm>
          <a:prstGeom prst="ellipse">
            <a:avLst/>
          </a:prstGeom>
          <a:solidFill>
            <a:schemeClr val="accent2">
              <a:lumMod val="60000"/>
              <a:lumOff val="4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Garamond"/>
              <a:cs typeface="Garamond"/>
            </a:endParaRPr>
          </a:p>
        </p:txBody>
      </p:sp>
      <p:sp>
        <p:nvSpPr>
          <p:cNvPr id="462859" name="AutoShape 13"/>
          <p:cNvSpPr>
            <a:spLocks/>
          </p:cNvSpPr>
          <p:nvPr/>
        </p:nvSpPr>
        <p:spPr bwMode="auto">
          <a:xfrm>
            <a:off x="1600200" y="4724401"/>
            <a:ext cx="2209800" cy="1666875"/>
          </a:xfrm>
          <a:prstGeom prst="borderCallout2">
            <a:avLst>
              <a:gd name="adj1" fmla="val 11279"/>
              <a:gd name="adj2" fmla="val 99702"/>
              <a:gd name="adj3" fmla="val 7185"/>
              <a:gd name="adj4" fmla="val 114676"/>
              <a:gd name="adj5" fmla="val -21560"/>
              <a:gd name="adj6" fmla="val 164259"/>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it-IT" sz="2400" dirty="0">
                <a:latin typeface="Garamond"/>
                <a:cs typeface="Garamond"/>
              </a:rPr>
              <a:t>correct but not safe or robust: the specification is inadequate</a:t>
            </a:r>
            <a:endParaRPr lang="en-US" sz="2400" dirty="0">
              <a:latin typeface="Garamond"/>
              <a:cs typeface="Garamond"/>
            </a:endParaRPr>
          </a:p>
        </p:txBody>
      </p:sp>
      <p:sp>
        <p:nvSpPr>
          <p:cNvPr id="94232" name="Text Box 6"/>
          <p:cNvSpPr txBox="1">
            <a:spLocks noChangeArrowheads="1"/>
          </p:cNvSpPr>
          <p:nvPr/>
        </p:nvSpPr>
        <p:spPr bwMode="auto">
          <a:xfrm>
            <a:off x="4756054" y="3805893"/>
            <a:ext cx="124906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Correct</a:t>
            </a:r>
          </a:p>
        </p:txBody>
      </p:sp>
      <p:sp>
        <p:nvSpPr>
          <p:cNvPr id="5" name="Slide Number Placeholder 4"/>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981983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28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28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2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6" grpId="0" animBg="1"/>
      <p:bldP spid="462857" grpId="0" animBg="1"/>
      <p:bldP spid="462858" grpId="0" animBg="1"/>
      <p:bldP spid="4628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8392" y="1410121"/>
            <a:ext cx="8334347" cy="5082754"/>
          </a:xfrm>
          <a:prstGeom prst="rect">
            <a:avLst/>
          </a:prstGeom>
        </p:spPr>
      </p:pic>
      <p:sp>
        <p:nvSpPr>
          <p:cNvPr id="3" name="Title 2"/>
          <p:cNvSpPr>
            <a:spLocks noGrp="1"/>
          </p:cNvSpPr>
          <p:nvPr>
            <p:ph type="title"/>
          </p:nvPr>
        </p:nvSpPr>
        <p:spPr/>
        <p:txBody>
          <a:bodyPr/>
          <a:lstStyle/>
          <a:p>
            <a:r>
              <a:rPr lang="en-US" dirty="0"/>
              <a:t>Relationship Among the Qualities</a:t>
            </a:r>
          </a:p>
        </p:txBody>
      </p:sp>
      <p:sp>
        <p:nvSpPr>
          <p:cNvPr id="2" name="Slide Number Placeholder 1"/>
          <p:cNvSpPr>
            <a:spLocks noGrp="1"/>
          </p:cNvSpPr>
          <p:nvPr>
            <p:ph type="sldNum" sz="quarter" idx="12"/>
          </p:nvPr>
        </p:nvSpPr>
        <p:spPr/>
        <p:txBody>
          <a:bodyPr/>
          <a:lstStyle/>
          <a:p>
            <a:fld id="{00000000-1234-1234-1234-123412341234}" type="slidenum">
              <a:rPr lang="en" smtClean="0"/>
              <a:pPr/>
              <a:t>42</a:t>
            </a:fld>
            <a:endParaRPr lang="en"/>
          </a:p>
        </p:txBody>
      </p:sp>
    </p:spTree>
    <p:extLst>
      <p:ext uri="{BB962C8B-B14F-4D97-AF65-F5344CB8AC3E}">
        <p14:creationId xmlns:p14="http://schemas.microsoft.com/office/powerpoint/2010/main" val="490699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Related Qualities</a:t>
            </a:r>
            <a:endParaRPr lang="en-US" dirty="0"/>
          </a:p>
        </p:txBody>
      </p:sp>
      <p:sp>
        <p:nvSpPr>
          <p:cNvPr id="3" name="Content Placeholder 2"/>
          <p:cNvSpPr>
            <a:spLocks noGrp="1"/>
          </p:cNvSpPr>
          <p:nvPr>
            <p:ph idx="1"/>
          </p:nvPr>
        </p:nvSpPr>
        <p:spPr/>
        <p:txBody>
          <a:bodyPr/>
          <a:lstStyle/>
          <a:p>
            <a:r>
              <a:rPr lang="en-US" dirty="0"/>
              <a:t>Performance</a:t>
            </a:r>
          </a:p>
          <a:p>
            <a:pPr lvl="1"/>
            <a:r>
              <a:rPr lang="en-US" dirty="0"/>
              <a:t>The ability to complete requested functions or services within the expected time span by the users. </a:t>
            </a:r>
          </a:p>
          <a:p>
            <a:r>
              <a:rPr lang="en-US" dirty="0" smtClean="0"/>
              <a:t>Scalability</a:t>
            </a:r>
          </a:p>
          <a:p>
            <a:pPr lvl="1"/>
            <a:r>
              <a:rPr lang="en-US" dirty="0"/>
              <a:t>The capacity of a system to handle increasing load or demand.</a:t>
            </a:r>
          </a:p>
          <a:p>
            <a:r>
              <a:rPr lang="en-US" dirty="0" smtClean="0"/>
              <a:t>Efficiency</a:t>
            </a:r>
          </a:p>
          <a:p>
            <a:pPr lvl="1"/>
            <a:r>
              <a:rPr lang="en-US" dirty="0"/>
              <a:t>The ability to make maximum and efficient use of system resources.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299175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&amp; Security </a:t>
            </a:r>
            <a:endParaRPr lang="en-US" dirty="0"/>
          </a:p>
        </p:txBody>
      </p:sp>
      <p:sp>
        <p:nvSpPr>
          <p:cNvPr id="3" name="Content Placeholder 2"/>
          <p:cNvSpPr>
            <a:spLocks noGrp="1"/>
          </p:cNvSpPr>
          <p:nvPr>
            <p:ph idx="1"/>
          </p:nvPr>
        </p:nvSpPr>
        <p:spPr/>
        <p:txBody>
          <a:bodyPr/>
          <a:lstStyle/>
          <a:p>
            <a:r>
              <a:rPr lang="en-US" dirty="0"/>
              <a:t>Usability </a:t>
            </a:r>
            <a:endParaRPr lang="en-US" dirty="0" smtClean="0"/>
          </a:p>
          <a:p>
            <a:pPr lvl="1"/>
            <a:r>
              <a:rPr lang="en-US" dirty="0"/>
              <a:t>The ability for the users to use all the features of the system without special efforts.  </a:t>
            </a:r>
          </a:p>
          <a:p>
            <a:r>
              <a:rPr lang="en-US" dirty="0" smtClean="0"/>
              <a:t>Security</a:t>
            </a:r>
          </a:p>
          <a:p>
            <a:pPr lvl="1"/>
            <a:r>
              <a:rPr lang="en-US" dirty="0"/>
              <a:t>The ability to maintain integrity of the system operation and the data.</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30610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Qualities </a:t>
            </a:r>
            <a:endParaRPr lang="en-US" dirty="0"/>
          </a:p>
        </p:txBody>
      </p:sp>
      <p:sp>
        <p:nvSpPr>
          <p:cNvPr id="3" name="Content Placeholder 2"/>
          <p:cNvSpPr>
            <a:spLocks noGrp="1"/>
          </p:cNvSpPr>
          <p:nvPr>
            <p:ph idx="1"/>
          </p:nvPr>
        </p:nvSpPr>
        <p:spPr/>
        <p:txBody>
          <a:bodyPr/>
          <a:lstStyle/>
          <a:p>
            <a:r>
              <a:rPr lang="en-US" dirty="0" smtClean="0"/>
              <a:t>Maintainability</a:t>
            </a:r>
          </a:p>
          <a:p>
            <a:pPr lvl="1"/>
            <a:r>
              <a:rPr lang="en-US" dirty="0" smtClean="0"/>
              <a:t>The </a:t>
            </a:r>
            <a:r>
              <a:rPr lang="en-US" dirty="0"/>
              <a:t>ability to make changes, enhance, adapt, and evolve a software system over a long period of time</a:t>
            </a:r>
            <a:r>
              <a:rPr lang="en-US" dirty="0" smtClean="0"/>
              <a:t>.</a:t>
            </a:r>
          </a:p>
          <a:p>
            <a:r>
              <a:rPr lang="en-US" dirty="0" smtClean="0"/>
              <a:t>Reusability</a:t>
            </a:r>
          </a:p>
          <a:p>
            <a:pPr lvl="1"/>
            <a:r>
              <a:rPr lang="en-US" dirty="0" smtClean="0"/>
              <a:t>The </a:t>
            </a:r>
            <a:r>
              <a:rPr lang="en-US" dirty="0"/>
              <a:t>ability to use parts of the system in different project without special effort on the part of the developers</a:t>
            </a:r>
          </a:p>
          <a:p>
            <a:r>
              <a:rPr lang="en-US" dirty="0" smtClean="0"/>
              <a:t>Portability</a:t>
            </a:r>
          </a:p>
          <a:p>
            <a:pPr lvl="1"/>
            <a:r>
              <a:rPr lang="en-US" dirty="0" smtClean="0"/>
              <a:t>The </a:t>
            </a:r>
            <a:r>
              <a:rPr lang="en-US" dirty="0"/>
              <a:t>ability to port a software system to a different platform or operating </a:t>
            </a:r>
            <a:r>
              <a:rPr lang="en-US" dirty="0" smtClean="0"/>
              <a:t>environment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94997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ea typeface="ＭＳ Ｐゴシック" charset="0"/>
                <a:cs typeface="ＭＳ Ｐゴシック" charset="0"/>
              </a:rPr>
              <a:t>Software Quality</a:t>
            </a:r>
          </a:p>
        </p:txBody>
      </p:sp>
      <p:sp>
        <p:nvSpPr>
          <p:cNvPr id="23555" name="Rectangle 3"/>
          <p:cNvSpPr>
            <a:spLocks noGrp="1" noChangeArrowheads="1"/>
          </p:cNvSpPr>
          <p:nvPr>
            <p:ph type="body" idx="1"/>
          </p:nvPr>
        </p:nvSpPr>
        <p:spPr/>
        <p:txBody>
          <a:bodyPr/>
          <a:lstStyle/>
          <a:p>
            <a:pPr algn="ctr">
              <a:buFont typeface="Times" charset="0"/>
              <a:buNone/>
            </a:pPr>
            <a:r>
              <a:rPr lang="en-US" dirty="0">
                <a:latin typeface="Candara" panose="020E0502030303020204" pitchFamily="34" charset="0"/>
                <a:ea typeface="ＭＳ Ｐゴシック" charset="0"/>
                <a:cs typeface="ＭＳ Ｐゴシック" charset="0"/>
              </a:rPr>
              <a:t>Conformance to customers</a:t>
            </a:r>
            <a:r>
              <a:rPr lang="ja-JP" altLang="en-US" dirty="0">
                <a:latin typeface="Candara" panose="020E0502030303020204" pitchFamily="34" charset="0"/>
                <a:ea typeface="ＭＳ Ｐゴシック" charset="0"/>
                <a:cs typeface="ＭＳ Ｐゴシック" charset="0"/>
              </a:rPr>
              <a:t>’</a:t>
            </a:r>
            <a:r>
              <a:rPr lang="en-US" dirty="0">
                <a:latin typeface="Candara" panose="020E0502030303020204" pitchFamily="34" charset="0"/>
                <a:ea typeface="ＭＳ Ｐゴシック" charset="0"/>
                <a:cs typeface="ＭＳ Ｐゴシック" charset="0"/>
              </a:rPr>
              <a:t> requirements </a:t>
            </a:r>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566908549"/>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Rot="1" noChangeArrowheads="1"/>
          </p:cNvSpPr>
          <p:nvPr>
            <p:ph type="title"/>
          </p:nvPr>
        </p:nvSpPr>
        <p:spPr/>
        <p:txBody>
          <a:bodyPr/>
          <a:lstStyle/>
          <a:p>
            <a:r>
              <a:rPr lang="en-US" dirty="0">
                <a:ea typeface="ＭＳ Ｐゴシック" charset="0"/>
                <a:cs typeface="ＭＳ Ｐゴシック" charset="0"/>
              </a:rPr>
              <a:t>Quality</a:t>
            </a:r>
          </a:p>
        </p:txBody>
      </p:sp>
      <p:sp>
        <p:nvSpPr>
          <p:cNvPr id="25603" name="Rectangle 3"/>
          <p:cNvSpPr>
            <a:spLocks noGrp="1" noRot="1" noChangeArrowheads="1"/>
          </p:cNvSpPr>
          <p:nvPr>
            <p:ph type="body" idx="1"/>
          </p:nvPr>
        </p:nvSpPr>
        <p:spPr/>
        <p:txBody>
          <a:bodyPr/>
          <a:lstStyle/>
          <a:p>
            <a:r>
              <a:rPr lang="en-US" dirty="0">
                <a:ea typeface="ＭＳ Ｐゴシック" charset="0"/>
                <a:cs typeface="ＭＳ Ｐゴシック" charset="0"/>
              </a:rPr>
              <a:t>The American Heritage Dictionary defines quality as </a:t>
            </a:r>
          </a:p>
          <a:p>
            <a:pPr lvl="1"/>
            <a:r>
              <a:rPr lang="ja-JP" altLang="en-US" dirty="0">
                <a:ea typeface="ＭＳ Ｐゴシック" charset="0"/>
              </a:rPr>
              <a:t>“</a:t>
            </a:r>
            <a:r>
              <a:rPr lang="en-US" dirty="0">
                <a:ea typeface="ＭＳ Ｐゴシック" charset="0"/>
              </a:rPr>
              <a:t>a characteristic or attribute of something.</a:t>
            </a:r>
            <a:r>
              <a:rPr lang="ja-JP" altLang="en-US" dirty="0">
                <a:ea typeface="ＭＳ Ｐゴシック" charset="0"/>
              </a:rPr>
              <a:t>”</a:t>
            </a:r>
            <a:r>
              <a:rPr lang="en-US" dirty="0">
                <a:ea typeface="ＭＳ Ｐゴシック" charset="0"/>
              </a:rPr>
              <a:t>  </a:t>
            </a:r>
          </a:p>
          <a:p>
            <a:r>
              <a:rPr lang="en-US" dirty="0">
                <a:ea typeface="ＭＳ Ｐゴシック" charset="0"/>
                <a:cs typeface="ＭＳ Ｐゴシック" charset="0"/>
              </a:rPr>
              <a:t>For software, two kinds of quality may be encountered: </a:t>
            </a:r>
          </a:p>
          <a:p>
            <a:pPr lvl="1"/>
            <a:r>
              <a:rPr lang="en-US" b="1" dirty="0">
                <a:ea typeface="ＭＳ Ｐゴシック" charset="0"/>
              </a:rPr>
              <a:t>Quality of design </a:t>
            </a:r>
            <a:r>
              <a:rPr lang="en-US" dirty="0">
                <a:ea typeface="ＭＳ Ｐゴシック" charset="0"/>
              </a:rPr>
              <a:t>encompasses requirements, specifications, and the design of the system. </a:t>
            </a:r>
          </a:p>
          <a:p>
            <a:pPr lvl="1"/>
            <a:r>
              <a:rPr lang="en-US" b="1" dirty="0">
                <a:ea typeface="ＭＳ Ｐゴシック" charset="0"/>
              </a:rPr>
              <a:t>Quality of conformance </a:t>
            </a:r>
            <a:r>
              <a:rPr lang="en-US" dirty="0">
                <a:ea typeface="ＭＳ Ｐゴシック" charset="0"/>
              </a:rPr>
              <a:t>is an issue focused primarily on implementation.</a:t>
            </a:r>
          </a:p>
          <a:p>
            <a:pPr lvl="1"/>
            <a:r>
              <a:rPr lang="en-US" dirty="0">
                <a:ea typeface="ＭＳ Ｐゴシック" charset="0"/>
              </a:rPr>
              <a:t>user satisfaction = compliant product + good quality + delivery within budget and schedule</a:t>
            </a: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1864557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Rot="1" noChangeArrowheads="1"/>
          </p:cNvSpPr>
          <p:nvPr>
            <p:ph type="title"/>
          </p:nvPr>
        </p:nvSpPr>
        <p:spPr/>
        <p:txBody>
          <a:bodyPr/>
          <a:lstStyle/>
          <a:p>
            <a:r>
              <a:rPr lang="en-US" dirty="0">
                <a:ea typeface="ＭＳ Ｐゴシック" charset="0"/>
                <a:cs typeface="ＭＳ Ｐゴシック" charset="0"/>
              </a:rPr>
              <a:t>Cost of Quality</a:t>
            </a:r>
          </a:p>
        </p:txBody>
      </p:sp>
      <p:sp>
        <p:nvSpPr>
          <p:cNvPr id="26627" name="Rectangle 3"/>
          <p:cNvSpPr>
            <a:spLocks noGrp="1" noRot="1" noChangeArrowheads="1"/>
          </p:cNvSpPr>
          <p:nvPr>
            <p:ph type="body" idx="1"/>
          </p:nvPr>
        </p:nvSpPr>
        <p:spPr>
          <a:xfrm>
            <a:off x="838200" y="1690688"/>
            <a:ext cx="10515600" cy="4570153"/>
          </a:xfrm>
        </p:spPr>
        <p:txBody>
          <a:bodyPr>
            <a:normAutofit fontScale="85000" lnSpcReduction="20000"/>
          </a:bodyPr>
          <a:lstStyle/>
          <a:p>
            <a:r>
              <a:rPr lang="en-US" dirty="0">
                <a:ea typeface="ＭＳ Ｐゴシック" charset="0"/>
                <a:cs typeface="ＭＳ Ｐゴシック" charset="0"/>
              </a:rPr>
              <a:t>Prevention costs include</a:t>
            </a:r>
          </a:p>
          <a:p>
            <a:pPr lvl="1"/>
            <a:r>
              <a:rPr lang="en-US" dirty="0">
                <a:ea typeface="ＭＳ Ｐゴシック" charset="0"/>
              </a:rPr>
              <a:t>Quality planning</a:t>
            </a:r>
          </a:p>
          <a:p>
            <a:pPr lvl="1"/>
            <a:r>
              <a:rPr lang="en-US" dirty="0">
                <a:ea typeface="ＭＳ Ｐゴシック" charset="0"/>
              </a:rPr>
              <a:t>Formal technical reviews</a:t>
            </a:r>
          </a:p>
          <a:p>
            <a:pPr lvl="1"/>
            <a:r>
              <a:rPr lang="en-US" dirty="0">
                <a:ea typeface="ＭＳ Ｐゴシック" charset="0"/>
              </a:rPr>
              <a:t>Test equipment</a:t>
            </a:r>
          </a:p>
          <a:p>
            <a:pPr lvl="1"/>
            <a:r>
              <a:rPr lang="en-US" dirty="0">
                <a:ea typeface="ＭＳ Ｐゴシック" charset="0"/>
              </a:rPr>
              <a:t>Training</a:t>
            </a:r>
          </a:p>
          <a:p>
            <a:r>
              <a:rPr lang="en-US" dirty="0">
                <a:ea typeface="ＭＳ Ｐゴシック" charset="0"/>
                <a:cs typeface="ＭＳ Ｐゴシック" charset="0"/>
              </a:rPr>
              <a:t>Internal failure costs include</a:t>
            </a:r>
          </a:p>
          <a:p>
            <a:pPr lvl="1"/>
            <a:r>
              <a:rPr lang="en-US" dirty="0">
                <a:ea typeface="ＭＳ Ｐゴシック" charset="0"/>
              </a:rPr>
              <a:t>Rework</a:t>
            </a:r>
          </a:p>
          <a:p>
            <a:pPr lvl="1"/>
            <a:r>
              <a:rPr lang="en-US" dirty="0">
                <a:ea typeface="ＭＳ Ｐゴシック" charset="0"/>
              </a:rPr>
              <a:t>Repair</a:t>
            </a:r>
          </a:p>
          <a:p>
            <a:pPr lvl="1"/>
            <a:r>
              <a:rPr lang="en-US" dirty="0">
                <a:ea typeface="ＭＳ Ｐゴシック" charset="0"/>
              </a:rPr>
              <a:t>Failure mode analysis</a:t>
            </a:r>
          </a:p>
          <a:p>
            <a:r>
              <a:rPr lang="en-US" dirty="0">
                <a:ea typeface="ＭＳ Ｐゴシック" charset="0"/>
                <a:cs typeface="ＭＳ Ｐゴシック" charset="0"/>
              </a:rPr>
              <a:t>External failure costs are</a:t>
            </a:r>
          </a:p>
          <a:p>
            <a:pPr lvl="1"/>
            <a:r>
              <a:rPr lang="en-US" dirty="0">
                <a:ea typeface="ＭＳ Ｐゴシック" charset="0"/>
              </a:rPr>
              <a:t>Complaint resolution</a:t>
            </a:r>
          </a:p>
          <a:p>
            <a:pPr lvl="1"/>
            <a:r>
              <a:rPr lang="en-US" dirty="0">
                <a:ea typeface="ＭＳ Ｐゴシック" charset="0"/>
              </a:rPr>
              <a:t>Product return and replacement</a:t>
            </a:r>
          </a:p>
          <a:p>
            <a:pPr lvl="1"/>
            <a:r>
              <a:rPr lang="en-US" dirty="0">
                <a:ea typeface="ＭＳ Ｐゴシック" charset="0"/>
              </a:rPr>
              <a:t>Help line support</a:t>
            </a:r>
          </a:p>
          <a:p>
            <a:pPr lvl="1"/>
            <a:r>
              <a:rPr lang="en-US" dirty="0">
                <a:ea typeface="ＭＳ Ｐゴシック" charset="0"/>
              </a:rPr>
              <a:t>Warranty work</a:t>
            </a: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115567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a:lstStyle/>
          <a:p>
            <a:r>
              <a:rPr lang="en-US" dirty="0">
                <a:ea typeface="ＭＳ Ｐゴシック" charset="0"/>
                <a:cs typeface="ＭＳ Ｐゴシック" charset="0"/>
              </a:rPr>
              <a:t>Customers</a:t>
            </a:r>
            <a:r>
              <a:rPr lang="ja-JP" altLang="en-US">
                <a:ea typeface="ＭＳ Ｐゴシック" charset="0"/>
                <a:cs typeface="ＭＳ Ｐゴシック" charset="0"/>
              </a:rPr>
              <a:t>’</a:t>
            </a:r>
            <a:r>
              <a:rPr lang="en-US" dirty="0">
                <a:ea typeface="ＭＳ Ｐゴシック" charset="0"/>
                <a:cs typeface="ＭＳ Ｐゴシック" charset="0"/>
              </a:rPr>
              <a:t> Expectations</a:t>
            </a:r>
          </a:p>
        </p:txBody>
      </p:sp>
      <p:sp>
        <p:nvSpPr>
          <p:cNvPr id="31747" name="Rectangle 1027"/>
          <p:cNvSpPr>
            <a:spLocks noGrp="1" noChangeArrowheads="1"/>
          </p:cNvSpPr>
          <p:nvPr>
            <p:ph type="body" idx="1"/>
          </p:nvPr>
        </p:nvSpPr>
        <p:spPr/>
        <p:txBody>
          <a:bodyPr/>
          <a:lstStyle/>
          <a:p>
            <a:r>
              <a:rPr lang="en-US" dirty="0" smtClean="0">
                <a:ea typeface="ＭＳ Ｐゴシック" charset="0"/>
                <a:cs typeface="ＭＳ Ｐゴシック" charset="0"/>
              </a:rPr>
              <a:t>What</a:t>
            </a:r>
            <a:r>
              <a:rPr lang="en-US" altLang="ja-JP"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ea typeface="ＭＳ Ｐゴシック" charset="0"/>
                <a:cs typeface="ＭＳ Ｐゴシック" charset="0"/>
              </a:rPr>
              <a:t>wrong with </a:t>
            </a:r>
            <a:r>
              <a:rPr lang="ja-JP" altLang="en-US" dirty="0">
                <a:ea typeface="ＭＳ Ｐゴシック" charset="0"/>
                <a:cs typeface="ＭＳ Ｐゴシック" charset="0"/>
              </a:rPr>
              <a:t>“</a:t>
            </a:r>
            <a:r>
              <a:rPr lang="en-US" dirty="0">
                <a:ea typeface="ＭＳ Ｐゴシック" charset="0"/>
                <a:cs typeface="ＭＳ Ｐゴシック" charset="0"/>
              </a:rPr>
              <a:t>performance to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r>
              <a:rPr lang="en-US" dirty="0">
                <a:ea typeface="ＭＳ Ｐゴシック" charset="0"/>
                <a:cs typeface="ＭＳ Ｐゴシック" charset="0"/>
              </a:rPr>
              <a:t> rather than requirements?</a:t>
            </a:r>
          </a:p>
          <a:p>
            <a:r>
              <a:rPr lang="en-US" dirty="0">
                <a:ea typeface="ＭＳ Ｐゴシック" charset="0"/>
                <a:cs typeface="ＭＳ Ｐゴシック" charset="0"/>
              </a:rPr>
              <a:t>Often hear people say </a:t>
            </a:r>
            <a:r>
              <a:rPr lang="ja-JP" altLang="en-US" dirty="0">
                <a:ea typeface="ＭＳ Ｐゴシック" charset="0"/>
                <a:cs typeface="ＭＳ Ｐゴシック" charset="0"/>
              </a:rPr>
              <a:t>“</a:t>
            </a:r>
            <a:r>
              <a:rPr lang="en-US" dirty="0">
                <a:ea typeface="ＭＳ Ｐゴシック" charset="0"/>
                <a:cs typeface="ＭＳ Ｐゴシック" charset="0"/>
              </a:rPr>
              <a:t>We must exceed the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endParaRPr lang="en-US" dirty="0">
              <a:ea typeface="ＭＳ Ｐゴシック" charset="0"/>
              <a:cs typeface="ＭＳ Ｐゴシック" charset="0"/>
            </a:endParaRPr>
          </a:p>
          <a:p>
            <a:r>
              <a:rPr lang="en-US" dirty="0" smtClean="0">
                <a:ea typeface="ＭＳ Ｐゴシック" charset="0"/>
                <a:cs typeface="ＭＳ Ｐゴシック" charset="0"/>
              </a:rPr>
              <a:t>What’s </a:t>
            </a:r>
            <a:r>
              <a:rPr lang="en-US" dirty="0">
                <a:ea typeface="ＭＳ Ｐゴシック" charset="0"/>
                <a:cs typeface="ＭＳ Ｐゴシック" charset="0"/>
              </a:rPr>
              <a:t>the basic problem with this?</a:t>
            </a:r>
          </a:p>
          <a:p>
            <a:r>
              <a:rPr lang="en-US" dirty="0">
                <a:ea typeface="ＭＳ Ｐゴシック" charset="0"/>
                <a:cs typeface="ＭＳ Ｐゴシック" charset="0"/>
              </a:rPr>
              <a:t>The result is?</a:t>
            </a: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22968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type="title"/>
          </p:nvPr>
        </p:nvSpPr>
        <p:spPr/>
        <p:txBody>
          <a:bodyPr/>
          <a:lstStyle/>
          <a:p>
            <a:pPr eaLnBrk="1" hangingPunct="1">
              <a:defRPr/>
            </a:pPr>
            <a:r>
              <a:rPr lang="en-US" dirty="0">
                <a:ea typeface="MS PGothic" charset="0"/>
              </a:rPr>
              <a:t>What is the problem?</a:t>
            </a:r>
          </a:p>
        </p:txBody>
      </p:sp>
      <p:sp>
        <p:nvSpPr>
          <p:cNvPr id="108546" name="Rectangle 5"/>
          <p:cNvSpPr>
            <a:spLocks noGrp="1" noChangeArrowheads="1"/>
          </p:cNvSpPr>
          <p:nvPr>
            <p:ph idx="1"/>
          </p:nvPr>
        </p:nvSpPr>
        <p:spPr>
          <a:xfrm>
            <a:off x="838200" y="1466088"/>
            <a:ext cx="10515600" cy="5081016"/>
          </a:xfrm>
        </p:spPr>
        <p:txBody>
          <a:bodyPr/>
          <a:lstStyle/>
          <a:p>
            <a:pPr>
              <a:spcAft>
                <a:spcPts val="600"/>
              </a:spcAft>
              <a:buNone/>
            </a:pPr>
            <a:r>
              <a:rPr lang="en-US" b="1" dirty="0">
                <a:ea typeface="MS PGothic" charset="0"/>
              </a:rPr>
              <a:t>Software Projects have a terrible track record</a:t>
            </a:r>
          </a:p>
          <a:p>
            <a:pPr>
              <a:spcAft>
                <a:spcPts val="600"/>
              </a:spcAft>
              <a:buNone/>
            </a:pPr>
            <a:r>
              <a:rPr lang="en-US" sz="2000" dirty="0">
                <a:ea typeface="MS PGothic" charset="0"/>
              </a:rPr>
              <a:t>A 1995 Standish Group study (CHAOS) [see notes] found that only 16.2% of IT projects were successful in meeting scope, time, and cost goals (on-time &amp; on-budget) [Things have improved a bit since.]</a:t>
            </a:r>
          </a:p>
          <a:p>
            <a:pPr>
              <a:buFont typeface="Wingdings" charset="0"/>
              <a:buNone/>
            </a:pPr>
            <a:r>
              <a:rPr lang="en-US" sz="2000" dirty="0">
                <a:ea typeface="MS PGothic" charset="0"/>
              </a:rPr>
              <a:t>Over 31% of IT projects were canceled [never seeing completion], costing over $81 billion in the U.S. alone</a:t>
            </a:r>
          </a:p>
          <a:p>
            <a:pPr lvl="1" eaLnBrk="1" hangingPunct="1">
              <a:buFont typeface="Wingdings" charset="0"/>
              <a:buNone/>
            </a:pPr>
            <a:r>
              <a:rPr lang="en-US" sz="2000" dirty="0">
                <a:ea typeface="MS PGothic" charset="0"/>
              </a:rPr>
              <a:t>They never worked</a:t>
            </a:r>
          </a:p>
          <a:p>
            <a:pPr lvl="1" eaLnBrk="1" hangingPunct="1">
              <a:buFont typeface="Wingdings" charset="0"/>
              <a:buNone/>
            </a:pPr>
            <a:r>
              <a:rPr lang="en-US" sz="2000" dirty="0">
                <a:ea typeface="MS PGothic" charset="0"/>
              </a:rPr>
              <a:t>Too late for the market window</a:t>
            </a:r>
          </a:p>
          <a:p>
            <a:pPr eaLnBrk="1" hangingPunct="1">
              <a:buFont typeface="Wingdings" charset="0"/>
              <a:buNone/>
            </a:pPr>
            <a:r>
              <a:rPr lang="en-US" sz="2000" dirty="0">
                <a:ea typeface="MS PGothic" charset="0"/>
              </a:rPr>
              <a:t>Most projects are </a:t>
            </a:r>
          </a:p>
          <a:p>
            <a:pPr lvl="1" eaLnBrk="1" hangingPunct="1">
              <a:buFont typeface="Wingdings" charset="0"/>
              <a:buNone/>
            </a:pPr>
            <a:r>
              <a:rPr lang="en-US" sz="2000" dirty="0">
                <a:ea typeface="MS PGothic" charset="0"/>
              </a:rPr>
              <a:t>Late in delivery</a:t>
            </a:r>
          </a:p>
          <a:p>
            <a:pPr lvl="1" eaLnBrk="1" hangingPunct="1">
              <a:buFont typeface="Wingdings" charset="0"/>
              <a:buNone/>
            </a:pPr>
            <a:r>
              <a:rPr lang="en-US" sz="2000" dirty="0">
                <a:ea typeface="MS PGothic" charset="0"/>
              </a:rPr>
              <a:t>Missing functionality</a:t>
            </a:r>
          </a:p>
          <a:p>
            <a:pPr lvl="1" eaLnBrk="1" hangingPunct="1">
              <a:buFont typeface="Wingdings" charset="0"/>
              <a:buNone/>
            </a:pPr>
            <a:r>
              <a:rPr lang="en-US" sz="2000" dirty="0">
                <a:ea typeface="MS PGothic" charset="0"/>
              </a:rPr>
              <a:t>Have major defects (bugs)</a:t>
            </a:r>
          </a:p>
          <a:p>
            <a:pPr lvl="1" eaLnBrk="1" hangingPunct="1">
              <a:buFont typeface="Wingdings" charset="0"/>
              <a:buNone/>
            </a:pPr>
            <a:r>
              <a:rPr lang="en-US" sz="2000" dirty="0">
                <a:ea typeface="MS PGothic" charset="0"/>
              </a:rPr>
              <a:t>Did not do what the customer wanted</a:t>
            </a:r>
          </a:p>
          <a:p>
            <a:pPr lvl="1" eaLnBrk="1" hangingPunct="1">
              <a:buFont typeface="Wingdings" charset="0"/>
              <a:buNone/>
            </a:pPr>
            <a:r>
              <a:rPr lang="en-US" sz="2000" dirty="0">
                <a:ea typeface="MS PGothic" charset="0"/>
              </a:rPr>
              <a:t>Hard to maintain and support</a:t>
            </a:r>
          </a:p>
        </p:txBody>
      </p:sp>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40048567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1" name="Rectangle 3"/>
          <p:cNvSpPr>
            <a:spLocks noGrp="1" noRot="1" noChangeArrowheads="1"/>
          </p:cNvSpPr>
          <p:nvPr>
            <p:ph type="title"/>
          </p:nvPr>
        </p:nvSpPr>
        <p:spPr/>
        <p:txBody>
          <a:bodyPr/>
          <a:lstStyle/>
          <a:p>
            <a:r>
              <a:rPr lang="en-US" dirty="0">
                <a:ea typeface="ＭＳ Ｐゴシック" charset="0"/>
                <a:cs typeface="ＭＳ Ｐゴシック" charset="0"/>
              </a:rPr>
              <a:t>Software Quality</a:t>
            </a:r>
          </a:p>
        </p:txBody>
      </p:sp>
      <p:sp>
        <p:nvSpPr>
          <p:cNvPr id="32771" name="Content Placeholder 12"/>
          <p:cNvSpPr>
            <a:spLocks noGrp="1"/>
          </p:cNvSpPr>
          <p:nvPr>
            <p:ph idx="1"/>
          </p:nvPr>
        </p:nvSpPr>
        <p:spPr/>
        <p:txBody>
          <a:bodyPr>
            <a:normAutofit/>
          </a:bodyPr>
          <a:lstStyle/>
          <a:p>
            <a:r>
              <a:rPr lang="en-US" dirty="0">
                <a:ea typeface="ＭＳ Ｐゴシック" charset="0"/>
                <a:cs typeface="ＭＳ Ｐゴシック" charset="0"/>
              </a:rPr>
              <a:t>Conformance to explicitly stated functional and performance requirements, explicitly documented development standards, and implicit characteristics that are expected of all professionally developed software. </a:t>
            </a:r>
          </a:p>
          <a:p>
            <a:r>
              <a:rPr lang="en-US" dirty="0">
                <a:ea typeface="ＭＳ Ｐゴシック" charset="0"/>
                <a:cs typeface="ＭＳ Ｐゴシック" charset="0"/>
              </a:rPr>
              <a:t>Quality must be defined and measured if improvements are to be achieved</a:t>
            </a:r>
          </a:p>
          <a:p>
            <a:r>
              <a:rPr lang="en-US" dirty="0">
                <a:ea typeface="ＭＳ Ｐゴシック" charset="0"/>
                <a:cs typeface="ＭＳ Ｐゴシック" charset="0"/>
              </a:rPr>
              <a:t>In the narrowest sense, it is commonly recognized as the lack of </a:t>
            </a:r>
            <a:r>
              <a:rPr lang="ja-JP" altLang="en-US" dirty="0">
                <a:ea typeface="ＭＳ Ｐゴシック" charset="0"/>
                <a:cs typeface="ＭＳ Ｐゴシック" charset="0"/>
              </a:rPr>
              <a:t>“</a:t>
            </a:r>
            <a:r>
              <a:rPr lang="en-US" dirty="0">
                <a:ea typeface="ＭＳ Ｐゴシック" charset="0"/>
                <a:cs typeface="ＭＳ Ｐゴシック" charset="0"/>
              </a:rPr>
              <a:t>bugs</a:t>
            </a:r>
            <a:r>
              <a:rPr lang="ja-JP" altLang="en-US" dirty="0">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Also, the most basic meaning of conformance to requirements because if the software contains too many functional defects, the basic requirement of providing the desired function is not met</a:t>
            </a:r>
          </a:p>
          <a:p>
            <a:r>
              <a:rPr lang="en-US" dirty="0">
                <a:ea typeface="ＭＳ Ｐゴシック" charset="0"/>
                <a:cs typeface="ＭＳ Ｐゴシック" charset="0"/>
              </a:rPr>
              <a:t>How is this usually expressed?</a:t>
            </a:r>
          </a:p>
          <a:p>
            <a:endParaRPr lang="en-US" dirty="0">
              <a:ea typeface="ＭＳ Ｐゴシック" charset="0"/>
              <a:cs typeface="ＭＳ Ｐゴシック" charset="0"/>
            </a:endParaRPr>
          </a:p>
          <a:p>
            <a:endParaRPr lang="en-US" dirty="0">
              <a:ea typeface="ＭＳ Ｐゴシック" charset="0"/>
              <a:cs typeface="ＭＳ Ｐゴシック" charset="0"/>
            </a:endParaRPr>
          </a:p>
        </p:txBody>
      </p:sp>
      <p:sp>
        <p:nvSpPr>
          <p:cNvPr id="32774" name="Text Box 4"/>
          <p:cNvSpPr txBox="1">
            <a:spLocks noChangeArrowheads="1"/>
          </p:cNvSpPr>
          <p:nvPr/>
        </p:nvSpPr>
        <p:spPr bwMode="auto">
          <a:xfrm>
            <a:off x="2851151" y="2665414"/>
            <a:ext cx="66786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US"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20872822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ea typeface="ＭＳ Ｐゴシック" charset="0"/>
                <a:cs typeface="ＭＳ Ｐゴシック" charset="0"/>
              </a:rPr>
              <a:t>Application to Software </a:t>
            </a:r>
          </a:p>
        </p:txBody>
      </p:sp>
      <p:sp>
        <p:nvSpPr>
          <p:cNvPr id="33795" name="Rectangle 3"/>
          <p:cNvSpPr>
            <a:spLocks noGrp="1" noChangeArrowheads="1"/>
          </p:cNvSpPr>
          <p:nvPr>
            <p:ph type="body" idx="1"/>
          </p:nvPr>
        </p:nvSpPr>
        <p:spPr/>
        <p:txBody>
          <a:bodyPr/>
          <a:lstStyle/>
          <a:p>
            <a:r>
              <a:rPr lang="en-US" dirty="0">
                <a:ea typeface="ＭＳ Ｐゴシック" charset="0"/>
                <a:cs typeface="ＭＳ Ｐゴシック" charset="0"/>
              </a:rPr>
              <a:t>Simplistically, software product quality is lack of </a:t>
            </a:r>
            <a:r>
              <a:rPr lang="ja-JP" altLang="en-US">
                <a:ea typeface="ＭＳ Ｐゴシック" charset="0"/>
                <a:cs typeface="ＭＳ Ｐゴシック" charset="0"/>
              </a:rPr>
              <a:t>“</a:t>
            </a:r>
            <a:r>
              <a:rPr lang="en-US" dirty="0">
                <a:ea typeface="ＭＳ Ｐゴシック" charset="0"/>
                <a:cs typeface="ＭＳ Ｐゴシック" charset="0"/>
              </a:rPr>
              <a:t>bugs</a:t>
            </a:r>
            <a:r>
              <a:rPr lang="ja-JP" altLang="en-US">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Why is this problematical for software systems?</a:t>
            </a:r>
          </a:p>
          <a:p>
            <a:pPr lvl="1"/>
            <a:r>
              <a:rPr lang="en-US" dirty="0">
                <a:ea typeface="ＭＳ Ｐゴシック" charset="0"/>
              </a:rPr>
              <a:t>Correct operation is not sufficient – performance?</a:t>
            </a:r>
          </a:p>
          <a:p>
            <a:pPr lvl="1"/>
            <a:r>
              <a:rPr lang="en-US" dirty="0">
                <a:ea typeface="ＭＳ Ｐゴシック" charset="0"/>
              </a:rPr>
              <a:t>Usability by the end-user</a:t>
            </a:r>
          </a:p>
          <a:p>
            <a:pPr lvl="1"/>
            <a:r>
              <a:rPr lang="en-US" dirty="0">
                <a:ea typeface="ＭＳ Ｐゴシック" charset="0"/>
              </a:rPr>
              <a:t>Software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2379443216"/>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Content Placeholder 2"/>
          <p:cNvSpPr>
            <a:spLocks noGrp="1"/>
          </p:cNvSpPr>
          <p:nvPr>
            <p:ph idx="1"/>
          </p:nvPr>
        </p:nvSpPr>
        <p:spPr/>
        <p:txBody>
          <a:bodyPr/>
          <a:lstStyle/>
          <a:p>
            <a:r>
              <a:rPr lang="en-US" dirty="0" smtClean="0"/>
              <a:t>The collection </a:t>
            </a:r>
            <a:r>
              <a:rPr lang="en-US" dirty="0"/>
              <a:t>of </a:t>
            </a:r>
            <a:r>
              <a:rPr lang="en-US" dirty="0" smtClean="0"/>
              <a:t>attributes </a:t>
            </a:r>
            <a:r>
              <a:rPr lang="en-US" dirty="0"/>
              <a:t>in a </a:t>
            </a:r>
            <a:r>
              <a:rPr lang="en-US" dirty="0" smtClean="0"/>
              <a:t>software system, the </a:t>
            </a:r>
            <a:r>
              <a:rPr lang="en-US" dirty="0"/>
              <a:t>level of the attribute for which the </a:t>
            </a:r>
            <a:r>
              <a:rPr lang="en-US" dirty="0" smtClean="0"/>
              <a:t>customer and users </a:t>
            </a:r>
            <a:r>
              <a:rPr lang="en-US" dirty="0"/>
              <a:t>holds a positive value. </a:t>
            </a:r>
            <a:endParaRPr lang="en-US" dirty="0" smtClean="0"/>
          </a:p>
          <a:p>
            <a:r>
              <a:rPr lang="en-US" dirty="0">
                <a:ea typeface="ＭＳ Ｐゴシック" charset="0"/>
                <a:cs typeface="ＭＳ Ｐゴシック" charset="0"/>
              </a:rPr>
              <a:t>It is best defined as </a:t>
            </a:r>
            <a:r>
              <a:rPr lang="ja-JP" altLang="en-US" dirty="0">
                <a:ea typeface="ＭＳ Ｐゴシック" charset="0"/>
                <a:cs typeface="ＭＳ Ｐゴシック" charset="0"/>
              </a:rPr>
              <a:t>“</a:t>
            </a:r>
            <a:r>
              <a:rPr lang="en-US" dirty="0">
                <a:ea typeface="ＭＳ Ｐゴシック" charset="0"/>
                <a:cs typeface="ＭＳ Ｐゴシック" charset="0"/>
              </a:rPr>
              <a:t>conformance to customers</a:t>
            </a:r>
            <a:r>
              <a:rPr lang="ja-JP" altLang="en-US" dirty="0">
                <a:ea typeface="ＭＳ Ｐゴシック" charset="0"/>
                <a:cs typeface="ＭＳ Ｐゴシック" charset="0"/>
              </a:rPr>
              <a:t>’</a:t>
            </a:r>
            <a:r>
              <a:rPr lang="en-US" dirty="0">
                <a:ea typeface="ＭＳ Ｐゴシック" charset="0"/>
                <a:cs typeface="ＭＳ Ｐゴシック" charset="0"/>
              </a:rPr>
              <a:t> requirements</a:t>
            </a:r>
            <a:r>
              <a:rPr lang="ja-JP" altLang="en-US" dirty="0" smtClean="0">
                <a:ea typeface="ＭＳ Ｐゴシック" charset="0"/>
                <a:cs typeface="ＭＳ Ｐゴシック" charset="0"/>
              </a:rPr>
              <a:t>”</a:t>
            </a:r>
            <a:endParaRPr lang="en-US"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276258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800" dirty="0"/>
              <a:t>Cost of Software Defects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8878390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ea typeface="ＭＳ Ｐゴシック" charset="0"/>
                <a:cs typeface="ＭＳ Ｐゴシック" charset="0"/>
              </a:rPr>
              <a:t>Saving Time and Money</a:t>
            </a:r>
          </a:p>
        </p:txBody>
      </p:sp>
      <p:sp>
        <p:nvSpPr>
          <p:cNvPr id="27651" name="Rectangle 3"/>
          <p:cNvSpPr>
            <a:spLocks noGrp="1" noChangeArrowheads="1"/>
          </p:cNvSpPr>
          <p:nvPr>
            <p:ph type="body" idx="1"/>
          </p:nvPr>
        </p:nvSpPr>
        <p:spPr/>
        <p:txBody>
          <a:bodyPr/>
          <a:lstStyle/>
          <a:p>
            <a:r>
              <a:rPr lang="en-US" dirty="0">
                <a:ea typeface="ＭＳ Ｐゴシック" charset="0"/>
                <a:cs typeface="ＭＳ Ｐゴシック" charset="0"/>
              </a:rPr>
              <a:t>Even experienced software engineers inject a defect about every ten lines of code</a:t>
            </a:r>
          </a:p>
          <a:p>
            <a:r>
              <a:rPr lang="en-US" dirty="0">
                <a:ea typeface="ＭＳ Ｐゴシック" charset="0"/>
                <a:cs typeface="ＭＳ Ｐゴシック" charset="0"/>
              </a:rPr>
              <a:t>The cost of finding and fixing defects increases at every step in the development process</a:t>
            </a:r>
          </a:p>
          <a:p>
            <a:r>
              <a:rPr lang="en-US" dirty="0">
                <a:ea typeface="ＭＳ Ｐゴシック" charset="0"/>
                <a:cs typeface="ＭＳ Ｐゴシック" charset="0"/>
              </a:rPr>
              <a:t>The defect find &amp; fix times range from 3 minutes in code reviews to 25 minutes in inspections and 1400 minutes in system testing</a:t>
            </a:r>
          </a:p>
          <a:p>
            <a:r>
              <a:rPr lang="en-US" dirty="0">
                <a:ea typeface="ＭＳ Ｐゴシック" charset="0"/>
                <a:cs typeface="ＭＳ Ｐゴシック" charset="0"/>
              </a:rPr>
              <a:t>For accurate plans and reliable commitments, you must insist on what?</a:t>
            </a:r>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5979589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endParaRPr lang="en-US" sz="1000" dirty="0">
              <a:latin typeface="Times New Roman" charset="0"/>
            </a:endParaRPr>
          </a:p>
        </p:txBody>
      </p:sp>
      <p:sp>
        <p:nvSpPr>
          <p:cNvPr id="222215" name="Rectangle 7"/>
          <p:cNvSpPr>
            <a:spLocks noGrp="1" noChangeArrowheads="1"/>
          </p:cNvSpPr>
          <p:nvPr>
            <p:ph type="title"/>
          </p:nvPr>
        </p:nvSpPr>
        <p:spPr/>
        <p:txBody>
          <a:bodyPr/>
          <a:lstStyle/>
          <a:p>
            <a:pPr eaLnBrk="1" hangingPunct="1">
              <a:defRPr/>
            </a:pPr>
            <a:r>
              <a:rPr lang="en-US" dirty="0"/>
              <a:t>Cost of Software Defects</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pic>
        <p:nvPicPr>
          <p:cNvPr id="5124" name="Picture 4" descr="Engineering Rules for Cost Of Defect Removal [10]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179" y="1690688"/>
            <a:ext cx="6393213" cy="452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4025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Cost of Fixing Defects </a:t>
            </a:r>
          </a:p>
        </p:txBody>
      </p:sp>
      <p:graphicFrame>
        <p:nvGraphicFramePr>
          <p:cNvPr id="7" name="Content Placeholder 6"/>
          <p:cNvGraphicFramePr>
            <a:graphicFrameLocks noGrp="1" noChangeAspect="1"/>
          </p:cNvGraphicFramePr>
          <p:nvPr>
            <p:ph idx="1"/>
            <p:extLst/>
          </p:nvPr>
        </p:nvGraphicFramePr>
        <p:xfrm>
          <a:off x="1676400" y="1905000"/>
          <a:ext cx="8812086" cy="2317750"/>
        </p:xfrm>
        <a:graphic>
          <a:graphicData uri="http://schemas.openxmlformats.org/presentationml/2006/ole">
            <mc:AlternateContent xmlns:mc="http://schemas.openxmlformats.org/markup-compatibility/2006">
              <mc:Choice xmlns:v="urn:schemas-microsoft-com:vml" Requires="v">
                <p:oleObj spid="_x0000_s2051" name="Document" r:id="rId3" imgW="5600700" imgH="1473200" progId="Word.Document.12">
                  <p:embed/>
                </p:oleObj>
              </mc:Choice>
              <mc:Fallback>
                <p:oleObj name="Document" r:id="rId3" imgW="5600700" imgH="1473200" progId="Word.Document.12">
                  <p:embed/>
                  <p:pic>
                    <p:nvPicPr>
                      <p:cNvPr id="7" name="Content Placeholder 6"/>
                      <p:cNvPicPr/>
                      <p:nvPr/>
                    </p:nvPicPr>
                    <p:blipFill>
                      <a:blip r:embed="rId4"/>
                      <a:stretch>
                        <a:fillRect/>
                      </a:stretch>
                    </p:blipFill>
                    <p:spPr>
                      <a:xfrm>
                        <a:off x="1676400" y="1905000"/>
                        <a:ext cx="8812086" cy="2317750"/>
                      </a:xfrm>
                      <a:prstGeom prst="rect">
                        <a:avLst/>
                      </a:prstGeom>
                    </p:spPr>
                  </p:pic>
                </p:oleObj>
              </mc:Fallback>
            </mc:AlternateContent>
          </a:graphicData>
        </a:graphic>
      </p:graphicFrame>
      <p:sp>
        <p:nvSpPr>
          <p:cNvPr id="8" name="Content Placeholder 2"/>
          <p:cNvSpPr txBox="1">
            <a:spLocks/>
          </p:cNvSpPr>
          <p:nvPr/>
        </p:nvSpPr>
        <p:spPr bwMode="auto">
          <a:xfrm>
            <a:off x="1981200" y="4572000"/>
            <a:ext cx="8229600" cy="15849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charset="0"/>
              <a:buChar char=""/>
              <a:defRPr sz="2600" kern="1200">
                <a:solidFill>
                  <a:schemeClr val="tx1"/>
                </a:solidFill>
                <a:latin typeface="+mn-lt"/>
                <a:ea typeface="ＭＳ Ｐゴシック" charset="0"/>
                <a:cs typeface="ＭＳ Ｐゴシック" charset="0"/>
              </a:defRPr>
            </a:lvl1pPr>
            <a:lvl2pPr marL="547688" indent="-273050" algn="l" rtl="0" eaLnBrk="0" fontAlgn="base" hangingPunct="0">
              <a:spcBef>
                <a:spcPts val="500"/>
              </a:spcBef>
              <a:spcAft>
                <a:spcPct val="0"/>
              </a:spcAft>
              <a:buClr>
                <a:schemeClr val="accent2"/>
              </a:buClr>
              <a:buSzPct val="76000"/>
              <a:buFont typeface="Wingdings 3" charset="0"/>
              <a:buChar char=""/>
              <a:defRPr sz="2300" kern="1200">
                <a:solidFill>
                  <a:schemeClr val="tx2"/>
                </a:solidFill>
                <a:latin typeface="+mn-lt"/>
                <a:ea typeface="ＭＳ Ｐゴシック" charset="0"/>
                <a:cs typeface="+mn-cs"/>
              </a:defRPr>
            </a:lvl2pPr>
            <a:lvl3pPr marL="822325" indent="-228600" algn="l" rtl="0" eaLnBrk="0" fontAlgn="base" hangingPunct="0">
              <a:spcBef>
                <a:spcPts val="500"/>
              </a:spcBef>
              <a:spcAft>
                <a:spcPct val="0"/>
              </a:spcAft>
              <a:buClr>
                <a:srgbClr val="BCBCBC"/>
              </a:buClr>
              <a:buSzPct val="76000"/>
              <a:buFont typeface="Wingdings 3" charset="0"/>
              <a:buChar char=""/>
              <a:defRPr sz="2000" kern="1200">
                <a:solidFill>
                  <a:schemeClr val="tx1"/>
                </a:solidFill>
                <a:latin typeface="+mn-lt"/>
                <a:ea typeface="ＭＳ Ｐゴシック" charset="0"/>
                <a:cs typeface="+mn-cs"/>
              </a:defRPr>
            </a:lvl3pPr>
            <a:lvl4pPr marL="1096963" indent="-228600" algn="l" rtl="0" eaLnBrk="0" fontAlgn="base" hangingPunct="0">
              <a:spcBef>
                <a:spcPts val="400"/>
              </a:spcBef>
              <a:spcAft>
                <a:spcPct val="0"/>
              </a:spcAft>
              <a:buClr>
                <a:srgbClr val="8BA2B4"/>
              </a:buClr>
              <a:buSzPct val="70000"/>
              <a:buFont typeface="Wingdings" charset="0"/>
              <a:buChar char=""/>
              <a:defRPr sz="2000" kern="1200">
                <a:solidFill>
                  <a:schemeClr val="tx1"/>
                </a:solidFill>
                <a:latin typeface="+mn-lt"/>
                <a:ea typeface="ＭＳ Ｐゴシック" charset="0"/>
                <a:cs typeface="+mn-cs"/>
              </a:defRPr>
            </a:lvl4pPr>
            <a:lvl5pPr marL="1371600" indent="-228600" algn="l" rtl="0" eaLnBrk="0" fontAlgn="base" hangingPunct="0">
              <a:spcBef>
                <a:spcPts val="300"/>
              </a:spcBef>
              <a:spcAft>
                <a:spcPct val="0"/>
              </a:spcAft>
              <a:buClr>
                <a:schemeClr val="accent2"/>
              </a:buClr>
              <a:buSzPct val="70000"/>
              <a:buFont typeface="Wingdings" charset="0"/>
              <a:buChar char=""/>
              <a:defRPr sz="1600" kern="1200">
                <a:solidFill>
                  <a:schemeClr val="tx1"/>
                </a:solidFill>
                <a:latin typeface="+mn-lt"/>
                <a:ea typeface="ＭＳ Ｐゴシック" charset="0"/>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3200" dirty="0">
                <a:latin typeface="Candara" panose="020E0502030303020204" pitchFamily="34" charset="0"/>
                <a:cs typeface="Garamond"/>
              </a:rPr>
              <a:t>The earlier a defect is discovered, the lower the cost of fixing the defect.</a:t>
            </a:r>
          </a:p>
        </p:txBody>
      </p:sp>
      <p:sp>
        <p:nvSpPr>
          <p:cNvPr id="3" name="Slide Number Placeholder 2"/>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324500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Distribution of Defects – Time Introduced and Fixed </a:t>
            </a:r>
          </a:p>
        </p:txBody>
      </p:sp>
      <p:sp>
        <p:nvSpPr>
          <p:cNvPr id="3" name="Content Placeholder 2"/>
          <p:cNvSpPr>
            <a:spLocks noGrp="1"/>
          </p:cNvSpPr>
          <p:nvPr>
            <p:ph idx="1"/>
          </p:nvPr>
        </p:nvSpPr>
        <p:spPr>
          <a:xfrm>
            <a:off x="1981200" y="4953001"/>
            <a:ext cx="8229600" cy="1025525"/>
          </a:xfrm>
        </p:spPr>
        <p:txBody>
          <a:bodyPr>
            <a:normAutofit lnSpcReduction="10000"/>
          </a:bodyPr>
          <a:lstStyle/>
          <a:p>
            <a:r>
              <a:rPr lang="en-US" sz="3200" dirty="0"/>
              <a:t>Majority of defects are introduced early</a:t>
            </a:r>
          </a:p>
          <a:p>
            <a:r>
              <a:rPr lang="en-US" sz="3200" dirty="0"/>
              <a:t>Majority of defects are discovered late. </a:t>
            </a:r>
          </a:p>
        </p:txBody>
      </p:sp>
      <p:graphicFrame>
        <p:nvGraphicFramePr>
          <p:cNvPr id="5" name="Content Placeholder 6"/>
          <p:cNvGraphicFramePr>
            <a:graphicFrameLocks noChangeAspect="1"/>
          </p:cNvGraphicFramePr>
          <p:nvPr>
            <p:extLst/>
          </p:nvPr>
        </p:nvGraphicFramePr>
        <p:xfrm>
          <a:off x="1752601" y="1744663"/>
          <a:ext cx="8524875" cy="3141662"/>
        </p:xfrm>
        <a:graphic>
          <a:graphicData uri="http://schemas.openxmlformats.org/presentationml/2006/ole">
            <mc:AlternateContent xmlns:mc="http://schemas.openxmlformats.org/markup-compatibility/2006">
              <mc:Choice xmlns:v="urn:schemas-microsoft-com:vml" Requires="v">
                <p:oleObj spid="_x0000_s3075" name="Document" r:id="rId3" imgW="6134100" imgH="2260600" progId="Word.Document.12">
                  <p:embed/>
                </p:oleObj>
              </mc:Choice>
              <mc:Fallback>
                <p:oleObj name="Document" r:id="rId3" imgW="6134100" imgH="2260600" progId="Word.Document.12">
                  <p:embed/>
                  <p:pic>
                    <p:nvPicPr>
                      <p:cNvPr id="5" name="Content Placeholder 6"/>
                      <p:cNvPicPr/>
                      <p:nvPr/>
                    </p:nvPicPr>
                    <p:blipFill>
                      <a:blip r:embed="rId4"/>
                      <a:stretch>
                        <a:fillRect/>
                      </a:stretch>
                    </p:blipFill>
                    <p:spPr>
                      <a:xfrm>
                        <a:off x="1752601" y="1744663"/>
                        <a:ext cx="8524875" cy="3141662"/>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420740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by </a:t>
            </a:r>
            <a:r>
              <a:rPr lang="en-US" dirty="0" smtClean="0"/>
              <a:t>Development Phases</a:t>
            </a:r>
            <a:endParaRPr lang="en-US" dirty="0"/>
          </a:p>
        </p:txBody>
      </p:sp>
      <p:pic>
        <p:nvPicPr>
          <p:cNvPr id="26" name="Content Placeholder 25"/>
          <p:cNvPicPr>
            <a:picLocks noGrp="1" noChangeAspect="1"/>
          </p:cNvPicPr>
          <p:nvPr>
            <p:ph idx="1"/>
          </p:nvPr>
        </p:nvPicPr>
        <p:blipFill rotWithShape="1">
          <a:blip r:embed="rId2"/>
          <a:srcRect l="1691" t="7042" r="5633" b="8450"/>
          <a:stretch/>
        </p:blipFill>
        <p:spPr>
          <a:xfrm>
            <a:off x="2416680" y="1690688"/>
            <a:ext cx="6773973" cy="4323813"/>
          </a:xfrm>
        </p:spPr>
      </p:pic>
      <p:sp>
        <p:nvSpPr>
          <p:cNvPr id="3" name="Slide Number Placeholder 2"/>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4919627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Software Verification and Validation (V&amp;V)</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860924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6"/>
          <p:cNvSpPr>
            <a:spLocks noGrp="1" noChangeArrowheads="1"/>
          </p:cNvSpPr>
          <p:nvPr>
            <p:ph type="title"/>
          </p:nvPr>
        </p:nvSpPr>
        <p:spPr>
          <a:noFill/>
          <a:extLst>
            <a:ext uri="{909E8E84-426E-40dd-AFC4-6F175D3DCCD1}">
              <a14:hiddenFill xmlns:a14="http://schemas.microsoft.com/office/drawing/2010/main" xmlns="">
                <a:solidFill>
                  <a:srgbClr val="FFFFFF"/>
                </a:solidFill>
              </a14:hiddenFill>
            </a:ext>
          </a:extLst>
        </p:spPr>
        <p:txBody>
          <a:bodyPr/>
          <a:lstStyle/>
          <a:p>
            <a:pPr eaLnBrk="1" hangingPunct="1"/>
            <a:r>
              <a:rPr lang="en-US" sz="3600" dirty="0">
                <a:ea typeface="MS PGothic" charset="0"/>
              </a:rPr>
              <a:t>Chaos Report  2012</a:t>
            </a:r>
            <a:endParaRPr lang="en-US" sz="3600" dirty="0">
              <a:solidFill>
                <a:srgbClr val="003366"/>
              </a:solidFill>
              <a:ea typeface="MS PGothic" charset="0"/>
            </a:endParaRPr>
          </a:p>
        </p:txBody>
      </p:sp>
      <p:sp>
        <p:nvSpPr>
          <p:cNvPr id="111618" name="Rectangle 7"/>
          <p:cNvSpPr>
            <a:spLocks noGrp="1" noChangeArrowheads="1"/>
          </p:cNvSpPr>
          <p:nvPr>
            <p:ph idx="1"/>
          </p:nvPr>
        </p:nvSpPr>
        <p:spPr>
          <a:xfrm>
            <a:off x="879475" y="1447801"/>
            <a:ext cx="8229600" cy="2133600"/>
          </a:xfrm>
        </p:spPr>
        <p:txBody>
          <a:bodyPr/>
          <a:lstStyle/>
          <a:p>
            <a:pPr eaLnBrk="1" hangingPunct="1">
              <a:spcBef>
                <a:spcPct val="50000"/>
              </a:spcBef>
              <a:buClrTx/>
              <a:buFontTx/>
              <a:buNone/>
            </a:pPr>
            <a:r>
              <a:rPr lang="en-US" sz="2000" b="1" dirty="0">
                <a:solidFill>
                  <a:srgbClr val="000000"/>
                </a:solidFill>
                <a:ea typeface="MS PGothic" charset="0"/>
              </a:rPr>
              <a:t>Project Success: </a:t>
            </a:r>
            <a:r>
              <a:rPr lang="en-US" sz="2000" dirty="0">
                <a:solidFill>
                  <a:srgbClr val="000000"/>
                </a:solidFill>
                <a:ea typeface="MS PGothic" charset="0"/>
              </a:rPr>
              <a:t>Type 1. The project is completed on-time and on-budget, with all features and functions as initially specified.  </a:t>
            </a:r>
            <a:r>
              <a:rPr lang="en-US" sz="2000" b="1" dirty="0">
                <a:solidFill>
                  <a:srgbClr val="FF3300"/>
                </a:solidFill>
                <a:ea typeface="MS PGothic" charset="0"/>
              </a:rPr>
              <a:t>(2012: 39%)</a:t>
            </a:r>
          </a:p>
          <a:p>
            <a:pPr eaLnBrk="1" hangingPunct="1">
              <a:spcBef>
                <a:spcPct val="50000"/>
              </a:spcBef>
              <a:buClrTx/>
              <a:buFontTx/>
              <a:buNone/>
            </a:pPr>
            <a:r>
              <a:rPr lang="en-US" sz="2000" b="1" dirty="0">
                <a:solidFill>
                  <a:srgbClr val="000000"/>
                </a:solidFill>
                <a:ea typeface="MS PGothic" charset="0"/>
              </a:rPr>
              <a:t>Project Challenged: </a:t>
            </a:r>
            <a:r>
              <a:rPr lang="en-US" sz="2000" dirty="0">
                <a:solidFill>
                  <a:srgbClr val="000000"/>
                </a:solidFill>
                <a:ea typeface="MS PGothic" charset="0"/>
              </a:rPr>
              <a:t>Type 2. The project is completed and operational but over-budget, over the time estimate, and offers fewer features and functions than originally specified.   </a:t>
            </a:r>
            <a:r>
              <a:rPr lang="en-US" sz="2000" b="1" dirty="0">
                <a:solidFill>
                  <a:srgbClr val="FF3300"/>
                </a:solidFill>
                <a:ea typeface="MS PGothic" charset="0"/>
              </a:rPr>
              <a:t>(2012: 43%)</a:t>
            </a:r>
          </a:p>
        </p:txBody>
      </p:sp>
      <p:sp>
        <p:nvSpPr>
          <p:cNvPr id="111621" name="AutoShape 3" descr="Project Resolution by Type"/>
          <p:cNvSpPr>
            <a:spLocks noChangeAspect="1" noChangeArrowheads="1"/>
          </p:cNvSpPr>
          <p:nvPr/>
        </p:nvSpPr>
        <p:spPr bwMode="auto">
          <a:xfrm>
            <a:off x="4433888" y="2097089"/>
            <a:ext cx="3325812" cy="266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Candara" panose="020E0502030303020204" pitchFamily="34" charset="0"/>
            </a:endParaRPr>
          </a:p>
        </p:txBody>
      </p:sp>
      <p:pic>
        <p:nvPicPr>
          <p:cNvPr id="111622" name="Picture 9" descr="ChaosManifesto201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8050" y="3453323"/>
            <a:ext cx="5513388" cy="267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1623" name="TextBox 12"/>
          <p:cNvSpPr txBox="1">
            <a:spLocks noChangeArrowheads="1"/>
          </p:cNvSpPr>
          <p:nvPr/>
        </p:nvSpPr>
        <p:spPr bwMode="auto">
          <a:xfrm>
            <a:off x="879475" y="3429001"/>
            <a:ext cx="3409061"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spcBef>
                <a:spcPct val="50000"/>
              </a:spcBef>
            </a:pPr>
            <a:r>
              <a:rPr lang="en-US" sz="2000" b="1" dirty="0">
                <a:solidFill>
                  <a:srgbClr val="000000"/>
                </a:solidFill>
                <a:latin typeface="Candara" panose="020E0502030303020204" pitchFamily="34" charset="0"/>
              </a:rPr>
              <a:t>Project Impaired:</a:t>
            </a:r>
            <a:r>
              <a:rPr lang="en-US" sz="2000" dirty="0">
                <a:solidFill>
                  <a:srgbClr val="000000"/>
                </a:solidFill>
                <a:latin typeface="Candara" panose="020E0502030303020204" pitchFamily="34" charset="0"/>
              </a:rPr>
              <a:t> Type 3.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The project is canceled at some point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during the development cycle. </a:t>
            </a:r>
            <a:br>
              <a:rPr lang="en-US" sz="2000" dirty="0">
                <a:solidFill>
                  <a:srgbClr val="000000"/>
                </a:solidFill>
                <a:latin typeface="Candara" panose="020E0502030303020204" pitchFamily="34" charset="0"/>
              </a:rPr>
            </a:br>
            <a:r>
              <a:rPr lang="en-US" sz="2000" b="1" dirty="0">
                <a:solidFill>
                  <a:srgbClr val="FF3300"/>
                </a:solidFill>
                <a:latin typeface="Candara" panose="020E0502030303020204" pitchFamily="34" charset="0"/>
              </a:rPr>
              <a:t>(2012: 18%)</a:t>
            </a:r>
            <a:r>
              <a:rPr lang="en-US" sz="2000" dirty="0">
                <a:solidFill>
                  <a:srgbClr val="000000"/>
                </a:solidFill>
                <a:latin typeface="Candara" panose="020E0502030303020204" pitchFamily="34" charset="0"/>
              </a:rPr>
              <a:t>  (Are ALL impaired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projects failures???)</a:t>
            </a:r>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16826673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dirty="0" smtClean="0"/>
              <a:t>Verification </a:t>
            </a:r>
            <a:r>
              <a:rPr lang="en-US" dirty="0"/>
              <a:t>and </a:t>
            </a:r>
            <a:r>
              <a:rPr lang="en-US" dirty="0" smtClean="0"/>
              <a:t>Validation</a:t>
            </a:r>
            <a:endParaRPr lang="en-US" dirty="0"/>
          </a:p>
        </p:txBody>
      </p:sp>
      <p:sp>
        <p:nvSpPr>
          <p:cNvPr id="504835" name="Rectangle 3"/>
          <p:cNvSpPr>
            <a:spLocks noGrp="1" noChangeArrowheads="1"/>
          </p:cNvSpPr>
          <p:nvPr>
            <p:ph idx="1"/>
          </p:nvPr>
        </p:nvSpPr>
        <p:spPr/>
        <p:txBody>
          <a:bodyPr/>
          <a:lstStyle/>
          <a:p>
            <a:pPr eaLnBrk="1" hangingPunct="1">
              <a:defRPr/>
            </a:pPr>
            <a:r>
              <a:rPr lang="en-US" sz="3200" b="1" dirty="0">
                <a:solidFill>
                  <a:srgbClr val="000000"/>
                </a:solidFill>
              </a:rPr>
              <a:t>Verification </a:t>
            </a:r>
            <a:br>
              <a:rPr lang="en-US" sz="3200" b="1" dirty="0">
                <a:solidFill>
                  <a:srgbClr val="000000"/>
                </a:solidFill>
              </a:rPr>
            </a:br>
            <a:r>
              <a:rPr lang="en-US" sz="3200" dirty="0"/>
              <a:t>Does the software system meet the requirements specifications?</a:t>
            </a:r>
          </a:p>
          <a:p>
            <a:pPr marL="0" indent="0">
              <a:buNone/>
              <a:defRPr/>
            </a:pPr>
            <a:r>
              <a:rPr lang="en-US" sz="3200" i="1" dirty="0"/>
              <a:t>	Are we building the software right?</a:t>
            </a:r>
          </a:p>
          <a:p>
            <a:pPr eaLnBrk="1" hangingPunct="1">
              <a:defRPr/>
            </a:pPr>
            <a:r>
              <a:rPr lang="en-US" sz="3200" b="1" dirty="0">
                <a:solidFill>
                  <a:srgbClr val="000000"/>
                </a:solidFill>
              </a:rPr>
              <a:t>Validation </a:t>
            </a:r>
            <a:br>
              <a:rPr lang="en-US" sz="3200" b="1" dirty="0">
                <a:solidFill>
                  <a:srgbClr val="000000"/>
                </a:solidFill>
              </a:rPr>
            </a:br>
            <a:r>
              <a:rPr lang="en-US" sz="3200" dirty="0"/>
              <a:t>Does the software system meet the user's real needs?</a:t>
            </a:r>
          </a:p>
          <a:p>
            <a:pPr eaLnBrk="1" hangingPunct="1">
              <a:buFont typeface="Wingdings 3" charset="0"/>
              <a:buNone/>
              <a:defRPr/>
            </a:pPr>
            <a:r>
              <a:rPr lang="en-US" sz="3200" i="1" dirty="0"/>
              <a:t>		Are we building the right software? </a:t>
            </a:r>
          </a:p>
          <a:p>
            <a:pPr eaLnBrk="1" hangingPunct="1">
              <a:buFont typeface="Wingdings 3" charset="0"/>
              <a:buNone/>
              <a:defRPr/>
            </a:pPr>
            <a:endParaRPr lang="en-US" i="1" dirty="0">
              <a:latin typeface="Gill Sans MT"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302306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4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4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Specification</a:t>
            </a:r>
          </a:p>
        </p:txBody>
      </p:sp>
      <p:sp>
        <p:nvSpPr>
          <p:cNvPr id="3" name="Content Placeholder 2"/>
          <p:cNvSpPr>
            <a:spLocks noGrp="1"/>
          </p:cNvSpPr>
          <p:nvPr>
            <p:ph sz="quarter" idx="1"/>
          </p:nvPr>
        </p:nvSpPr>
        <p:spPr/>
        <p:txBody>
          <a:bodyPr/>
          <a:lstStyle/>
          <a:p>
            <a:pPr marL="274637" lvl="2" indent="0">
              <a:spcBef>
                <a:spcPts val="600"/>
              </a:spcBef>
              <a:buClr>
                <a:schemeClr val="accent1"/>
              </a:buClr>
              <a:buNone/>
            </a:pPr>
            <a:r>
              <a:rPr lang="en-US" sz="3200" dirty="0"/>
              <a:t>A document that specifies, ideally in a complete, precise and verifiable manner, the requirements, design, behavior, or other characteristics of a component or system, and, often, the procedures for determining whether these provisions have been satisfied. [IEEE] </a:t>
            </a:r>
          </a:p>
        </p:txBody>
      </p:sp>
      <p:sp>
        <p:nvSpPr>
          <p:cNvPr id="4" name="Slide Number Placeholder 3"/>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18726295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noFill/>
        </p:spPr>
        <p:txBody>
          <a:bodyPr vert="horz" lIns="90488" tIns="44450" rIns="90488" bIns="44450" rtlCol="0" anchor="ctr">
            <a:normAutofit/>
          </a:bodyPr>
          <a:lstStyle/>
          <a:p>
            <a:pPr defTabSz="895350"/>
            <a:r>
              <a:rPr lang="en-US" dirty="0" smtClean="0"/>
              <a:t>Validation vs. </a:t>
            </a:r>
            <a:r>
              <a:rPr lang="en-US" dirty="0"/>
              <a:t>Verification</a:t>
            </a:r>
          </a:p>
        </p:txBody>
      </p:sp>
      <p:grpSp>
        <p:nvGrpSpPr>
          <p:cNvPr id="3" name="Group 2"/>
          <p:cNvGrpSpPr>
            <a:grpSpLocks/>
          </p:cNvGrpSpPr>
          <p:nvPr/>
        </p:nvGrpSpPr>
        <p:grpSpPr bwMode="auto">
          <a:xfrm>
            <a:off x="1828800" y="1852613"/>
            <a:ext cx="3505200" cy="1511300"/>
            <a:chOff x="304800" y="1852613"/>
            <a:chExt cx="3505200" cy="1511300"/>
          </a:xfrm>
        </p:grpSpPr>
        <p:sp>
          <p:nvSpPr>
            <p:cNvPr id="43032" name="Freeform 4"/>
            <p:cNvSpPr>
              <a:spLocks/>
            </p:cNvSpPr>
            <p:nvPr/>
          </p:nvSpPr>
          <p:spPr bwMode="auto">
            <a:xfrm>
              <a:off x="304800" y="1852613"/>
              <a:ext cx="2687638" cy="1511300"/>
            </a:xfrm>
            <a:custGeom>
              <a:avLst/>
              <a:gdLst>
                <a:gd name="T0" fmla="*/ 2147483647 w 1693"/>
                <a:gd name="T1" fmla="*/ 2147483647 h 952"/>
                <a:gd name="T2" fmla="*/ 2147483647 w 1693"/>
                <a:gd name="T3" fmla="*/ 2147483647 h 952"/>
                <a:gd name="T4" fmla="*/ 2147483647 w 1693"/>
                <a:gd name="T5" fmla="*/ 2147483647 h 952"/>
                <a:gd name="T6" fmla="*/ 2147483647 w 1693"/>
                <a:gd name="T7" fmla="*/ 2147483647 h 952"/>
                <a:gd name="T8" fmla="*/ 2147483647 w 1693"/>
                <a:gd name="T9" fmla="*/ 2147483647 h 952"/>
                <a:gd name="T10" fmla="*/ 2147483647 w 1693"/>
                <a:gd name="T11" fmla="*/ 2147483647 h 952"/>
                <a:gd name="T12" fmla="*/ 2147483647 w 1693"/>
                <a:gd name="T13" fmla="*/ 2147483647 h 952"/>
                <a:gd name="T14" fmla="*/ 2147483647 w 1693"/>
                <a:gd name="T15" fmla="*/ 2147483647 h 952"/>
                <a:gd name="T16" fmla="*/ 2147483647 w 1693"/>
                <a:gd name="T17" fmla="*/ 2147483647 h 952"/>
                <a:gd name="T18" fmla="*/ 2147483647 w 1693"/>
                <a:gd name="T19" fmla="*/ 2147483647 h 952"/>
                <a:gd name="T20" fmla="*/ 2147483647 w 1693"/>
                <a:gd name="T21" fmla="*/ 2147483647 h 952"/>
                <a:gd name="T22" fmla="*/ 2147483647 w 1693"/>
                <a:gd name="T23" fmla="*/ 2147483647 h 952"/>
                <a:gd name="T24" fmla="*/ 2147483647 w 1693"/>
                <a:gd name="T25" fmla="*/ 2147483647 h 952"/>
                <a:gd name="T26" fmla="*/ 2147483647 w 1693"/>
                <a:gd name="T27" fmla="*/ 2147483647 h 952"/>
                <a:gd name="T28" fmla="*/ 2147483647 w 1693"/>
                <a:gd name="T29" fmla="*/ 2147483647 h 952"/>
                <a:gd name="T30" fmla="*/ 2147483647 w 1693"/>
                <a:gd name="T31" fmla="*/ 2147483647 h 952"/>
                <a:gd name="T32" fmla="*/ 2147483647 w 1693"/>
                <a:gd name="T33" fmla="*/ 2147483647 h 952"/>
                <a:gd name="T34" fmla="*/ 2147483647 w 1693"/>
                <a:gd name="T35" fmla="*/ 2147483647 h 952"/>
                <a:gd name="T36" fmla="*/ 2147483647 w 1693"/>
                <a:gd name="T37" fmla="*/ 2147483647 h 952"/>
                <a:gd name="T38" fmla="*/ 2147483647 w 1693"/>
                <a:gd name="T39" fmla="*/ 2147483647 h 952"/>
                <a:gd name="T40" fmla="*/ 2147483647 w 1693"/>
                <a:gd name="T41" fmla="*/ 2147483647 h 952"/>
                <a:gd name="T42" fmla="*/ 2147483647 w 1693"/>
                <a:gd name="T43" fmla="*/ 2147483647 h 952"/>
                <a:gd name="T44" fmla="*/ 2147483647 w 1693"/>
                <a:gd name="T45" fmla="*/ 2147483647 h 952"/>
                <a:gd name="T46" fmla="*/ 2147483647 w 1693"/>
                <a:gd name="T47" fmla="*/ 2147483647 h 952"/>
                <a:gd name="T48" fmla="*/ 2147483647 w 1693"/>
                <a:gd name="T49" fmla="*/ 2147483647 h 952"/>
                <a:gd name="T50" fmla="*/ 2147483647 w 1693"/>
                <a:gd name="T51" fmla="*/ 2147483647 h 952"/>
                <a:gd name="T52" fmla="*/ 2147483647 w 1693"/>
                <a:gd name="T53" fmla="*/ 2147483647 h 952"/>
                <a:gd name="T54" fmla="*/ 2147483647 w 1693"/>
                <a:gd name="T55" fmla="*/ 2147483647 h 952"/>
                <a:gd name="T56" fmla="*/ 2147483647 w 1693"/>
                <a:gd name="T57" fmla="*/ 2147483647 h 952"/>
                <a:gd name="T58" fmla="*/ 2147483647 w 1693"/>
                <a:gd name="T59" fmla="*/ 2147483647 h 952"/>
                <a:gd name="T60" fmla="*/ 2147483647 w 1693"/>
                <a:gd name="T61" fmla="*/ 2147483647 h 952"/>
                <a:gd name="T62" fmla="*/ 2147483647 w 1693"/>
                <a:gd name="T63" fmla="*/ 2147483647 h 952"/>
                <a:gd name="T64" fmla="*/ 2147483647 w 1693"/>
                <a:gd name="T65" fmla="*/ 2147483647 h 952"/>
                <a:gd name="T66" fmla="*/ 2147483647 w 1693"/>
                <a:gd name="T67" fmla="*/ 2147483647 h 952"/>
                <a:gd name="T68" fmla="*/ 2147483647 w 1693"/>
                <a:gd name="T69" fmla="*/ 2147483647 h 952"/>
                <a:gd name="T70" fmla="*/ 2147483647 w 1693"/>
                <a:gd name="T71" fmla="*/ 2147483647 h 952"/>
                <a:gd name="T72" fmla="*/ 2147483647 w 1693"/>
                <a:gd name="T73" fmla="*/ 2147483647 h 952"/>
                <a:gd name="T74" fmla="*/ 2147483647 w 1693"/>
                <a:gd name="T75" fmla="*/ 2147483647 h 952"/>
                <a:gd name="T76" fmla="*/ 2147483647 w 1693"/>
                <a:gd name="T77" fmla="*/ 2147483647 h 952"/>
                <a:gd name="T78" fmla="*/ 2147483647 w 1693"/>
                <a:gd name="T79" fmla="*/ 2147483647 h 952"/>
                <a:gd name="T80" fmla="*/ 2147483647 w 1693"/>
                <a:gd name="T81" fmla="*/ 2147483647 h 952"/>
                <a:gd name="T82" fmla="*/ 2147483647 w 1693"/>
                <a:gd name="T83" fmla="*/ 2147483647 h 952"/>
                <a:gd name="T84" fmla="*/ 2147483647 w 1693"/>
                <a:gd name="T85" fmla="*/ 2147483647 h 952"/>
                <a:gd name="T86" fmla="*/ 2147483647 w 1693"/>
                <a:gd name="T87" fmla="*/ 2147483647 h 952"/>
                <a:gd name="T88" fmla="*/ 2147483647 w 1693"/>
                <a:gd name="T89" fmla="*/ 0 h 952"/>
                <a:gd name="T90" fmla="*/ 2147483647 w 1693"/>
                <a:gd name="T91" fmla="*/ 2147483647 h 952"/>
                <a:gd name="T92" fmla="*/ 2147483647 w 1693"/>
                <a:gd name="T93" fmla="*/ 2147483647 h 952"/>
                <a:gd name="T94" fmla="*/ 2147483647 w 1693"/>
                <a:gd name="T95" fmla="*/ 2147483647 h 952"/>
                <a:gd name="T96" fmla="*/ 2147483647 w 1693"/>
                <a:gd name="T97" fmla="*/ 2147483647 h 952"/>
                <a:gd name="T98" fmla="*/ 2147483647 w 1693"/>
                <a:gd name="T99" fmla="*/ 2147483647 h 952"/>
                <a:gd name="T100" fmla="*/ 2147483647 w 1693"/>
                <a:gd name="T101" fmla="*/ 2147483647 h 952"/>
                <a:gd name="T102" fmla="*/ 2147483647 w 1693"/>
                <a:gd name="T103" fmla="*/ 2147483647 h 952"/>
                <a:gd name="T104" fmla="*/ 2147483647 w 1693"/>
                <a:gd name="T105" fmla="*/ 2147483647 h 952"/>
                <a:gd name="T106" fmla="*/ 2147483647 w 1693"/>
                <a:gd name="T107" fmla="*/ 2147483647 h 952"/>
                <a:gd name="T108" fmla="*/ 2147483647 w 1693"/>
                <a:gd name="T109" fmla="*/ 2147483647 h 9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93"/>
                <a:gd name="T166" fmla="*/ 0 h 952"/>
                <a:gd name="T167" fmla="*/ 1693 w 1693"/>
                <a:gd name="T168" fmla="*/ 952 h 9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93" h="952">
                  <a:moveTo>
                    <a:pt x="336" y="162"/>
                  </a:moveTo>
                  <a:lnTo>
                    <a:pt x="313" y="162"/>
                  </a:lnTo>
                  <a:lnTo>
                    <a:pt x="290" y="151"/>
                  </a:lnTo>
                  <a:lnTo>
                    <a:pt x="266" y="128"/>
                  </a:lnTo>
                  <a:lnTo>
                    <a:pt x="243" y="128"/>
                  </a:lnTo>
                  <a:lnTo>
                    <a:pt x="220" y="128"/>
                  </a:lnTo>
                  <a:lnTo>
                    <a:pt x="197" y="116"/>
                  </a:lnTo>
                  <a:lnTo>
                    <a:pt x="174" y="128"/>
                  </a:lnTo>
                  <a:lnTo>
                    <a:pt x="150" y="128"/>
                  </a:lnTo>
                  <a:lnTo>
                    <a:pt x="127" y="139"/>
                  </a:lnTo>
                  <a:lnTo>
                    <a:pt x="104" y="151"/>
                  </a:lnTo>
                  <a:lnTo>
                    <a:pt x="69" y="197"/>
                  </a:lnTo>
                  <a:lnTo>
                    <a:pt x="58" y="220"/>
                  </a:lnTo>
                  <a:lnTo>
                    <a:pt x="58" y="243"/>
                  </a:lnTo>
                  <a:lnTo>
                    <a:pt x="46" y="267"/>
                  </a:lnTo>
                  <a:lnTo>
                    <a:pt x="46" y="301"/>
                  </a:lnTo>
                  <a:lnTo>
                    <a:pt x="46" y="325"/>
                  </a:lnTo>
                  <a:lnTo>
                    <a:pt x="58" y="348"/>
                  </a:lnTo>
                  <a:lnTo>
                    <a:pt x="81" y="371"/>
                  </a:lnTo>
                  <a:lnTo>
                    <a:pt x="104" y="383"/>
                  </a:lnTo>
                  <a:lnTo>
                    <a:pt x="127" y="394"/>
                  </a:lnTo>
                  <a:lnTo>
                    <a:pt x="92" y="383"/>
                  </a:lnTo>
                  <a:lnTo>
                    <a:pt x="69" y="406"/>
                  </a:lnTo>
                  <a:lnTo>
                    <a:pt x="58" y="429"/>
                  </a:lnTo>
                  <a:lnTo>
                    <a:pt x="34" y="452"/>
                  </a:lnTo>
                  <a:lnTo>
                    <a:pt x="23" y="475"/>
                  </a:lnTo>
                  <a:lnTo>
                    <a:pt x="11" y="499"/>
                  </a:lnTo>
                  <a:lnTo>
                    <a:pt x="11" y="522"/>
                  </a:lnTo>
                  <a:lnTo>
                    <a:pt x="0" y="568"/>
                  </a:lnTo>
                  <a:lnTo>
                    <a:pt x="11" y="591"/>
                  </a:lnTo>
                  <a:lnTo>
                    <a:pt x="23" y="614"/>
                  </a:lnTo>
                  <a:lnTo>
                    <a:pt x="34" y="638"/>
                  </a:lnTo>
                  <a:lnTo>
                    <a:pt x="46" y="661"/>
                  </a:lnTo>
                  <a:lnTo>
                    <a:pt x="81" y="684"/>
                  </a:lnTo>
                  <a:lnTo>
                    <a:pt x="104" y="696"/>
                  </a:lnTo>
                  <a:lnTo>
                    <a:pt x="127" y="696"/>
                  </a:lnTo>
                  <a:lnTo>
                    <a:pt x="150" y="696"/>
                  </a:lnTo>
                  <a:lnTo>
                    <a:pt x="174" y="696"/>
                  </a:lnTo>
                  <a:lnTo>
                    <a:pt x="197" y="696"/>
                  </a:lnTo>
                  <a:lnTo>
                    <a:pt x="220" y="684"/>
                  </a:lnTo>
                  <a:lnTo>
                    <a:pt x="232" y="661"/>
                  </a:lnTo>
                  <a:lnTo>
                    <a:pt x="243" y="638"/>
                  </a:lnTo>
                  <a:lnTo>
                    <a:pt x="255" y="614"/>
                  </a:lnTo>
                  <a:lnTo>
                    <a:pt x="243" y="638"/>
                  </a:lnTo>
                  <a:lnTo>
                    <a:pt x="232" y="661"/>
                  </a:lnTo>
                  <a:lnTo>
                    <a:pt x="232" y="696"/>
                  </a:lnTo>
                  <a:lnTo>
                    <a:pt x="232" y="719"/>
                  </a:lnTo>
                  <a:lnTo>
                    <a:pt x="232" y="742"/>
                  </a:lnTo>
                  <a:lnTo>
                    <a:pt x="232" y="765"/>
                  </a:lnTo>
                  <a:lnTo>
                    <a:pt x="243" y="788"/>
                  </a:lnTo>
                  <a:lnTo>
                    <a:pt x="255" y="812"/>
                  </a:lnTo>
                  <a:lnTo>
                    <a:pt x="278" y="835"/>
                  </a:lnTo>
                  <a:lnTo>
                    <a:pt x="313" y="858"/>
                  </a:lnTo>
                  <a:lnTo>
                    <a:pt x="336" y="870"/>
                  </a:lnTo>
                  <a:lnTo>
                    <a:pt x="359" y="870"/>
                  </a:lnTo>
                  <a:lnTo>
                    <a:pt x="382" y="870"/>
                  </a:lnTo>
                  <a:lnTo>
                    <a:pt x="417" y="870"/>
                  </a:lnTo>
                  <a:lnTo>
                    <a:pt x="440" y="870"/>
                  </a:lnTo>
                  <a:lnTo>
                    <a:pt x="463" y="870"/>
                  </a:lnTo>
                  <a:lnTo>
                    <a:pt x="487" y="858"/>
                  </a:lnTo>
                  <a:lnTo>
                    <a:pt x="533" y="742"/>
                  </a:lnTo>
                  <a:lnTo>
                    <a:pt x="556" y="800"/>
                  </a:lnTo>
                  <a:lnTo>
                    <a:pt x="568" y="823"/>
                  </a:lnTo>
                  <a:lnTo>
                    <a:pt x="579" y="846"/>
                  </a:lnTo>
                  <a:lnTo>
                    <a:pt x="603" y="870"/>
                  </a:lnTo>
                  <a:lnTo>
                    <a:pt x="626" y="893"/>
                  </a:lnTo>
                  <a:lnTo>
                    <a:pt x="661" y="904"/>
                  </a:lnTo>
                  <a:lnTo>
                    <a:pt x="684" y="916"/>
                  </a:lnTo>
                  <a:lnTo>
                    <a:pt x="707" y="916"/>
                  </a:lnTo>
                  <a:lnTo>
                    <a:pt x="730" y="916"/>
                  </a:lnTo>
                  <a:lnTo>
                    <a:pt x="753" y="928"/>
                  </a:lnTo>
                  <a:lnTo>
                    <a:pt x="776" y="928"/>
                  </a:lnTo>
                  <a:lnTo>
                    <a:pt x="800" y="916"/>
                  </a:lnTo>
                  <a:lnTo>
                    <a:pt x="823" y="904"/>
                  </a:lnTo>
                  <a:lnTo>
                    <a:pt x="846" y="893"/>
                  </a:lnTo>
                  <a:lnTo>
                    <a:pt x="858" y="870"/>
                  </a:lnTo>
                  <a:lnTo>
                    <a:pt x="869" y="846"/>
                  </a:lnTo>
                  <a:lnTo>
                    <a:pt x="892" y="823"/>
                  </a:lnTo>
                  <a:lnTo>
                    <a:pt x="892" y="800"/>
                  </a:lnTo>
                  <a:lnTo>
                    <a:pt x="892" y="777"/>
                  </a:lnTo>
                  <a:lnTo>
                    <a:pt x="892" y="754"/>
                  </a:lnTo>
                  <a:lnTo>
                    <a:pt x="892" y="777"/>
                  </a:lnTo>
                  <a:lnTo>
                    <a:pt x="904" y="800"/>
                  </a:lnTo>
                  <a:lnTo>
                    <a:pt x="904" y="823"/>
                  </a:lnTo>
                  <a:lnTo>
                    <a:pt x="916" y="846"/>
                  </a:lnTo>
                  <a:lnTo>
                    <a:pt x="939" y="870"/>
                  </a:lnTo>
                  <a:lnTo>
                    <a:pt x="962" y="893"/>
                  </a:lnTo>
                  <a:lnTo>
                    <a:pt x="985" y="916"/>
                  </a:lnTo>
                  <a:lnTo>
                    <a:pt x="1020" y="928"/>
                  </a:lnTo>
                  <a:lnTo>
                    <a:pt x="1055" y="939"/>
                  </a:lnTo>
                  <a:lnTo>
                    <a:pt x="1078" y="951"/>
                  </a:lnTo>
                  <a:lnTo>
                    <a:pt x="1113" y="951"/>
                  </a:lnTo>
                  <a:lnTo>
                    <a:pt x="1136" y="951"/>
                  </a:lnTo>
                  <a:lnTo>
                    <a:pt x="1159" y="951"/>
                  </a:lnTo>
                  <a:lnTo>
                    <a:pt x="1182" y="939"/>
                  </a:lnTo>
                  <a:lnTo>
                    <a:pt x="1217" y="928"/>
                  </a:lnTo>
                  <a:lnTo>
                    <a:pt x="1240" y="904"/>
                  </a:lnTo>
                  <a:lnTo>
                    <a:pt x="1252" y="881"/>
                  </a:lnTo>
                  <a:lnTo>
                    <a:pt x="1252" y="858"/>
                  </a:lnTo>
                  <a:lnTo>
                    <a:pt x="1263" y="835"/>
                  </a:lnTo>
                  <a:lnTo>
                    <a:pt x="1263" y="812"/>
                  </a:lnTo>
                  <a:lnTo>
                    <a:pt x="1252" y="788"/>
                  </a:lnTo>
                  <a:lnTo>
                    <a:pt x="1240" y="765"/>
                  </a:lnTo>
                  <a:lnTo>
                    <a:pt x="1252" y="788"/>
                  </a:lnTo>
                  <a:lnTo>
                    <a:pt x="1263" y="812"/>
                  </a:lnTo>
                  <a:lnTo>
                    <a:pt x="1287" y="823"/>
                  </a:lnTo>
                  <a:lnTo>
                    <a:pt x="1310" y="835"/>
                  </a:lnTo>
                  <a:lnTo>
                    <a:pt x="1333" y="858"/>
                  </a:lnTo>
                  <a:lnTo>
                    <a:pt x="1356" y="881"/>
                  </a:lnTo>
                  <a:lnTo>
                    <a:pt x="1379" y="893"/>
                  </a:lnTo>
                  <a:lnTo>
                    <a:pt x="1403" y="904"/>
                  </a:lnTo>
                  <a:lnTo>
                    <a:pt x="1426" y="916"/>
                  </a:lnTo>
                  <a:lnTo>
                    <a:pt x="1449" y="928"/>
                  </a:lnTo>
                  <a:lnTo>
                    <a:pt x="1472" y="928"/>
                  </a:lnTo>
                  <a:lnTo>
                    <a:pt x="1507" y="939"/>
                  </a:lnTo>
                  <a:lnTo>
                    <a:pt x="1530" y="939"/>
                  </a:lnTo>
                  <a:lnTo>
                    <a:pt x="1565" y="928"/>
                  </a:lnTo>
                  <a:lnTo>
                    <a:pt x="1588" y="928"/>
                  </a:lnTo>
                  <a:lnTo>
                    <a:pt x="1611" y="916"/>
                  </a:lnTo>
                  <a:lnTo>
                    <a:pt x="1634" y="904"/>
                  </a:lnTo>
                  <a:lnTo>
                    <a:pt x="1646" y="881"/>
                  </a:lnTo>
                  <a:lnTo>
                    <a:pt x="1658" y="858"/>
                  </a:lnTo>
                  <a:lnTo>
                    <a:pt x="1658" y="835"/>
                  </a:lnTo>
                  <a:lnTo>
                    <a:pt x="1658" y="812"/>
                  </a:lnTo>
                  <a:lnTo>
                    <a:pt x="1646" y="788"/>
                  </a:lnTo>
                  <a:lnTo>
                    <a:pt x="1623" y="777"/>
                  </a:lnTo>
                  <a:lnTo>
                    <a:pt x="1600" y="754"/>
                  </a:lnTo>
                  <a:lnTo>
                    <a:pt x="1576" y="742"/>
                  </a:lnTo>
                  <a:lnTo>
                    <a:pt x="1588" y="730"/>
                  </a:lnTo>
                  <a:lnTo>
                    <a:pt x="1611" y="730"/>
                  </a:lnTo>
                  <a:lnTo>
                    <a:pt x="1634" y="719"/>
                  </a:lnTo>
                  <a:lnTo>
                    <a:pt x="1658" y="719"/>
                  </a:lnTo>
                  <a:lnTo>
                    <a:pt x="1681" y="696"/>
                  </a:lnTo>
                  <a:lnTo>
                    <a:pt x="1692" y="672"/>
                  </a:lnTo>
                  <a:lnTo>
                    <a:pt x="1692" y="649"/>
                  </a:lnTo>
                  <a:lnTo>
                    <a:pt x="1692" y="626"/>
                  </a:lnTo>
                  <a:lnTo>
                    <a:pt x="1692" y="603"/>
                  </a:lnTo>
                  <a:lnTo>
                    <a:pt x="1692" y="580"/>
                  </a:lnTo>
                  <a:lnTo>
                    <a:pt x="1669" y="557"/>
                  </a:lnTo>
                  <a:lnTo>
                    <a:pt x="1658" y="533"/>
                  </a:lnTo>
                  <a:lnTo>
                    <a:pt x="1634" y="522"/>
                  </a:lnTo>
                  <a:lnTo>
                    <a:pt x="1611" y="510"/>
                  </a:lnTo>
                  <a:lnTo>
                    <a:pt x="1588" y="499"/>
                  </a:lnTo>
                  <a:lnTo>
                    <a:pt x="1565" y="487"/>
                  </a:lnTo>
                  <a:lnTo>
                    <a:pt x="1588" y="487"/>
                  </a:lnTo>
                  <a:lnTo>
                    <a:pt x="1611" y="475"/>
                  </a:lnTo>
                  <a:lnTo>
                    <a:pt x="1634" y="464"/>
                  </a:lnTo>
                  <a:lnTo>
                    <a:pt x="1634" y="441"/>
                  </a:lnTo>
                  <a:lnTo>
                    <a:pt x="1634" y="417"/>
                  </a:lnTo>
                  <a:lnTo>
                    <a:pt x="1634" y="394"/>
                  </a:lnTo>
                  <a:lnTo>
                    <a:pt x="1634" y="336"/>
                  </a:lnTo>
                  <a:lnTo>
                    <a:pt x="1623" y="313"/>
                  </a:lnTo>
                  <a:lnTo>
                    <a:pt x="1611" y="290"/>
                  </a:lnTo>
                  <a:lnTo>
                    <a:pt x="1600" y="267"/>
                  </a:lnTo>
                  <a:lnTo>
                    <a:pt x="1588" y="243"/>
                  </a:lnTo>
                  <a:lnTo>
                    <a:pt x="1565" y="220"/>
                  </a:lnTo>
                  <a:lnTo>
                    <a:pt x="1542" y="209"/>
                  </a:lnTo>
                  <a:lnTo>
                    <a:pt x="1518" y="197"/>
                  </a:lnTo>
                  <a:lnTo>
                    <a:pt x="1495" y="185"/>
                  </a:lnTo>
                  <a:lnTo>
                    <a:pt x="1472" y="185"/>
                  </a:lnTo>
                  <a:lnTo>
                    <a:pt x="1449" y="174"/>
                  </a:lnTo>
                  <a:lnTo>
                    <a:pt x="1426" y="174"/>
                  </a:lnTo>
                  <a:lnTo>
                    <a:pt x="1403" y="174"/>
                  </a:lnTo>
                  <a:lnTo>
                    <a:pt x="1379" y="174"/>
                  </a:lnTo>
                  <a:lnTo>
                    <a:pt x="1356" y="197"/>
                  </a:lnTo>
                  <a:lnTo>
                    <a:pt x="1333" y="209"/>
                  </a:lnTo>
                  <a:lnTo>
                    <a:pt x="1333" y="174"/>
                  </a:lnTo>
                  <a:lnTo>
                    <a:pt x="1333" y="151"/>
                  </a:lnTo>
                  <a:lnTo>
                    <a:pt x="1333" y="128"/>
                  </a:lnTo>
                  <a:lnTo>
                    <a:pt x="1333" y="104"/>
                  </a:lnTo>
                  <a:lnTo>
                    <a:pt x="1333" y="81"/>
                  </a:lnTo>
                  <a:lnTo>
                    <a:pt x="1310" y="70"/>
                  </a:lnTo>
                  <a:lnTo>
                    <a:pt x="1287" y="46"/>
                  </a:lnTo>
                  <a:lnTo>
                    <a:pt x="1263" y="35"/>
                  </a:lnTo>
                  <a:lnTo>
                    <a:pt x="1240" y="23"/>
                  </a:lnTo>
                  <a:lnTo>
                    <a:pt x="1217" y="12"/>
                  </a:lnTo>
                  <a:lnTo>
                    <a:pt x="1194" y="12"/>
                  </a:lnTo>
                  <a:lnTo>
                    <a:pt x="1171" y="0"/>
                  </a:lnTo>
                  <a:lnTo>
                    <a:pt x="1147" y="0"/>
                  </a:lnTo>
                  <a:lnTo>
                    <a:pt x="1113" y="0"/>
                  </a:lnTo>
                  <a:lnTo>
                    <a:pt x="1090" y="12"/>
                  </a:lnTo>
                  <a:lnTo>
                    <a:pt x="1066" y="23"/>
                  </a:lnTo>
                  <a:lnTo>
                    <a:pt x="1055" y="46"/>
                  </a:lnTo>
                  <a:lnTo>
                    <a:pt x="1043" y="70"/>
                  </a:lnTo>
                  <a:lnTo>
                    <a:pt x="1032" y="93"/>
                  </a:lnTo>
                  <a:lnTo>
                    <a:pt x="1008" y="70"/>
                  </a:lnTo>
                  <a:lnTo>
                    <a:pt x="997" y="46"/>
                  </a:lnTo>
                  <a:lnTo>
                    <a:pt x="974" y="35"/>
                  </a:lnTo>
                  <a:lnTo>
                    <a:pt x="950" y="23"/>
                  </a:lnTo>
                  <a:lnTo>
                    <a:pt x="927" y="23"/>
                  </a:lnTo>
                  <a:lnTo>
                    <a:pt x="904" y="23"/>
                  </a:lnTo>
                  <a:lnTo>
                    <a:pt x="881" y="12"/>
                  </a:lnTo>
                  <a:lnTo>
                    <a:pt x="858" y="12"/>
                  </a:lnTo>
                  <a:lnTo>
                    <a:pt x="834" y="12"/>
                  </a:lnTo>
                  <a:lnTo>
                    <a:pt x="800" y="23"/>
                  </a:lnTo>
                  <a:lnTo>
                    <a:pt x="776" y="23"/>
                  </a:lnTo>
                  <a:lnTo>
                    <a:pt x="753" y="35"/>
                  </a:lnTo>
                  <a:lnTo>
                    <a:pt x="730" y="46"/>
                  </a:lnTo>
                  <a:lnTo>
                    <a:pt x="707" y="70"/>
                  </a:lnTo>
                  <a:lnTo>
                    <a:pt x="695" y="93"/>
                  </a:lnTo>
                  <a:lnTo>
                    <a:pt x="684" y="116"/>
                  </a:lnTo>
                  <a:lnTo>
                    <a:pt x="684" y="93"/>
                  </a:lnTo>
                  <a:lnTo>
                    <a:pt x="661" y="81"/>
                  </a:lnTo>
                  <a:lnTo>
                    <a:pt x="637" y="70"/>
                  </a:lnTo>
                  <a:lnTo>
                    <a:pt x="614" y="70"/>
                  </a:lnTo>
                  <a:lnTo>
                    <a:pt x="591" y="58"/>
                  </a:lnTo>
                  <a:lnTo>
                    <a:pt x="568" y="58"/>
                  </a:lnTo>
                  <a:lnTo>
                    <a:pt x="545" y="58"/>
                  </a:lnTo>
                  <a:lnTo>
                    <a:pt x="521" y="70"/>
                  </a:lnTo>
                  <a:lnTo>
                    <a:pt x="498" y="104"/>
                  </a:lnTo>
                  <a:lnTo>
                    <a:pt x="487" y="128"/>
                  </a:lnTo>
                  <a:lnTo>
                    <a:pt x="487" y="151"/>
                  </a:lnTo>
                  <a:lnTo>
                    <a:pt x="463" y="139"/>
                  </a:lnTo>
                  <a:lnTo>
                    <a:pt x="452" y="116"/>
                  </a:lnTo>
                  <a:lnTo>
                    <a:pt x="429" y="116"/>
                  </a:lnTo>
                  <a:lnTo>
                    <a:pt x="405" y="116"/>
                  </a:lnTo>
                  <a:lnTo>
                    <a:pt x="382" y="104"/>
                  </a:lnTo>
                  <a:lnTo>
                    <a:pt x="359" y="116"/>
                  </a:lnTo>
                  <a:lnTo>
                    <a:pt x="336" y="128"/>
                  </a:lnTo>
                  <a:lnTo>
                    <a:pt x="324" y="151"/>
                  </a:lnTo>
                  <a:lnTo>
                    <a:pt x="336" y="162"/>
                  </a:lnTo>
                </a:path>
              </a:pathLst>
            </a:custGeom>
            <a:solidFill>
              <a:schemeClr val="accent1"/>
            </a:solidFill>
            <a:ln w="12700" cap="rnd">
              <a:solidFill>
                <a:schemeClr val="tx1"/>
              </a:solidFill>
              <a:round/>
              <a:headEnd/>
              <a:tailEnd/>
            </a:ln>
          </p:spPr>
          <p:txBody>
            <a:bodyPr/>
            <a:lstStyle/>
            <a:p>
              <a:endParaRPr lang="en-US" dirty="0">
                <a:latin typeface="Candara" panose="020E0502030303020204" pitchFamily="34" charset="0"/>
              </a:endParaRPr>
            </a:p>
          </p:txBody>
        </p:sp>
        <p:sp>
          <p:nvSpPr>
            <p:cNvPr id="43033" name="Rectangle 5"/>
            <p:cNvSpPr>
              <a:spLocks noChangeArrowheads="1"/>
            </p:cNvSpPr>
            <p:nvPr/>
          </p:nvSpPr>
          <p:spPr bwMode="auto">
            <a:xfrm>
              <a:off x="549725" y="2057400"/>
              <a:ext cx="2345195" cy="951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chemeClr val="bg1"/>
                  </a:solidFill>
                  <a:latin typeface="Candara" panose="020E0502030303020204" pitchFamily="34" charset="0"/>
                  <a:cs typeface="Garamond"/>
                </a:rPr>
                <a:t>Actual</a:t>
              </a:r>
            </a:p>
            <a:p>
              <a:pPr eaLnBrk="0" hangingPunct="0"/>
              <a:r>
                <a:rPr lang="en-US" sz="2800" b="1" dirty="0">
                  <a:solidFill>
                    <a:schemeClr val="bg1"/>
                  </a:solidFill>
                  <a:latin typeface="Candara" panose="020E0502030303020204" pitchFamily="34" charset="0"/>
                  <a:cs typeface="Garamond"/>
                </a:rPr>
                <a:t>Requirements</a:t>
              </a:r>
            </a:p>
          </p:txBody>
        </p:sp>
        <p:sp>
          <p:nvSpPr>
            <p:cNvPr id="43034" name="AutoShape 6"/>
            <p:cNvSpPr>
              <a:spLocks noChangeArrowheads="1"/>
            </p:cNvSpPr>
            <p:nvPr/>
          </p:nvSpPr>
          <p:spPr bwMode="auto">
            <a:xfrm>
              <a:off x="3124200" y="2438400"/>
              <a:ext cx="685800" cy="336550"/>
            </a:xfrm>
            <a:prstGeom prst="rightArrow">
              <a:avLst>
                <a:gd name="adj1" fmla="val 50000"/>
                <a:gd name="adj2" fmla="val 101934"/>
              </a:avLst>
            </a:prstGeom>
            <a:solidFill>
              <a:schemeClr val="accent1"/>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grpSp>
      <p:grpSp>
        <p:nvGrpSpPr>
          <p:cNvPr id="2" name="Group 1"/>
          <p:cNvGrpSpPr>
            <a:grpSpLocks/>
          </p:cNvGrpSpPr>
          <p:nvPr/>
        </p:nvGrpSpPr>
        <p:grpSpPr bwMode="auto">
          <a:xfrm>
            <a:off x="5124451" y="1600200"/>
            <a:ext cx="4994275" cy="2133600"/>
            <a:chOff x="3600450" y="1600200"/>
            <a:chExt cx="4994275" cy="2133600"/>
          </a:xfrm>
        </p:grpSpPr>
        <p:sp>
          <p:nvSpPr>
            <p:cNvPr id="43022" name="Rectangle 3"/>
            <p:cNvSpPr>
              <a:spLocks noChangeArrowheads="1"/>
            </p:cNvSpPr>
            <p:nvPr/>
          </p:nvSpPr>
          <p:spPr bwMode="auto">
            <a:xfrm>
              <a:off x="3600450" y="1600200"/>
              <a:ext cx="4994275" cy="2133600"/>
            </a:xfrm>
            <a:prstGeom prst="rect">
              <a:avLst/>
            </a:prstGeom>
            <a:noFill/>
            <a:ln w="12700">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43023" name="AutoShape 7"/>
            <p:cNvSpPr>
              <a:spLocks noChangeArrowheads="1"/>
            </p:cNvSpPr>
            <p:nvPr/>
          </p:nvSpPr>
          <p:spPr bwMode="auto">
            <a:xfrm>
              <a:off x="5907088" y="2438400"/>
              <a:ext cx="646112" cy="334963"/>
            </a:xfrm>
            <a:prstGeom prst="rightArrow">
              <a:avLst>
                <a:gd name="adj1" fmla="val 50000"/>
                <a:gd name="adj2" fmla="val 96490"/>
              </a:avLst>
            </a:prstGeom>
            <a:solidFill>
              <a:srgbClr val="C0FEF9"/>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4" name="AutoShape 8"/>
            <p:cNvSpPr>
              <a:spLocks noChangeArrowheads="1"/>
            </p:cNvSpPr>
            <p:nvPr/>
          </p:nvSpPr>
          <p:spPr bwMode="auto">
            <a:xfrm>
              <a:off x="6600825" y="2060575"/>
              <a:ext cx="1846263" cy="944563"/>
            </a:xfrm>
            <a:prstGeom prst="cube">
              <a:avLst>
                <a:gd name="adj" fmla="val 24977"/>
              </a:avLst>
            </a:prstGeom>
            <a:solidFill>
              <a:srgbClr val="A9FF84"/>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5" name="Rectangle 9"/>
            <p:cNvSpPr>
              <a:spLocks noChangeArrowheads="1"/>
            </p:cNvSpPr>
            <p:nvPr/>
          </p:nvSpPr>
          <p:spPr bwMode="auto">
            <a:xfrm>
              <a:off x="4692650" y="2590800"/>
              <a:ext cx="10985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4" name="Rectangle 10"/>
            <p:cNvSpPr>
              <a:spLocks noChangeArrowheads="1"/>
            </p:cNvSpPr>
            <p:nvPr/>
          </p:nvSpPr>
          <p:spPr bwMode="auto">
            <a:xfrm>
              <a:off x="4540250" y="2438400"/>
              <a:ext cx="11747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5" name="Rectangle 11"/>
            <p:cNvSpPr>
              <a:spLocks noChangeArrowheads="1"/>
            </p:cNvSpPr>
            <p:nvPr/>
          </p:nvSpPr>
          <p:spPr bwMode="auto">
            <a:xfrm>
              <a:off x="4419600" y="2286000"/>
              <a:ext cx="1143000" cy="708025"/>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6" name="Rectangle 12"/>
            <p:cNvSpPr>
              <a:spLocks noChangeArrowheads="1"/>
            </p:cNvSpPr>
            <p:nvPr/>
          </p:nvSpPr>
          <p:spPr bwMode="auto">
            <a:xfrm>
              <a:off x="4267200" y="20574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7" name="Rectangle 13"/>
            <p:cNvSpPr>
              <a:spLocks noChangeArrowheads="1"/>
            </p:cNvSpPr>
            <p:nvPr/>
          </p:nvSpPr>
          <p:spPr bwMode="auto">
            <a:xfrm>
              <a:off x="4114800" y="19050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8" name="Rectangle 14"/>
            <p:cNvSpPr>
              <a:spLocks noChangeArrowheads="1"/>
            </p:cNvSpPr>
            <p:nvPr/>
          </p:nvSpPr>
          <p:spPr bwMode="auto">
            <a:xfrm>
              <a:off x="3886200" y="1752600"/>
              <a:ext cx="1204913" cy="762000"/>
            </a:xfrm>
            <a:prstGeom prst="rect">
              <a:avLst/>
            </a:prstGeom>
            <a:solidFill>
              <a:srgbClr val="C0FEF9"/>
            </a:solidFill>
            <a:ln w="12700">
              <a:solidFill>
                <a:schemeClr val="bg2"/>
              </a:solidFill>
              <a:miter lim="800000"/>
              <a:headEnd/>
              <a:tailEnd/>
            </a:ln>
          </p:spPr>
          <p:txBody>
            <a:bodyPr wrap="none" anchor="ctr"/>
            <a:lstStyle/>
            <a:p>
              <a:pPr algn="ctr"/>
              <a:r>
                <a:rPr lang="it-IT" sz="2800" b="1" dirty="0">
                  <a:latin typeface="Candara" panose="020E0502030303020204" pitchFamily="34" charset="0"/>
                  <a:cs typeface="Garamond"/>
                </a:rPr>
                <a:t>SW</a:t>
              </a:r>
              <a:br>
                <a:rPr lang="it-IT" sz="2800" b="1" dirty="0">
                  <a:latin typeface="Candara" panose="020E0502030303020204" pitchFamily="34" charset="0"/>
                  <a:cs typeface="Garamond"/>
                </a:rPr>
              </a:br>
              <a:r>
                <a:rPr lang="it-IT" sz="2800" b="1" dirty="0">
                  <a:latin typeface="Candara" panose="020E0502030303020204" pitchFamily="34" charset="0"/>
                  <a:cs typeface="Garamond"/>
                </a:rPr>
                <a:t>Specs</a:t>
              </a:r>
              <a:endParaRPr lang="en-US" sz="2800" b="1" dirty="0">
                <a:latin typeface="Candara" panose="020E0502030303020204" pitchFamily="34" charset="0"/>
                <a:cs typeface="Garamond"/>
              </a:endParaRPr>
            </a:p>
          </p:txBody>
        </p:sp>
        <p:sp>
          <p:nvSpPr>
            <p:cNvPr id="9" name="Rectangle 16"/>
            <p:cNvSpPr>
              <a:spLocks noChangeArrowheads="1"/>
            </p:cNvSpPr>
            <p:nvPr/>
          </p:nvSpPr>
          <p:spPr bwMode="auto">
            <a:xfrm>
              <a:off x="6753660" y="2438400"/>
              <a:ext cx="1309655" cy="52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279F"/>
                  </a:solidFill>
                  <a:latin typeface="Candara" panose="020E0502030303020204" pitchFamily="34" charset="0"/>
                  <a:cs typeface="Garamond"/>
                </a:rPr>
                <a:t>System</a:t>
              </a:r>
            </a:p>
          </p:txBody>
        </p:sp>
      </p:grpSp>
      <p:sp>
        <p:nvSpPr>
          <p:cNvPr id="43026" name="Freeform 17"/>
          <p:cNvSpPr>
            <a:spLocks/>
          </p:cNvSpPr>
          <p:nvPr/>
        </p:nvSpPr>
        <p:spPr bwMode="auto">
          <a:xfrm>
            <a:off x="3200400" y="3276600"/>
            <a:ext cx="2514600" cy="762000"/>
          </a:xfrm>
          <a:custGeom>
            <a:avLst/>
            <a:gdLst>
              <a:gd name="T0" fmla="*/ 0 w 1740"/>
              <a:gd name="T1" fmla="*/ 2147483647 h 882"/>
              <a:gd name="T2" fmla="*/ 2147483647 w 1740"/>
              <a:gd name="T3" fmla="*/ 2147483647 h 882"/>
              <a:gd name="T4" fmla="*/ 2147483647 w 1740"/>
              <a:gd name="T5" fmla="*/ 0 h 882"/>
              <a:gd name="T6" fmla="*/ 0 60000 65536"/>
              <a:gd name="T7" fmla="*/ 0 60000 65536"/>
              <a:gd name="T8" fmla="*/ 0 60000 65536"/>
              <a:gd name="T9" fmla="*/ 0 w 1740"/>
              <a:gd name="T10" fmla="*/ 0 h 882"/>
              <a:gd name="T11" fmla="*/ 1740 w 1740"/>
              <a:gd name="T12" fmla="*/ 882 h 882"/>
            </a:gdLst>
            <a:ahLst/>
            <a:cxnLst>
              <a:cxn ang="T6">
                <a:pos x="T0" y="T1"/>
              </a:cxn>
              <a:cxn ang="T7">
                <a:pos x="T2" y="T3"/>
              </a:cxn>
              <a:cxn ang="T8">
                <a:pos x="T4" y="T5"/>
              </a:cxn>
            </a:cxnLst>
            <a:rect l="T9" t="T10" r="T11" b="T12"/>
            <a:pathLst>
              <a:path w="1740" h="882">
                <a:moveTo>
                  <a:pt x="0" y="64"/>
                </a:moveTo>
                <a:lnTo>
                  <a:pt x="823" y="881"/>
                </a:lnTo>
                <a:lnTo>
                  <a:pt x="1739" y="0"/>
                </a:lnTo>
              </a:path>
            </a:pathLst>
          </a:custGeom>
          <a:noFill/>
          <a:ln w="25400" cap="rnd">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43027" name="Freeform 18"/>
          <p:cNvSpPr>
            <a:spLocks/>
          </p:cNvSpPr>
          <p:nvPr/>
        </p:nvSpPr>
        <p:spPr bwMode="auto">
          <a:xfrm>
            <a:off x="7010400" y="3200400"/>
            <a:ext cx="2533650" cy="762000"/>
          </a:xfrm>
          <a:custGeom>
            <a:avLst/>
            <a:gdLst>
              <a:gd name="T0" fmla="*/ 0 w 1740"/>
              <a:gd name="T1" fmla="*/ 2147483647 h 917"/>
              <a:gd name="T2" fmla="*/ 2147483647 w 1740"/>
              <a:gd name="T3" fmla="*/ 2147483647 h 917"/>
              <a:gd name="T4" fmla="*/ 2147483647 w 1740"/>
              <a:gd name="T5" fmla="*/ 0 h 917"/>
              <a:gd name="T6" fmla="*/ 0 60000 65536"/>
              <a:gd name="T7" fmla="*/ 0 60000 65536"/>
              <a:gd name="T8" fmla="*/ 0 60000 65536"/>
              <a:gd name="T9" fmla="*/ 0 w 1740"/>
              <a:gd name="T10" fmla="*/ 0 h 917"/>
              <a:gd name="T11" fmla="*/ 1740 w 1740"/>
              <a:gd name="T12" fmla="*/ 917 h 917"/>
            </a:gdLst>
            <a:ahLst/>
            <a:cxnLst>
              <a:cxn ang="T6">
                <a:pos x="T0" y="T1"/>
              </a:cxn>
              <a:cxn ang="T7">
                <a:pos x="T2" y="T3"/>
              </a:cxn>
              <a:cxn ang="T8">
                <a:pos x="T4" y="T5"/>
              </a:cxn>
            </a:cxnLst>
            <a:rect l="T9" t="T10" r="T11" b="T12"/>
            <a:pathLst>
              <a:path w="1740" h="917">
                <a:moveTo>
                  <a:pt x="0" y="67"/>
                </a:moveTo>
                <a:lnTo>
                  <a:pt x="823" y="916"/>
                </a:lnTo>
                <a:lnTo>
                  <a:pt x="1739" y="0"/>
                </a:lnTo>
              </a:path>
            </a:pathLst>
          </a:custGeom>
          <a:noFill/>
          <a:ln w="25400" cap="rnd">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43028" name="Rectangle 19"/>
          <p:cNvSpPr>
            <a:spLocks noChangeArrowheads="1"/>
          </p:cNvSpPr>
          <p:nvPr/>
        </p:nvSpPr>
        <p:spPr bwMode="auto">
          <a:xfrm>
            <a:off x="3367285" y="4038601"/>
            <a:ext cx="1724406" cy="52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Validation</a:t>
            </a:r>
          </a:p>
        </p:txBody>
      </p:sp>
      <p:sp>
        <p:nvSpPr>
          <p:cNvPr id="43029" name="Rectangle 20"/>
          <p:cNvSpPr>
            <a:spLocks noChangeArrowheads="1"/>
          </p:cNvSpPr>
          <p:nvPr/>
        </p:nvSpPr>
        <p:spPr bwMode="auto">
          <a:xfrm>
            <a:off x="7330474" y="4038601"/>
            <a:ext cx="1964578" cy="52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Verification</a:t>
            </a:r>
          </a:p>
        </p:txBody>
      </p:sp>
      <p:sp>
        <p:nvSpPr>
          <p:cNvPr id="43030" name="Rectangle 21"/>
          <p:cNvSpPr>
            <a:spLocks noChangeArrowheads="1"/>
          </p:cNvSpPr>
          <p:nvPr/>
        </p:nvSpPr>
        <p:spPr bwMode="auto">
          <a:xfrm>
            <a:off x="3048000" y="4648200"/>
            <a:ext cx="3016250" cy="1324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usability testing</a:t>
            </a:r>
          </a:p>
          <a:p>
            <a:pPr algn="l" eaLnBrk="0" hangingPunct="0">
              <a:lnSpc>
                <a:spcPct val="60000"/>
              </a:lnSpc>
              <a:spcBef>
                <a:spcPct val="50000"/>
              </a:spcBef>
              <a:buFontTx/>
              <a:buChar char="•"/>
            </a:pPr>
            <a:r>
              <a:rPr lang="en-US" sz="2800" dirty="0">
                <a:latin typeface="Candara" panose="020E0502030303020204" pitchFamily="34" charset="0"/>
                <a:cs typeface="Garamond"/>
              </a:rPr>
              <a:t> user feedback</a:t>
            </a:r>
          </a:p>
        </p:txBody>
      </p:sp>
      <p:sp>
        <p:nvSpPr>
          <p:cNvPr id="43031" name="Rectangle 22"/>
          <p:cNvSpPr>
            <a:spLocks noChangeArrowheads="1"/>
          </p:cNvSpPr>
          <p:nvPr/>
        </p:nvSpPr>
        <p:spPr bwMode="auto">
          <a:xfrm>
            <a:off x="7239000" y="4572000"/>
            <a:ext cx="3016250" cy="17989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testing (mostly) </a:t>
            </a:r>
          </a:p>
          <a:p>
            <a:pPr algn="l" eaLnBrk="0" hangingPunct="0">
              <a:lnSpc>
                <a:spcPct val="60000"/>
              </a:lnSpc>
              <a:spcBef>
                <a:spcPct val="50000"/>
              </a:spcBef>
              <a:buFontTx/>
              <a:buChar char="•"/>
            </a:pPr>
            <a:r>
              <a:rPr lang="en-US" sz="2800" dirty="0">
                <a:latin typeface="Candara" panose="020E0502030303020204" pitchFamily="34" charset="0"/>
                <a:cs typeface="Garamond"/>
              </a:rPr>
              <a:t> inspections</a:t>
            </a:r>
          </a:p>
          <a:p>
            <a:pPr algn="l" eaLnBrk="0" hangingPunct="0">
              <a:lnSpc>
                <a:spcPct val="60000"/>
              </a:lnSpc>
              <a:spcBef>
                <a:spcPct val="50000"/>
              </a:spcBef>
              <a:buFontTx/>
              <a:buChar char="•"/>
            </a:pPr>
            <a:r>
              <a:rPr lang="en-US" sz="2800" dirty="0">
                <a:latin typeface="Candara" panose="020E0502030303020204" pitchFamily="34" charset="0"/>
                <a:cs typeface="Garamond"/>
              </a:rPr>
              <a:t> static analysis</a:t>
            </a:r>
          </a:p>
        </p:txBody>
      </p:sp>
      <p:sp>
        <p:nvSpPr>
          <p:cNvPr id="10" name="Slide Number Placeholder 9"/>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3462182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0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302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03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02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6" grpId="0" animBg="1"/>
      <p:bldP spid="43027" grpId="0" animBg="1"/>
      <p:bldP spid="43028" grpId="0"/>
      <p:bldP spid="43029" grpId="0"/>
      <p:bldP spid="43030" grpId="0"/>
      <p:bldP spid="4303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vs. Verification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63</a:t>
            </a:fld>
            <a:endParaRPr lang="en-US"/>
          </a:p>
        </p:txBody>
      </p:sp>
      <p:pic>
        <p:nvPicPr>
          <p:cNvPr id="5126" name="Picture 6" descr="From the MOBA V-Model to the MOBA V&amp;V Pl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972" y="1690688"/>
            <a:ext cx="10920582"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3272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dirty="0"/>
              <a:t>Software </a:t>
            </a:r>
            <a:r>
              <a:rPr lang="en-US" dirty="0" smtClean="0"/>
              <a:t>Testing in V&amp;V</a:t>
            </a:r>
            <a:endParaRPr lang="en-US" dirty="0"/>
          </a:p>
        </p:txBody>
      </p:sp>
      <p:sp>
        <p:nvSpPr>
          <p:cNvPr id="507907" name="Rectangle 3"/>
          <p:cNvSpPr>
            <a:spLocks noGrp="1" noChangeArrowheads="1"/>
          </p:cNvSpPr>
          <p:nvPr>
            <p:ph sz="quarter" idx="1"/>
          </p:nvPr>
        </p:nvSpPr>
        <p:spPr>
          <a:noFill/>
        </p:spPr>
        <p:txBody>
          <a:bodyPr vert="horz" lIns="92075" tIns="46038" rIns="92075" bIns="46038" rtlCol="0">
            <a:normAutofit/>
          </a:bodyPr>
          <a:lstStyle/>
          <a:p>
            <a:pPr eaLnBrk="1" hangingPunct="1"/>
            <a:r>
              <a:rPr lang="en-US" dirty="0"/>
              <a:t>Testing can be done for verification and validation</a:t>
            </a:r>
          </a:p>
          <a:p>
            <a:pPr eaLnBrk="1" hangingPunct="1"/>
            <a:r>
              <a:rPr lang="en-US" dirty="0"/>
              <a:t>Verification:     </a:t>
            </a:r>
          </a:p>
          <a:p>
            <a:pPr marL="742950" lvl="1" indent="-285750">
              <a:buNone/>
            </a:pPr>
            <a:r>
              <a:rPr lang="en-US" dirty="0"/>
              <a:t>	To find defects by executing a program in a test or simulated environment</a:t>
            </a:r>
          </a:p>
          <a:p>
            <a:pPr lvl="2"/>
            <a:r>
              <a:rPr lang="en-US" sz="2400" dirty="0"/>
              <a:t>e.g., functional test, integration test	</a:t>
            </a:r>
          </a:p>
          <a:p>
            <a:pPr eaLnBrk="1" hangingPunct="1"/>
            <a:r>
              <a:rPr lang="en-US" dirty="0"/>
              <a:t>Validation:  </a:t>
            </a:r>
          </a:p>
          <a:p>
            <a:pPr marL="742950" lvl="1" indent="-285750">
              <a:buNone/>
            </a:pPr>
            <a:r>
              <a:rPr lang="en-US" dirty="0"/>
              <a:t>	To find defects by executing a program in a real environment or with real users</a:t>
            </a:r>
          </a:p>
          <a:p>
            <a:pPr lvl="2"/>
            <a:r>
              <a:rPr lang="en-US" sz="2400" dirty="0"/>
              <a:t>e.g., usability test, beta test</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1433353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7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7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79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7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7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p:txBody>
          <a:bodyPr/>
          <a:lstStyle/>
          <a:p>
            <a:pPr algn="ctr"/>
            <a:r>
              <a:rPr lang="en-US" sz="4400" dirty="0"/>
              <a:t>Software Testing in </a:t>
            </a:r>
            <a:br>
              <a:rPr lang="en-US" sz="4400" dirty="0"/>
            </a:br>
            <a:r>
              <a:rPr lang="en-US" sz="4400" dirty="0"/>
              <a:t>Development Life Cycle</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20310393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Grp="1" noChangeArrowheads="1"/>
          </p:cNvSpPr>
          <p:nvPr>
            <p:ph type="title"/>
          </p:nvPr>
        </p:nvSpPr>
        <p:spPr/>
        <p:txBody>
          <a:bodyPr/>
          <a:lstStyle/>
          <a:p>
            <a:r>
              <a:rPr lang="it-IT" altLang="en-US"/>
              <a:t>Software Qualities and Process</a:t>
            </a:r>
            <a:endParaRPr lang="en-US" altLang="en-US"/>
          </a:p>
        </p:txBody>
      </p:sp>
      <p:sp>
        <p:nvSpPr>
          <p:cNvPr id="114693" name="Rectangle 5"/>
          <p:cNvSpPr>
            <a:spLocks noGrp="1" noChangeArrowheads="1"/>
          </p:cNvSpPr>
          <p:nvPr>
            <p:ph type="body" idx="1"/>
          </p:nvPr>
        </p:nvSpPr>
        <p:spPr/>
        <p:txBody>
          <a:bodyPr/>
          <a:lstStyle/>
          <a:p>
            <a:r>
              <a:rPr lang="en-US" altLang="en-US" sz="2400"/>
              <a:t>Qualities cannot be added after development</a:t>
            </a:r>
          </a:p>
          <a:p>
            <a:pPr lvl="1"/>
            <a:r>
              <a:rPr lang="en-US" altLang="en-US" sz="2000"/>
              <a:t>Quality results from a set of inter-dependent activities</a:t>
            </a:r>
          </a:p>
          <a:p>
            <a:pPr lvl="1"/>
            <a:r>
              <a:rPr lang="en-US" altLang="en-US" sz="2000"/>
              <a:t>Analysis and testing are crucial but far from sufficient.  </a:t>
            </a:r>
          </a:p>
          <a:p>
            <a:r>
              <a:rPr lang="en-US" altLang="en-US" sz="2400"/>
              <a:t>Testing is not a phase, but a lifestyle</a:t>
            </a:r>
          </a:p>
          <a:p>
            <a:pPr lvl="1"/>
            <a:r>
              <a:rPr lang="en-US" altLang="en-US" sz="2000"/>
              <a:t>Testing and analysis activities occur from early in requirements engineering through delivery and subsequent evolution.  </a:t>
            </a:r>
          </a:p>
          <a:p>
            <a:pPr lvl="1"/>
            <a:r>
              <a:rPr lang="en-US" altLang="en-US" sz="2000"/>
              <a:t>Quality depends on every part of the software process</a:t>
            </a:r>
          </a:p>
          <a:p>
            <a:r>
              <a:rPr lang="en-US" altLang="en-US" sz="2400"/>
              <a:t>An essential feature of software processes is that software test and analysis is thoroughly integrated and not an afterthought</a:t>
            </a:r>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25291217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Grp="1" noChangeArrowheads="1"/>
          </p:cNvSpPr>
          <p:nvPr>
            <p:ph type="title"/>
          </p:nvPr>
        </p:nvSpPr>
        <p:spPr/>
        <p:txBody>
          <a:bodyPr/>
          <a:lstStyle/>
          <a:p>
            <a:r>
              <a:rPr lang="it-IT" altLang="en-US"/>
              <a:t>The Quality Process</a:t>
            </a:r>
            <a:endParaRPr lang="en-US" altLang="en-US"/>
          </a:p>
        </p:txBody>
      </p:sp>
      <p:sp>
        <p:nvSpPr>
          <p:cNvPr id="115717" name="Rectangle 5"/>
          <p:cNvSpPr>
            <a:spLocks noGrp="1" noChangeArrowheads="1"/>
          </p:cNvSpPr>
          <p:nvPr>
            <p:ph type="body" idx="1"/>
          </p:nvPr>
        </p:nvSpPr>
        <p:spPr/>
        <p:txBody>
          <a:bodyPr/>
          <a:lstStyle/>
          <a:p>
            <a:r>
              <a:rPr lang="en-US" altLang="en-US"/>
              <a:t>Quality process: set of activities and responsibilities</a:t>
            </a:r>
          </a:p>
          <a:p>
            <a:pPr lvl="1"/>
            <a:r>
              <a:rPr lang="en-US" altLang="en-US"/>
              <a:t>focused primarily on ensuring adequate dependability </a:t>
            </a:r>
          </a:p>
          <a:p>
            <a:pPr lvl="1"/>
            <a:r>
              <a:rPr lang="en-US" altLang="en-US"/>
              <a:t>concerned with project schedule or with product usability</a:t>
            </a:r>
          </a:p>
          <a:p>
            <a:r>
              <a:rPr lang="en-US" altLang="en-US"/>
              <a:t>The quality process provides a framework for </a:t>
            </a:r>
          </a:p>
          <a:p>
            <a:pPr lvl="1"/>
            <a:r>
              <a:rPr lang="en-US" altLang="en-US"/>
              <a:t>selecting and arranging activities </a:t>
            </a:r>
          </a:p>
          <a:p>
            <a:pPr lvl="1"/>
            <a:r>
              <a:rPr lang="en-US" altLang="en-US"/>
              <a:t>considering interactions and trade-offs with other important goals.</a:t>
            </a:r>
          </a:p>
          <a:p>
            <a:pPr>
              <a:buFontTx/>
              <a:buNone/>
            </a:pPr>
            <a:endParaRPr lang="en-US" altLang="en-US"/>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42308671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Activities in Life Cycle</a:t>
            </a:r>
            <a:endParaRPr lang="en-US" dirty="0"/>
          </a:p>
        </p:txBody>
      </p:sp>
      <p:sp>
        <p:nvSpPr>
          <p:cNvPr id="3" name="Content Placeholder 2"/>
          <p:cNvSpPr>
            <a:spLocks noGrp="1"/>
          </p:cNvSpPr>
          <p:nvPr>
            <p:ph sz="quarter" idx="1"/>
          </p:nvPr>
        </p:nvSpPr>
        <p:spPr>
          <a:xfrm>
            <a:off x="917510" y="1690688"/>
            <a:ext cx="9999306" cy="4243581"/>
          </a:xfrm>
        </p:spPr>
        <p:txBody>
          <a:bodyPr/>
          <a:lstStyle/>
          <a:p>
            <a:r>
              <a:rPr lang="en-US" dirty="0" smtClean="0"/>
              <a:t>For </a:t>
            </a:r>
            <a:r>
              <a:rPr lang="en-US" dirty="0"/>
              <a:t>every development activity there is a corresponding testing </a:t>
            </a:r>
            <a:r>
              <a:rPr lang="en-US" dirty="0" smtClean="0"/>
              <a:t>activity</a:t>
            </a:r>
          </a:p>
          <a:p>
            <a:pPr lvl="1"/>
            <a:r>
              <a:rPr lang="en-US" dirty="0" smtClean="0"/>
              <a:t>Development phases, development levels </a:t>
            </a:r>
            <a:endParaRPr lang="en-US" dirty="0"/>
          </a:p>
          <a:p>
            <a:r>
              <a:rPr lang="en-US" dirty="0" smtClean="0"/>
              <a:t>Each </a:t>
            </a:r>
            <a:r>
              <a:rPr lang="en-US" dirty="0"/>
              <a:t>test level </a:t>
            </a:r>
            <a:r>
              <a:rPr lang="en-US" dirty="0" smtClean="0"/>
              <a:t>has </a:t>
            </a:r>
            <a:r>
              <a:rPr lang="en-US" dirty="0"/>
              <a:t>objectives specific to that </a:t>
            </a:r>
            <a:r>
              <a:rPr lang="en-US" dirty="0" smtClean="0"/>
              <a:t>level</a:t>
            </a:r>
            <a:endParaRPr lang="en-US" dirty="0"/>
          </a:p>
          <a:p>
            <a:r>
              <a:rPr lang="en-US" dirty="0" smtClean="0"/>
              <a:t>Test design should start as early as possible </a:t>
            </a:r>
          </a:p>
          <a:p>
            <a:pPr lvl="1"/>
            <a:r>
              <a:rPr lang="en-US" dirty="0" smtClean="0"/>
              <a:t>as </a:t>
            </a:r>
            <a:r>
              <a:rPr lang="en-US" dirty="0"/>
              <a:t>soon </a:t>
            </a:r>
            <a:r>
              <a:rPr lang="en-US" dirty="0" smtClean="0"/>
              <a:t>as relevant documents </a:t>
            </a:r>
            <a:r>
              <a:rPr lang="en-US" dirty="0"/>
              <a:t>are </a:t>
            </a:r>
            <a:r>
              <a:rPr lang="en-US" dirty="0" smtClean="0"/>
              <a:t>available</a:t>
            </a:r>
            <a:endParaRPr lang="en-US" dirty="0"/>
          </a:p>
          <a:p>
            <a:endParaRPr lang="en-US" dirty="0" smtClean="0"/>
          </a:p>
          <a:p>
            <a:r>
              <a:rPr lang="en-US" dirty="0" smtClean="0"/>
              <a:t>Applicable to waterfall and agile development model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95836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Granularity of Testing</a:t>
            </a:r>
            <a:endParaRPr lang="en-US" dirty="0"/>
          </a:p>
        </p:txBody>
      </p:sp>
      <p:sp>
        <p:nvSpPr>
          <p:cNvPr id="3" name="Content Placeholder 2"/>
          <p:cNvSpPr>
            <a:spLocks noGrp="1"/>
          </p:cNvSpPr>
          <p:nvPr>
            <p:ph idx="1"/>
          </p:nvPr>
        </p:nvSpPr>
        <p:spPr/>
        <p:txBody>
          <a:bodyPr/>
          <a:lstStyle/>
          <a:p>
            <a:r>
              <a:rPr lang="en-US" sz="3200" dirty="0"/>
              <a:t>Unit (component, module) testing</a:t>
            </a:r>
          </a:p>
          <a:p>
            <a:r>
              <a:rPr lang="en-US" sz="3200" dirty="0"/>
              <a:t>Integration testing</a:t>
            </a:r>
          </a:p>
          <a:p>
            <a:r>
              <a:rPr lang="en-US" sz="3200" dirty="0"/>
              <a:t>System testing </a:t>
            </a:r>
          </a:p>
          <a:p>
            <a:r>
              <a:rPr lang="en-US" sz="3200" dirty="0"/>
              <a:t>Acceptance testing </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9573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1992-2017</a:t>
            </a:r>
            <a:endParaRPr lang="en-US" dirty="0"/>
          </a:p>
        </p:txBody>
      </p:sp>
      <p:sp>
        <p:nvSpPr>
          <p:cNvPr id="3" name="Content Placeholder 2"/>
          <p:cNvSpPr>
            <a:spLocks noGrp="1"/>
          </p:cNvSpPr>
          <p:nvPr>
            <p:ph idx="1"/>
          </p:nvPr>
        </p:nvSpPr>
        <p:spPr/>
        <p:txBody>
          <a:bodyPr/>
          <a:lstStyle/>
          <a:p>
            <a:endParaRPr lang="en-US"/>
          </a:p>
        </p:txBody>
      </p:sp>
      <p:pic>
        <p:nvPicPr>
          <p:cNvPr id="5122" name="Picture 2" descr="outcome-of-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224" y="1581913"/>
            <a:ext cx="6475476" cy="466836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7142073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pPr eaLnBrk="1" hangingPunct="1"/>
            <a:r>
              <a:rPr lang="en-US" sz="3600" dirty="0"/>
              <a:t>The V-Model of – Validation &amp; Verification</a:t>
            </a:r>
          </a:p>
        </p:txBody>
      </p:sp>
      <p:graphicFrame>
        <p:nvGraphicFramePr>
          <p:cNvPr id="47109" name="Object 2"/>
          <p:cNvGraphicFramePr>
            <a:graphicFrameLocks noChangeAspect="1"/>
          </p:cNvGraphicFramePr>
          <p:nvPr>
            <p:extLst/>
          </p:nvPr>
        </p:nvGraphicFramePr>
        <p:xfrm>
          <a:off x="2286000" y="1560809"/>
          <a:ext cx="6553200" cy="4859390"/>
        </p:xfrm>
        <a:graphic>
          <a:graphicData uri="http://schemas.openxmlformats.org/presentationml/2006/ole">
            <mc:AlternateContent xmlns:mc="http://schemas.openxmlformats.org/markup-compatibility/2006">
              <mc:Choice xmlns:v="urn:schemas-microsoft-com:vml" Requires="v">
                <p:oleObj spid="_x0000_s4099" name="Visio" r:id="rId4" imgW="5016500" imgH="3683000" progId="Visio.Drawing.11">
                  <p:embed/>
                </p:oleObj>
              </mc:Choice>
              <mc:Fallback>
                <p:oleObj name="Visio" r:id="rId4" imgW="5016500" imgH="3683000" progId="Visio.Drawing.11">
                  <p:embed/>
                  <p:pic>
                    <p:nvPicPr>
                      <p:cNvPr id="4710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560809"/>
                        <a:ext cx="6553200" cy="4859390"/>
                      </a:xfrm>
                      <a:prstGeom prst="rect">
                        <a:avLst/>
                      </a:prstGeom>
                      <a:noFill/>
                      <a:ln>
                        <a:noFill/>
                      </a:ln>
                      <a:extLst/>
                    </p:spPr>
                  </p:pic>
                </p:oleObj>
              </mc:Fallback>
            </mc:AlternateContent>
          </a:graphicData>
        </a:graphic>
      </p:graphicFrame>
      <p:sp>
        <p:nvSpPr>
          <p:cNvPr id="47110" name="AutoShape 7"/>
          <p:cNvSpPr>
            <a:spLocks noChangeArrowheads="1"/>
          </p:cNvSpPr>
          <p:nvPr/>
        </p:nvSpPr>
        <p:spPr bwMode="auto">
          <a:xfrm>
            <a:off x="8839200" y="4114800"/>
            <a:ext cx="1371600" cy="609600"/>
          </a:xfrm>
          <a:prstGeom prst="rightArrow">
            <a:avLst>
              <a:gd name="adj1" fmla="val 50000"/>
              <a:gd name="adj2" fmla="val 66667"/>
            </a:avLst>
          </a:prstGeom>
          <a:solidFill>
            <a:schemeClr val="bg1">
              <a:lumMod val="75000"/>
            </a:schemeClr>
          </a:solidFill>
          <a:ln w="9525">
            <a:solidFill>
              <a:schemeClr val="tx1"/>
            </a:solidFill>
            <a:miter lim="800000"/>
            <a:headEnd/>
            <a:tailEnd type="none" w="sm" len="sm"/>
          </a:ln>
        </p:spPr>
        <p:txBody>
          <a:bodyPr wrap="none" anchor="ctr"/>
          <a:lstStyle/>
          <a:p>
            <a:pPr algn="ctr">
              <a:defRPr/>
            </a:pPr>
            <a:r>
              <a:rPr lang="en-US" dirty="0">
                <a:latin typeface="Candara" panose="020E0502030303020204" pitchFamily="34" charset="0"/>
              </a:rPr>
              <a:t>validation</a:t>
            </a:r>
            <a:endParaRPr lang="en-US" dirty="0">
              <a:solidFill>
                <a:schemeClr val="bg1"/>
              </a:solidFill>
              <a:latin typeface="Candara" panose="020E0502030303020204" pitchFamily="34" charset="0"/>
            </a:endParaRPr>
          </a:p>
        </p:txBody>
      </p:sp>
      <p:sp>
        <p:nvSpPr>
          <p:cNvPr id="47111" name="AutoShape 8"/>
          <p:cNvSpPr>
            <a:spLocks noChangeArrowheads="1"/>
          </p:cNvSpPr>
          <p:nvPr/>
        </p:nvSpPr>
        <p:spPr bwMode="auto">
          <a:xfrm>
            <a:off x="8839200" y="5486400"/>
            <a:ext cx="1295400" cy="609600"/>
          </a:xfrm>
          <a:prstGeom prst="rightArrow">
            <a:avLst>
              <a:gd name="adj1" fmla="val 50000"/>
              <a:gd name="adj2" fmla="val 66672"/>
            </a:avLst>
          </a:prstGeom>
          <a:solidFill>
            <a:schemeClr val="bg1"/>
          </a:solidFill>
          <a:ln w="9525">
            <a:solidFill>
              <a:schemeClr val="tx1"/>
            </a:solidFill>
            <a:miter lim="800000"/>
            <a:headEnd/>
            <a:tailEnd type="none" w="sm" len="sm"/>
          </a:ln>
        </p:spPr>
        <p:txBody>
          <a:bodyPr wrap="none" anchor="ctr"/>
          <a:lstStyle/>
          <a:p>
            <a:pPr algn="ctr"/>
            <a:r>
              <a:rPr lang="en-US" dirty="0">
                <a:latin typeface="Candara" panose="020E0502030303020204" pitchFamily="34" charset="0"/>
              </a:rPr>
              <a:t>verification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218657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p>
        </p:txBody>
      </p:sp>
      <p:sp>
        <p:nvSpPr>
          <p:cNvPr id="3" name="Content Placeholder 2"/>
          <p:cNvSpPr>
            <a:spLocks noGrp="1"/>
          </p:cNvSpPr>
          <p:nvPr>
            <p:ph idx="1"/>
          </p:nvPr>
        </p:nvSpPr>
        <p:spPr/>
        <p:txBody>
          <a:bodyPr/>
          <a:lstStyle/>
          <a:p>
            <a:r>
              <a:rPr lang="en-US" dirty="0"/>
              <a:t>Testing of individual software unit/module/components </a:t>
            </a:r>
          </a:p>
          <a:p>
            <a:pPr lvl="1"/>
            <a:r>
              <a:rPr lang="en-US" dirty="0"/>
              <a:t>Synonymous to </a:t>
            </a:r>
            <a:r>
              <a:rPr lang="en-US" i="1" dirty="0"/>
              <a:t>module testing</a:t>
            </a:r>
            <a:r>
              <a:rPr lang="en-US" dirty="0"/>
              <a:t>, </a:t>
            </a:r>
            <a:r>
              <a:rPr lang="en-US" i="1" dirty="0"/>
              <a:t>component testing </a:t>
            </a:r>
            <a:endParaRPr lang="en-US" i="1" dirty="0" smtClean="0"/>
          </a:p>
          <a:p>
            <a:r>
              <a:rPr lang="en-US" dirty="0"/>
              <a:t>Focus on the functions of the unit </a:t>
            </a:r>
          </a:p>
          <a:p>
            <a:pPr lvl="1"/>
            <a:r>
              <a:rPr lang="en-US" dirty="0"/>
              <a:t>functionality, correctness, </a:t>
            </a:r>
            <a:r>
              <a:rPr lang="en-US" dirty="0" smtClean="0"/>
              <a:t>accuracy</a:t>
            </a:r>
            <a:endParaRPr lang="en-US" dirty="0"/>
          </a:p>
          <a:p>
            <a:r>
              <a:rPr lang="en-US" dirty="0"/>
              <a:t>Usually carried out by the developers of the unit</a:t>
            </a:r>
          </a:p>
          <a:p>
            <a:r>
              <a:rPr lang="en-US" dirty="0"/>
              <a:t>Basis for unit testing   </a:t>
            </a:r>
          </a:p>
          <a:p>
            <a:pPr lvl="1"/>
            <a:r>
              <a:rPr lang="en-US" dirty="0"/>
              <a:t>component specifications </a:t>
            </a:r>
          </a:p>
          <a:p>
            <a:pPr lvl="1"/>
            <a:r>
              <a:rPr lang="en-US" dirty="0"/>
              <a:t>detailed design and code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4025781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 </a:t>
            </a:r>
          </a:p>
        </p:txBody>
      </p:sp>
      <p:sp>
        <p:nvSpPr>
          <p:cNvPr id="3" name="Content Placeholder 2"/>
          <p:cNvSpPr>
            <a:spLocks noGrp="1"/>
          </p:cNvSpPr>
          <p:nvPr>
            <p:ph idx="1"/>
          </p:nvPr>
        </p:nvSpPr>
        <p:spPr/>
        <p:txBody>
          <a:bodyPr/>
          <a:lstStyle/>
          <a:p>
            <a:pPr marL="342900" lvl="1" indent="-342900">
              <a:buClr>
                <a:schemeClr val="tx2"/>
              </a:buClr>
            </a:pPr>
            <a:r>
              <a:rPr lang="en-US" sz="3200" dirty="0"/>
              <a:t>Testing performed to expose defects in the </a:t>
            </a:r>
            <a:r>
              <a:rPr lang="en-US" sz="3200" i="1" dirty="0"/>
              <a:t>interfaces</a:t>
            </a:r>
            <a:r>
              <a:rPr lang="en-US" sz="3200" dirty="0"/>
              <a:t> and in the </a:t>
            </a:r>
            <a:r>
              <a:rPr lang="en-US" sz="3200" i="1" dirty="0"/>
              <a:t>interactions between </a:t>
            </a:r>
            <a:r>
              <a:rPr lang="en-US" sz="3200" dirty="0"/>
              <a:t>integrated components or sub-systems. </a:t>
            </a:r>
          </a:p>
          <a:p>
            <a:pPr marL="342900" lvl="1" indent="-342900">
              <a:buClr>
                <a:schemeClr val="tx2"/>
              </a:buClr>
            </a:pPr>
            <a:r>
              <a:rPr lang="en-US" sz="3200" dirty="0"/>
              <a:t>Focus on the interactions between modules </a:t>
            </a:r>
            <a:endParaRPr lang="en-US" dirty="0" smtClean="0"/>
          </a:p>
          <a:p>
            <a:pPr marL="342900" lvl="1" indent="-342900">
              <a:buClr>
                <a:schemeClr val="tx2"/>
              </a:buClr>
            </a:pPr>
            <a:r>
              <a:rPr lang="en-US" sz="3200" dirty="0"/>
              <a:t>Usually carried out by the developers of the sub-systems involved</a:t>
            </a:r>
          </a:p>
          <a:p>
            <a:r>
              <a:rPr lang="en-US" sz="3200" dirty="0"/>
              <a:t>Basis for integration testing  </a:t>
            </a:r>
          </a:p>
          <a:p>
            <a:pPr lvl="1"/>
            <a:r>
              <a:rPr lang="en-US" sz="2800" dirty="0"/>
              <a:t>system design and architecture</a:t>
            </a:r>
          </a:p>
          <a:p>
            <a:pPr lvl="1"/>
            <a:r>
              <a:rPr lang="en-US" sz="2800" dirty="0"/>
              <a:t>subsystem and interface 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7888975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Used when a large amount of testing is needed and the changes, while small, can affect many parts of the system.</a:t>
            </a:r>
          </a:p>
          <a:p>
            <a:r>
              <a:rPr lang="en-US" dirty="0" smtClean="0"/>
              <a:t>Best example is in compiler development:</a:t>
            </a:r>
          </a:p>
          <a:p>
            <a:pPr lvl="1"/>
            <a:r>
              <a:rPr lang="en-US" dirty="0"/>
              <a:t>Collect selected examples of code that exercise each part of the compiler</a:t>
            </a:r>
          </a:p>
          <a:p>
            <a:pPr lvl="1"/>
            <a:r>
              <a:rPr lang="en-US" dirty="0"/>
              <a:t>Add new examples when a bug is detected</a:t>
            </a:r>
          </a:p>
          <a:p>
            <a:pPr lvl="1"/>
            <a:r>
              <a:rPr lang="en-US" dirty="0"/>
              <a:t>Run the compiler over the entire collection and capture the output</a:t>
            </a:r>
          </a:p>
          <a:p>
            <a:pPr lvl="1"/>
            <a:r>
              <a:rPr lang="en-US" dirty="0"/>
              <a:t>After any change of the code within the compiler, repeat the run</a:t>
            </a:r>
          </a:p>
          <a:p>
            <a:pPr lvl="1"/>
            <a:r>
              <a:rPr lang="en-US" dirty="0"/>
              <a:t>Compare with the baseline results</a:t>
            </a:r>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19031904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a:t>
            </a:r>
          </a:p>
        </p:txBody>
      </p:sp>
      <p:sp>
        <p:nvSpPr>
          <p:cNvPr id="3" name="Content Placeholder 2"/>
          <p:cNvSpPr>
            <a:spLocks noGrp="1"/>
          </p:cNvSpPr>
          <p:nvPr>
            <p:ph idx="1"/>
          </p:nvPr>
        </p:nvSpPr>
        <p:spPr/>
        <p:txBody>
          <a:bodyPr/>
          <a:lstStyle/>
          <a:p>
            <a:r>
              <a:rPr lang="en-US" sz="3200" dirty="0"/>
              <a:t>Testing of an integrated system to verify that it meets the specification. </a:t>
            </a:r>
          </a:p>
          <a:p>
            <a:pPr lvl="1"/>
            <a:r>
              <a:rPr lang="en-US" sz="2800" dirty="0"/>
              <a:t>A.k.a. the </a:t>
            </a:r>
            <a:r>
              <a:rPr lang="en-US" sz="2800" i="1" dirty="0"/>
              <a:t>end-to-end test</a:t>
            </a:r>
          </a:p>
          <a:p>
            <a:r>
              <a:rPr lang="en-US" sz="3200" dirty="0"/>
              <a:t>Verify functional and </a:t>
            </a:r>
            <a:r>
              <a:rPr lang="en-US" sz="3200" i="1" dirty="0"/>
              <a:t>non-functional </a:t>
            </a:r>
            <a:r>
              <a:rPr lang="en-US" sz="3200" dirty="0"/>
              <a:t>requirements  </a:t>
            </a:r>
          </a:p>
          <a:p>
            <a:r>
              <a:rPr lang="en-US" sz="3200" dirty="0"/>
              <a:t>Carried out by the developers and </a:t>
            </a:r>
            <a:r>
              <a:rPr lang="en-US" sz="3200" i="1" dirty="0"/>
              <a:t>independent testers</a:t>
            </a:r>
          </a:p>
          <a:p>
            <a:r>
              <a:rPr lang="en-US" sz="3200" dirty="0"/>
              <a:t>Basis for system testing </a:t>
            </a:r>
          </a:p>
          <a:p>
            <a:pPr lvl="1"/>
            <a:r>
              <a:rPr lang="en-US" sz="2800" dirty="0"/>
              <a:t>software requirement </a:t>
            </a:r>
            <a:r>
              <a:rPr lang="en-US" sz="2800" i="1" dirty="0"/>
              <a:t>specification</a:t>
            </a:r>
            <a:r>
              <a:rPr lang="en-US" sz="2800" dirty="0"/>
              <a:t> </a:t>
            </a:r>
          </a:p>
          <a:p>
            <a:pPr lvl="1"/>
            <a:r>
              <a:rPr lang="en-US" sz="2800" dirty="0"/>
              <a:t>functional </a:t>
            </a:r>
            <a:r>
              <a:rPr lang="en-US" sz="2800" i="1" dirty="0"/>
              <a:t>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22848332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t>
            </a:r>
            <a:endParaRPr lang="en-US" dirty="0"/>
          </a:p>
        </p:txBody>
      </p:sp>
      <p:sp>
        <p:nvSpPr>
          <p:cNvPr id="3" name="Content Placeholder 2"/>
          <p:cNvSpPr>
            <a:spLocks noGrp="1"/>
          </p:cNvSpPr>
          <p:nvPr>
            <p:ph sz="quarter" idx="1"/>
          </p:nvPr>
        </p:nvSpPr>
        <p:spPr/>
        <p:txBody>
          <a:bodyPr/>
          <a:lstStyle/>
          <a:p>
            <a:r>
              <a:rPr lang="en-US" sz="3200" dirty="0"/>
              <a:t>Test the whole system to ensure that it meets the </a:t>
            </a:r>
            <a:r>
              <a:rPr lang="en-US" sz="3200" i="1" u="sng" dirty="0"/>
              <a:t>requirements</a:t>
            </a:r>
          </a:p>
          <a:p>
            <a:r>
              <a:rPr lang="en-US" sz="3200" dirty="0"/>
              <a:t>Focus on customer acceptance </a:t>
            </a:r>
          </a:p>
          <a:p>
            <a:r>
              <a:rPr lang="en-US" sz="3200" dirty="0"/>
              <a:t>Carried out by </a:t>
            </a:r>
            <a:r>
              <a:rPr lang="en-US" sz="3200" i="1" u="sng" dirty="0"/>
              <a:t>independent testers </a:t>
            </a:r>
            <a:r>
              <a:rPr lang="en-US" sz="3200" dirty="0"/>
              <a:t>and the </a:t>
            </a:r>
            <a:r>
              <a:rPr lang="en-US" sz="3200" i="1" u="sng" dirty="0"/>
              <a:t>customers</a:t>
            </a:r>
          </a:p>
          <a:p>
            <a:r>
              <a:rPr lang="en-US" sz="3200" dirty="0"/>
              <a:t>Basis for acceptance testing </a:t>
            </a:r>
          </a:p>
          <a:p>
            <a:pPr lvl="1"/>
            <a:r>
              <a:rPr lang="en-US" sz="2800" dirty="0"/>
              <a:t>system and user requirements</a:t>
            </a:r>
          </a:p>
          <a:p>
            <a:pPr lvl="1"/>
            <a:r>
              <a:rPr lang="en-US" sz="2800" dirty="0"/>
              <a:t>use cases, business processes, risk analysis </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28488725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&amp; Criteria  </a:t>
            </a:r>
            <a:endParaRPr lang="en-US" dirty="0"/>
          </a:p>
        </p:txBody>
      </p:sp>
      <p:sp>
        <p:nvSpPr>
          <p:cNvPr id="3" name="Content Placeholder 2"/>
          <p:cNvSpPr>
            <a:spLocks noGrp="1"/>
          </p:cNvSpPr>
          <p:nvPr>
            <p:ph idx="1"/>
          </p:nvPr>
        </p:nvSpPr>
        <p:spPr/>
        <p:txBody>
          <a:bodyPr/>
          <a:lstStyle/>
          <a:p>
            <a:r>
              <a:rPr lang="en-US" sz="3200" dirty="0"/>
              <a:t>Acceptance testing </a:t>
            </a:r>
          </a:p>
          <a:p>
            <a:pPr marL="344487" lvl="1" indent="0">
              <a:buNone/>
            </a:pPr>
            <a:r>
              <a:rPr lang="en-US" sz="2800" dirty="0"/>
              <a:t>Formal testing with respect to user needs, requirements, and business processes conducted to determine whether or not a system satisfies the </a:t>
            </a:r>
            <a:r>
              <a:rPr lang="en-US" sz="2800" i="1" u="sng" dirty="0"/>
              <a:t>acceptance criteria </a:t>
            </a:r>
            <a:r>
              <a:rPr lang="en-US" sz="2800" dirty="0"/>
              <a:t>and to enable the user, customers or other authorized entity to determine whether or not to accept the system. </a:t>
            </a:r>
          </a:p>
          <a:p>
            <a:r>
              <a:rPr lang="en-US" sz="3200" dirty="0"/>
              <a:t>Acceptance criteria</a:t>
            </a:r>
          </a:p>
          <a:p>
            <a:pPr marL="344487" lvl="1" indent="0">
              <a:buNone/>
            </a:pPr>
            <a:r>
              <a:rPr lang="en-US" sz="2800" dirty="0"/>
              <a:t>The </a:t>
            </a:r>
            <a:r>
              <a:rPr lang="en-US" sz="2800" i="1" u="sng" dirty="0"/>
              <a:t>exit criteria </a:t>
            </a:r>
            <a:r>
              <a:rPr lang="en-US" sz="2800" dirty="0"/>
              <a:t>that a component or system must satisfy in order to be accepted by a user, customer, or other authorized entity.</a:t>
            </a:r>
            <a:endParaRPr lang="en-US" sz="2000" dirty="0"/>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6760043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Techniques  </a:t>
            </a:r>
            <a:endParaRPr lang="en-US" dirty="0"/>
          </a:p>
        </p:txBody>
      </p:sp>
      <p:sp>
        <p:nvSpPr>
          <p:cNvPr id="3" name="Content Placeholder 2"/>
          <p:cNvSpPr>
            <a:spLocks noGrp="1"/>
          </p:cNvSpPr>
          <p:nvPr>
            <p:ph idx="1"/>
          </p:nvPr>
        </p:nvSpPr>
        <p:spPr/>
        <p:txBody>
          <a:bodyPr/>
          <a:lstStyle/>
          <a:p>
            <a:r>
              <a:rPr lang="en-US" sz="3200" dirty="0"/>
              <a:t>Random (statistical) testing</a:t>
            </a:r>
          </a:p>
          <a:p>
            <a:r>
              <a:rPr lang="en-US" sz="3200" dirty="0"/>
              <a:t>Alpha testing </a:t>
            </a:r>
          </a:p>
          <a:p>
            <a:r>
              <a:rPr lang="en-US" sz="3200" dirty="0"/>
              <a:t>Beta 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14941946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Acceptance Testing – Random  Test</a:t>
            </a:r>
          </a:p>
        </p:txBody>
      </p:sp>
      <p:sp>
        <p:nvSpPr>
          <p:cNvPr id="3" name="Content Placeholder 2"/>
          <p:cNvSpPr>
            <a:spLocks noGrp="1"/>
          </p:cNvSpPr>
          <p:nvPr>
            <p:ph idx="1"/>
          </p:nvPr>
        </p:nvSpPr>
        <p:spPr/>
        <p:txBody>
          <a:bodyPr/>
          <a:lstStyle/>
          <a:p>
            <a:r>
              <a:rPr lang="en-US" sz="3200" dirty="0"/>
              <a:t>Random test (statistical test)</a:t>
            </a:r>
          </a:p>
          <a:p>
            <a:pPr lvl="1"/>
            <a:r>
              <a:rPr lang="en-US" sz="2800" dirty="0"/>
              <a:t>Test cases are selected randomly, possibly using a pseudo-random number generation algorithm, to match an </a:t>
            </a:r>
            <a:r>
              <a:rPr lang="en-US" sz="2800" i="1" dirty="0"/>
              <a:t>operation profile, </a:t>
            </a:r>
            <a:r>
              <a:rPr lang="en-US" sz="2800" dirty="0"/>
              <a:t>or</a:t>
            </a:r>
            <a:r>
              <a:rPr lang="en-US" sz="2800" i="1" dirty="0"/>
              <a:t> usage profile.</a:t>
            </a:r>
            <a:endParaRPr lang="en-US" sz="3200" i="1" dirty="0"/>
          </a:p>
          <a:p>
            <a:r>
              <a:rPr lang="en-US" sz="3200" dirty="0"/>
              <a:t>Not the same as </a:t>
            </a:r>
            <a:r>
              <a:rPr lang="en-US" sz="3200" i="1" dirty="0"/>
              <a:t>ad hoc </a:t>
            </a:r>
            <a:r>
              <a:rPr lang="en-US" sz="3200" dirty="0"/>
              <a:t>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8833630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Acceptance Testing – Alpha Test</a:t>
            </a:r>
            <a:endParaRPr lang="en-US" dirty="0"/>
          </a:p>
        </p:txBody>
      </p:sp>
      <p:sp>
        <p:nvSpPr>
          <p:cNvPr id="3" name="Content Placeholder 2"/>
          <p:cNvSpPr>
            <a:spLocks noGrp="1"/>
          </p:cNvSpPr>
          <p:nvPr>
            <p:ph sz="quarter" idx="1"/>
          </p:nvPr>
        </p:nvSpPr>
        <p:spPr/>
        <p:txBody>
          <a:bodyPr/>
          <a:lstStyle/>
          <a:p>
            <a:pPr marL="525462" indent="-342900"/>
            <a:r>
              <a:rPr lang="en-US" sz="3200" dirty="0"/>
              <a:t>Simulated operational testing. </a:t>
            </a:r>
          </a:p>
          <a:p>
            <a:pPr marL="525462" indent="-342900"/>
            <a:r>
              <a:rPr lang="en-US" sz="3200" dirty="0"/>
              <a:t>Performed by personnel </a:t>
            </a:r>
            <a:r>
              <a:rPr lang="en-US" sz="3200" i="1" dirty="0"/>
              <a:t>acting as </a:t>
            </a:r>
            <a:r>
              <a:rPr lang="en-US" sz="3200" dirty="0"/>
              <a:t>potential users/customers.</a:t>
            </a:r>
          </a:p>
          <a:p>
            <a:pPr marL="468312" indent="-285750"/>
            <a:r>
              <a:rPr lang="en-US" sz="3200" dirty="0"/>
              <a:t>Carried out in a </a:t>
            </a:r>
            <a:r>
              <a:rPr lang="en-US" sz="3200" i="1" dirty="0"/>
              <a:t>controlled</a:t>
            </a:r>
            <a:r>
              <a:rPr lang="en-US" sz="3200" dirty="0"/>
              <a:t> environment.</a:t>
            </a:r>
          </a:p>
          <a:p>
            <a:pPr marL="468312" indent="-285750"/>
            <a:r>
              <a:rPr lang="en-US" sz="3200" dirty="0"/>
              <a:t>Observed by the development organization.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2697117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67264"/>
            <a:ext cx="10515600" cy="2852737"/>
          </a:xfrm>
        </p:spPr>
        <p:txBody>
          <a:bodyPr/>
          <a:lstStyle/>
          <a:p>
            <a:pPr algn="ctr"/>
            <a:r>
              <a:rPr lang="en-US" sz="4400" dirty="0"/>
              <a:t>A Case Study</a:t>
            </a:r>
            <a:br>
              <a:rPr lang="en-US" sz="4400" dirty="0"/>
            </a:br>
            <a:r>
              <a:rPr lang="en-US" sz="4400" dirty="0"/>
              <a:t>The Initial Launch of HealthCare.gov (2013)</a:t>
            </a:r>
          </a:p>
        </p:txBody>
      </p:sp>
      <p:pic>
        <p:nvPicPr>
          <p:cNvPr id="7" name="Picture 6"/>
          <p:cNvPicPr>
            <a:picLocks noChangeAspect="1"/>
          </p:cNvPicPr>
          <p:nvPr/>
        </p:nvPicPr>
        <p:blipFill>
          <a:blip r:embed="rId2"/>
          <a:stretch>
            <a:fillRect/>
          </a:stretch>
        </p:blipFill>
        <p:spPr>
          <a:xfrm>
            <a:off x="2834308" y="2696556"/>
            <a:ext cx="6510684" cy="3659794"/>
          </a:xfrm>
          <a:prstGeom prst="rect">
            <a:avLst/>
          </a:prstGeom>
        </p:spPr>
      </p:pic>
      <p:sp>
        <p:nvSpPr>
          <p:cNvPr id="6" name="Slide Number Placeholder 5"/>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8299804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Acceptance </a:t>
            </a:r>
            <a:r>
              <a:rPr lang="en-US" dirty="0" smtClean="0"/>
              <a:t>Testing – Beta Test</a:t>
            </a:r>
            <a:endParaRPr lang="en-US" dirty="0"/>
          </a:p>
        </p:txBody>
      </p:sp>
      <p:sp>
        <p:nvSpPr>
          <p:cNvPr id="3" name="Content Placeholder 2"/>
          <p:cNvSpPr>
            <a:spLocks noGrp="1"/>
          </p:cNvSpPr>
          <p:nvPr>
            <p:ph sz="quarter" idx="1"/>
          </p:nvPr>
        </p:nvSpPr>
        <p:spPr/>
        <p:txBody>
          <a:bodyPr/>
          <a:lstStyle/>
          <a:p>
            <a:pPr marL="468312" indent="-285750"/>
            <a:r>
              <a:rPr lang="en-US" sz="3200" dirty="0"/>
              <a:t>Operational testing to determine whether or not a component or system satisfies the user/customer needs and fits within the business processes. </a:t>
            </a:r>
          </a:p>
          <a:p>
            <a:pPr marL="468312" indent="-285750"/>
            <a:r>
              <a:rPr lang="en-US" sz="3200" dirty="0"/>
              <a:t>Performed by </a:t>
            </a:r>
            <a:r>
              <a:rPr lang="en-US" sz="3200" i="1" u="sng" dirty="0"/>
              <a:t>rea</a:t>
            </a:r>
            <a:r>
              <a:rPr lang="en-US" sz="3200" i="1" dirty="0"/>
              <a:t>l</a:t>
            </a:r>
            <a:r>
              <a:rPr lang="en-US" sz="3200" dirty="0"/>
              <a:t> users in their own environment.</a:t>
            </a:r>
          </a:p>
          <a:p>
            <a:pPr marL="468312" indent="-285750"/>
            <a:r>
              <a:rPr lang="en-US" sz="3200" dirty="0"/>
              <a:t>Perform actual tasks without interference or close monitoring</a:t>
            </a:r>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36413043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sz="4400" dirty="0"/>
              <a:t>Artifacts to Facilitate Software Testing</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7042152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itle 1"/>
          <p:cNvSpPr>
            <a:spLocks noGrp="1"/>
          </p:cNvSpPr>
          <p:nvPr>
            <p:ph type="title"/>
          </p:nvPr>
        </p:nvSpPr>
        <p:spPr/>
        <p:txBody>
          <a:bodyPr/>
          <a:lstStyle/>
          <a:p>
            <a:r>
              <a:rPr lang="en-US" dirty="0"/>
              <a:t>Test </a:t>
            </a:r>
            <a:r>
              <a:rPr lang="en-US" dirty="0" smtClean="0"/>
              <a:t>Scaffolding </a:t>
            </a:r>
            <a:endParaRPr lang="en-US" dirty="0"/>
          </a:p>
        </p:txBody>
      </p:sp>
      <p:sp>
        <p:nvSpPr>
          <p:cNvPr id="86021" name="Content Placeholder 2"/>
          <p:cNvSpPr>
            <a:spLocks noGrp="1"/>
          </p:cNvSpPr>
          <p:nvPr>
            <p:ph idx="1"/>
          </p:nvPr>
        </p:nvSpPr>
        <p:spPr/>
        <p:txBody>
          <a:bodyPr/>
          <a:lstStyle/>
          <a:p>
            <a:pPr marL="393700" indent="-285750"/>
            <a:r>
              <a:rPr lang="en-US" sz="3200" dirty="0"/>
              <a:t>Additional code needed to execute a unit or subsystems in isolation for the purpose of testing.</a:t>
            </a:r>
          </a:p>
          <a:p>
            <a:pPr marL="742950" lvl="1" indent="-285750"/>
            <a:r>
              <a:rPr lang="en-US" sz="2800" dirty="0"/>
              <a:t>e.g., test drivers, stubs </a:t>
            </a:r>
          </a:p>
          <a:p>
            <a:pPr marL="393700" indent="-285750"/>
            <a:r>
              <a:rPr lang="en-US" sz="3200" dirty="0"/>
              <a:t>Not useful in production code</a:t>
            </a:r>
          </a:p>
          <a:p>
            <a:pPr marL="742950" lvl="1" indent="-285750"/>
            <a:r>
              <a:rPr lang="en-US" sz="2800" dirty="0"/>
              <a:t>Needs to be removed. </a:t>
            </a:r>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5935514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itle 1"/>
          <p:cNvSpPr>
            <a:spLocks noGrp="1"/>
          </p:cNvSpPr>
          <p:nvPr>
            <p:ph type="title"/>
          </p:nvPr>
        </p:nvSpPr>
        <p:spPr/>
        <p:txBody>
          <a:bodyPr/>
          <a:lstStyle/>
          <a:p>
            <a:r>
              <a:rPr lang="en-US" dirty="0"/>
              <a:t>Test </a:t>
            </a:r>
            <a:r>
              <a:rPr lang="en-US" dirty="0" smtClean="0"/>
              <a:t>Oracles </a:t>
            </a:r>
            <a:endParaRPr lang="en-US" b="1" dirty="0"/>
          </a:p>
        </p:txBody>
      </p:sp>
      <p:sp>
        <p:nvSpPr>
          <p:cNvPr id="86021" name="Content Placeholder 2"/>
          <p:cNvSpPr>
            <a:spLocks noGrp="1"/>
          </p:cNvSpPr>
          <p:nvPr>
            <p:ph idx="1"/>
          </p:nvPr>
        </p:nvSpPr>
        <p:spPr>
          <a:xfrm>
            <a:off x="838200" y="1690688"/>
            <a:ext cx="6169090" cy="4206259"/>
          </a:xfrm>
        </p:spPr>
        <p:txBody>
          <a:bodyPr/>
          <a:lstStyle/>
          <a:p>
            <a:pPr marL="393700" indent="-285750"/>
            <a:r>
              <a:rPr lang="en-US" sz="3200" dirty="0"/>
              <a:t>A program to check the results of executing the code and signal discrepancies between the actual and expected outputs. </a:t>
            </a:r>
          </a:p>
          <a:p>
            <a:pPr marL="393700" indent="-285750"/>
            <a:r>
              <a:rPr lang="en-US" sz="3200" dirty="0"/>
              <a:t>e.g., using assertions based on the specifications</a:t>
            </a:r>
          </a:p>
          <a:p>
            <a:pPr marL="793750" lvl="1"/>
            <a:r>
              <a:rPr lang="en-US" sz="2800" dirty="0"/>
              <a:t>Example: JUnit</a:t>
            </a:r>
          </a:p>
        </p:txBody>
      </p:sp>
      <p:pic>
        <p:nvPicPr>
          <p:cNvPr id="2" name="Picture 1" descr="Pythia Aegeus Themis Delphi[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502" y="1874044"/>
            <a:ext cx="2805628" cy="2438400"/>
          </a:xfrm>
          <a:prstGeom prst="rect">
            <a:avLst/>
          </a:prstGeom>
        </p:spPr>
      </p:pic>
      <p:sp>
        <p:nvSpPr>
          <p:cNvPr id="3" name="TextBox 2"/>
          <p:cNvSpPr txBox="1"/>
          <p:nvPr/>
        </p:nvSpPr>
        <p:spPr>
          <a:xfrm>
            <a:off x="8153400" y="4312444"/>
            <a:ext cx="2407831" cy="400110"/>
          </a:xfrm>
          <a:prstGeom prst="rect">
            <a:avLst/>
          </a:prstGeom>
          <a:noFill/>
        </p:spPr>
        <p:txBody>
          <a:bodyPr wrap="none" rtlCol="0">
            <a:spAutoFit/>
          </a:bodyPr>
          <a:lstStyle/>
          <a:p>
            <a:r>
              <a:rPr lang="en-US" sz="2000" dirty="0">
                <a:latin typeface="Garamond"/>
                <a:cs typeface="Garamond"/>
              </a:rPr>
              <a:t>The Oracle of Delphi</a:t>
            </a:r>
          </a:p>
        </p:txBody>
      </p:sp>
      <p:sp>
        <p:nvSpPr>
          <p:cNvPr id="4" name="Slide Number Placeholder 3"/>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28633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2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0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a:t>
            </a:r>
            <a:r>
              <a:rPr lang="en-US" dirty="0"/>
              <a:t>Concepts </a:t>
            </a:r>
          </a:p>
        </p:txBody>
      </p:sp>
      <p:sp>
        <p:nvSpPr>
          <p:cNvPr id="3" name="Content Placeholder 2"/>
          <p:cNvSpPr>
            <a:spLocks noGrp="1"/>
          </p:cNvSpPr>
          <p:nvPr>
            <p:ph sz="quarter" idx="1"/>
          </p:nvPr>
        </p:nvSpPr>
        <p:spPr/>
        <p:txBody>
          <a:bodyPr/>
          <a:lstStyle/>
          <a:p>
            <a:pPr>
              <a:lnSpc>
                <a:spcPct val="90000"/>
              </a:lnSpc>
            </a:pPr>
            <a:r>
              <a:rPr lang="en-US" sz="3200" dirty="0"/>
              <a:t>Spectrum of software qualities </a:t>
            </a:r>
          </a:p>
          <a:p>
            <a:pPr eaLnBrk="1" hangingPunct="1">
              <a:lnSpc>
                <a:spcPct val="90000"/>
              </a:lnSpc>
            </a:pPr>
            <a:r>
              <a:rPr lang="en-US" sz="3200" dirty="0"/>
              <a:t>Metrics of quality attributes </a:t>
            </a:r>
          </a:p>
          <a:p>
            <a:pPr eaLnBrk="1" hangingPunct="1">
              <a:lnSpc>
                <a:spcPct val="90000"/>
              </a:lnSpc>
            </a:pPr>
            <a:r>
              <a:rPr lang="en-US" sz="3200" dirty="0"/>
              <a:t>Cost of software defects </a:t>
            </a:r>
          </a:p>
          <a:p>
            <a:pPr eaLnBrk="1" hangingPunct="1">
              <a:lnSpc>
                <a:spcPct val="90000"/>
              </a:lnSpc>
            </a:pPr>
            <a:r>
              <a:rPr lang="en-US" sz="3200" dirty="0"/>
              <a:t>V-model of validation and verification </a:t>
            </a:r>
          </a:p>
          <a:p>
            <a:pPr eaLnBrk="1" hangingPunct="1">
              <a:lnSpc>
                <a:spcPct val="90000"/>
              </a:lnSpc>
            </a:pPr>
            <a:r>
              <a:rPr lang="en-US" sz="3200" dirty="0"/>
              <a:t>Levels of granularity of testing </a:t>
            </a:r>
          </a:p>
          <a:p>
            <a:pPr lvl="1" eaLnBrk="1" hangingPunct="1">
              <a:lnSpc>
                <a:spcPct val="90000"/>
              </a:lnSpc>
            </a:pPr>
            <a:r>
              <a:rPr lang="en-US" sz="2800" dirty="0"/>
              <a:t>Unit, integration, system, acceptance test</a:t>
            </a:r>
          </a:p>
          <a:p>
            <a:pPr lvl="1">
              <a:lnSpc>
                <a:spcPct val="90000"/>
              </a:lnSpc>
            </a:pPr>
            <a:r>
              <a:rPr lang="en-US" sz="2800" dirty="0"/>
              <a:t>Regression test</a:t>
            </a:r>
          </a:p>
          <a:p>
            <a:pPr eaLnBrk="1" hangingPunct="1">
              <a:lnSpc>
                <a:spcPct val="90000"/>
              </a:lnSpc>
            </a:pPr>
            <a:r>
              <a:rPr lang="en-US" sz="3200" dirty="0"/>
              <a:t>Test scaffoldings and oracles</a:t>
            </a:r>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3449005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ACA – HealthCare.gov</a:t>
            </a:r>
            <a:endParaRPr lang="en-US" dirty="0"/>
          </a:p>
        </p:txBody>
      </p:sp>
      <p:sp>
        <p:nvSpPr>
          <p:cNvPr id="7" name="Content Placeholder 6"/>
          <p:cNvSpPr>
            <a:spLocks noGrp="1"/>
          </p:cNvSpPr>
          <p:nvPr>
            <p:ph idx="1"/>
          </p:nvPr>
        </p:nvSpPr>
        <p:spPr>
          <a:xfrm>
            <a:off x="838200" y="1603248"/>
            <a:ext cx="10408920" cy="4486656"/>
          </a:xfrm>
        </p:spPr>
        <p:txBody>
          <a:bodyPr/>
          <a:lstStyle/>
          <a:p>
            <a:r>
              <a:rPr lang="en-US" dirty="0">
                <a:ea typeface="ＭＳ Ｐゴシック" charset="0"/>
                <a:cs typeface="ＭＳ Ｐゴシック" charset="0"/>
              </a:rPr>
              <a:t>ACA signed into law on March 23, 2010 </a:t>
            </a:r>
          </a:p>
          <a:p>
            <a:r>
              <a:rPr lang="en-US" dirty="0">
                <a:ea typeface="ＭＳ Ｐゴシック" charset="0"/>
                <a:cs typeface="ＭＳ Ｐゴシック" charset="0"/>
              </a:rPr>
              <a:t>HealthCare.gov is a healthcare exchange website.</a:t>
            </a:r>
          </a:p>
          <a:p>
            <a:pPr lvl="1"/>
            <a:r>
              <a:rPr lang="en-US" dirty="0">
                <a:ea typeface="ＭＳ Ｐゴシック" charset="0"/>
              </a:rPr>
              <a:t>“One-stop shopping sites for health insurance”</a:t>
            </a:r>
          </a:p>
          <a:p>
            <a:pPr lvl="1"/>
            <a:r>
              <a:rPr lang="en-US" dirty="0">
                <a:ea typeface="ＭＳ Ｐゴシック" charset="0"/>
              </a:rPr>
              <a:t>CBO forecast: 7 million users during the first year   </a:t>
            </a:r>
          </a:p>
          <a:p>
            <a:r>
              <a:rPr lang="en-US" dirty="0">
                <a:ea typeface="ＭＳ Ｐゴシック" charset="0"/>
                <a:cs typeface="ＭＳ Ｐゴシック" charset="0"/>
              </a:rPr>
              <a:t>Development contracts awarded in September 2011</a:t>
            </a:r>
          </a:p>
          <a:p>
            <a:pPr lvl="1"/>
            <a:r>
              <a:rPr lang="en-US" dirty="0">
                <a:ea typeface="ＭＳ Ｐゴシック" charset="0"/>
              </a:rPr>
              <a:t>No-bid, cost-plus contracts </a:t>
            </a:r>
          </a:p>
          <a:p>
            <a:pPr lvl="1"/>
            <a:r>
              <a:rPr lang="en-US" dirty="0">
                <a:ea typeface="ＭＳ Ｐゴシック" charset="0"/>
              </a:rPr>
              <a:t>Pre-certified private contractors</a:t>
            </a:r>
          </a:p>
          <a:p>
            <a:r>
              <a:rPr lang="en-US" dirty="0">
                <a:ea typeface="ＭＳ Ｐゴシック" charset="0"/>
                <a:cs typeface="ＭＳ Ｐゴシック" charset="0"/>
              </a:rPr>
              <a:t>HealthCare.gov launched on October 1, 2013</a:t>
            </a:r>
          </a:p>
          <a:p>
            <a:pPr lvl="1"/>
            <a:r>
              <a:rPr lang="en-US" dirty="0">
                <a:ea typeface="ＭＳ Ｐゴシック" charset="0"/>
              </a:rPr>
              <a:t>Serious technological problems </a:t>
            </a:r>
          </a:p>
        </p:txBody>
      </p:sp>
      <p:sp>
        <p:nvSpPr>
          <p:cNvPr id="3" name="Slide Number Placeholder 2"/>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675201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4368</Words>
  <Application>Microsoft Office PowerPoint</Application>
  <PresentationFormat>Widescreen</PresentationFormat>
  <Paragraphs>643</Paragraphs>
  <Slides>84</Slides>
  <Notes>21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84</vt:i4>
      </vt:variant>
    </vt:vector>
  </HeadingPairs>
  <TitlesOfParts>
    <vt:vector size="99" baseType="lpstr">
      <vt:lpstr>ＭＳ Ｐゴシック</vt:lpstr>
      <vt:lpstr>ＭＳ Ｐゴシック</vt:lpstr>
      <vt:lpstr>Arial</vt:lpstr>
      <vt:lpstr>Calibri</vt:lpstr>
      <vt:lpstr>Calibri Light</vt:lpstr>
      <vt:lpstr>Candara</vt:lpstr>
      <vt:lpstr>Garamond</vt:lpstr>
      <vt:lpstr>Gill Sans MT</vt:lpstr>
      <vt:lpstr>Times</vt:lpstr>
      <vt:lpstr>Times New Roman</vt:lpstr>
      <vt:lpstr>Wingdings</vt:lpstr>
      <vt:lpstr>Wingdings 3</vt:lpstr>
      <vt:lpstr>Office Theme</vt:lpstr>
      <vt:lpstr>Visio</vt:lpstr>
      <vt:lpstr>Document</vt:lpstr>
      <vt:lpstr>Software Quality</vt:lpstr>
      <vt:lpstr>Outline</vt:lpstr>
      <vt:lpstr>Factors in Project Success &amp; Failure</vt:lpstr>
      <vt:lpstr>Software Crisis</vt:lpstr>
      <vt:lpstr>What is the problem?</vt:lpstr>
      <vt:lpstr>Chaos Report  2012</vt:lpstr>
      <vt:lpstr>1992-2017</vt:lpstr>
      <vt:lpstr>A Case Study The Initial Launch of HealthCare.gov (2013)</vt:lpstr>
      <vt:lpstr>ACA – HealthCare.gov</vt:lpstr>
      <vt:lpstr>HealthCare.gov – The Launch Problems </vt:lpstr>
      <vt:lpstr>HealthCare.gov – The Contractors &amp; The Cost </vt:lpstr>
      <vt:lpstr>HealthCare.gov – The Failures – Software Eng.</vt:lpstr>
      <vt:lpstr>HealthCare.gov – The Failures – Software Eng.</vt:lpstr>
      <vt:lpstr>Case Study: HealthCare.gov– McKinsey “Red Team” Assessment</vt:lpstr>
      <vt:lpstr>Case Study: HealthCare.gov: The Failures – Management</vt:lpstr>
      <vt:lpstr>Case Study: HealthCare.gov: The Failures – Gov. &amp; Policies </vt:lpstr>
      <vt:lpstr>Case Study: HealthCare.Gov – Dec. 2013 </vt:lpstr>
      <vt:lpstr>Case Study: HealthCare.Gov – April 2014 </vt:lpstr>
      <vt:lpstr>Case Study: HealthCare.Gov – Aftermath  </vt:lpstr>
      <vt:lpstr>Case Study: HealthCare.Gov  – 2015 Enrollment Cycle </vt:lpstr>
      <vt:lpstr>Case Study: HealthCare.gov: The Lessons Learned </vt:lpstr>
      <vt:lpstr>Software Reliability</vt:lpstr>
      <vt:lpstr>Metrics of Software Quality – Performance &amp; Scalability</vt:lpstr>
      <vt:lpstr>Product Quality Metrics</vt:lpstr>
      <vt:lpstr>Metrics of Software Quality – Mean Time Between Failures </vt:lpstr>
      <vt:lpstr>Metrics of Software Quality – Availability &amp; Reliability</vt:lpstr>
      <vt:lpstr>Software Availability</vt:lpstr>
      <vt:lpstr>Metrics of Software Quality – Error Rate &amp; Completion Rate</vt:lpstr>
      <vt:lpstr>Integration &amp; System Testing</vt:lpstr>
      <vt:lpstr>Acceptance &amp; Beta Testing </vt:lpstr>
      <vt:lpstr>The Spectrum of  Software Quality</vt:lpstr>
      <vt:lpstr>What is Quality?</vt:lpstr>
      <vt:lpstr>Software System Qualities </vt:lpstr>
      <vt:lpstr>On Expected Behavior – Correctness vs. Reliability </vt:lpstr>
      <vt:lpstr>On Exceptional Behavior – Safety vs. Robustness</vt:lpstr>
      <vt:lpstr>Correctness</vt:lpstr>
      <vt:lpstr>Reliability</vt:lpstr>
      <vt:lpstr>Robustness</vt:lpstr>
      <vt:lpstr>Correctness and reliability </vt:lpstr>
      <vt:lpstr>Focusing on – Different Facets of the System  </vt:lpstr>
      <vt:lpstr>Relationship Among the Qualities</vt:lpstr>
      <vt:lpstr>Relationship Among the Qualities</vt:lpstr>
      <vt:lpstr>Performance Related Qualities</vt:lpstr>
      <vt:lpstr>Usability &amp; Security </vt:lpstr>
      <vt:lpstr>Internal Qualities </vt:lpstr>
      <vt:lpstr>Software Quality</vt:lpstr>
      <vt:lpstr>Quality</vt:lpstr>
      <vt:lpstr>Cost of Quality</vt:lpstr>
      <vt:lpstr>Customers’ Expectations</vt:lpstr>
      <vt:lpstr>Software Quality</vt:lpstr>
      <vt:lpstr>Application to Software </vt:lpstr>
      <vt:lpstr>Software Quality</vt:lpstr>
      <vt:lpstr>Cost of Software Defects</vt:lpstr>
      <vt:lpstr>Saving Time and Money</vt:lpstr>
      <vt:lpstr>Cost of Software Defects</vt:lpstr>
      <vt:lpstr>Estimated Cost of Fixing Defects </vt:lpstr>
      <vt:lpstr>Distribution of Defects – Time Introduced and Fixed </vt:lpstr>
      <vt:lpstr>Cost by Development Phases</vt:lpstr>
      <vt:lpstr>Software Verification and Validation (V&amp;V)</vt:lpstr>
      <vt:lpstr>Verification and Validation</vt:lpstr>
      <vt:lpstr>Software Specification</vt:lpstr>
      <vt:lpstr>Validation vs. Verification</vt:lpstr>
      <vt:lpstr>Validation vs. Verification</vt:lpstr>
      <vt:lpstr>Software Testing in V&amp;V</vt:lpstr>
      <vt:lpstr>Software Testing in  Development Life Cycle</vt:lpstr>
      <vt:lpstr>Software Qualities and Process</vt:lpstr>
      <vt:lpstr>The Quality Process</vt:lpstr>
      <vt:lpstr>Testing Activities in Life Cycle</vt:lpstr>
      <vt:lpstr>Levels of Granularity of Testing</vt:lpstr>
      <vt:lpstr>The V-Model of – Validation &amp; Verification</vt:lpstr>
      <vt:lpstr>Unit Testing </vt:lpstr>
      <vt:lpstr>Integration Testing </vt:lpstr>
      <vt:lpstr>Regression Testing</vt:lpstr>
      <vt:lpstr>System Testing </vt:lpstr>
      <vt:lpstr>Acceptance Testing </vt:lpstr>
      <vt:lpstr>Acceptance Testing &amp; Criteria  </vt:lpstr>
      <vt:lpstr>Acceptance Testing Techniques  </vt:lpstr>
      <vt:lpstr>Acceptance Testing – Random  Test</vt:lpstr>
      <vt:lpstr>Acceptance Testing – Alpha Test</vt:lpstr>
      <vt:lpstr>Acceptance Testing – Beta Test</vt:lpstr>
      <vt:lpstr>Artifacts to Facilitate Software Testing</vt:lpstr>
      <vt:lpstr>Test Scaffolding </vt:lpstr>
      <vt:lpstr>Test Oracles </vt:lpstr>
      <vt:lpstr>Summary: Key Concepts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6</cp:revision>
  <dcterms:created xsi:type="dcterms:W3CDTF">2021-10-12T10:09:12Z</dcterms:created>
  <dcterms:modified xsi:type="dcterms:W3CDTF">2021-11-28T04:19:25Z</dcterms:modified>
</cp:coreProperties>
</file>