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5E2FA-C428-4CE7-95B0-168D3259A5BB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Static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SE401: Software Quality Assurance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 by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Why is static analysis valuable</a:t>
            </a:r>
            <a:endParaRPr lang="en-US" dirty="0"/>
          </a:p>
          <a:p>
            <a:pPr lvl="1"/>
            <a:r>
              <a:rPr lang="en-US" dirty="0" smtClean="0"/>
              <a:t>Early </a:t>
            </a:r>
            <a:r>
              <a:rPr lang="en-US" dirty="0"/>
              <a:t>detection of defects prior to test execution.</a:t>
            </a:r>
          </a:p>
          <a:p>
            <a:pPr lvl="1"/>
            <a:r>
              <a:rPr lang="en-US" dirty="0" smtClean="0"/>
              <a:t>Early </a:t>
            </a:r>
            <a:r>
              <a:rPr lang="en-US" dirty="0"/>
              <a:t>warning about suspicious aspects of the code or design, by the calculation of metrics, such as a high complexity measure.</a:t>
            </a:r>
          </a:p>
          <a:p>
            <a:pPr lvl="1"/>
            <a:r>
              <a:rPr lang="en-US" dirty="0" smtClean="0"/>
              <a:t>Identification </a:t>
            </a:r>
            <a:r>
              <a:rPr lang="en-US" dirty="0"/>
              <a:t>of defects not easily found by dynamic testing.</a:t>
            </a:r>
          </a:p>
          <a:p>
            <a:pPr lvl="1"/>
            <a:r>
              <a:rPr lang="en-US" dirty="0" smtClean="0"/>
              <a:t>Detecting </a:t>
            </a:r>
            <a:r>
              <a:rPr lang="en-US" dirty="0"/>
              <a:t>dependencies and inconsistencies in software models, such as links.</a:t>
            </a:r>
          </a:p>
          <a:p>
            <a:pPr lvl="1"/>
            <a:r>
              <a:rPr lang="en-US" dirty="0" smtClean="0"/>
              <a:t>Improved </a:t>
            </a:r>
            <a:r>
              <a:rPr lang="en-US" dirty="0"/>
              <a:t>maintainability of code and design.</a:t>
            </a:r>
          </a:p>
          <a:p>
            <a:pPr lvl="1"/>
            <a:r>
              <a:rPr lang="en-US" dirty="0" smtClean="0"/>
              <a:t>Prevention </a:t>
            </a:r>
            <a:r>
              <a:rPr lang="en-US" dirty="0"/>
              <a:t>of defects, if lessons are learned in development.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026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 by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Coding standards</a:t>
            </a:r>
          </a:p>
          <a:p>
            <a:r>
              <a:rPr lang="en-US" dirty="0" smtClean="0"/>
              <a:t>Recommended that existing standards should be adopted in order to save a lot of effort</a:t>
            </a:r>
          </a:p>
          <a:p>
            <a:pPr lvl="1"/>
            <a:r>
              <a:rPr lang="en-US" dirty="0" smtClean="0"/>
              <a:t>Set of programming rules , </a:t>
            </a:r>
            <a:r>
              <a:rPr lang="en-US" dirty="0" err="1" smtClean="0"/>
              <a:t>i</a:t>
            </a:r>
            <a:r>
              <a:rPr lang="en-US" dirty="0" smtClean="0"/>
              <a:t> .e. always check boundaries on an array when using it</a:t>
            </a:r>
          </a:p>
          <a:p>
            <a:pPr lvl="1"/>
            <a:r>
              <a:rPr lang="en-US" dirty="0" smtClean="0"/>
              <a:t>Naming conversions , e.g. class name should start with a Capital letter</a:t>
            </a:r>
          </a:p>
          <a:p>
            <a:pPr lvl="1"/>
            <a:r>
              <a:rPr lang="en-US" dirty="0" smtClean="0"/>
              <a:t>Access conversions , e. public/private</a:t>
            </a:r>
          </a:p>
          <a:p>
            <a:pPr lvl="1"/>
            <a:r>
              <a:rPr lang="en-US" dirty="0" smtClean="0"/>
              <a:t>Layout specifications, e.g. indents</a:t>
            </a:r>
          </a:p>
          <a:p>
            <a:pPr lvl="1"/>
            <a:r>
              <a:rPr lang="en-US" dirty="0" smtClean="0"/>
              <a:t>Checking tools supports code standards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5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 by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Code metrics</a:t>
            </a:r>
            <a:endParaRPr lang="en-US" dirty="0"/>
          </a:p>
          <a:p>
            <a:pPr lvl="1"/>
            <a:r>
              <a:rPr lang="en-US" dirty="0" smtClean="0"/>
              <a:t>Comments </a:t>
            </a:r>
            <a:r>
              <a:rPr lang="en-US" dirty="0"/>
              <a:t>frequency</a:t>
            </a:r>
          </a:p>
          <a:p>
            <a:pPr lvl="1"/>
            <a:r>
              <a:rPr lang="en-US" dirty="0" smtClean="0"/>
              <a:t>Depth </a:t>
            </a:r>
            <a:r>
              <a:rPr lang="en-US" dirty="0"/>
              <a:t>of nesting</a:t>
            </a:r>
          </a:p>
          <a:p>
            <a:pPr lvl="1"/>
            <a:r>
              <a:rPr lang="en-US" dirty="0" smtClean="0"/>
              <a:t>Cyclomatic complexity </a:t>
            </a:r>
            <a:r>
              <a:rPr lang="en-US" dirty="0"/>
              <a:t>/complexity </a:t>
            </a:r>
            <a:r>
              <a:rPr lang="en-US" dirty="0" smtClean="0"/>
              <a:t>metrics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974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 by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Complexity can be measured in different ways, e.g. based on the number of decisions in the program (the number of binary decisions)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258" y="2961229"/>
            <a:ext cx="7995483" cy="335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547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 by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Code structure</a:t>
            </a:r>
            <a:endParaRPr lang="en-US" dirty="0"/>
          </a:p>
          <a:p>
            <a:r>
              <a:rPr lang="en-US" dirty="0" smtClean="0"/>
              <a:t>Control </a:t>
            </a:r>
            <a:r>
              <a:rPr lang="en-US" dirty="0"/>
              <a:t>flow structure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sequence in which the instructions are executed</a:t>
            </a:r>
          </a:p>
          <a:p>
            <a:r>
              <a:rPr lang="en-US" dirty="0" smtClean="0"/>
              <a:t>Data </a:t>
            </a:r>
            <a:r>
              <a:rPr lang="en-US" dirty="0"/>
              <a:t>flow structure</a:t>
            </a:r>
          </a:p>
          <a:p>
            <a:pPr lvl="1"/>
            <a:r>
              <a:rPr lang="en-US" dirty="0" smtClean="0"/>
              <a:t>follows </a:t>
            </a:r>
            <a:r>
              <a:rPr lang="en-US" dirty="0"/>
              <a:t>the trail of a </a:t>
            </a:r>
            <a:r>
              <a:rPr lang="en-US" dirty="0" smtClean="0"/>
              <a:t>data item </a:t>
            </a:r>
            <a:r>
              <a:rPr lang="en-US" dirty="0"/>
              <a:t>as it is accessed and modified by the code</a:t>
            </a:r>
          </a:p>
          <a:p>
            <a:r>
              <a:rPr lang="en-US" dirty="0" smtClean="0"/>
              <a:t>Data </a:t>
            </a:r>
            <a:r>
              <a:rPr lang="en-US" dirty="0"/>
              <a:t>structure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organization of the data </a:t>
            </a:r>
            <a:r>
              <a:rPr lang="en-US" dirty="0" smtClean="0"/>
              <a:t>itself, </a:t>
            </a:r>
            <a:r>
              <a:rPr lang="en-US" dirty="0"/>
              <a:t>independent of the program (Array, list, stack, queue, tree, graph, …)</a:t>
            </a:r>
          </a:p>
        </p:txBody>
      </p:sp>
    </p:spTree>
    <p:extLst>
      <p:ext uri="{BB962C8B-B14F-4D97-AF65-F5344CB8AC3E}">
        <p14:creationId xmlns:p14="http://schemas.microsoft.com/office/powerpoint/2010/main" val="1115234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 by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Practical side</a:t>
            </a:r>
          </a:p>
          <a:p>
            <a:pPr lvl="1"/>
            <a:r>
              <a:rPr lang="en-US" dirty="0" smtClean="0"/>
              <a:t>Static analysis tools may produce a large number of warning messages , which need to be well managed to allow the most effective use of the tool.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050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Testing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34" y="1975290"/>
            <a:ext cx="11520332" cy="433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374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Static testing  </a:t>
            </a:r>
            <a:r>
              <a:rPr lang="en-US" dirty="0"/>
              <a:t>-manual examination and automated analysis of the code or documentation without execution of the software under </a:t>
            </a:r>
            <a:r>
              <a:rPr lang="en-US" dirty="0" smtClean="0"/>
              <a:t>test</a:t>
            </a:r>
            <a:endParaRPr lang="en-US" dirty="0"/>
          </a:p>
          <a:p>
            <a:pPr lvl="1"/>
            <a:r>
              <a:rPr lang="en-US" b="1" dirty="0"/>
              <a:t>Reviews -</a:t>
            </a:r>
            <a:r>
              <a:rPr lang="en-US" dirty="0"/>
              <a:t>a way of testing software products (including code) and can be </a:t>
            </a:r>
            <a:r>
              <a:rPr lang="en-US" dirty="0" smtClean="0"/>
              <a:t>performed well </a:t>
            </a:r>
            <a:r>
              <a:rPr lang="en-US" dirty="0"/>
              <a:t>before dynamic test </a:t>
            </a:r>
            <a:r>
              <a:rPr lang="en-US" dirty="0" smtClean="0"/>
              <a:t>execution</a:t>
            </a:r>
            <a:endParaRPr lang="en-US" dirty="0"/>
          </a:p>
          <a:p>
            <a:pPr lvl="1"/>
            <a:r>
              <a:rPr lang="en-US" b="1" dirty="0"/>
              <a:t>Static analysis </a:t>
            </a:r>
            <a:r>
              <a:rPr lang="en-US" dirty="0"/>
              <a:t>tools analyze </a:t>
            </a:r>
            <a:r>
              <a:rPr lang="en-US" dirty="0" smtClean="0"/>
              <a:t>program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421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Reason to make reviews</a:t>
            </a:r>
            <a:endParaRPr lang="en-US" dirty="0"/>
          </a:p>
          <a:p>
            <a:pPr lvl="1"/>
            <a:r>
              <a:rPr lang="en-US" dirty="0" smtClean="0"/>
              <a:t>Defects detected during </a:t>
            </a:r>
            <a:r>
              <a:rPr lang="en-US" dirty="0"/>
              <a:t>reviews early in the life cycle are cheaper to remove than those detected while running tests.</a:t>
            </a:r>
          </a:p>
          <a:p>
            <a:pPr lvl="1"/>
            <a:r>
              <a:rPr lang="en-US" dirty="0" smtClean="0"/>
              <a:t>Reviews </a:t>
            </a:r>
            <a:r>
              <a:rPr lang="en-US" dirty="0"/>
              <a:t>can find omissions, for example, in requirements, which are unlikely to be found in dynamic testing.</a:t>
            </a:r>
          </a:p>
          <a:p>
            <a:r>
              <a:rPr lang="en-US" b="1" dirty="0"/>
              <a:t>Tools (manual + tool support)</a:t>
            </a:r>
            <a:endParaRPr lang="en-US" dirty="0"/>
          </a:p>
          <a:p>
            <a:pPr lvl="1"/>
            <a:r>
              <a:rPr lang="en-US" dirty="0"/>
              <a:t>The main manual activity is to examine a work product and make comments about it.</a:t>
            </a:r>
          </a:p>
        </p:txBody>
      </p:sp>
    </p:spTree>
    <p:extLst>
      <p:ext uri="{BB962C8B-B14F-4D97-AF65-F5344CB8AC3E}">
        <p14:creationId xmlns:p14="http://schemas.microsoft.com/office/powerpoint/2010/main" val="811851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review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Object of reviews</a:t>
            </a:r>
          </a:p>
          <a:p>
            <a:r>
              <a:rPr lang="en-US" dirty="0" smtClean="0"/>
              <a:t>Any software work product can be reviewed, e.g.</a:t>
            </a:r>
          </a:p>
          <a:p>
            <a:pPr lvl="1"/>
            <a:r>
              <a:rPr lang="en-US" dirty="0" smtClean="0"/>
              <a:t>requirements specifications</a:t>
            </a:r>
          </a:p>
          <a:p>
            <a:pPr lvl="1"/>
            <a:r>
              <a:rPr lang="en-US" dirty="0" smtClean="0"/>
              <a:t>design specifications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test plans, test specifications, test cases, test scripts</a:t>
            </a:r>
          </a:p>
          <a:p>
            <a:pPr lvl="1"/>
            <a:r>
              <a:rPr lang="en-US" dirty="0" smtClean="0"/>
              <a:t>user guides</a:t>
            </a:r>
          </a:p>
          <a:p>
            <a:pPr lvl="1"/>
            <a:r>
              <a:rPr lang="en-US" dirty="0" smtClean="0"/>
              <a:t>web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56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techniques and the test process</a:t>
            </a:r>
          </a:p>
          <a:p>
            <a:r>
              <a:rPr lang="en-US" dirty="0" smtClean="0"/>
              <a:t>Review process</a:t>
            </a:r>
          </a:p>
          <a:p>
            <a:r>
              <a:rPr lang="en-US" dirty="0" smtClean="0"/>
              <a:t>Static analysis by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45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review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Benefits</a:t>
            </a:r>
            <a:endParaRPr lang="en-US" dirty="0"/>
          </a:p>
          <a:p>
            <a:pPr lvl="1"/>
            <a:r>
              <a:rPr lang="en-US" dirty="0" smtClean="0"/>
              <a:t>early </a:t>
            </a:r>
            <a:r>
              <a:rPr lang="en-US" dirty="0"/>
              <a:t>defect detection and correction</a:t>
            </a:r>
          </a:p>
          <a:p>
            <a:pPr lvl="1"/>
            <a:r>
              <a:rPr lang="en-US" dirty="0" smtClean="0"/>
              <a:t>development </a:t>
            </a:r>
            <a:r>
              <a:rPr lang="en-US" dirty="0"/>
              <a:t>productivity improvements</a:t>
            </a:r>
          </a:p>
          <a:p>
            <a:pPr lvl="1"/>
            <a:r>
              <a:rPr lang="en-US" dirty="0" smtClean="0"/>
              <a:t>reduced development </a:t>
            </a:r>
            <a:r>
              <a:rPr lang="en-US" dirty="0"/>
              <a:t>timescales </a:t>
            </a:r>
          </a:p>
          <a:p>
            <a:pPr lvl="1"/>
            <a:r>
              <a:rPr lang="en-US" dirty="0" smtClean="0"/>
              <a:t>reduced testing </a:t>
            </a:r>
            <a:r>
              <a:rPr lang="en-US" dirty="0"/>
              <a:t>cost and time</a:t>
            </a:r>
          </a:p>
          <a:p>
            <a:pPr lvl="1"/>
            <a:r>
              <a:rPr lang="en-US" dirty="0" smtClean="0"/>
              <a:t>lifetime cost </a:t>
            </a:r>
            <a:r>
              <a:rPr lang="en-US" dirty="0"/>
              <a:t>reductions</a:t>
            </a:r>
          </a:p>
          <a:p>
            <a:pPr lvl="1"/>
            <a:r>
              <a:rPr lang="en-US" dirty="0" smtClean="0"/>
              <a:t>fewer </a:t>
            </a:r>
            <a:r>
              <a:rPr lang="en-US" dirty="0"/>
              <a:t>defects </a:t>
            </a:r>
          </a:p>
          <a:p>
            <a:pPr lvl="1"/>
            <a:r>
              <a:rPr lang="en-US" dirty="0" smtClean="0"/>
              <a:t>improved </a:t>
            </a:r>
            <a:r>
              <a:rPr lang="en-US" dirty="0"/>
              <a:t>communication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38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review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Typical defects </a:t>
            </a:r>
            <a:endParaRPr lang="en-US" dirty="0"/>
          </a:p>
          <a:p>
            <a:pPr lvl="1"/>
            <a:r>
              <a:rPr lang="en-US" dirty="0" smtClean="0"/>
              <a:t>deviations </a:t>
            </a:r>
            <a:r>
              <a:rPr lang="en-US" dirty="0"/>
              <a:t>from standards</a:t>
            </a:r>
          </a:p>
          <a:p>
            <a:pPr lvl="1"/>
            <a:r>
              <a:rPr lang="en-US" dirty="0" smtClean="0"/>
              <a:t>requirement defects</a:t>
            </a:r>
            <a:endParaRPr lang="en-US" dirty="0"/>
          </a:p>
          <a:p>
            <a:pPr lvl="1"/>
            <a:r>
              <a:rPr lang="en-US" dirty="0" smtClean="0"/>
              <a:t>design defects</a:t>
            </a:r>
            <a:endParaRPr lang="en-US" dirty="0"/>
          </a:p>
          <a:p>
            <a:pPr lvl="1"/>
            <a:r>
              <a:rPr lang="en-US" dirty="0" smtClean="0"/>
              <a:t>insufficient </a:t>
            </a:r>
            <a:r>
              <a:rPr lang="en-US" dirty="0"/>
              <a:t>maintainability</a:t>
            </a:r>
          </a:p>
          <a:p>
            <a:pPr lvl="1"/>
            <a:r>
              <a:rPr lang="en-US" dirty="0" smtClean="0"/>
              <a:t>incorrect </a:t>
            </a:r>
            <a:r>
              <a:rPr lang="en-US" dirty="0"/>
              <a:t>interface specifications</a:t>
            </a:r>
          </a:p>
          <a:p>
            <a:pPr lvl="1"/>
            <a:r>
              <a:rPr lang="en-US" dirty="0" smtClean="0"/>
              <a:t>inconsistencies</a:t>
            </a:r>
            <a:r>
              <a:rPr lang="en-US" dirty="0"/>
              <a:t>, ambiguities, contradictions, omissions, inaccuracies, and </a:t>
            </a:r>
            <a:r>
              <a:rPr lang="en-US" dirty="0" smtClean="0"/>
              <a:t> redundancies in requirements</a:t>
            </a:r>
            <a:endParaRPr lang="en-US" dirty="0"/>
          </a:p>
          <a:p>
            <a:r>
              <a:rPr lang="en-US" dirty="0"/>
              <a:t>These defects are easier to find in reviews than in dynamic testing</a:t>
            </a:r>
          </a:p>
        </p:txBody>
      </p:sp>
    </p:spTree>
    <p:extLst>
      <p:ext uri="{BB962C8B-B14F-4D97-AF65-F5344CB8AC3E}">
        <p14:creationId xmlns:p14="http://schemas.microsoft.com/office/powerpoint/2010/main" val="4184437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Review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Activities of </a:t>
            </a:r>
            <a:r>
              <a:rPr lang="en-US" dirty="0"/>
              <a:t>a formal review</a:t>
            </a:r>
          </a:p>
          <a:p>
            <a:r>
              <a:rPr lang="en-US" dirty="0" smtClean="0"/>
              <a:t>Roles and </a:t>
            </a:r>
            <a:r>
              <a:rPr lang="en-US" dirty="0"/>
              <a:t>responsibilities</a:t>
            </a:r>
          </a:p>
          <a:p>
            <a:r>
              <a:rPr lang="en-US" dirty="0" smtClean="0"/>
              <a:t>Types of </a:t>
            </a:r>
            <a:r>
              <a:rPr lang="en-US" dirty="0"/>
              <a:t>reviews</a:t>
            </a:r>
          </a:p>
          <a:p>
            <a:r>
              <a:rPr lang="en-US" dirty="0" smtClean="0"/>
              <a:t>Review techniques</a:t>
            </a:r>
            <a:endParaRPr lang="en-US" dirty="0"/>
          </a:p>
          <a:p>
            <a:r>
              <a:rPr lang="en-US" dirty="0" smtClean="0"/>
              <a:t>Success </a:t>
            </a:r>
            <a:r>
              <a:rPr lang="en-US" dirty="0"/>
              <a:t>factors for reviews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215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review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 types </a:t>
            </a:r>
            <a:r>
              <a:rPr lang="en-US" dirty="0"/>
              <a:t>of reviews vary </a:t>
            </a:r>
            <a:r>
              <a:rPr lang="en-US" dirty="0" smtClean="0"/>
              <a:t>from: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800" dirty="0" smtClean="0"/>
              <a:t>     very </a:t>
            </a:r>
            <a:r>
              <a:rPr lang="en-US" sz="1800" dirty="0"/>
              <a:t>informal(e.g. no written instructions for reviewers) to very formal (i.e. well structured and regulated)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177" y="2466809"/>
            <a:ext cx="9821646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926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</a:t>
            </a:r>
            <a:r>
              <a:rPr lang="en-US" dirty="0" smtClean="0"/>
              <a:t>Process -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formality </a:t>
            </a:r>
            <a:r>
              <a:rPr lang="en-US" dirty="0"/>
              <a:t>of a review process is related to factors like</a:t>
            </a:r>
          </a:p>
          <a:p>
            <a:pPr lvl="1"/>
            <a:r>
              <a:rPr lang="en-US" dirty="0" smtClean="0"/>
              <a:t>Risk</a:t>
            </a:r>
            <a:endParaRPr lang="en-US" dirty="0"/>
          </a:p>
          <a:p>
            <a:pPr lvl="1"/>
            <a:r>
              <a:rPr lang="en-US" dirty="0" smtClean="0"/>
              <a:t>Size </a:t>
            </a:r>
            <a:r>
              <a:rPr lang="en-US" dirty="0"/>
              <a:t>of the project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maturity of the development process</a:t>
            </a:r>
          </a:p>
          <a:p>
            <a:pPr lvl="1"/>
            <a:r>
              <a:rPr lang="en-US" dirty="0" smtClean="0"/>
              <a:t>any </a:t>
            </a:r>
            <a:r>
              <a:rPr lang="en-US" dirty="0"/>
              <a:t>legal or regulatory requirements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need for an audit trail</a:t>
            </a:r>
          </a:p>
        </p:txBody>
      </p:sp>
    </p:spTree>
    <p:extLst>
      <p:ext uri="{BB962C8B-B14F-4D97-AF65-F5344CB8AC3E}">
        <p14:creationId xmlns:p14="http://schemas.microsoft.com/office/powerpoint/2010/main" val="3250394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Process -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way a review is carried out depends </a:t>
            </a:r>
            <a:r>
              <a:rPr lang="en-US" dirty="0" smtClean="0"/>
              <a:t>on the </a:t>
            </a:r>
            <a:r>
              <a:rPr lang="en-US" dirty="0"/>
              <a:t>agreed objective of </a:t>
            </a:r>
            <a:r>
              <a:rPr lang="en-US" dirty="0" smtClean="0"/>
              <a:t>the review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find </a:t>
            </a:r>
            <a:r>
              <a:rPr lang="en-US" dirty="0"/>
              <a:t>defects and omissions</a:t>
            </a:r>
          </a:p>
          <a:p>
            <a:pPr lvl="1"/>
            <a:r>
              <a:rPr lang="en-US" dirty="0" smtClean="0"/>
              <a:t>gain </a:t>
            </a:r>
            <a:r>
              <a:rPr lang="en-US" dirty="0"/>
              <a:t>understanding</a:t>
            </a:r>
          </a:p>
          <a:p>
            <a:pPr lvl="1"/>
            <a:r>
              <a:rPr lang="en-US" dirty="0" smtClean="0"/>
              <a:t>discussion </a:t>
            </a:r>
            <a:r>
              <a:rPr lang="en-US" dirty="0"/>
              <a:t>and decision by consensus</a:t>
            </a:r>
          </a:p>
        </p:txBody>
      </p:sp>
    </p:spTree>
    <p:extLst>
      <p:ext uri="{BB962C8B-B14F-4D97-AF65-F5344CB8AC3E}">
        <p14:creationId xmlns:p14="http://schemas.microsoft.com/office/powerpoint/2010/main" val="15422692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Phases of a formal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Planning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Initiate </a:t>
            </a:r>
            <a:r>
              <a:rPr lang="en-US" dirty="0"/>
              <a:t>review </a:t>
            </a:r>
            <a:r>
              <a:rPr lang="en-US" dirty="0" smtClean="0"/>
              <a:t>– kick off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Individual </a:t>
            </a:r>
            <a:r>
              <a:rPr lang="en-US" dirty="0"/>
              <a:t>review </a:t>
            </a:r>
            <a:r>
              <a:rPr lang="en-US" dirty="0" smtClean="0"/>
              <a:t>– individual </a:t>
            </a:r>
            <a:r>
              <a:rPr lang="en-US" dirty="0"/>
              <a:t>preparation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Issue communication and </a:t>
            </a:r>
            <a:r>
              <a:rPr lang="en-US" dirty="0"/>
              <a:t>analysis – </a:t>
            </a:r>
            <a:r>
              <a:rPr lang="en-US" dirty="0" smtClean="0"/>
              <a:t>review </a:t>
            </a:r>
            <a:r>
              <a:rPr lang="en-US" dirty="0"/>
              <a:t>meeting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Fixing and reporting </a:t>
            </a:r>
            <a:r>
              <a:rPr lang="en-US" dirty="0"/>
              <a:t>– </a:t>
            </a:r>
            <a:r>
              <a:rPr lang="en-US" dirty="0" smtClean="0"/>
              <a:t>Rework and </a:t>
            </a:r>
            <a:r>
              <a:rPr lang="en-US" dirty="0"/>
              <a:t>follow-up </a:t>
            </a:r>
          </a:p>
        </p:txBody>
      </p:sp>
    </p:spTree>
    <p:extLst>
      <p:ext uri="{BB962C8B-B14F-4D97-AF65-F5344CB8AC3E}">
        <p14:creationId xmlns:p14="http://schemas.microsoft.com/office/powerpoint/2010/main" val="28901025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Select </a:t>
            </a:r>
            <a:r>
              <a:rPr lang="en-US" dirty="0"/>
              <a:t>the personnel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Allocate </a:t>
            </a:r>
            <a:r>
              <a:rPr lang="en-US" dirty="0"/>
              <a:t>roles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Define </a:t>
            </a:r>
            <a:r>
              <a:rPr lang="en-US" dirty="0"/>
              <a:t>the entry and exit criteria for more </a:t>
            </a:r>
            <a:r>
              <a:rPr lang="en-US" dirty="0" smtClean="0"/>
              <a:t>formal review </a:t>
            </a:r>
            <a:r>
              <a:rPr lang="en-US" dirty="0"/>
              <a:t>types (e.g. inspection)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Select </a:t>
            </a:r>
            <a:r>
              <a:rPr lang="en-US" dirty="0"/>
              <a:t>which parts of documents to look at</a:t>
            </a:r>
          </a:p>
        </p:txBody>
      </p:sp>
    </p:spTree>
    <p:extLst>
      <p:ext uri="{BB962C8B-B14F-4D97-AF65-F5344CB8AC3E}">
        <p14:creationId xmlns:p14="http://schemas.microsoft.com/office/powerpoint/2010/main" val="1255069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Initiate </a:t>
            </a:r>
            <a:r>
              <a:rPr lang="en-US" dirty="0" smtClean="0"/>
              <a:t>review - kick </a:t>
            </a:r>
            <a:r>
              <a:rPr lang="en-US" dirty="0"/>
              <a:t>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Distributing </a:t>
            </a:r>
            <a:r>
              <a:rPr lang="en-US" dirty="0"/>
              <a:t>documents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Explaining </a:t>
            </a:r>
            <a:r>
              <a:rPr lang="en-US" dirty="0"/>
              <a:t>the objectives of the review and </a:t>
            </a:r>
            <a:r>
              <a:rPr lang="en-US" dirty="0" smtClean="0"/>
              <a:t>the review </a:t>
            </a:r>
            <a:r>
              <a:rPr lang="en-US" dirty="0"/>
              <a:t>process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Explaining </a:t>
            </a:r>
            <a:r>
              <a:rPr lang="en-US" dirty="0"/>
              <a:t>the documents to the participants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Checking </a:t>
            </a:r>
            <a:r>
              <a:rPr lang="en-US" dirty="0"/>
              <a:t>and discuss entry/exit criteria</a:t>
            </a:r>
          </a:p>
        </p:txBody>
      </p:sp>
    </p:spTree>
    <p:extLst>
      <p:ext uri="{BB962C8B-B14F-4D97-AF65-F5344CB8AC3E}">
        <p14:creationId xmlns:p14="http://schemas.microsoft.com/office/powerpoint/2010/main" val="89513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Individual review/preparation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done </a:t>
            </a:r>
            <a:r>
              <a:rPr lang="en-US" dirty="0" smtClean="0"/>
              <a:t>by each </a:t>
            </a:r>
            <a:r>
              <a:rPr lang="en-US" dirty="0"/>
              <a:t>of the participants on their own before </a:t>
            </a:r>
            <a:r>
              <a:rPr lang="en-US" dirty="0" smtClean="0"/>
              <a:t>the review </a:t>
            </a:r>
            <a:r>
              <a:rPr lang="en-US" dirty="0"/>
              <a:t>meeting , noting potential defects , questions </a:t>
            </a:r>
            <a:r>
              <a:rPr lang="en-US" dirty="0" smtClean="0"/>
              <a:t>and comments</a:t>
            </a:r>
            <a:endParaRPr lang="en-US" dirty="0"/>
          </a:p>
          <a:p>
            <a:r>
              <a:rPr lang="en-US" dirty="0"/>
              <a:t>Each </a:t>
            </a:r>
            <a:r>
              <a:rPr lang="en-US" dirty="0" smtClean="0"/>
              <a:t>participants proposes </a:t>
            </a:r>
            <a:r>
              <a:rPr lang="en-US" dirty="0"/>
              <a:t>the severity of the </a:t>
            </a:r>
            <a:r>
              <a:rPr lang="en-US" dirty="0" smtClean="0"/>
              <a:t>defects </a:t>
            </a:r>
          </a:p>
          <a:p>
            <a:r>
              <a:rPr lang="en-US" dirty="0" smtClean="0"/>
              <a:t>Severity </a:t>
            </a:r>
            <a:r>
              <a:rPr lang="en-US" dirty="0"/>
              <a:t>classes: critical, major or minor</a:t>
            </a:r>
          </a:p>
        </p:txBody>
      </p:sp>
    </p:spTree>
    <p:extLst>
      <p:ext uri="{BB962C8B-B14F-4D97-AF65-F5344CB8AC3E}">
        <p14:creationId xmlns:p14="http://schemas.microsoft.com/office/powerpoint/2010/main" val="2216004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8504"/>
            <a:ext cx="10515600" cy="4351338"/>
          </a:xfrm>
        </p:spPr>
        <p:txBody>
          <a:bodyPr/>
          <a:lstStyle/>
          <a:p>
            <a:r>
              <a:rPr lang="en-US" dirty="0"/>
              <a:t>Know the </a:t>
            </a:r>
            <a:r>
              <a:rPr lang="en-US" dirty="0" smtClean="0"/>
              <a:t>difference between </a:t>
            </a:r>
            <a:r>
              <a:rPr lang="en-US" dirty="0"/>
              <a:t>static and dynamic</a:t>
            </a:r>
          </a:p>
        </p:txBody>
      </p:sp>
      <p:sp>
        <p:nvSpPr>
          <p:cNvPr id="5" name="object 2"/>
          <p:cNvSpPr txBox="1"/>
          <p:nvPr/>
        </p:nvSpPr>
        <p:spPr>
          <a:xfrm>
            <a:off x="1933187" y="2205135"/>
            <a:ext cx="184277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solidFill>
                  <a:srgbClr val="C00000"/>
                </a:solidFill>
                <a:latin typeface="Candara" panose="020E0502030303020204" pitchFamily="34" charset="0"/>
                <a:cs typeface="Arial"/>
              </a:rPr>
              <a:t>Static</a:t>
            </a:r>
            <a:r>
              <a:rPr sz="2500" spc="-45" dirty="0">
                <a:solidFill>
                  <a:srgbClr val="C00000"/>
                </a:solidFill>
                <a:latin typeface="Candara" panose="020E0502030303020204" pitchFamily="34" charset="0"/>
                <a:cs typeface="Arial"/>
              </a:rPr>
              <a:t> </a:t>
            </a:r>
            <a:r>
              <a:rPr sz="2500" spc="-5" dirty="0">
                <a:latin typeface="Candara" panose="020E0502030303020204" pitchFamily="34" charset="0"/>
                <a:cs typeface="Arial"/>
              </a:rPr>
              <a:t>testing</a:t>
            </a:r>
            <a:endParaRPr sz="250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6" name="object 3"/>
          <p:cNvSpPr/>
          <p:nvPr/>
        </p:nvSpPr>
        <p:spPr>
          <a:xfrm>
            <a:off x="1186228" y="3431848"/>
            <a:ext cx="3336689" cy="322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Candara" panose="020E0502030303020204" pitchFamily="34" charset="0"/>
            </a:endParaRPr>
          </a:p>
        </p:txBody>
      </p:sp>
      <p:sp>
        <p:nvSpPr>
          <p:cNvPr id="7" name="object 4"/>
          <p:cNvSpPr/>
          <p:nvPr/>
        </p:nvSpPr>
        <p:spPr>
          <a:xfrm>
            <a:off x="7513803" y="2703122"/>
            <a:ext cx="3327605" cy="17797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Candara" panose="020E0502030303020204" pitchFamily="34" charset="0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8035875" y="2157376"/>
            <a:ext cx="228346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solidFill>
                  <a:srgbClr val="C00000"/>
                </a:solidFill>
                <a:latin typeface="Candara" panose="020E0502030303020204" pitchFamily="34" charset="0"/>
                <a:cs typeface="Arial"/>
              </a:rPr>
              <a:t>Dynamic</a:t>
            </a:r>
            <a:r>
              <a:rPr sz="2500" spc="-35" dirty="0">
                <a:solidFill>
                  <a:srgbClr val="C00000"/>
                </a:solidFill>
                <a:latin typeface="Candara" panose="020E0502030303020204" pitchFamily="34" charset="0"/>
                <a:cs typeface="Arial"/>
              </a:rPr>
              <a:t> </a:t>
            </a:r>
            <a:r>
              <a:rPr sz="2500" spc="-5" dirty="0">
                <a:latin typeface="Candara" panose="020E0502030303020204" pitchFamily="34" charset="0"/>
                <a:cs typeface="Arial"/>
              </a:rPr>
              <a:t>testing</a:t>
            </a:r>
            <a:endParaRPr sz="250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838200" y="4256288"/>
            <a:ext cx="4538472" cy="1762406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54965" marR="5080" indent="-354965">
              <a:lnSpc>
                <a:spcPct val="101800"/>
              </a:lnSpc>
              <a:spcBef>
                <a:spcPts val="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800" spc="-5" dirty="0" smtClean="0">
                <a:latin typeface="Candara" panose="020E0502030303020204" pitchFamily="34" charset="0"/>
                <a:cs typeface="Carlito"/>
              </a:rPr>
              <a:t>Examination of code</a:t>
            </a:r>
          </a:p>
          <a:p>
            <a:pPr marR="5080">
              <a:lnSpc>
                <a:spcPct val="101800"/>
              </a:lnSpc>
              <a:spcBef>
                <a:spcPts val="35"/>
              </a:spcBef>
              <a:tabLst>
                <a:tab pos="354965" algn="l"/>
                <a:tab pos="355600" algn="l"/>
              </a:tabLst>
            </a:pPr>
            <a:r>
              <a:rPr lang="en-US" sz="2800" spc="-5" dirty="0" smtClean="0">
                <a:latin typeface="Candara" panose="020E0502030303020204" pitchFamily="34" charset="0"/>
                <a:cs typeface="Carlito"/>
              </a:rPr>
              <a:t>without executing it</a:t>
            </a:r>
          </a:p>
          <a:p>
            <a:pPr marL="354965" marR="5080" indent="-354965">
              <a:lnSpc>
                <a:spcPct val="101800"/>
              </a:lnSpc>
              <a:spcBef>
                <a:spcPts val="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800" spc="-5" dirty="0" smtClean="0">
                <a:latin typeface="Candara" panose="020E0502030303020204" pitchFamily="34" charset="0"/>
                <a:cs typeface="Carlito"/>
              </a:rPr>
              <a:t>Can be applied to other</a:t>
            </a:r>
          </a:p>
          <a:p>
            <a:pPr marR="5080">
              <a:lnSpc>
                <a:spcPct val="101800"/>
              </a:lnSpc>
              <a:spcBef>
                <a:spcPts val="35"/>
              </a:spcBef>
              <a:tabLst>
                <a:tab pos="354965" algn="l"/>
                <a:tab pos="355600" algn="l"/>
              </a:tabLst>
            </a:pPr>
            <a:r>
              <a:rPr lang="en-US" sz="2800" spc="-5" dirty="0" smtClean="0">
                <a:latin typeface="Candara" panose="020E0502030303020204" pitchFamily="34" charset="0"/>
                <a:cs typeface="Carlito"/>
              </a:rPr>
              <a:t>work products</a:t>
            </a:r>
            <a:endParaRPr sz="250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10" name="object 9"/>
          <p:cNvSpPr txBox="1"/>
          <p:nvPr/>
        </p:nvSpPr>
        <p:spPr>
          <a:xfrm>
            <a:off x="7443216" y="4761592"/>
            <a:ext cx="3465576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500" spc="-5" dirty="0" smtClean="0">
                <a:latin typeface="Candara" panose="020E0502030303020204" pitchFamily="34" charset="0"/>
                <a:cs typeface="Arial"/>
              </a:rPr>
              <a:t>Requires source code to be executed</a:t>
            </a:r>
            <a:endParaRPr sz="2500" dirty="0"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7700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Issue </a:t>
            </a:r>
            <a:r>
              <a:rPr lang="en-US" dirty="0" smtClean="0"/>
              <a:t>communication and </a:t>
            </a:r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Review meeting</a:t>
            </a:r>
            <a:endParaRPr lang="en-US" dirty="0"/>
          </a:p>
          <a:p>
            <a:r>
              <a:rPr lang="en-US" dirty="0" smtClean="0"/>
              <a:t>Logging </a:t>
            </a:r>
            <a:r>
              <a:rPr lang="en-US" dirty="0"/>
              <a:t>and discussion, with documented results or minutes </a:t>
            </a:r>
          </a:p>
          <a:p>
            <a:r>
              <a:rPr lang="en-US" dirty="0" smtClean="0"/>
              <a:t>The </a:t>
            </a:r>
            <a:r>
              <a:rPr lang="en-US" dirty="0"/>
              <a:t>meeting participants may simply note defects, make recommendations for handling the defects, or make decisions about the defects. </a:t>
            </a:r>
          </a:p>
          <a:p>
            <a:r>
              <a:rPr lang="en-US" dirty="0" smtClean="0"/>
              <a:t>Decisions based </a:t>
            </a:r>
            <a:r>
              <a:rPr lang="en-US" dirty="0"/>
              <a:t>on the exit criteria</a:t>
            </a:r>
          </a:p>
          <a:p>
            <a:r>
              <a:rPr lang="en-US" dirty="0" smtClean="0"/>
              <a:t>Examining</a:t>
            </a:r>
            <a:r>
              <a:rPr lang="en-US" dirty="0"/>
              <a:t>, </a:t>
            </a:r>
            <a:r>
              <a:rPr lang="en-US" dirty="0" smtClean="0"/>
              <a:t>evaluation and </a:t>
            </a:r>
            <a:r>
              <a:rPr lang="en-US" dirty="0"/>
              <a:t>recording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3259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Fixing and 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Rework and follow-up </a:t>
            </a:r>
            <a:endParaRPr lang="en-US" dirty="0"/>
          </a:p>
          <a:p>
            <a:r>
              <a:rPr lang="en-US" dirty="0" smtClean="0"/>
              <a:t>fixing </a:t>
            </a:r>
            <a:r>
              <a:rPr lang="en-US" dirty="0"/>
              <a:t>defects found, typically done by the author.</a:t>
            </a:r>
          </a:p>
          <a:p>
            <a:r>
              <a:rPr lang="en-US" dirty="0" smtClean="0"/>
              <a:t>Check that </a:t>
            </a:r>
            <a:r>
              <a:rPr lang="en-US" dirty="0"/>
              <a:t>defects have been addressed</a:t>
            </a:r>
          </a:p>
          <a:p>
            <a:r>
              <a:rPr lang="en-US" dirty="0" smtClean="0"/>
              <a:t>gather </a:t>
            </a:r>
            <a:r>
              <a:rPr lang="en-US" dirty="0"/>
              <a:t>metrics, e.g.</a:t>
            </a:r>
          </a:p>
          <a:p>
            <a:pPr lvl="1"/>
            <a:r>
              <a:rPr lang="en-US" dirty="0" smtClean="0"/>
              <a:t>number </a:t>
            </a:r>
            <a:r>
              <a:rPr lang="en-US" dirty="0"/>
              <a:t>of defects found</a:t>
            </a:r>
          </a:p>
          <a:p>
            <a:pPr lvl="1"/>
            <a:r>
              <a:rPr lang="en-US" dirty="0" smtClean="0"/>
              <a:t>number </a:t>
            </a:r>
            <a:r>
              <a:rPr lang="en-US" dirty="0"/>
              <a:t>of defects found per page</a:t>
            </a:r>
          </a:p>
          <a:p>
            <a:pPr lvl="1"/>
            <a:r>
              <a:rPr lang="en-US" dirty="0" smtClean="0"/>
              <a:t>time </a:t>
            </a:r>
            <a:r>
              <a:rPr lang="en-US" dirty="0"/>
              <a:t>spent checking per page</a:t>
            </a:r>
          </a:p>
          <a:p>
            <a:pPr lvl="1"/>
            <a:r>
              <a:rPr lang="en-US" dirty="0" smtClean="0"/>
              <a:t>total </a:t>
            </a:r>
            <a:r>
              <a:rPr lang="en-US" dirty="0"/>
              <a:t>review effort</a:t>
            </a:r>
          </a:p>
          <a:p>
            <a:pPr lvl="1"/>
            <a:r>
              <a:rPr lang="en-US" dirty="0" smtClean="0"/>
              <a:t>etc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864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and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One person may take one or </a:t>
            </a:r>
            <a:r>
              <a:rPr lang="en-US" i="1" dirty="0"/>
              <a:t>more roles!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author</a:t>
            </a:r>
          </a:p>
          <a:p>
            <a:r>
              <a:rPr lang="en-US" dirty="0" smtClean="0"/>
              <a:t>Management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review leader </a:t>
            </a:r>
          </a:p>
          <a:p>
            <a:r>
              <a:rPr lang="en-US" dirty="0" smtClean="0"/>
              <a:t>The </a:t>
            </a:r>
            <a:r>
              <a:rPr lang="en-US" dirty="0"/>
              <a:t>facilitator or moderator</a:t>
            </a:r>
          </a:p>
          <a:p>
            <a:r>
              <a:rPr lang="en-US" dirty="0" smtClean="0"/>
              <a:t>The </a:t>
            </a:r>
            <a:r>
              <a:rPr lang="en-US" dirty="0"/>
              <a:t>reviewers</a:t>
            </a:r>
          </a:p>
          <a:p>
            <a:r>
              <a:rPr lang="en-US" dirty="0" smtClean="0"/>
              <a:t>The </a:t>
            </a:r>
            <a:r>
              <a:rPr lang="en-US" dirty="0"/>
              <a:t>scribe (or recorder)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8006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writer or person with chief responsibility for </a:t>
            </a:r>
            <a:r>
              <a:rPr lang="en-US" dirty="0" smtClean="0"/>
              <a:t>the documents </a:t>
            </a:r>
            <a:r>
              <a:rPr lang="en-US" dirty="0"/>
              <a:t>to be reviewed and the rework to </a:t>
            </a:r>
            <a:r>
              <a:rPr lang="en-US" dirty="0" smtClean="0"/>
              <a:t>be done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05463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Decides on the execution of reviews</a:t>
            </a:r>
          </a:p>
          <a:p>
            <a:r>
              <a:rPr lang="en-US" dirty="0" smtClean="0"/>
              <a:t>Assigning </a:t>
            </a:r>
            <a:r>
              <a:rPr lang="en-US" dirty="0"/>
              <a:t>resources : staff, budget and time</a:t>
            </a:r>
          </a:p>
          <a:p>
            <a:r>
              <a:rPr lang="en-US" dirty="0" smtClean="0"/>
              <a:t>Determines </a:t>
            </a:r>
            <a:r>
              <a:rPr lang="en-US" dirty="0"/>
              <a:t>if the review objectives have been met</a:t>
            </a:r>
          </a:p>
        </p:txBody>
      </p:sp>
    </p:spTree>
    <p:extLst>
      <p:ext uri="{BB962C8B-B14F-4D97-AF65-F5344CB8AC3E}">
        <p14:creationId xmlns:p14="http://schemas.microsoft.com/office/powerpoint/2010/main" val="7418462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review leader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</a:t>
            </a:r>
            <a:r>
              <a:rPr lang="en-US" dirty="0"/>
              <a:t>the overall responsibilities for the review</a:t>
            </a:r>
          </a:p>
          <a:p>
            <a:r>
              <a:rPr lang="en-US" dirty="0" smtClean="0"/>
              <a:t>Deciding </a:t>
            </a:r>
            <a:r>
              <a:rPr lang="en-US" dirty="0"/>
              <a:t>who will be involved</a:t>
            </a:r>
          </a:p>
          <a:p>
            <a:r>
              <a:rPr lang="en-US" dirty="0" smtClean="0"/>
              <a:t>Works </a:t>
            </a:r>
            <a:r>
              <a:rPr lang="en-US" dirty="0"/>
              <a:t>closely with both the management and </a:t>
            </a:r>
            <a:r>
              <a:rPr lang="en-US" dirty="0" smtClean="0"/>
              <a:t>the facilitator </a:t>
            </a:r>
            <a:r>
              <a:rPr lang="en-US" dirty="0"/>
              <a:t>(moderator).</a:t>
            </a:r>
          </a:p>
        </p:txBody>
      </p:sp>
    </p:spTree>
    <p:extLst>
      <p:ext uri="{BB962C8B-B14F-4D97-AF65-F5344CB8AC3E}">
        <p14:creationId xmlns:p14="http://schemas.microsoft.com/office/powerpoint/2010/main" val="3825907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facilitator or moderator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leads </a:t>
            </a:r>
            <a:r>
              <a:rPr lang="en-US" dirty="0"/>
              <a:t>the review of the document(s)</a:t>
            </a:r>
          </a:p>
          <a:p>
            <a:r>
              <a:rPr lang="en-US" dirty="0" smtClean="0"/>
              <a:t>planning </a:t>
            </a:r>
            <a:r>
              <a:rPr lang="en-US" dirty="0"/>
              <a:t>the review</a:t>
            </a:r>
          </a:p>
          <a:p>
            <a:r>
              <a:rPr lang="en-US" dirty="0" smtClean="0"/>
              <a:t>running </a:t>
            </a:r>
            <a:r>
              <a:rPr lang="en-US" dirty="0"/>
              <a:t>the meetings</a:t>
            </a:r>
          </a:p>
          <a:p>
            <a:r>
              <a:rPr lang="en-US" dirty="0" smtClean="0"/>
              <a:t>and </a:t>
            </a:r>
            <a:r>
              <a:rPr lang="en-US" dirty="0"/>
              <a:t>follow up after the meeting</a:t>
            </a:r>
          </a:p>
          <a:p>
            <a:r>
              <a:rPr lang="en-US" dirty="0" smtClean="0"/>
              <a:t>If </a:t>
            </a:r>
            <a:r>
              <a:rPr lang="en-US" dirty="0"/>
              <a:t>necessary, the facilitator or moderator may </a:t>
            </a:r>
            <a:r>
              <a:rPr lang="en-US" dirty="0" smtClean="0"/>
              <a:t>mediate between </a:t>
            </a:r>
            <a:r>
              <a:rPr lang="en-US" dirty="0"/>
              <a:t>the various points of view and is often </a:t>
            </a:r>
            <a:r>
              <a:rPr lang="en-US" dirty="0" smtClean="0"/>
              <a:t>the person </a:t>
            </a:r>
            <a:r>
              <a:rPr lang="en-US" dirty="0"/>
              <a:t>upon whom the success of the review rests</a:t>
            </a:r>
          </a:p>
        </p:txBody>
      </p:sp>
    </p:spTree>
    <p:extLst>
      <p:ext uri="{BB962C8B-B14F-4D97-AF65-F5344CB8AC3E}">
        <p14:creationId xmlns:p14="http://schemas.microsoft.com/office/powerpoint/2010/main" val="8201232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reviewers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Individuals </a:t>
            </a:r>
            <a:r>
              <a:rPr lang="en-US" dirty="0"/>
              <a:t>with specific technical or business background</a:t>
            </a:r>
          </a:p>
          <a:p>
            <a:r>
              <a:rPr lang="en-US" dirty="0" smtClean="0"/>
              <a:t>Identify </a:t>
            </a:r>
            <a:r>
              <a:rPr lang="en-US" dirty="0"/>
              <a:t>and describe the findings in the product under </a:t>
            </a:r>
            <a:r>
              <a:rPr lang="en-US" dirty="0" smtClean="0"/>
              <a:t>review</a:t>
            </a:r>
          </a:p>
          <a:p>
            <a:endParaRPr lang="en-US" dirty="0"/>
          </a:p>
          <a:p>
            <a:r>
              <a:rPr lang="en-US" dirty="0"/>
              <a:t>Note: reviewers should be chosen to represent different </a:t>
            </a:r>
            <a:r>
              <a:rPr lang="en-US" dirty="0" smtClean="0"/>
              <a:t> perspectives and roles in </a:t>
            </a:r>
            <a:r>
              <a:rPr lang="en-US" dirty="0"/>
              <a:t>the review process</a:t>
            </a:r>
          </a:p>
          <a:p>
            <a:r>
              <a:rPr lang="en-US" dirty="0"/>
              <a:t>Note: reviewers should take part in the review meeting</a:t>
            </a:r>
          </a:p>
        </p:txBody>
      </p:sp>
    </p:spTree>
    <p:extLst>
      <p:ext uri="{BB962C8B-B14F-4D97-AF65-F5344CB8AC3E}">
        <p14:creationId xmlns:p14="http://schemas.microsoft.com/office/powerpoint/2010/main" val="34732854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Scribe (or recorder)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Documents all the issues , problems and open </a:t>
            </a:r>
            <a:r>
              <a:rPr lang="en-US" dirty="0" smtClean="0"/>
              <a:t>points that </a:t>
            </a:r>
            <a:r>
              <a:rPr lang="en-US" dirty="0"/>
              <a:t>were identified during the meeting.</a:t>
            </a:r>
          </a:p>
        </p:txBody>
      </p:sp>
    </p:spTree>
    <p:extLst>
      <p:ext uri="{BB962C8B-B14F-4D97-AF65-F5344CB8AC3E}">
        <p14:creationId xmlns:p14="http://schemas.microsoft.com/office/powerpoint/2010/main" val="11014931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Informal review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Walkthrough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Technical </a:t>
            </a:r>
            <a:r>
              <a:rPr lang="en-US" b="1" dirty="0"/>
              <a:t>review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Inspections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177" y="4151997"/>
            <a:ext cx="9821646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26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</a:t>
            </a:r>
            <a:r>
              <a:rPr lang="en-US" dirty="0"/>
              <a:t>and dynamic </a:t>
            </a:r>
            <a:r>
              <a:rPr lang="en-US" dirty="0" smtClean="0"/>
              <a:t>testing have </a:t>
            </a:r>
            <a:r>
              <a:rPr lang="en-US" dirty="0"/>
              <a:t>the same objective: identifying defects. </a:t>
            </a:r>
          </a:p>
          <a:p>
            <a:r>
              <a:rPr lang="en-US" dirty="0" smtClean="0"/>
              <a:t>They </a:t>
            </a:r>
            <a:r>
              <a:rPr lang="en-US" dirty="0"/>
              <a:t>are complementary. </a:t>
            </a:r>
          </a:p>
          <a:p>
            <a:r>
              <a:rPr lang="en-US" dirty="0" smtClean="0"/>
              <a:t>Compared </a:t>
            </a:r>
            <a:r>
              <a:rPr lang="en-US" dirty="0"/>
              <a:t>to dynamic </a:t>
            </a:r>
            <a:r>
              <a:rPr lang="en-US" dirty="0" smtClean="0"/>
              <a:t>testing,</a:t>
            </a:r>
          </a:p>
          <a:p>
            <a:pPr lvl="1"/>
            <a:r>
              <a:rPr lang="en-US" dirty="0" smtClean="0"/>
              <a:t>static </a:t>
            </a:r>
            <a:r>
              <a:rPr lang="en-US" dirty="0"/>
              <a:t>techniques find causes of failures (defects) rather than the failures themselves.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2056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Informal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Purpose</a:t>
            </a:r>
            <a:endParaRPr lang="en-US" dirty="0"/>
          </a:p>
          <a:p>
            <a:pPr lvl="1"/>
            <a:r>
              <a:rPr lang="en-US" dirty="0" smtClean="0"/>
              <a:t>Inexpensive way </a:t>
            </a:r>
            <a:r>
              <a:rPr lang="en-US" dirty="0"/>
              <a:t>to get some benefit</a:t>
            </a:r>
          </a:p>
          <a:p>
            <a:r>
              <a:rPr lang="en-US" b="1" dirty="0"/>
              <a:t>Form</a:t>
            </a:r>
            <a:endParaRPr lang="en-US" dirty="0"/>
          </a:p>
          <a:p>
            <a:pPr lvl="1"/>
            <a:r>
              <a:rPr lang="en-US" dirty="0"/>
              <a:t>Pair reviews; e.g. pair programming or a technical lead reviewing designs and </a:t>
            </a:r>
            <a:r>
              <a:rPr lang="en-US" dirty="0" smtClean="0"/>
              <a:t>code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Note: No formal process</a:t>
            </a:r>
          </a:p>
          <a:p>
            <a:r>
              <a:rPr lang="en-US" dirty="0"/>
              <a:t>Note: Optionally may be documented</a:t>
            </a:r>
          </a:p>
        </p:txBody>
      </p:sp>
    </p:spTree>
    <p:extLst>
      <p:ext uri="{BB962C8B-B14F-4D97-AF65-F5344CB8AC3E}">
        <p14:creationId xmlns:p14="http://schemas.microsoft.com/office/powerpoint/2010/main" val="42081114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Walkthrough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Purposes</a:t>
            </a:r>
            <a:endParaRPr lang="en-US" dirty="0"/>
          </a:p>
          <a:p>
            <a:pPr lvl="1"/>
            <a:r>
              <a:rPr lang="en-US" dirty="0" smtClean="0"/>
              <a:t>learning</a:t>
            </a:r>
            <a:endParaRPr lang="en-US" dirty="0"/>
          </a:p>
          <a:p>
            <a:pPr lvl="1"/>
            <a:r>
              <a:rPr lang="en-US" dirty="0" smtClean="0"/>
              <a:t>gaining </a:t>
            </a:r>
            <a:r>
              <a:rPr lang="en-US" dirty="0"/>
              <a:t>understanding</a:t>
            </a:r>
          </a:p>
          <a:p>
            <a:pPr lvl="1"/>
            <a:r>
              <a:rPr lang="en-US" dirty="0" smtClean="0"/>
              <a:t>defect finding</a:t>
            </a:r>
            <a:endParaRPr lang="en-US" dirty="0"/>
          </a:p>
          <a:p>
            <a:pPr lvl="1"/>
            <a:r>
              <a:rPr lang="en-US" dirty="0" smtClean="0"/>
              <a:t>feedback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Form</a:t>
            </a:r>
            <a:endParaRPr lang="en-US" dirty="0"/>
          </a:p>
          <a:p>
            <a:pPr lvl="1"/>
            <a:r>
              <a:rPr lang="en-US" dirty="0" smtClean="0"/>
              <a:t>meeting </a:t>
            </a:r>
            <a:r>
              <a:rPr lang="en-US" dirty="0"/>
              <a:t>led by author</a:t>
            </a:r>
          </a:p>
          <a:p>
            <a:pPr lvl="1"/>
            <a:r>
              <a:rPr lang="en-US" dirty="0" smtClean="0"/>
              <a:t>may </a:t>
            </a:r>
            <a:r>
              <a:rPr lang="en-US" dirty="0"/>
              <a:t>vary in practice from quite informal to very formal</a:t>
            </a:r>
          </a:p>
          <a:p>
            <a:pPr lvl="1"/>
            <a:r>
              <a:rPr lang="en-US" dirty="0" smtClean="0"/>
              <a:t>stakeholders may </a:t>
            </a:r>
            <a:r>
              <a:rPr lang="en-US" dirty="0"/>
              <a:t>participate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6195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Technical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Purposes</a:t>
            </a:r>
            <a:endParaRPr lang="en-US" dirty="0"/>
          </a:p>
          <a:p>
            <a:pPr lvl="1"/>
            <a:r>
              <a:rPr lang="en-US" dirty="0" smtClean="0"/>
              <a:t>discuss</a:t>
            </a:r>
            <a:endParaRPr lang="en-US" dirty="0"/>
          </a:p>
          <a:p>
            <a:pPr lvl="1"/>
            <a:r>
              <a:rPr lang="en-US" dirty="0" smtClean="0"/>
              <a:t>make </a:t>
            </a:r>
            <a:r>
              <a:rPr lang="en-US" dirty="0"/>
              <a:t>decisions</a:t>
            </a:r>
          </a:p>
          <a:p>
            <a:pPr lvl="1"/>
            <a:r>
              <a:rPr lang="en-US" dirty="0" smtClean="0"/>
              <a:t>evaluate </a:t>
            </a:r>
            <a:r>
              <a:rPr lang="en-US" dirty="0"/>
              <a:t>alternatives</a:t>
            </a:r>
          </a:p>
          <a:p>
            <a:pPr lvl="1"/>
            <a:r>
              <a:rPr lang="en-US" dirty="0" smtClean="0"/>
              <a:t>find </a:t>
            </a:r>
            <a:r>
              <a:rPr lang="en-US" dirty="0"/>
              <a:t>defects </a:t>
            </a:r>
          </a:p>
          <a:p>
            <a:pPr lvl="1"/>
            <a:r>
              <a:rPr lang="en-US" dirty="0" smtClean="0"/>
              <a:t>solve technical </a:t>
            </a:r>
            <a:r>
              <a:rPr lang="en-US" dirty="0"/>
              <a:t>problems</a:t>
            </a:r>
          </a:p>
          <a:p>
            <a:pPr lvl="1"/>
            <a:r>
              <a:rPr lang="en-US" dirty="0" smtClean="0"/>
              <a:t>check </a:t>
            </a:r>
            <a:r>
              <a:rPr lang="en-US" dirty="0"/>
              <a:t>conformance to specifications and standards</a:t>
            </a:r>
          </a:p>
          <a:p>
            <a:endParaRPr lang="en-US" dirty="0"/>
          </a:p>
          <a:p>
            <a:r>
              <a:rPr lang="en-US" b="1" dirty="0"/>
              <a:t>Form</a:t>
            </a:r>
            <a:endParaRPr lang="en-US" dirty="0"/>
          </a:p>
          <a:p>
            <a:pPr lvl="1"/>
            <a:r>
              <a:rPr lang="en-US" dirty="0"/>
              <a:t>May vary from very formal to informal peer review without management participation.</a:t>
            </a:r>
          </a:p>
        </p:txBody>
      </p:sp>
    </p:spTree>
    <p:extLst>
      <p:ext uri="{BB962C8B-B14F-4D97-AF65-F5344CB8AC3E}">
        <p14:creationId xmlns:p14="http://schemas.microsoft.com/office/powerpoint/2010/main" val="12354341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Technical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ideally </a:t>
            </a:r>
            <a:r>
              <a:rPr lang="en-US" dirty="0"/>
              <a:t>led by trained facilitator or moderator </a:t>
            </a:r>
          </a:p>
          <a:p>
            <a:r>
              <a:rPr lang="en-US" dirty="0" smtClean="0"/>
              <a:t>documented</a:t>
            </a:r>
            <a:r>
              <a:rPr lang="en-US" dirty="0"/>
              <a:t>, defined defect-detection process; includes peers and technical experts</a:t>
            </a:r>
          </a:p>
          <a:p>
            <a:r>
              <a:rPr lang="en-US" dirty="0" smtClean="0"/>
              <a:t>pre-meeting </a:t>
            </a:r>
            <a:r>
              <a:rPr lang="en-US" dirty="0"/>
              <a:t>preparation</a:t>
            </a:r>
          </a:p>
          <a:p>
            <a:r>
              <a:rPr lang="en-US" dirty="0" smtClean="0"/>
              <a:t>optionally </a:t>
            </a:r>
            <a:r>
              <a:rPr lang="en-US" dirty="0"/>
              <a:t>the use of checklists, review report, list of </a:t>
            </a:r>
            <a:r>
              <a:rPr lang="en-US" dirty="0" err="1"/>
              <a:t>findingsand</a:t>
            </a:r>
            <a:r>
              <a:rPr lang="en-US" dirty="0"/>
              <a:t> management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2972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Inspection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Purpose</a:t>
            </a:r>
            <a:endParaRPr lang="en-US" dirty="0"/>
          </a:p>
          <a:p>
            <a:pPr lvl="1"/>
            <a:r>
              <a:rPr lang="en-US" dirty="0"/>
              <a:t>Find </a:t>
            </a:r>
            <a:r>
              <a:rPr lang="en-US" dirty="0" smtClean="0"/>
              <a:t>defects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Form </a:t>
            </a:r>
            <a:endParaRPr lang="en-US" dirty="0"/>
          </a:p>
          <a:p>
            <a:pPr lvl="1"/>
            <a:r>
              <a:rPr lang="en-US" dirty="0" smtClean="0"/>
              <a:t>Usually </a:t>
            </a:r>
            <a:r>
              <a:rPr lang="en-US" dirty="0"/>
              <a:t>peer examination led by trained facilitator or moderator (not the author)</a:t>
            </a:r>
          </a:p>
          <a:p>
            <a:pPr lvl="1"/>
            <a:r>
              <a:rPr lang="en-US" dirty="0" smtClean="0"/>
              <a:t>Formal </a:t>
            </a:r>
            <a:r>
              <a:rPr lang="en-US" dirty="0"/>
              <a:t>process based on </a:t>
            </a:r>
            <a:r>
              <a:rPr lang="en-US" dirty="0" smtClean="0"/>
              <a:t>rules and checklists with </a:t>
            </a:r>
            <a:r>
              <a:rPr lang="en-US" dirty="0"/>
              <a:t>entry and exit criteria</a:t>
            </a:r>
          </a:p>
          <a:p>
            <a:pPr lvl="1"/>
            <a:r>
              <a:rPr lang="en-US" dirty="0" smtClean="0"/>
              <a:t>pre-meeting </a:t>
            </a:r>
            <a:r>
              <a:rPr lang="en-US" dirty="0"/>
              <a:t>preparation</a:t>
            </a:r>
          </a:p>
          <a:p>
            <a:pPr lvl="1"/>
            <a:r>
              <a:rPr lang="en-US" dirty="0" smtClean="0"/>
              <a:t>defined </a:t>
            </a:r>
            <a:r>
              <a:rPr lang="en-US" dirty="0"/>
              <a:t>roles</a:t>
            </a:r>
          </a:p>
          <a:p>
            <a:pPr lvl="1"/>
            <a:r>
              <a:rPr lang="en-US" dirty="0" smtClean="0"/>
              <a:t>includes </a:t>
            </a:r>
            <a:r>
              <a:rPr lang="en-US" dirty="0"/>
              <a:t>metrics </a:t>
            </a:r>
          </a:p>
          <a:p>
            <a:pPr lvl="1"/>
            <a:r>
              <a:rPr lang="en-US" dirty="0" smtClean="0"/>
              <a:t>inspection </a:t>
            </a:r>
            <a:r>
              <a:rPr lang="en-US" dirty="0"/>
              <a:t>report</a:t>
            </a:r>
            <a:r>
              <a:rPr lang="en-US" dirty="0" smtClean="0"/>
              <a:t>, list </a:t>
            </a:r>
            <a:r>
              <a:rPr lang="en-US" dirty="0"/>
              <a:t>of findings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8786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 </a:t>
            </a:r>
            <a:r>
              <a:rPr lang="en-US" dirty="0"/>
              <a:t>hoc reviewing</a:t>
            </a:r>
          </a:p>
          <a:p>
            <a:r>
              <a:rPr lang="en-US" dirty="0" smtClean="0"/>
              <a:t>Checklist-based reviewing</a:t>
            </a:r>
            <a:endParaRPr lang="en-US" dirty="0"/>
          </a:p>
          <a:p>
            <a:r>
              <a:rPr lang="en-US" dirty="0" smtClean="0"/>
              <a:t>Scenario-based reviewing and </a:t>
            </a:r>
            <a:r>
              <a:rPr lang="en-US" dirty="0"/>
              <a:t>dry runs</a:t>
            </a:r>
          </a:p>
          <a:p>
            <a:r>
              <a:rPr lang="en-US" dirty="0" smtClean="0"/>
              <a:t>Role-based reviewing</a:t>
            </a:r>
            <a:endParaRPr lang="en-US" dirty="0"/>
          </a:p>
          <a:p>
            <a:r>
              <a:rPr lang="en-US" dirty="0" smtClean="0"/>
              <a:t>Perspective-based reviewing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281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factors for reviews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Organizational success </a:t>
            </a:r>
            <a:r>
              <a:rPr lang="en-US" dirty="0"/>
              <a:t>factors</a:t>
            </a:r>
          </a:p>
          <a:p>
            <a:pPr lvl="1"/>
            <a:r>
              <a:rPr lang="en-US" dirty="0" smtClean="0"/>
              <a:t>Have </a:t>
            </a:r>
            <a:r>
              <a:rPr lang="en-US" dirty="0"/>
              <a:t>a clear objective</a:t>
            </a:r>
          </a:p>
          <a:p>
            <a:pPr lvl="1"/>
            <a:r>
              <a:rPr lang="en-US" dirty="0" smtClean="0"/>
              <a:t>Pick </a:t>
            </a:r>
            <a:r>
              <a:rPr lang="en-US" dirty="0"/>
              <a:t>the right review type and technique</a:t>
            </a:r>
          </a:p>
          <a:p>
            <a:pPr lvl="1"/>
            <a:r>
              <a:rPr lang="en-US" dirty="0" smtClean="0"/>
              <a:t>Review </a:t>
            </a:r>
            <a:r>
              <a:rPr lang="en-US" dirty="0"/>
              <a:t>material need to be </a:t>
            </a:r>
            <a:r>
              <a:rPr lang="en-US" dirty="0" err="1"/>
              <a:t>keept</a:t>
            </a:r>
            <a:r>
              <a:rPr lang="en-US" dirty="0"/>
              <a:t> up to date</a:t>
            </a:r>
          </a:p>
          <a:p>
            <a:pPr lvl="1"/>
            <a:r>
              <a:rPr lang="en-US" dirty="0" smtClean="0"/>
              <a:t>Limit </a:t>
            </a:r>
            <a:r>
              <a:rPr lang="en-US" dirty="0"/>
              <a:t>the scope of review</a:t>
            </a:r>
          </a:p>
          <a:p>
            <a:pPr lvl="1"/>
            <a:r>
              <a:rPr lang="en-US" dirty="0" smtClean="0"/>
              <a:t>Enough </a:t>
            </a:r>
            <a:r>
              <a:rPr lang="en-US" dirty="0"/>
              <a:t>time!</a:t>
            </a:r>
          </a:p>
          <a:p>
            <a:pPr lvl="1"/>
            <a:r>
              <a:rPr lang="en-US" dirty="0" smtClean="0"/>
              <a:t>Management </a:t>
            </a:r>
            <a:r>
              <a:rPr lang="en-US" dirty="0"/>
              <a:t>support is critical</a:t>
            </a:r>
          </a:p>
        </p:txBody>
      </p:sp>
    </p:spTree>
    <p:extLst>
      <p:ext uri="{BB962C8B-B14F-4D97-AF65-F5344CB8AC3E}">
        <p14:creationId xmlns:p14="http://schemas.microsoft.com/office/powerpoint/2010/main" val="1732281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factors for reviews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People related </a:t>
            </a:r>
            <a:r>
              <a:rPr lang="en-US" dirty="0"/>
              <a:t>success factors</a:t>
            </a:r>
          </a:p>
          <a:p>
            <a:pPr lvl="1"/>
            <a:r>
              <a:rPr lang="en-US" dirty="0" smtClean="0"/>
              <a:t>Pick </a:t>
            </a:r>
            <a:r>
              <a:rPr lang="en-US" dirty="0"/>
              <a:t>the right reviewers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testers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reviewers does their review work well</a:t>
            </a:r>
          </a:p>
          <a:p>
            <a:pPr lvl="1"/>
            <a:r>
              <a:rPr lang="en-US" dirty="0" smtClean="0"/>
              <a:t>Limit </a:t>
            </a:r>
            <a:r>
              <a:rPr lang="en-US" dirty="0"/>
              <a:t>the scope of the review and pick things that really count</a:t>
            </a:r>
          </a:p>
          <a:p>
            <a:pPr lvl="1"/>
            <a:r>
              <a:rPr lang="en-US" dirty="0" smtClean="0"/>
              <a:t>Defects </a:t>
            </a:r>
            <a:r>
              <a:rPr lang="en-US" dirty="0"/>
              <a:t>found should be welcomed</a:t>
            </a:r>
          </a:p>
          <a:p>
            <a:pPr lvl="1"/>
            <a:r>
              <a:rPr lang="en-US" dirty="0" smtClean="0"/>
              <a:t>Review </a:t>
            </a:r>
            <a:r>
              <a:rPr lang="en-US" dirty="0"/>
              <a:t>meeting are well managed</a:t>
            </a:r>
          </a:p>
        </p:txBody>
      </p:sp>
    </p:spTree>
    <p:extLst>
      <p:ext uri="{BB962C8B-B14F-4D97-AF65-F5344CB8AC3E}">
        <p14:creationId xmlns:p14="http://schemas.microsoft.com/office/powerpoint/2010/main" val="10259943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factors for reviews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People related </a:t>
            </a:r>
            <a:r>
              <a:rPr lang="en-US" dirty="0"/>
              <a:t>success factors , continues</a:t>
            </a:r>
          </a:p>
          <a:p>
            <a:pPr lvl="1"/>
            <a:r>
              <a:rPr lang="en-US" dirty="0" smtClean="0"/>
              <a:t>Trust </a:t>
            </a:r>
            <a:r>
              <a:rPr lang="en-US" dirty="0"/>
              <a:t>is critical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you communication is important</a:t>
            </a:r>
          </a:p>
          <a:p>
            <a:pPr lvl="1"/>
            <a:r>
              <a:rPr lang="en-US" dirty="0" smtClean="0"/>
              <a:t>Follow </a:t>
            </a:r>
            <a:r>
              <a:rPr lang="en-US" dirty="0"/>
              <a:t>the rules, but keep it simple</a:t>
            </a:r>
          </a:p>
          <a:p>
            <a:pPr lvl="1"/>
            <a:r>
              <a:rPr lang="en-US" dirty="0" smtClean="0"/>
              <a:t>Train </a:t>
            </a:r>
            <a:r>
              <a:rPr lang="en-US" dirty="0"/>
              <a:t>participants</a:t>
            </a:r>
          </a:p>
          <a:p>
            <a:pPr lvl="1"/>
            <a:r>
              <a:rPr lang="en-US" dirty="0" smtClean="0"/>
              <a:t>Continuously </a:t>
            </a:r>
            <a:r>
              <a:rPr lang="en-US" dirty="0"/>
              <a:t>improve process and tools</a:t>
            </a:r>
          </a:p>
          <a:p>
            <a:pPr lvl="1"/>
            <a:r>
              <a:rPr lang="en-US" dirty="0" smtClean="0"/>
              <a:t>Just </a:t>
            </a:r>
            <a:r>
              <a:rPr lang="en-US" dirty="0"/>
              <a:t>do it!</a:t>
            </a:r>
          </a:p>
        </p:txBody>
      </p:sp>
    </p:spTree>
    <p:extLst>
      <p:ext uri="{BB962C8B-B14F-4D97-AF65-F5344CB8AC3E}">
        <p14:creationId xmlns:p14="http://schemas.microsoft.com/office/powerpoint/2010/main" val="15682000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</a:t>
            </a:r>
            <a:r>
              <a:rPr lang="en-US" dirty="0" smtClean="0"/>
              <a:t>factors -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Defects </a:t>
            </a:r>
            <a:r>
              <a:rPr lang="en-US" dirty="0"/>
              <a:t>found are welcome and </a:t>
            </a:r>
            <a:r>
              <a:rPr lang="en-US" dirty="0" smtClean="0"/>
              <a:t>expressed objectively</a:t>
            </a:r>
            <a:endParaRPr lang="en-US" dirty="0"/>
          </a:p>
          <a:p>
            <a:r>
              <a:rPr lang="en-US" dirty="0" smtClean="0"/>
              <a:t>Apply </a:t>
            </a:r>
            <a:r>
              <a:rPr lang="en-US" dirty="0"/>
              <a:t>suitable review techniques for the type </a:t>
            </a:r>
            <a:r>
              <a:rPr lang="en-US" dirty="0" smtClean="0"/>
              <a:t>and level </a:t>
            </a:r>
            <a:r>
              <a:rPr lang="en-US" dirty="0"/>
              <a:t>of software products.</a:t>
            </a:r>
          </a:p>
          <a:p>
            <a:r>
              <a:rPr lang="en-US" dirty="0" smtClean="0"/>
              <a:t>Use </a:t>
            </a:r>
            <a:r>
              <a:rPr lang="en-US" dirty="0"/>
              <a:t>checklists or roles if appropriate to </a:t>
            </a:r>
            <a:r>
              <a:rPr lang="en-US" dirty="0" smtClean="0"/>
              <a:t>increase effectiveness </a:t>
            </a:r>
            <a:r>
              <a:rPr lang="en-US" dirty="0"/>
              <a:t>of defect identification.</a:t>
            </a:r>
          </a:p>
          <a:p>
            <a:r>
              <a:rPr lang="en-US" dirty="0" smtClean="0"/>
              <a:t>Management </a:t>
            </a:r>
            <a:r>
              <a:rPr lang="en-US" dirty="0"/>
              <a:t>supports a good review process (e.g</a:t>
            </a:r>
            <a:r>
              <a:rPr lang="en-US" dirty="0" smtClean="0"/>
              <a:t>. by </a:t>
            </a:r>
            <a:r>
              <a:rPr lang="en-US" dirty="0"/>
              <a:t>incorporating adequate time for </a:t>
            </a:r>
            <a:r>
              <a:rPr lang="en-US" dirty="0" smtClean="0"/>
              <a:t>review activities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379633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Techniques and the Test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Dynamic testing </a:t>
            </a:r>
            <a:r>
              <a:rPr lang="en-US" dirty="0"/>
              <a:t>-requires </a:t>
            </a:r>
            <a:r>
              <a:rPr lang="en-US" dirty="0" smtClean="0"/>
              <a:t>the execution </a:t>
            </a:r>
            <a:r>
              <a:rPr lang="en-US" dirty="0"/>
              <a:t>of software under test.</a:t>
            </a:r>
          </a:p>
          <a:p>
            <a:r>
              <a:rPr lang="en-US" b="1" dirty="0"/>
              <a:t>Static testing  </a:t>
            </a:r>
            <a:r>
              <a:rPr lang="en-US" dirty="0"/>
              <a:t>-</a:t>
            </a:r>
            <a:r>
              <a:rPr lang="en-US" dirty="0" smtClean="0"/>
              <a:t>manual examination and </a:t>
            </a:r>
            <a:r>
              <a:rPr lang="en-US" dirty="0"/>
              <a:t>automated analysis of the code or documentation without execution of the software under test.</a:t>
            </a:r>
          </a:p>
          <a:p>
            <a:pPr lvl="1"/>
            <a:r>
              <a:rPr lang="en-US" b="1" dirty="0"/>
              <a:t>Reviews -</a:t>
            </a:r>
            <a:r>
              <a:rPr lang="en-US" dirty="0"/>
              <a:t>a way of testing software products (including code) and can be </a:t>
            </a:r>
            <a:r>
              <a:rPr lang="en-US" dirty="0" smtClean="0"/>
              <a:t>performed well </a:t>
            </a:r>
            <a:r>
              <a:rPr lang="en-US" dirty="0"/>
              <a:t>before dynamic test execution. </a:t>
            </a:r>
          </a:p>
          <a:p>
            <a:pPr lvl="1"/>
            <a:r>
              <a:rPr lang="en-US" b="1" dirty="0"/>
              <a:t>Static analysis </a:t>
            </a:r>
            <a:r>
              <a:rPr lang="en-US" dirty="0"/>
              <a:t>tools analyze program code</a:t>
            </a:r>
          </a:p>
        </p:txBody>
      </p:sp>
    </p:spTree>
    <p:extLst>
      <p:ext uri="{BB962C8B-B14F-4D97-AF65-F5344CB8AC3E}">
        <p14:creationId xmlns:p14="http://schemas.microsoft.com/office/powerpoint/2010/main" val="26689506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</a:t>
            </a:r>
            <a:r>
              <a:rPr lang="en-US" dirty="0" smtClean="0"/>
              <a:t>factors - training </a:t>
            </a:r>
            <a:r>
              <a:rPr lang="en-US" dirty="0"/>
              <a:t>and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</a:t>
            </a:r>
            <a:r>
              <a:rPr lang="en-US" dirty="0"/>
              <a:t>is given in review techniques, </a:t>
            </a:r>
            <a:r>
              <a:rPr lang="en-US" dirty="0" smtClean="0"/>
              <a:t>especially the </a:t>
            </a:r>
            <a:r>
              <a:rPr lang="en-US" dirty="0"/>
              <a:t>more formal techniques, such as inspection.</a:t>
            </a:r>
          </a:p>
          <a:p>
            <a:r>
              <a:rPr lang="en-US" dirty="0" smtClean="0"/>
              <a:t>There </a:t>
            </a:r>
            <a:r>
              <a:rPr lang="en-US" dirty="0"/>
              <a:t>is an emphasis on learning and </a:t>
            </a:r>
            <a:r>
              <a:rPr lang="en-US" dirty="0" smtClean="0"/>
              <a:t>process improvement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709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V-model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040" y="1824365"/>
            <a:ext cx="8220192" cy="435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848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 by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Objectives of static analysis</a:t>
            </a:r>
            <a:endParaRPr lang="en-US" dirty="0"/>
          </a:p>
          <a:p>
            <a:r>
              <a:rPr lang="en-US" dirty="0"/>
              <a:t>Find defects in</a:t>
            </a:r>
          </a:p>
          <a:p>
            <a:pPr lvl="1"/>
            <a:r>
              <a:rPr lang="en-US" dirty="0" smtClean="0"/>
              <a:t>software </a:t>
            </a:r>
            <a:r>
              <a:rPr lang="en-US" dirty="0"/>
              <a:t>source code </a:t>
            </a:r>
          </a:p>
          <a:p>
            <a:pPr lvl="1"/>
            <a:r>
              <a:rPr lang="en-US" dirty="0" smtClean="0"/>
              <a:t>software </a:t>
            </a:r>
            <a:r>
              <a:rPr lang="en-US" dirty="0"/>
              <a:t>models </a:t>
            </a:r>
          </a:p>
          <a:p>
            <a:r>
              <a:rPr lang="en-US" b="1" i="1" dirty="0"/>
              <a:t>Note</a:t>
            </a:r>
            <a:r>
              <a:rPr lang="en-US" i="1" dirty="0"/>
              <a:t>! Static analysis finds defects rather than failures</a:t>
            </a:r>
            <a:endParaRPr lang="en-US" dirty="0"/>
          </a:p>
          <a:p>
            <a:r>
              <a:rPr lang="en-US" dirty="0"/>
              <a:t>Static analysis is performed without actually executing the </a:t>
            </a:r>
            <a:r>
              <a:rPr lang="en-US" dirty="0" smtClean="0"/>
              <a:t>software being </a:t>
            </a:r>
            <a:r>
              <a:rPr lang="en-US" dirty="0"/>
              <a:t>examined by the tool.</a:t>
            </a:r>
          </a:p>
          <a:p>
            <a:r>
              <a:rPr lang="en-US" dirty="0"/>
              <a:t>Static analysis tools analyze program code, as well as generated output such as HTML and XML.</a:t>
            </a:r>
          </a:p>
        </p:txBody>
      </p:sp>
    </p:spTree>
    <p:extLst>
      <p:ext uri="{BB962C8B-B14F-4D97-AF65-F5344CB8AC3E}">
        <p14:creationId xmlns:p14="http://schemas.microsoft.com/office/powerpoint/2010/main" val="3726688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 by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Typical defects </a:t>
            </a:r>
            <a:r>
              <a:rPr lang="en-US" dirty="0"/>
              <a:t>discovered by static analysis tools include:</a:t>
            </a:r>
          </a:p>
          <a:p>
            <a:pPr lvl="1"/>
            <a:r>
              <a:rPr lang="en-US" dirty="0" smtClean="0"/>
              <a:t>referencing </a:t>
            </a:r>
            <a:r>
              <a:rPr lang="en-US" dirty="0"/>
              <a:t>a variable with an undefined value</a:t>
            </a:r>
          </a:p>
          <a:p>
            <a:pPr lvl="1"/>
            <a:r>
              <a:rPr lang="en-US" dirty="0" smtClean="0"/>
              <a:t>inconsistent interface between </a:t>
            </a:r>
            <a:r>
              <a:rPr lang="en-US" dirty="0"/>
              <a:t>modules and components</a:t>
            </a:r>
          </a:p>
          <a:p>
            <a:pPr lvl="1"/>
            <a:r>
              <a:rPr lang="en-US" dirty="0" smtClean="0"/>
              <a:t>variables that </a:t>
            </a:r>
            <a:r>
              <a:rPr lang="en-US" dirty="0"/>
              <a:t>are never used</a:t>
            </a:r>
          </a:p>
          <a:p>
            <a:pPr lvl="1"/>
            <a:r>
              <a:rPr lang="en-US" dirty="0" smtClean="0"/>
              <a:t>unreachable(dead</a:t>
            </a:r>
            <a:r>
              <a:rPr lang="en-US" dirty="0"/>
              <a:t>) code</a:t>
            </a:r>
          </a:p>
          <a:p>
            <a:pPr lvl="1"/>
            <a:r>
              <a:rPr lang="en-US" dirty="0" smtClean="0"/>
              <a:t>programming </a:t>
            </a:r>
            <a:r>
              <a:rPr lang="en-US" dirty="0"/>
              <a:t>standards violations</a:t>
            </a:r>
          </a:p>
          <a:p>
            <a:pPr lvl="1"/>
            <a:r>
              <a:rPr lang="en-US" dirty="0" smtClean="0"/>
              <a:t>security </a:t>
            </a:r>
            <a:r>
              <a:rPr lang="en-US" dirty="0"/>
              <a:t>vulnerabilities</a:t>
            </a:r>
          </a:p>
          <a:p>
            <a:pPr lvl="1"/>
            <a:r>
              <a:rPr lang="en-US" dirty="0" smtClean="0"/>
              <a:t>syntax </a:t>
            </a:r>
            <a:r>
              <a:rPr lang="en-US" dirty="0"/>
              <a:t>violations of code and software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706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 by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Developers</a:t>
            </a:r>
            <a:endParaRPr lang="en-US" dirty="0"/>
          </a:p>
          <a:p>
            <a:r>
              <a:rPr lang="en-US" dirty="0"/>
              <a:t>Use static analysis before and during:</a:t>
            </a:r>
          </a:p>
          <a:p>
            <a:pPr lvl="1"/>
            <a:r>
              <a:rPr lang="en-US" dirty="0" smtClean="0"/>
              <a:t>Component </a:t>
            </a:r>
            <a:r>
              <a:rPr lang="en-US" dirty="0"/>
              <a:t>testing</a:t>
            </a:r>
          </a:p>
          <a:p>
            <a:pPr lvl="1"/>
            <a:r>
              <a:rPr lang="en-US" dirty="0" smtClean="0"/>
              <a:t>Integration </a:t>
            </a:r>
            <a:r>
              <a:rPr lang="en-US" dirty="0"/>
              <a:t>testing</a:t>
            </a:r>
          </a:p>
          <a:p>
            <a:endParaRPr lang="en-US" dirty="0"/>
          </a:p>
          <a:p>
            <a:r>
              <a:rPr lang="en-US" b="1" dirty="0"/>
              <a:t>Designers</a:t>
            </a:r>
            <a:endParaRPr lang="en-US" dirty="0"/>
          </a:p>
          <a:p>
            <a:pPr lvl="1"/>
            <a:r>
              <a:rPr lang="en-US" dirty="0"/>
              <a:t>Use static analysis during software modeling</a:t>
            </a:r>
          </a:p>
        </p:txBody>
      </p:sp>
    </p:spTree>
    <p:extLst>
      <p:ext uri="{BB962C8B-B14F-4D97-AF65-F5344CB8AC3E}">
        <p14:creationId xmlns:p14="http://schemas.microsoft.com/office/powerpoint/2010/main" val="3513702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1792</Words>
  <Application>Microsoft Office PowerPoint</Application>
  <PresentationFormat>Widescreen</PresentationFormat>
  <Paragraphs>307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Calibri Light</vt:lpstr>
      <vt:lpstr>Candara</vt:lpstr>
      <vt:lpstr>Carlito</vt:lpstr>
      <vt:lpstr>Office Theme</vt:lpstr>
      <vt:lpstr>Static Testing</vt:lpstr>
      <vt:lpstr>Outline</vt:lpstr>
      <vt:lpstr>Static Techniques</vt:lpstr>
      <vt:lpstr>Static Techniques</vt:lpstr>
      <vt:lpstr>Static Techniques and the Test Process</vt:lpstr>
      <vt:lpstr>The V-model</vt:lpstr>
      <vt:lpstr>Static Analysis by Tools</vt:lpstr>
      <vt:lpstr>Static Analysis by Tools</vt:lpstr>
      <vt:lpstr>Static Analysis by Tools</vt:lpstr>
      <vt:lpstr>Static Analysis by Tools</vt:lpstr>
      <vt:lpstr>Static Analysis by Tools</vt:lpstr>
      <vt:lpstr>Static Analysis by Tools</vt:lpstr>
      <vt:lpstr>Static Analysis by Tools</vt:lpstr>
      <vt:lpstr>Static Analysis by Tools</vt:lpstr>
      <vt:lpstr>Static Analysis by Tools</vt:lpstr>
      <vt:lpstr>Examples of Testing tools</vt:lpstr>
      <vt:lpstr>Reviews</vt:lpstr>
      <vt:lpstr>Reviews</vt:lpstr>
      <vt:lpstr>The review process</vt:lpstr>
      <vt:lpstr>The review process</vt:lpstr>
      <vt:lpstr>The review process</vt:lpstr>
      <vt:lpstr>The Review Process</vt:lpstr>
      <vt:lpstr>The review process</vt:lpstr>
      <vt:lpstr>Review Process - Background</vt:lpstr>
      <vt:lpstr>Review Process - Background</vt:lpstr>
      <vt:lpstr>Phases of a formal review</vt:lpstr>
      <vt:lpstr>1. Planning</vt:lpstr>
      <vt:lpstr>2. Initiate review - kick off</vt:lpstr>
      <vt:lpstr>3. Individual review/preparation</vt:lpstr>
      <vt:lpstr>4. Issue communication and analysis</vt:lpstr>
      <vt:lpstr>5. Fixing and reporting</vt:lpstr>
      <vt:lpstr>Roles and responsibilities</vt:lpstr>
      <vt:lpstr>Author</vt:lpstr>
      <vt:lpstr>The management</vt:lpstr>
      <vt:lpstr>The review leader</vt:lpstr>
      <vt:lpstr>The facilitator or moderator</vt:lpstr>
      <vt:lpstr>The reviewers</vt:lpstr>
      <vt:lpstr>Scribe (or recorder)</vt:lpstr>
      <vt:lpstr>Types of reviews</vt:lpstr>
      <vt:lpstr>1. Informal review</vt:lpstr>
      <vt:lpstr>2. Walkthrough</vt:lpstr>
      <vt:lpstr>3. Technical review</vt:lpstr>
      <vt:lpstr>3. Technical review</vt:lpstr>
      <vt:lpstr>4. Inspection</vt:lpstr>
      <vt:lpstr>Review techniques</vt:lpstr>
      <vt:lpstr>Success factors for reviews</vt:lpstr>
      <vt:lpstr>Success factors for reviews</vt:lpstr>
      <vt:lpstr>Success factors for reviews</vt:lpstr>
      <vt:lpstr>Success factors - approach</vt:lpstr>
      <vt:lpstr>Success factors - training and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6</cp:revision>
  <dcterms:created xsi:type="dcterms:W3CDTF">2021-10-12T10:09:12Z</dcterms:created>
  <dcterms:modified xsi:type="dcterms:W3CDTF">2021-11-28T04:19:57Z</dcterms:modified>
</cp:coreProperties>
</file>