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9" r:id="rId19"/>
    <p:sldId id="280" r:id="rId20"/>
    <p:sldId id="281" r:id="rId21"/>
    <p:sldId id="282" r:id="rId22"/>
    <p:sldId id="283" r:id="rId23"/>
    <p:sldId id="413" r:id="rId24"/>
    <p:sldId id="414" r:id="rId25"/>
    <p:sldId id="415"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315" r:id="rId56"/>
    <p:sldId id="321" r:id="rId57"/>
    <p:sldId id="316" r:id="rId58"/>
    <p:sldId id="317" r:id="rId59"/>
    <p:sldId id="318" r:id="rId60"/>
    <p:sldId id="319" r:id="rId61"/>
    <p:sldId id="320" r:id="rId62"/>
    <p:sldId id="341" r:id="rId63"/>
    <p:sldId id="342" r:id="rId64"/>
    <p:sldId id="343" r:id="rId65"/>
    <p:sldId id="344" r:id="rId66"/>
    <p:sldId id="345" r:id="rId67"/>
    <p:sldId id="346" r:id="rId68"/>
    <p:sldId id="347" r:id="rId69"/>
    <p:sldId id="348" r:id="rId70"/>
    <p:sldId id="349" r:id="rId71"/>
    <p:sldId id="350" r:id="rId72"/>
    <p:sldId id="357" r:id="rId73"/>
    <p:sldId id="358"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01" r:id="rId114"/>
    <p:sldId id="402" r:id="rId115"/>
    <p:sldId id="403" r:id="rId116"/>
    <p:sldId id="404" r:id="rId117"/>
    <p:sldId id="405" r:id="rId118"/>
    <p:sldId id="406" r:id="rId119"/>
    <p:sldId id="407" r:id="rId120"/>
    <p:sldId id="408" r:id="rId121"/>
    <p:sldId id="409" r:id="rId122"/>
    <p:sldId id="410" r:id="rId123"/>
    <p:sldId id="411" r:id="rId124"/>
    <p:sldId id="412"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74A04-F888-4331-BF18-5A8D0ED0C9F6}" type="doc">
      <dgm:prSet loTypeId="urn:microsoft.com/office/officeart/2005/8/layout/hProcess9" loCatId="process" qsTypeId="urn:microsoft.com/office/officeart/2005/8/quickstyle/simple1" qsCatId="simple" csTypeId="urn:microsoft.com/office/officeart/2005/8/colors/accent1_2" csCatId="accent1" phldr="1"/>
      <dgm:spPr/>
    </dgm:pt>
    <dgm:pt modelId="{5095F1FB-0E83-4467-8CEF-6D70FD3BB2A0}">
      <dgm:prSet phldrT="[Text]"/>
      <dgm:spPr/>
      <dgm:t>
        <a:bodyPr/>
        <a:lstStyle/>
        <a:p>
          <a:r>
            <a:rPr lang="en-US" dirty="0" smtClean="0"/>
            <a:t>Pre-conditions</a:t>
          </a:r>
          <a:endParaRPr lang="en-US" dirty="0"/>
        </a:p>
      </dgm:t>
    </dgm:pt>
    <dgm:pt modelId="{BCB478F8-8CE6-4B43-B263-AB055C487455}" type="parTrans" cxnId="{9831FEFD-0205-4414-931F-F54CFA799FF3}">
      <dgm:prSet/>
      <dgm:spPr/>
      <dgm:t>
        <a:bodyPr/>
        <a:lstStyle/>
        <a:p>
          <a:endParaRPr lang="en-US"/>
        </a:p>
      </dgm:t>
    </dgm:pt>
    <dgm:pt modelId="{8EA0F2C3-AE6F-4B02-AE6F-0CAEEF41087D}" type="sibTrans" cxnId="{9831FEFD-0205-4414-931F-F54CFA799FF3}">
      <dgm:prSet/>
      <dgm:spPr/>
      <dgm:t>
        <a:bodyPr/>
        <a:lstStyle/>
        <a:p>
          <a:endParaRPr lang="en-US"/>
        </a:p>
      </dgm:t>
    </dgm:pt>
    <dgm:pt modelId="{0A12D774-D58A-47B0-AB0D-060E8D4B7058}">
      <dgm:prSet phldrT="[Text]"/>
      <dgm:spPr/>
      <dgm:t>
        <a:bodyPr/>
        <a:lstStyle/>
        <a:p>
          <a:r>
            <a:rPr lang="en-US" dirty="0" smtClean="0"/>
            <a:t>Inputs</a:t>
          </a:r>
          <a:endParaRPr lang="en-US" dirty="0"/>
        </a:p>
      </dgm:t>
    </dgm:pt>
    <dgm:pt modelId="{313F88BF-E487-4C8E-A76F-F9C38B26B4C4}" type="parTrans" cxnId="{F9956207-9633-4376-8687-20EAA4D8259A}">
      <dgm:prSet/>
      <dgm:spPr/>
      <dgm:t>
        <a:bodyPr/>
        <a:lstStyle/>
        <a:p>
          <a:endParaRPr lang="en-US"/>
        </a:p>
      </dgm:t>
    </dgm:pt>
    <dgm:pt modelId="{CA76DE74-31DB-4F76-8A0E-4C7F1EE8F579}" type="sibTrans" cxnId="{F9956207-9633-4376-8687-20EAA4D8259A}">
      <dgm:prSet/>
      <dgm:spPr/>
      <dgm:t>
        <a:bodyPr/>
        <a:lstStyle/>
        <a:p>
          <a:endParaRPr lang="en-US"/>
        </a:p>
      </dgm:t>
    </dgm:pt>
    <dgm:pt modelId="{76BF5953-E347-464D-8EEF-BFFE44CA4A74}">
      <dgm:prSet phldrT="[Text]"/>
      <dgm:spPr/>
      <dgm:t>
        <a:bodyPr/>
        <a:lstStyle/>
        <a:p>
          <a:r>
            <a:rPr lang="en-US" dirty="0" smtClean="0"/>
            <a:t>Expected results</a:t>
          </a:r>
          <a:endParaRPr lang="en-US" dirty="0"/>
        </a:p>
      </dgm:t>
    </dgm:pt>
    <dgm:pt modelId="{AFDF0CA6-BE78-4FC6-8FE1-F1D1F98E0324}" type="parTrans" cxnId="{7B7852EB-9662-47AC-BE00-0E390B168865}">
      <dgm:prSet/>
      <dgm:spPr/>
      <dgm:t>
        <a:bodyPr/>
        <a:lstStyle/>
        <a:p>
          <a:endParaRPr lang="en-US"/>
        </a:p>
      </dgm:t>
    </dgm:pt>
    <dgm:pt modelId="{1FB7E774-67ED-4446-8F83-C39F6284DD83}" type="sibTrans" cxnId="{7B7852EB-9662-47AC-BE00-0E390B168865}">
      <dgm:prSet/>
      <dgm:spPr/>
      <dgm:t>
        <a:bodyPr/>
        <a:lstStyle/>
        <a:p>
          <a:endParaRPr lang="en-US"/>
        </a:p>
      </dgm:t>
    </dgm:pt>
    <dgm:pt modelId="{1A5D45B2-174A-412A-9B36-EC56D0692A01}">
      <dgm:prSet phldrT="[Text]"/>
      <dgm:spPr/>
      <dgm:t>
        <a:bodyPr/>
        <a:lstStyle/>
        <a:p>
          <a:r>
            <a:rPr lang="en-US" dirty="0" smtClean="0"/>
            <a:t>Post-conditions</a:t>
          </a:r>
          <a:endParaRPr lang="en-US" dirty="0"/>
        </a:p>
      </dgm:t>
    </dgm:pt>
    <dgm:pt modelId="{9020BC2F-A1E8-4932-85A5-C28D11CCDCB0}" type="parTrans" cxnId="{FC275DD2-790D-443A-A859-090318073111}">
      <dgm:prSet/>
      <dgm:spPr/>
      <dgm:t>
        <a:bodyPr/>
        <a:lstStyle/>
        <a:p>
          <a:endParaRPr lang="en-US"/>
        </a:p>
      </dgm:t>
    </dgm:pt>
    <dgm:pt modelId="{AF68AE2C-45A0-42BA-8621-2D8FB4079ECF}" type="sibTrans" cxnId="{FC275DD2-790D-443A-A859-090318073111}">
      <dgm:prSet/>
      <dgm:spPr/>
      <dgm:t>
        <a:bodyPr/>
        <a:lstStyle/>
        <a:p>
          <a:endParaRPr lang="en-US"/>
        </a:p>
      </dgm:t>
    </dgm:pt>
    <dgm:pt modelId="{6AF5D1FC-EC9D-467E-9E44-EE1183860626}" type="pres">
      <dgm:prSet presAssocID="{B4A74A04-F888-4331-BF18-5A8D0ED0C9F6}" presName="CompostProcess" presStyleCnt="0">
        <dgm:presLayoutVars>
          <dgm:dir/>
          <dgm:resizeHandles val="exact"/>
        </dgm:presLayoutVars>
      </dgm:prSet>
      <dgm:spPr/>
    </dgm:pt>
    <dgm:pt modelId="{165C4097-EA9F-40F4-B418-F642375E2F2B}" type="pres">
      <dgm:prSet presAssocID="{B4A74A04-F888-4331-BF18-5A8D0ED0C9F6}" presName="arrow" presStyleLbl="bgShp" presStyleIdx="0" presStyleCnt="1"/>
      <dgm:spPr/>
    </dgm:pt>
    <dgm:pt modelId="{281EFB67-46C5-4BAB-9FEA-4E279B6EA916}" type="pres">
      <dgm:prSet presAssocID="{B4A74A04-F888-4331-BF18-5A8D0ED0C9F6}" presName="linearProcess" presStyleCnt="0"/>
      <dgm:spPr/>
    </dgm:pt>
    <dgm:pt modelId="{01F04DC0-D22F-4568-8390-D79665C7C601}" type="pres">
      <dgm:prSet presAssocID="{5095F1FB-0E83-4467-8CEF-6D70FD3BB2A0}" presName="textNode" presStyleLbl="node1" presStyleIdx="0" presStyleCnt="4">
        <dgm:presLayoutVars>
          <dgm:bulletEnabled val="1"/>
        </dgm:presLayoutVars>
      </dgm:prSet>
      <dgm:spPr/>
      <dgm:t>
        <a:bodyPr/>
        <a:lstStyle/>
        <a:p>
          <a:endParaRPr lang="en-US"/>
        </a:p>
      </dgm:t>
    </dgm:pt>
    <dgm:pt modelId="{DD19AAB2-4C70-4296-8A96-4BCA0250E3E0}" type="pres">
      <dgm:prSet presAssocID="{8EA0F2C3-AE6F-4B02-AE6F-0CAEEF41087D}" presName="sibTrans" presStyleCnt="0"/>
      <dgm:spPr/>
    </dgm:pt>
    <dgm:pt modelId="{20A1CBF6-DAC4-4D3C-A128-1DA1F998FB08}" type="pres">
      <dgm:prSet presAssocID="{0A12D774-D58A-47B0-AB0D-060E8D4B7058}" presName="textNode" presStyleLbl="node1" presStyleIdx="1" presStyleCnt="4">
        <dgm:presLayoutVars>
          <dgm:bulletEnabled val="1"/>
        </dgm:presLayoutVars>
      </dgm:prSet>
      <dgm:spPr/>
      <dgm:t>
        <a:bodyPr/>
        <a:lstStyle/>
        <a:p>
          <a:endParaRPr lang="en-US"/>
        </a:p>
      </dgm:t>
    </dgm:pt>
    <dgm:pt modelId="{DFEB1B0C-9908-464E-A4A6-DE6266505F48}" type="pres">
      <dgm:prSet presAssocID="{CA76DE74-31DB-4F76-8A0E-4C7F1EE8F579}" presName="sibTrans" presStyleCnt="0"/>
      <dgm:spPr/>
    </dgm:pt>
    <dgm:pt modelId="{2C1BEE31-DAB0-41A2-8B22-4AF4867707F1}" type="pres">
      <dgm:prSet presAssocID="{76BF5953-E347-464D-8EEF-BFFE44CA4A74}" presName="textNode" presStyleLbl="node1" presStyleIdx="2" presStyleCnt="4">
        <dgm:presLayoutVars>
          <dgm:bulletEnabled val="1"/>
        </dgm:presLayoutVars>
      </dgm:prSet>
      <dgm:spPr/>
      <dgm:t>
        <a:bodyPr/>
        <a:lstStyle/>
        <a:p>
          <a:endParaRPr lang="en-US"/>
        </a:p>
      </dgm:t>
    </dgm:pt>
    <dgm:pt modelId="{41A76BF0-CDE4-44D8-9C3B-A348C331840A}" type="pres">
      <dgm:prSet presAssocID="{1FB7E774-67ED-4446-8F83-C39F6284DD83}" presName="sibTrans" presStyleCnt="0"/>
      <dgm:spPr/>
    </dgm:pt>
    <dgm:pt modelId="{C61401FC-CE9A-49A9-8F33-A011267B07FE}" type="pres">
      <dgm:prSet presAssocID="{1A5D45B2-174A-412A-9B36-EC56D0692A01}" presName="textNode" presStyleLbl="node1" presStyleIdx="3" presStyleCnt="4">
        <dgm:presLayoutVars>
          <dgm:bulletEnabled val="1"/>
        </dgm:presLayoutVars>
      </dgm:prSet>
      <dgm:spPr/>
      <dgm:t>
        <a:bodyPr/>
        <a:lstStyle/>
        <a:p>
          <a:endParaRPr lang="en-US"/>
        </a:p>
      </dgm:t>
    </dgm:pt>
  </dgm:ptLst>
  <dgm:cxnLst>
    <dgm:cxn modelId="{9831FEFD-0205-4414-931F-F54CFA799FF3}" srcId="{B4A74A04-F888-4331-BF18-5A8D0ED0C9F6}" destId="{5095F1FB-0E83-4467-8CEF-6D70FD3BB2A0}" srcOrd="0" destOrd="0" parTransId="{BCB478F8-8CE6-4B43-B263-AB055C487455}" sibTransId="{8EA0F2C3-AE6F-4B02-AE6F-0CAEEF41087D}"/>
    <dgm:cxn modelId="{ACA3D6FE-3084-4ECD-BB6E-A0C64F29D876}" type="presOf" srcId="{0A12D774-D58A-47B0-AB0D-060E8D4B7058}" destId="{20A1CBF6-DAC4-4D3C-A128-1DA1F998FB08}" srcOrd="0" destOrd="0" presId="urn:microsoft.com/office/officeart/2005/8/layout/hProcess9"/>
    <dgm:cxn modelId="{7B7852EB-9662-47AC-BE00-0E390B168865}" srcId="{B4A74A04-F888-4331-BF18-5A8D0ED0C9F6}" destId="{76BF5953-E347-464D-8EEF-BFFE44CA4A74}" srcOrd="2" destOrd="0" parTransId="{AFDF0CA6-BE78-4FC6-8FE1-F1D1F98E0324}" sibTransId="{1FB7E774-67ED-4446-8F83-C39F6284DD83}"/>
    <dgm:cxn modelId="{BD74C074-187D-4F55-B91B-E654CC3E87F3}" type="presOf" srcId="{76BF5953-E347-464D-8EEF-BFFE44CA4A74}" destId="{2C1BEE31-DAB0-41A2-8B22-4AF4867707F1}" srcOrd="0" destOrd="0" presId="urn:microsoft.com/office/officeart/2005/8/layout/hProcess9"/>
    <dgm:cxn modelId="{3C04B94B-60CA-47C9-A08E-81A0DFE46C4A}" type="presOf" srcId="{1A5D45B2-174A-412A-9B36-EC56D0692A01}" destId="{C61401FC-CE9A-49A9-8F33-A011267B07FE}" srcOrd="0" destOrd="0" presId="urn:microsoft.com/office/officeart/2005/8/layout/hProcess9"/>
    <dgm:cxn modelId="{F9956207-9633-4376-8687-20EAA4D8259A}" srcId="{B4A74A04-F888-4331-BF18-5A8D0ED0C9F6}" destId="{0A12D774-D58A-47B0-AB0D-060E8D4B7058}" srcOrd="1" destOrd="0" parTransId="{313F88BF-E487-4C8E-A76F-F9C38B26B4C4}" sibTransId="{CA76DE74-31DB-4F76-8A0E-4C7F1EE8F579}"/>
    <dgm:cxn modelId="{FC275DD2-790D-443A-A859-090318073111}" srcId="{B4A74A04-F888-4331-BF18-5A8D0ED0C9F6}" destId="{1A5D45B2-174A-412A-9B36-EC56D0692A01}" srcOrd="3" destOrd="0" parTransId="{9020BC2F-A1E8-4932-85A5-C28D11CCDCB0}" sibTransId="{AF68AE2C-45A0-42BA-8621-2D8FB4079ECF}"/>
    <dgm:cxn modelId="{2413C716-D814-47F9-AC4F-77F82AFA514B}" type="presOf" srcId="{5095F1FB-0E83-4467-8CEF-6D70FD3BB2A0}" destId="{01F04DC0-D22F-4568-8390-D79665C7C601}" srcOrd="0" destOrd="0" presId="urn:microsoft.com/office/officeart/2005/8/layout/hProcess9"/>
    <dgm:cxn modelId="{66980FAA-BF20-43CC-940D-C26FD8968F86}" type="presOf" srcId="{B4A74A04-F888-4331-BF18-5A8D0ED0C9F6}" destId="{6AF5D1FC-EC9D-467E-9E44-EE1183860626}" srcOrd="0" destOrd="0" presId="urn:microsoft.com/office/officeart/2005/8/layout/hProcess9"/>
    <dgm:cxn modelId="{91BEC6D0-80E9-4776-9466-4E689E9DDBD6}" type="presParOf" srcId="{6AF5D1FC-EC9D-467E-9E44-EE1183860626}" destId="{165C4097-EA9F-40F4-B418-F642375E2F2B}" srcOrd="0" destOrd="0" presId="urn:microsoft.com/office/officeart/2005/8/layout/hProcess9"/>
    <dgm:cxn modelId="{C92FF3D8-633C-482D-94D1-B4C27436BD02}" type="presParOf" srcId="{6AF5D1FC-EC9D-467E-9E44-EE1183860626}" destId="{281EFB67-46C5-4BAB-9FEA-4E279B6EA916}" srcOrd="1" destOrd="0" presId="urn:microsoft.com/office/officeart/2005/8/layout/hProcess9"/>
    <dgm:cxn modelId="{94C4F4FE-99C0-4A32-BD72-550DBA6E235C}" type="presParOf" srcId="{281EFB67-46C5-4BAB-9FEA-4E279B6EA916}" destId="{01F04DC0-D22F-4568-8390-D79665C7C601}" srcOrd="0" destOrd="0" presId="urn:microsoft.com/office/officeart/2005/8/layout/hProcess9"/>
    <dgm:cxn modelId="{CC30B4D7-F909-4C21-B348-DD1D0A9A6BD7}" type="presParOf" srcId="{281EFB67-46C5-4BAB-9FEA-4E279B6EA916}" destId="{DD19AAB2-4C70-4296-8A96-4BCA0250E3E0}" srcOrd="1" destOrd="0" presId="urn:microsoft.com/office/officeart/2005/8/layout/hProcess9"/>
    <dgm:cxn modelId="{B86D8AA5-B6D1-48F3-9DF3-B3331CC4890D}" type="presParOf" srcId="{281EFB67-46C5-4BAB-9FEA-4E279B6EA916}" destId="{20A1CBF6-DAC4-4D3C-A128-1DA1F998FB08}" srcOrd="2" destOrd="0" presId="urn:microsoft.com/office/officeart/2005/8/layout/hProcess9"/>
    <dgm:cxn modelId="{4A2A0B81-AF8E-44CC-B7DC-856F87E27CB2}" type="presParOf" srcId="{281EFB67-46C5-4BAB-9FEA-4E279B6EA916}" destId="{DFEB1B0C-9908-464E-A4A6-DE6266505F48}" srcOrd="3" destOrd="0" presId="urn:microsoft.com/office/officeart/2005/8/layout/hProcess9"/>
    <dgm:cxn modelId="{55DDE1C5-8579-4E6D-ADE6-38850E83569C}" type="presParOf" srcId="{281EFB67-46C5-4BAB-9FEA-4E279B6EA916}" destId="{2C1BEE31-DAB0-41A2-8B22-4AF4867707F1}" srcOrd="4" destOrd="0" presId="urn:microsoft.com/office/officeart/2005/8/layout/hProcess9"/>
    <dgm:cxn modelId="{6E94A9E7-F5D0-4F44-A3DC-B207F795509E}" type="presParOf" srcId="{281EFB67-46C5-4BAB-9FEA-4E279B6EA916}" destId="{41A76BF0-CDE4-44D8-9C3B-A348C331840A}" srcOrd="5" destOrd="0" presId="urn:microsoft.com/office/officeart/2005/8/layout/hProcess9"/>
    <dgm:cxn modelId="{C4EB7726-7137-40ED-813A-7796B1258D4D}" type="presParOf" srcId="{281EFB67-46C5-4BAB-9FEA-4E279B6EA916}" destId="{C61401FC-CE9A-49A9-8F33-A011267B07F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4097-EA9F-40F4-B418-F642375E2F2B}">
      <dsp:nvSpPr>
        <dsp:cNvPr id="0" name=""/>
        <dsp:cNvSpPr/>
      </dsp:nvSpPr>
      <dsp:spPr>
        <a:xfrm>
          <a:off x="670559" y="0"/>
          <a:ext cx="7599680" cy="2111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4DC0-D22F-4568-8390-D79665C7C601}">
      <dsp:nvSpPr>
        <dsp:cNvPr id="0" name=""/>
        <dsp:cNvSpPr/>
      </dsp:nvSpPr>
      <dsp:spPr>
        <a:xfrm>
          <a:off x="1173"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Pre-conditions</a:t>
          </a:r>
          <a:endParaRPr lang="en-US" sz="2200" kern="1200" dirty="0"/>
        </a:p>
      </dsp:txBody>
      <dsp:txXfrm>
        <a:off x="42395" y="674542"/>
        <a:ext cx="2026275" cy="761983"/>
      </dsp:txXfrm>
    </dsp:sp>
    <dsp:sp modelId="{20A1CBF6-DAC4-4D3C-A128-1DA1F998FB08}">
      <dsp:nvSpPr>
        <dsp:cNvPr id="0" name=""/>
        <dsp:cNvSpPr/>
      </dsp:nvSpPr>
      <dsp:spPr>
        <a:xfrm>
          <a:off x="2277751"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Inputs</a:t>
          </a:r>
          <a:endParaRPr lang="en-US" sz="2200" kern="1200" dirty="0"/>
        </a:p>
      </dsp:txBody>
      <dsp:txXfrm>
        <a:off x="2318973" y="674542"/>
        <a:ext cx="2026275" cy="761983"/>
      </dsp:txXfrm>
    </dsp:sp>
    <dsp:sp modelId="{2C1BEE31-DAB0-41A2-8B22-4AF4867707F1}">
      <dsp:nvSpPr>
        <dsp:cNvPr id="0" name=""/>
        <dsp:cNvSpPr/>
      </dsp:nvSpPr>
      <dsp:spPr>
        <a:xfrm>
          <a:off x="4554329"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Expected results</a:t>
          </a:r>
          <a:endParaRPr lang="en-US" sz="2200" kern="1200" dirty="0"/>
        </a:p>
      </dsp:txBody>
      <dsp:txXfrm>
        <a:off x="4595551" y="674542"/>
        <a:ext cx="2026275" cy="761983"/>
      </dsp:txXfrm>
    </dsp:sp>
    <dsp:sp modelId="{C61401FC-CE9A-49A9-8F33-A011267B07FE}">
      <dsp:nvSpPr>
        <dsp:cNvPr id="0" name=""/>
        <dsp:cNvSpPr/>
      </dsp:nvSpPr>
      <dsp:spPr>
        <a:xfrm>
          <a:off x="6830907"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Post-conditions</a:t>
          </a:r>
          <a:endParaRPr lang="en-US" sz="2200" kern="1200" dirty="0"/>
        </a:p>
      </dsp:txBody>
      <dsp:txXfrm>
        <a:off x="6872129" y="674542"/>
        <a:ext cx="2026275" cy="7619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9F17-51F6-4897-9C46-26D10F1D1D3F}"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F644-959D-4B9C-89AE-6B13FBEFBDC6}" type="slidenum">
              <a:rPr lang="en-US" smtClean="0"/>
              <a:t>‹#›</a:t>
            </a:fld>
            <a:endParaRPr lang="en-US"/>
          </a:p>
        </p:txBody>
      </p:sp>
    </p:spTree>
    <p:extLst>
      <p:ext uri="{BB962C8B-B14F-4D97-AF65-F5344CB8AC3E}">
        <p14:creationId xmlns:p14="http://schemas.microsoft.com/office/powerpoint/2010/main" val="1844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66702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231396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352984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31134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151419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145566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101</a:t>
            </a:r>
            <a:endParaRPr lang="en-US" dirty="0"/>
          </a:p>
        </p:txBody>
      </p:sp>
    </p:spTree>
    <p:extLst>
      <p:ext uri="{BB962C8B-B14F-4D97-AF65-F5344CB8AC3E}">
        <p14:creationId xmlns:p14="http://schemas.microsoft.com/office/powerpoint/2010/main" val="148570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101</a:t>
            </a:r>
            <a:endParaRPr lang="en-US" dirty="0"/>
          </a:p>
        </p:txBody>
      </p:sp>
    </p:spTree>
    <p:extLst>
      <p:ext uri="{BB962C8B-B14F-4D97-AF65-F5344CB8AC3E}">
        <p14:creationId xmlns:p14="http://schemas.microsoft.com/office/powerpoint/2010/main" val="214291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101</a:t>
            </a:r>
            <a:endParaRPr lang="en-US" dirty="0"/>
          </a:p>
        </p:txBody>
      </p:sp>
    </p:spTree>
    <p:extLst>
      <p:ext uri="{BB962C8B-B14F-4D97-AF65-F5344CB8AC3E}">
        <p14:creationId xmlns:p14="http://schemas.microsoft.com/office/powerpoint/2010/main" val="2083679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101</a:t>
            </a:r>
            <a:endParaRPr lang="en-US" dirty="0"/>
          </a:p>
        </p:txBody>
      </p:sp>
    </p:spTree>
    <p:extLst>
      <p:ext uri="{BB962C8B-B14F-4D97-AF65-F5344CB8AC3E}">
        <p14:creationId xmlns:p14="http://schemas.microsoft.com/office/powerpoint/2010/main" val="316817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101</a:t>
            </a:r>
            <a:endParaRPr lang="en-US" dirty="0"/>
          </a:p>
        </p:txBody>
      </p:sp>
    </p:spTree>
    <p:extLst>
      <p:ext uri="{BB962C8B-B14F-4D97-AF65-F5344CB8AC3E}">
        <p14:creationId xmlns:p14="http://schemas.microsoft.com/office/powerpoint/2010/main" val="4044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17</a:t>
            </a:fld>
            <a:r>
              <a:rPr lang="en-US" smtClean="0"/>
              <a:t> of 101</a:t>
            </a:r>
            <a:endParaRPr lang="en-US" dirty="0"/>
          </a:p>
        </p:txBody>
      </p:sp>
    </p:spTree>
    <p:extLst>
      <p:ext uri="{BB962C8B-B14F-4D97-AF65-F5344CB8AC3E}">
        <p14:creationId xmlns:p14="http://schemas.microsoft.com/office/powerpoint/2010/main" val="2271388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581514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161177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332111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50</a:t>
            </a:fld>
            <a:r>
              <a:rPr lang="en-US" dirty="0" smtClean="0"/>
              <a:t> of 94</a:t>
            </a:r>
            <a:endParaRPr lang="en-US" dirty="0"/>
          </a:p>
        </p:txBody>
      </p:sp>
    </p:spTree>
    <p:extLst>
      <p:ext uri="{BB962C8B-B14F-4D97-AF65-F5344CB8AC3E}">
        <p14:creationId xmlns:p14="http://schemas.microsoft.com/office/powerpoint/2010/main" val="2937622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412239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212201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2057885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27726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2383311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57</a:t>
            </a:fld>
            <a:r>
              <a:rPr lang="en-US" dirty="0" smtClean="0"/>
              <a:t> of 94</a:t>
            </a:r>
            <a:endParaRPr lang="en-US" dirty="0"/>
          </a:p>
        </p:txBody>
      </p:sp>
    </p:spTree>
    <p:extLst>
      <p:ext uri="{BB962C8B-B14F-4D97-AF65-F5344CB8AC3E}">
        <p14:creationId xmlns:p14="http://schemas.microsoft.com/office/powerpoint/2010/main" val="60288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394143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94</a:t>
            </a:r>
            <a:endParaRPr lang="en-US" dirty="0"/>
          </a:p>
        </p:txBody>
      </p:sp>
    </p:spTree>
    <p:extLst>
      <p:ext uri="{BB962C8B-B14F-4D97-AF65-F5344CB8AC3E}">
        <p14:creationId xmlns:p14="http://schemas.microsoft.com/office/powerpoint/2010/main" val="3112372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94</a:t>
            </a:r>
            <a:endParaRPr lang="en-US" dirty="0"/>
          </a:p>
        </p:txBody>
      </p:sp>
    </p:spTree>
    <p:extLst>
      <p:ext uri="{BB962C8B-B14F-4D97-AF65-F5344CB8AC3E}">
        <p14:creationId xmlns:p14="http://schemas.microsoft.com/office/powerpoint/2010/main" val="426229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94</a:t>
            </a:r>
            <a:endParaRPr lang="en-US" dirty="0"/>
          </a:p>
        </p:txBody>
      </p:sp>
    </p:spTree>
    <p:extLst>
      <p:ext uri="{BB962C8B-B14F-4D97-AF65-F5344CB8AC3E}">
        <p14:creationId xmlns:p14="http://schemas.microsoft.com/office/powerpoint/2010/main" val="142602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94</a:t>
            </a:r>
            <a:endParaRPr lang="en-US" dirty="0"/>
          </a:p>
        </p:txBody>
      </p:sp>
    </p:spTree>
    <p:extLst>
      <p:ext uri="{BB962C8B-B14F-4D97-AF65-F5344CB8AC3E}">
        <p14:creationId xmlns:p14="http://schemas.microsoft.com/office/powerpoint/2010/main" val="3689517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101</a:t>
            </a:r>
            <a:endParaRPr lang="en-US" dirty="0"/>
          </a:p>
        </p:txBody>
      </p:sp>
    </p:spTree>
    <p:extLst>
      <p:ext uri="{BB962C8B-B14F-4D97-AF65-F5344CB8AC3E}">
        <p14:creationId xmlns:p14="http://schemas.microsoft.com/office/powerpoint/2010/main" val="2845818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94</a:t>
            </a:r>
            <a:endParaRPr lang="en-US" dirty="0"/>
          </a:p>
        </p:txBody>
      </p:sp>
    </p:spTree>
    <p:extLst>
      <p:ext uri="{BB962C8B-B14F-4D97-AF65-F5344CB8AC3E}">
        <p14:creationId xmlns:p14="http://schemas.microsoft.com/office/powerpoint/2010/main" val="1084547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68</a:t>
            </a:fld>
            <a:r>
              <a:rPr lang="en-US" dirty="0" smtClean="0"/>
              <a:t> of 94</a:t>
            </a:r>
            <a:endParaRPr lang="en-US" dirty="0"/>
          </a:p>
        </p:txBody>
      </p:sp>
    </p:spTree>
    <p:extLst>
      <p:ext uri="{BB962C8B-B14F-4D97-AF65-F5344CB8AC3E}">
        <p14:creationId xmlns:p14="http://schemas.microsoft.com/office/powerpoint/2010/main" val="2403049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94</a:t>
            </a:r>
            <a:endParaRPr lang="en-US" dirty="0"/>
          </a:p>
        </p:txBody>
      </p:sp>
    </p:spTree>
    <p:extLst>
      <p:ext uri="{BB962C8B-B14F-4D97-AF65-F5344CB8AC3E}">
        <p14:creationId xmlns:p14="http://schemas.microsoft.com/office/powerpoint/2010/main" val="407051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70</a:t>
            </a:fld>
            <a:r>
              <a:rPr lang="en-US" dirty="0" smtClean="0"/>
              <a:t> of 94</a:t>
            </a:r>
            <a:endParaRPr lang="en-US" dirty="0"/>
          </a:p>
        </p:txBody>
      </p:sp>
    </p:spTree>
    <p:extLst>
      <p:ext uri="{BB962C8B-B14F-4D97-AF65-F5344CB8AC3E}">
        <p14:creationId xmlns:p14="http://schemas.microsoft.com/office/powerpoint/2010/main" val="4122748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71</a:t>
            </a:fld>
            <a:r>
              <a:rPr lang="en-US" dirty="0" smtClean="0"/>
              <a:t> of 94</a:t>
            </a:r>
            <a:endParaRPr lang="en-US" dirty="0"/>
          </a:p>
        </p:txBody>
      </p:sp>
    </p:spTree>
    <p:extLst>
      <p:ext uri="{BB962C8B-B14F-4D97-AF65-F5344CB8AC3E}">
        <p14:creationId xmlns:p14="http://schemas.microsoft.com/office/powerpoint/2010/main" val="76088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4128505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72</a:t>
            </a:fld>
            <a:r>
              <a:rPr lang="en-US" dirty="0" smtClean="0"/>
              <a:t> of 94</a:t>
            </a:r>
            <a:endParaRPr lang="en-US" dirty="0"/>
          </a:p>
        </p:txBody>
      </p:sp>
    </p:spTree>
    <p:extLst>
      <p:ext uri="{BB962C8B-B14F-4D97-AF65-F5344CB8AC3E}">
        <p14:creationId xmlns:p14="http://schemas.microsoft.com/office/powerpoint/2010/main" val="523340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73</a:t>
            </a:fld>
            <a:r>
              <a:rPr lang="en-US" dirty="0" smtClean="0"/>
              <a:t> of 94</a:t>
            </a:r>
            <a:endParaRPr lang="en-US" dirty="0"/>
          </a:p>
        </p:txBody>
      </p:sp>
    </p:spTree>
    <p:extLst>
      <p:ext uri="{BB962C8B-B14F-4D97-AF65-F5344CB8AC3E}">
        <p14:creationId xmlns:p14="http://schemas.microsoft.com/office/powerpoint/2010/main" val="3086235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101</a:t>
            </a:r>
            <a:endParaRPr lang="en-US" dirty="0"/>
          </a:p>
        </p:txBody>
      </p:sp>
    </p:spTree>
    <p:extLst>
      <p:ext uri="{BB962C8B-B14F-4D97-AF65-F5344CB8AC3E}">
        <p14:creationId xmlns:p14="http://schemas.microsoft.com/office/powerpoint/2010/main" val="397470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99263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2199872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838446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2927205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661495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2673837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109</a:t>
            </a:fld>
            <a:r>
              <a:rPr lang="en-US" dirty="0" smtClean="0"/>
              <a:t> of 94</a:t>
            </a:r>
            <a:endParaRPr lang="en-US" dirty="0"/>
          </a:p>
        </p:txBody>
      </p:sp>
    </p:spTree>
    <p:extLst>
      <p:ext uri="{BB962C8B-B14F-4D97-AF65-F5344CB8AC3E}">
        <p14:creationId xmlns:p14="http://schemas.microsoft.com/office/powerpoint/2010/main" val="281577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1733141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110</a:t>
            </a:fld>
            <a:r>
              <a:rPr lang="en-US" dirty="0" smtClean="0"/>
              <a:t> of 94</a:t>
            </a:r>
            <a:endParaRPr lang="en-US" dirty="0"/>
          </a:p>
        </p:txBody>
      </p:sp>
    </p:spTree>
    <p:extLst>
      <p:ext uri="{BB962C8B-B14F-4D97-AF65-F5344CB8AC3E}">
        <p14:creationId xmlns:p14="http://schemas.microsoft.com/office/powerpoint/2010/main" val="2549354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111</a:t>
            </a:fld>
            <a:r>
              <a:rPr lang="en-US" dirty="0" smtClean="0"/>
              <a:t> of 94</a:t>
            </a:r>
            <a:endParaRPr lang="en-US" dirty="0"/>
          </a:p>
        </p:txBody>
      </p:sp>
    </p:spTree>
    <p:extLst>
      <p:ext uri="{BB962C8B-B14F-4D97-AF65-F5344CB8AC3E}">
        <p14:creationId xmlns:p14="http://schemas.microsoft.com/office/powerpoint/2010/main" val="311693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112</a:t>
            </a:fld>
            <a:r>
              <a:rPr lang="en-US" dirty="0" smtClean="0"/>
              <a:t> of 94</a:t>
            </a:r>
            <a:endParaRPr lang="en-US" dirty="0"/>
          </a:p>
        </p:txBody>
      </p:sp>
    </p:spTree>
    <p:extLst>
      <p:ext uri="{BB962C8B-B14F-4D97-AF65-F5344CB8AC3E}">
        <p14:creationId xmlns:p14="http://schemas.microsoft.com/office/powerpoint/2010/main" val="786202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113</a:t>
            </a:fld>
            <a:r>
              <a:rPr lang="en-US" dirty="0" smtClean="0"/>
              <a:t> of 94</a:t>
            </a:r>
            <a:endParaRPr lang="en-US" dirty="0"/>
          </a:p>
        </p:txBody>
      </p:sp>
    </p:spTree>
    <p:extLst>
      <p:ext uri="{BB962C8B-B14F-4D97-AF65-F5344CB8AC3E}">
        <p14:creationId xmlns:p14="http://schemas.microsoft.com/office/powerpoint/2010/main" val="3353039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114</a:t>
            </a:fld>
            <a:r>
              <a:rPr lang="en-US" dirty="0" smtClean="0"/>
              <a:t> of 94</a:t>
            </a:r>
            <a:endParaRPr lang="en-US" dirty="0"/>
          </a:p>
        </p:txBody>
      </p:sp>
    </p:spTree>
    <p:extLst>
      <p:ext uri="{BB962C8B-B14F-4D97-AF65-F5344CB8AC3E}">
        <p14:creationId xmlns:p14="http://schemas.microsoft.com/office/powerpoint/2010/main" val="3369750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115</a:t>
            </a:fld>
            <a:r>
              <a:rPr lang="en-US" dirty="0" smtClean="0"/>
              <a:t> of 94</a:t>
            </a:r>
            <a:endParaRPr lang="en-US" dirty="0"/>
          </a:p>
        </p:txBody>
      </p:sp>
    </p:spTree>
    <p:extLst>
      <p:ext uri="{BB962C8B-B14F-4D97-AF65-F5344CB8AC3E}">
        <p14:creationId xmlns:p14="http://schemas.microsoft.com/office/powerpoint/2010/main" val="37944127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120</a:t>
            </a:fld>
            <a:r>
              <a:rPr lang="en-US" dirty="0" smtClean="0"/>
              <a:t> of 101</a:t>
            </a:r>
            <a:endParaRPr lang="en-US" dirty="0"/>
          </a:p>
        </p:txBody>
      </p:sp>
    </p:spTree>
    <p:extLst>
      <p:ext uri="{BB962C8B-B14F-4D97-AF65-F5344CB8AC3E}">
        <p14:creationId xmlns:p14="http://schemas.microsoft.com/office/powerpoint/2010/main" val="4264323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121</a:t>
            </a:fld>
            <a:r>
              <a:rPr lang="en-US" dirty="0" smtClean="0"/>
              <a:t> of 101</a:t>
            </a:r>
            <a:endParaRPr lang="en-US" dirty="0"/>
          </a:p>
        </p:txBody>
      </p:sp>
    </p:spTree>
    <p:extLst>
      <p:ext uri="{BB962C8B-B14F-4D97-AF65-F5344CB8AC3E}">
        <p14:creationId xmlns:p14="http://schemas.microsoft.com/office/powerpoint/2010/main" val="2534090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122</a:t>
            </a:fld>
            <a:r>
              <a:rPr lang="en-US" dirty="0" smtClean="0"/>
              <a:t> of 101</a:t>
            </a:r>
            <a:endParaRPr lang="en-US" dirty="0"/>
          </a:p>
        </p:txBody>
      </p:sp>
    </p:spTree>
    <p:extLst>
      <p:ext uri="{BB962C8B-B14F-4D97-AF65-F5344CB8AC3E}">
        <p14:creationId xmlns:p14="http://schemas.microsoft.com/office/powerpoint/2010/main" val="24238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101</a:t>
            </a:r>
            <a:endParaRPr lang="en-US" dirty="0"/>
          </a:p>
        </p:txBody>
      </p:sp>
    </p:spTree>
    <p:extLst>
      <p:ext uri="{BB962C8B-B14F-4D97-AF65-F5344CB8AC3E}">
        <p14:creationId xmlns:p14="http://schemas.microsoft.com/office/powerpoint/2010/main" val="338000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29</a:t>
            </a:fld>
            <a:r>
              <a:rPr lang="en-US" dirty="0" smtClean="0"/>
              <a:t> of 94</a:t>
            </a:r>
            <a:endParaRPr lang="en-US" dirty="0"/>
          </a:p>
        </p:txBody>
      </p:sp>
    </p:spTree>
    <p:extLst>
      <p:ext uri="{BB962C8B-B14F-4D97-AF65-F5344CB8AC3E}">
        <p14:creationId xmlns:p14="http://schemas.microsoft.com/office/powerpoint/2010/main" val="255126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32</a:t>
            </a:fld>
            <a:r>
              <a:rPr lang="en-US" dirty="0" smtClean="0"/>
              <a:t> of 94</a:t>
            </a:r>
            <a:endParaRPr lang="en-US" dirty="0"/>
          </a:p>
        </p:txBody>
      </p:sp>
    </p:spTree>
    <p:extLst>
      <p:ext uri="{BB962C8B-B14F-4D97-AF65-F5344CB8AC3E}">
        <p14:creationId xmlns:p14="http://schemas.microsoft.com/office/powerpoint/2010/main" val="390286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33</a:t>
            </a:fld>
            <a:r>
              <a:rPr lang="en-US" dirty="0" smtClean="0"/>
              <a:t> of 94</a:t>
            </a:r>
            <a:endParaRPr lang="en-US" dirty="0"/>
          </a:p>
        </p:txBody>
      </p:sp>
    </p:spTree>
    <p:extLst>
      <p:ext uri="{BB962C8B-B14F-4D97-AF65-F5344CB8AC3E}">
        <p14:creationId xmlns:p14="http://schemas.microsoft.com/office/powerpoint/2010/main" val="2213364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37180-9721-446C-AC6D-776BB2F38775}"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3A1F2-E165-4A76-9805-3AB30D43FF05}"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7FC97-FD57-4BD7-82C7-ED3E4255A4B6}"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4DA2B20-E683-403E-906F-7D0C82CB9596}" type="datetime1">
              <a:rPr lang="en-US" smtClean="0"/>
              <a:t>11/28/2021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41320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257E4-776A-45C2-BD19-4B5A6E21B830}" type="datetime1">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B15613-4326-4AF9-920A-352460887503}"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403E61-CF59-41CC-9B8C-77AE93C3157C}"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FF4D-2167-4E59-A2E4-411504250139}"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E855D-48A6-4AC5-A850-805C20C19ACB}"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7071-F04B-4A92-891A-312A70E61267}"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90889F-25C5-4A8B-AE34-87B726EAA0DF}"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AFD45A-B96A-4E4F-ADFB-3B910FAD57D1}"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D9BED-BB21-42A4-9534-2DA4335EA0CD}"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p>
        </p:txBody>
      </p:sp>
      <p:sp>
        <p:nvSpPr>
          <p:cNvPr id="3" name="Subtitle 2"/>
          <p:cNvSpPr>
            <a:spLocks noGrp="1"/>
          </p:cNvSpPr>
          <p:nvPr>
            <p:ph type="subTitle" idx="1"/>
          </p:nvPr>
        </p:nvSpPr>
        <p:spPr/>
        <p:txBody>
          <a:bodyPr/>
          <a:lstStyle/>
          <a:p>
            <a:r>
              <a:rPr lang="en-US"/>
              <a:t>SE401: Software Quality Assurance and Testing</a:t>
            </a:r>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a:xfrm>
            <a:off x="838200" y="1825624"/>
            <a:ext cx="10515600" cy="4529455"/>
          </a:xfrm>
        </p:spPr>
        <p:txBody>
          <a:bodyPr>
            <a:normAutofit/>
          </a:bodyPr>
          <a:lstStyle/>
          <a:p>
            <a:r>
              <a:rPr lang="en-US" dirty="0" smtClean="0"/>
              <a:t>During test implementation the test cases are organized in the test procedures</a:t>
            </a:r>
          </a:p>
          <a:p>
            <a:endParaRPr lang="en-US" dirty="0" smtClean="0"/>
          </a:p>
          <a:p>
            <a:endParaRPr lang="en-US" dirty="0"/>
          </a:p>
          <a:p>
            <a:endParaRPr lang="en-US" dirty="0" smtClean="0"/>
          </a:p>
          <a:p>
            <a:r>
              <a:rPr lang="en-US" dirty="0" smtClean="0"/>
              <a:t>A manual test procedure </a:t>
            </a:r>
          </a:p>
          <a:p>
            <a:pPr lvl="1"/>
            <a:r>
              <a:rPr lang="en-US" dirty="0" smtClean="0"/>
              <a:t>Specifies the sequence of action to be taken for executing of a test. </a:t>
            </a:r>
          </a:p>
          <a:p>
            <a:r>
              <a:rPr lang="en-US" dirty="0" smtClean="0"/>
              <a:t>An automated test procedure (test script)</a:t>
            </a:r>
          </a:p>
          <a:p>
            <a:pPr lvl="1"/>
            <a:r>
              <a:rPr lang="en-US" dirty="0" smtClean="0"/>
              <a:t>If tests are run using a test execution tool , the sequence of action is specified in a test script</a:t>
            </a:r>
            <a:endParaRPr lang="en-US" dirty="0"/>
          </a:p>
        </p:txBody>
      </p:sp>
      <p:pic>
        <p:nvPicPr>
          <p:cNvPr id="4" name="Picture 3"/>
          <p:cNvPicPr>
            <a:picLocks noChangeAspect="1"/>
          </p:cNvPicPr>
          <p:nvPr/>
        </p:nvPicPr>
        <p:blipFill>
          <a:blip r:embed="rId2"/>
          <a:stretch>
            <a:fillRect/>
          </a:stretch>
        </p:blipFill>
        <p:spPr>
          <a:xfrm>
            <a:off x="4813419" y="2212848"/>
            <a:ext cx="1414114" cy="216276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08838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7804822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1819337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34611767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26278476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40788049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5786979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21576613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37936706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27507506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2773507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normAutofit/>
          </a:bodyPr>
          <a:lstStyle/>
          <a:p>
            <a:r>
              <a:rPr lang="en-US" dirty="0" smtClean="0"/>
              <a:t>The test execution schedule defines:</a:t>
            </a:r>
          </a:p>
          <a:p>
            <a:pPr lvl="1"/>
            <a:r>
              <a:rPr lang="en-US" dirty="0" smtClean="0"/>
              <a:t>The order of execution of the test procedures &amp; (possibly) automated test scripts</a:t>
            </a:r>
          </a:p>
          <a:p>
            <a:pPr lvl="1"/>
            <a:r>
              <a:rPr lang="en-US" dirty="0" smtClean="0"/>
              <a:t>When they will be executed.</a:t>
            </a:r>
          </a:p>
          <a:p>
            <a:pPr lvl="1"/>
            <a:r>
              <a:rPr lang="en-US" dirty="0" smtClean="0"/>
              <a:t>By whom to be executed.</a:t>
            </a:r>
          </a:p>
          <a:p>
            <a:pPr lvl="1"/>
            <a:endParaRPr lang="en-US" dirty="0" smtClean="0"/>
          </a:p>
          <a:p>
            <a:r>
              <a:rPr lang="en-US" dirty="0" smtClean="0"/>
              <a:t>The test execution schedule will take into account such factors as:</a:t>
            </a:r>
          </a:p>
          <a:p>
            <a:pPr lvl="1"/>
            <a:r>
              <a:rPr lang="en-US" dirty="0" smtClean="0"/>
              <a:t>risks</a:t>
            </a:r>
          </a:p>
          <a:p>
            <a:pPr lvl="1"/>
            <a:r>
              <a:rPr lang="en-US" dirty="0" smtClean="0"/>
              <a:t>regression tests</a:t>
            </a:r>
          </a:p>
          <a:p>
            <a:pPr lvl="1"/>
            <a:r>
              <a:rPr lang="en-US" dirty="0" smtClean="0"/>
              <a:t>prioritization</a:t>
            </a:r>
          </a:p>
          <a:p>
            <a:pPr lvl="1"/>
            <a:r>
              <a:rPr lang="en-US" dirty="0" smtClean="0"/>
              <a:t>technical and logical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41178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38711553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2402411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25869981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39150945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40293523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40031224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116</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46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8952795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spTree>
    <p:extLst>
      <p:ext uri="{BB962C8B-B14F-4D97-AF65-F5344CB8AC3E}">
        <p14:creationId xmlns:p14="http://schemas.microsoft.com/office/powerpoint/2010/main" val="34464707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spTree>
    <p:extLst>
      <p:ext uri="{BB962C8B-B14F-4D97-AF65-F5344CB8AC3E}">
        <p14:creationId xmlns:p14="http://schemas.microsoft.com/office/powerpoint/2010/main" val="334256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lstStyle/>
          <a:p>
            <a:r>
              <a:rPr lang="en-US" dirty="0"/>
              <a:t>Writing the test procedure is another opportunity to prioritize the tests, to ensure that the best testing is done in the time available</a:t>
            </a:r>
            <a:r>
              <a:rPr lang="en-US" dirty="0" smtClean="0"/>
              <a:t>.</a:t>
            </a:r>
          </a:p>
          <a:p>
            <a:endParaRPr lang="en-US" dirty="0"/>
          </a:p>
          <a:p>
            <a:r>
              <a:rPr lang="en-US" dirty="0"/>
              <a:t>A good </a:t>
            </a:r>
            <a:r>
              <a:rPr lang="en-US" b="1" dirty="0"/>
              <a:t>rule of thumb </a:t>
            </a:r>
            <a:r>
              <a:rPr lang="en-US" dirty="0"/>
              <a:t>is ‘Find the scary stuff first’. However the definition of what is ‘scary’ </a:t>
            </a:r>
            <a:r>
              <a:rPr lang="en-US" dirty="0" smtClean="0"/>
              <a:t>depends on </a:t>
            </a:r>
            <a:r>
              <a:rPr lang="en-US" dirty="0"/>
              <a:t>the business, </a:t>
            </a:r>
            <a:r>
              <a:rPr lang="en-US" dirty="0" smtClean="0"/>
              <a:t>system or project and </a:t>
            </a:r>
            <a:r>
              <a:rPr lang="en-US" dirty="0"/>
              <a:t>on the risks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780636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120</a:t>
            </a:fld>
            <a:endParaRPr lang="en-US"/>
          </a:p>
        </p:txBody>
      </p:sp>
    </p:spTree>
    <p:extLst>
      <p:ext uri="{BB962C8B-B14F-4D97-AF65-F5344CB8AC3E}">
        <p14:creationId xmlns:p14="http://schemas.microsoft.com/office/powerpoint/2010/main" val="25441806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39615677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122</a:t>
            </a:fld>
            <a:endParaRPr lang="en-US"/>
          </a:p>
        </p:txBody>
      </p:sp>
    </p:spTree>
    <p:extLst>
      <p:ext uri="{BB962C8B-B14F-4D97-AF65-F5344CB8AC3E}">
        <p14:creationId xmlns:p14="http://schemas.microsoft.com/office/powerpoint/2010/main" val="65730406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123</a:t>
            </a:fld>
            <a:endParaRPr lang="en-US"/>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smtClean="0"/>
              <a:t>Testing </a:t>
            </a:r>
            <a:r>
              <a:rPr lang="en-US" dirty="0"/>
              <a:t>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25157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24913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4975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347526" y="1471605"/>
            <a:ext cx="10953077"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617150" y="4785094"/>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2291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898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227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8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8926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The test development process</a:t>
            </a:r>
          </a:p>
          <a:p>
            <a:r>
              <a:rPr lang="en-US" dirty="0" smtClean="0"/>
              <a:t>Categories of test design techniques</a:t>
            </a:r>
          </a:p>
          <a:p>
            <a:r>
              <a:rPr lang="en-US" dirty="0" smtClean="0"/>
              <a:t>Case </a:t>
            </a:r>
            <a:r>
              <a:rPr lang="en-US" dirty="0"/>
              <a:t>Study – Knight </a:t>
            </a:r>
            <a:r>
              <a:rPr lang="en-US" dirty="0" smtClean="0"/>
              <a:t>Capital</a:t>
            </a:r>
          </a:p>
          <a:p>
            <a:r>
              <a:rPr lang="en-US" dirty="0"/>
              <a:t>Specification based testing (Black box)</a:t>
            </a:r>
          </a:p>
          <a:p>
            <a:r>
              <a:rPr lang="en-US" dirty="0" smtClean="0"/>
              <a:t>Black </a:t>
            </a:r>
            <a:r>
              <a:rPr lang="en-US" dirty="0"/>
              <a:t>Box Testing Techniques </a:t>
            </a:r>
          </a:p>
          <a:p>
            <a:r>
              <a:rPr lang="en-US" dirty="0"/>
              <a:t>General Testing</a:t>
            </a:r>
          </a:p>
          <a:p>
            <a:r>
              <a:rPr lang="en-US" dirty="0"/>
              <a:t>Experience based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90433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19666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21</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591800"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04942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lstStyle/>
          <a:p>
            <a:r>
              <a:rPr lang="en-US" dirty="0" smtClean="0"/>
              <a:t>We </a:t>
            </a:r>
            <a:r>
              <a:rPr lang="en-US" dirty="0"/>
              <a:t>use models (formal or informal) to specify </a:t>
            </a:r>
            <a:r>
              <a:rPr lang="en-US" dirty="0" smtClean="0"/>
              <a:t>the problem </a:t>
            </a:r>
            <a:r>
              <a:rPr lang="en-US" dirty="0"/>
              <a:t>to be solved, the software or its components</a:t>
            </a:r>
          </a:p>
          <a:p>
            <a:endParaRPr lang="en-US" dirty="0"/>
          </a:p>
          <a:p>
            <a:r>
              <a:rPr lang="en-US" dirty="0"/>
              <a:t>We derive systematically the test cases from </a:t>
            </a:r>
            <a:r>
              <a:rPr lang="en-US" dirty="0" smtClean="0"/>
              <a:t>these models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2933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a:bodyPr>
          <a:lstStyle/>
          <a:p>
            <a:r>
              <a:rPr lang="en-US" dirty="0" smtClean="0"/>
              <a:t>The </a:t>
            </a:r>
            <a:r>
              <a:rPr lang="en-US" dirty="0"/>
              <a:t>test cases are derived from information about </a:t>
            </a:r>
            <a:r>
              <a:rPr lang="en-US" dirty="0" smtClean="0"/>
              <a:t>how the </a:t>
            </a:r>
            <a:r>
              <a:rPr lang="en-US" dirty="0"/>
              <a:t>software is constructed for example: code </a:t>
            </a:r>
            <a:r>
              <a:rPr lang="en-US" dirty="0" smtClean="0"/>
              <a:t>and design</a:t>
            </a:r>
            <a:r>
              <a:rPr lang="en-US" dirty="0"/>
              <a:t>.</a:t>
            </a:r>
          </a:p>
          <a:p>
            <a:endParaRPr lang="en-US" dirty="0"/>
          </a:p>
          <a:p>
            <a:r>
              <a:rPr lang="en-US" dirty="0"/>
              <a:t>For the existing test cases, we can measure the </a:t>
            </a:r>
            <a:r>
              <a:rPr lang="en-US" dirty="0" smtClean="0"/>
              <a:t>test coverage </a:t>
            </a:r>
            <a:r>
              <a:rPr lang="en-US" dirty="0"/>
              <a:t>of the software</a:t>
            </a:r>
          </a:p>
          <a:p>
            <a:endParaRPr lang="en-US" dirty="0"/>
          </a:p>
          <a:p>
            <a:r>
              <a:rPr lang="en-US" dirty="0"/>
              <a:t>Further test cases can be derived systematically </a:t>
            </a:r>
            <a:r>
              <a:rPr lang="en-US" dirty="0" smtClean="0"/>
              <a:t>to increase </a:t>
            </a:r>
            <a:r>
              <a:rPr lang="en-US" dirty="0"/>
              <a:t>the test coverage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203605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a:bodyPr>
          <a:lstStyle/>
          <a:p>
            <a:r>
              <a:rPr lang="en-US" dirty="0"/>
              <a:t>The test cases are derived from </a:t>
            </a:r>
            <a:r>
              <a:rPr lang="en-US" dirty="0" smtClean="0"/>
              <a:t>the knowledge and experience </a:t>
            </a:r>
            <a:r>
              <a:rPr lang="en-US" dirty="0"/>
              <a:t>of </a:t>
            </a:r>
            <a:r>
              <a:rPr lang="en-US" dirty="0" smtClean="0"/>
              <a:t>people:</a:t>
            </a:r>
            <a:endParaRPr lang="en-US" dirty="0"/>
          </a:p>
          <a:p>
            <a:pPr lvl="1"/>
            <a:r>
              <a:rPr lang="en-US" dirty="0" smtClean="0"/>
              <a:t>Knowledge </a:t>
            </a:r>
            <a:r>
              <a:rPr lang="en-US" dirty="0"/>
              <a:t>of testers, developers, users and other </a:t>
            </a:r>
            <a:r>
              <a:rPr lang="en-US" dirty="0" smtClean="0"/>
              <a:t>stakeholders about </a:t>
            </a:r>
            <a:r>
              <a:rPr lang="en-US" dirty="0"/>
              <a:t>the software, its usage and its </a:t>
            </a:r>
            <a:r>
              <a:rPr lang="en-US" dirty="0" smtClean="0"/>
              <a:t>environment</a:t>
            </a:r>
          </a:p>
          <a:p>
            <a:pPr lvl="1"/>
            <a:r>
              <a:rPr lang="en-US" dirty="0" smtClean="0"/>
              <a:t>Knowledge </a:t>
            </a:r>
            <a:r>
              <a:rPr lang="en-US" dirty="0"/>
              <a:t>about likely defects and their distribution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28243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474453" y="1509623"/>
            <a:ext cx="10205739" cy="4168801"/>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30002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2320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168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85071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Before we start testing, we need to know </a:t>
            </a:r>
          </a:p>
          <a:p>
            <a:pPr lvl="1"/>
            <a:r>
              <a:rPr lang="en-US" dirty="0" smtClean="0"/>
              <a:t>What </a:t>
            </a:r>
            <a:r>
              <a:rPr lang="en-US" dirty="0"/>
              <a:t>are we trying to test?</a:t>
            </a:r>
          </a:p>
          <a:p>
            <a:pPr lvl="1"/>
            <a:r>
              <a:rPr lang="en-US" dirty="0" smtClean="0"/>
              <a:t>What are </a:t>
            </a:r>
            <a:r>
              <a:rPr lang="en-US" dirty="0"/>
              <a:t>the inputs?</a:t>
            </a:r>
          </a:p>
          <a:p>
            <a:pPr lvl="1"/>
            <a:r>
              <a:rPr lang="en-US" dirty="0" smtClean="0"/>
              <a:t>What are </a:t>
            </a:r>
            <a:r>
              <a:rPr lang="en-US" dirty="0"/>
              <a:t>the </a:t>
            </a:r>
            <a:r>
              <a:rPr lang="en-US" dirty="0" smtClean="0"/>
              <a:t>results that </a:t>
            </a:r>
            <a:r>
              <a:rPr lang="en-US" dirty="0"/>
              <a:t>should be produced by those inputs?</a:t>
            </a:r>
          </a:p>
          <a:p>
            <a:pPr lvl="1"/>
            <a:r>
              <a:rPr lang="en-US" dirty="0" smtClean="0"/>
              <a:t>How </a:t>
            </a:r>
            <a:r>
              <a:rPr lang="en-US" dirty="0"/>
              <a:t>do we </a:t>
            </a:r>
            <a:r>
              <a:rPr lang="en-US" dirty="0" smtClean="0"/>
              <a:t>prepare the </a:t>
            </a:r>
            <a:r>
              <a:rPr lang="en-US" dirty="0"/>
              <a:t>tests?</a:t>
            </a:r>
          </a:p>
          <a:p>
            <a:pPr lvl="1"/>
            <a:r>
              <a:rPr lang="en-US" dirty="0" smtClean="0"/>
              <a:t>How do </a:t>
            </a:r>
            <a:r>
              <a:rPr lang="en-US" dirty="0"/>
              <a:t>we </a:t>
            </a:r>
            <a:r>
              <a:rPr lang="en-US" dirty="0" smtClean="0"/>
              <a:t>run the </a:t>
            </a:r>
            <a:r>
              <a:rPr lang="en-US" dirty="0"/>
              <a:t>tests?</a:t>
            </a:r>
          </a:p>
          <a:p>
            <a:endParaRPr lang="en-US" dirty="0"/>
          </a:p>
          <a:p>
            <a:r>
              <a:rPr lang="en-US" dirty="0"/>
              <a:t>To answer these questions we will look at </a:t>
            </a:r>
          </a:p>
          <a:p>
            <a:pPr lvl="1"/>
            <a:r>
              <a:rPr lang="en-US" dirty="0" smtClean="0"/>
              <a:t>Test </a:t>
            </a:r>
            <a:r>
              <a:rPr lang="en-US" dirty="0"/>
              <a:t>conditions</a:t>
            </a:r>
          </a:p>
          <a:p>
            <a:pPr lvl="1"/>
            <a:r>
              <a:rPr lang="en-US" dirty="0" smtClean="0"/>
              <a:t>Test </a:t>
            </a:r>
            <a:r>
              <a:rPr lang="en-US" dirty="0"/>
              <a:t>cases</a:t>
            </a:r>
          </a:p>
          <a:p>
            <a:pPr lvl="1"/>
            <a:r>
              <a:rPr lang="en-US" dirty="0" smtClean="0"/>
              <a:t>Test </a:t>
            </a:r>
            <a:r>
              <a:rPr lang="en-US" dirty="0"/>
              <a:t>procedures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7350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989036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4161651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256090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566020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3089472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803771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745588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517585" y="1466492"/>
            <a:ext cx="10836215" cy="4710472"/>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31268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34"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814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 test design process can be done in different ways, from very informal (little or no documentation), to very formal. </a:t>
            </a:r>
          </a:p>
          <a:p>
            <a:r>
              <a:rPr lang="en-US" dirty="0"/>
              <a:t>The level of formality depends on the context of the testing, including:</a:t>
            </a:r>
          </a:p>
        </p:txBody>
      </p:sp>
      <p:pic>
        <p:nvPicPr>
          <p:cNvPr id="4" name="Picture 3"/>
          <p:cNvPicPr>
            <a:picLocks noChangeAspect="1"/>
          </p:cNvPicPr>
          <p:nvPr/>
        </p:nvPicPr>
        <p:blipFill>
          <a:blip r:embed="rId2"/>
          <a:stretch>
            <a:fillRect/>
          </a:stretch>
        </p:blipFill>
        <p:spPr>
          <a:xfrm>
            <a:off x="2938324" y="3475462"/>
            <a:ext cx="5455868" cy="228860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979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1058288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21207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33715336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1192573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25440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347527" y="1509623"/>
            <a:ext cx="11237748" cy="4667340"/>
          </a:xfrm>
          <a:noFill/>
        </p:spPr>
        <p:txBody>
          <a:bodyPr vert="horz" lIns="92075" tIns="46038" rIns="92075" bIns="46038" rtlCol="0">
            <a:normAutofit/>
          </a:bodyPr>
          <a:lstStyle/>
          <a:p>
            <a:r>
              <a:rPr lang="en-US" i="1" dirty="0" smtClean="0"/>
              <a:t>The </a:t>
            </a:r>
            <a:r>
              <a:rPr lang="en-US" i="1" dirty="0"/>
              <a:t>basic idea is to divide a set of </a:t>
            </a:r>
            <a:r>
              <a:rPr lang="en-US" i="1" dirty="0" smtClean="0"/>
              <a:t>test conditions </a:t>
            </a:r>
            <a:r>
              <a:rPr lang="en-US" i="1" dirty="0"/>
              <a:t>into sub groups or sub </a:t>
            </a:r>
            <a:r>
              <a:rPr lang="en-US" i="1" dirty="0" smtClean="0"/>
              <a:t>sets (</a:t>
            </a:r>
            <a:r>
              <a:rPr lang="en-US" i="1" dirty="0"/>
              <a:t>partitions) that can be considered the same .</a:t>
            </a:r>
          </a:p>
          <a:p>
            <a:endParaRPr lang="en-US" i="1" dirty="0"/>
          </a:p>
          <a:p>
            <a:r>
              <a:rPr lang="en-US" i="1" dirty="0"/>
              <a:t>It is important that the different </a:t>
            </a:r>
            <a:r>
              <a:rPr lang="en-US" i="1" dirty="0" smtClean="0"/>
              <a:t>partitions do </a:t>
            </a:r>
            <a:r>
              <a:rPr lang="en-US" i="1" dirty="0"/>
              <a:t>not have common elements</a:t>
            </a:r>
          </a:p>
          <a:p>
            <a:endParaRPr lang="en-US" i="1" dirty="0"/>
          </a:p>
          <a:p>
            <a:r>
              <a:rPr lang="en-US" i="1" dirty="0"/>
              <a:t>We need only to test one condition </a:t>
            </a:r>
            <a:r>
              <a:rPr lang="en-US" i="1" dirty="0" smtClean="0"/>
              <a:t>from each </a:t>
            </a:r>
            <a:r>
              <a:rPr lang="en-US" i="1" dirty="0"/>
              <a:t>partition , because all the conditions </a:t>
            </a:r>
            <a:r>
              <a:rPr lang="en-US" i="1" dirty="0" smtClean="0"/>
              <a:t>in the </a:t>
            </a:r>
            <a:r>
              <a:rPr lang="en-US" i="1" dirty="0"/>
              <a:t>same partition will be treated in </a:t>
            </a:r>
            <a:r>
              <a:rPr lang="en-US" i="1" dirty="0" smtClean="0"/>
              <a:t>the same </a:t>
            </a:r>
            <a:r>
              <a:rPr lang="en-US" i="1" dirty="0"/>
              <a:t>way by the software.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2759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917571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872751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1926125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21261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Test analysis</a:t>
            </a:r>
          </a:p>
          <a:p>
            <a:pPr marL="514350" indent="-514350">
              <a:buFont typeface="+mj-lt"/>
              <a:buAutoNum type="arabicPeriod"/>
            </a:pPr>
            <a:r>
              <a:rPr lang="en-US" dirty="0" smtClean="0"/>
              <a:t>Test design</a:t>
            </a:r>
          </a:p>
          <a:p>
            <a:pPr marL="514350" indent="-514350">
              <a:buFont typeface="+mj-lt"/>
              <a:buAutoNum type="arabicPeriod"/>
            </a:pPr>
            <a:r>
              <a:rPr lang="en-US" dirty="0" smtClean="0"/>
              <a:t>Test implementation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70965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53641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633163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68575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0034382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70917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347527" y="1630393"/>
            <a:ext cx="11263628" cy="4725958"/>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670537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01189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9880887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234300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4206653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Test analysis</a:t>
            </a:r>
            <a:endParaRPr lang="en-US" dirty="0"/>
          </a:p>
        </p:txBody>
      </p:sp>
      <p:sp>
        <p:nvSpPr>
          <p:cNvPr id="3" name="Content Placeholder 2"/>
          <p:cNvSpPr>
            <a:spLocks noGrp="1"/>
          </p:cNvSpPr>
          <p:nvPr>
            <p:ph idx="1"/>
          </p:nvPr>
        </p:nvSpPr>
        <p:spPr/>
        <p:txBody>
          <a:bodyPr>
            <a:normAutofit lnSpcReduction="10000"/>
          </a:bodyPr>
          <a:lstStyle/>
          <a:p>
            <a:r>
              <a:rPr lang="en-US" b="1" dirty="0"/>
              <a:t>The test basis documentation </a:t>
            </a:r>
            <a:r>
              <a:rPr lang="en-US" dirty="0"/>
              <a:t>is analyzed in order to determine </a:t>
            </a:r>
            <a:r>
              <a:rPr lang="en-US" i="1" dirty="0" smtClean="0"/>
              <a:t>what </a:t>
            </a:r>
            <a:r>
              <a:rPr lang="en-US" dirty="0" smtClean="0"/>
              <a:t>to </a:t>
            </a:r>
            <a:r>
              <a:rPr lang="en-US" dirty="0"/>
              <a:t>test, i.e. to </a:t>
            </a:r>
            <a:r>
              <a:rPr lang="en-US" i="1" dirty="0"/>
              <a:t>identify </a:t>
            </a:r>
            <a:r>
              <a:rPr lang="en-US" i="1" dirty="0" smtClean="0"/>
              <a:t>the test </a:t>
            </a:r>
            <a:r>
              <a:rPr lang="en-US" i="1" dirty="0"/>
              <a:t>conditions</a:t>
            </a:r>
            <a:r>
              <a:rPr lang="en-US" dirty="0"/>
              <a:t>. </a:t>
            </a:r>
            <a:endParaRPr lang="en-US" dirty="0" smtClean="0"/>
          </a:p>
          <a:p>
            <a:endParaRPr lang="en-US" dirty="0"/>
          </a:p>
          <a:p>
            <a:r>
              <a:rPr lang="en-US" dirty="0"/>
              <a:t>Test condition </a:t>
            </a:r>
            <a:r>
              <a:rPr lang="en-US" i="1" dirty="0"/>
              <a:t>(Def.) </a:t>
            </a:r>
            <a:r>
              <a:rPr lang="en-US" dirty="0"/>
              <a:t>= an </a:t>
            </a:r>
            <a:r>
              <a:rPr lang="en-US" dirty="0" smtClean="0"/>
              <a:t>item or event that </a:t>
            </a:r>
            <a:r>
              <a:rPr lang="en-US" dirty="0"/>
              <a:t>could be verified by one or more test cases </a:t>
            </a:r>
            <a:endParaRPr lang="en-US" dirty="0" smtClean="0"/>
          </a:p>
          <a:p>
            <a:endParaRPr lang="en-US" dirty="0"/>
          </a:p>
          <a:p>
            <a:r>
              <a:rPr lang="en-US" b="1" dirty="0"/>
              <a:t>Examples of test conditions</a:t>
            </a:r>
            <a:endParaRPr lang="en-US" dirty="0"/>
          </a:p>
          <a:p>
            <a:pPr lvl="1"/>
            <a:r>
              <a:rPr lang="en-US" dirty="0" smtClean="0"/>
              <a:t>A </a:t>
            </a:r>
            <a:r>
              <a:rPr lang="en-US" dirty="0"/>
              <a:t>function</a:t>
            </a:r>
          </a:p>
          <a:p>
            <a:pPr lvl="1"/>
            <a:r>
              <a:rPr lang="en-US" dirty="0" smtClean="0"/>
              <a:t>A </a:t>
            </a:r>
            <a:r>
              <a:rPr lang="en-US" dirty="0"/>
              <a:t>transaction</a:t>
            </a:r>
          </a:p>
          <a:p>
            <a:pPr lvl="1"/>
            <a:r>
              <a:rPr lang="en-US" dirty="0" smtClean="0"/>
              <a:t>A </a:t>
            </a:r>
            <a:r>
              <a:rPr lang="en-US" dirty="0"/>
              <a:t>quality characteristic </a:t>
            </a:r>
          </a:p>
          <a:p>
            <a:pPr lvl="1"/>
            <a:r>
              <a:rPr lang="en-US" dirty="0" smtClean="0"/>
              <a:t>Other</a:t>
            </a:r>
            <a:r>
              <a:rPr lang="fr-FR" dirty="0" smtClean="0"/>
              <a:t> </a:t>
            </a:r>
            <a:r>
              <a:rPr lang="fr-FR" dirty="0"/>
              <a:t>structural </a:t>
            </a:r>
            <a:r>
              <a:rPr lang="en-US" dirty="0" smtClean="0"/>
              <a:t>elements</a:t>
            </a:r>
            <a:r>
              <a:rPr lang="fr-FR" dirty="0" smtClean="0"/>
              <a:t> </a:t>
            </a:r>
            <a:r>
              <a:rPr lang="fr-FR" dirty="0"/>
              <a:t>(menus in web pages, etc.)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642301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553076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7121070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2693915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378324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5153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30178170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81789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8771131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0889850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392419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possibilities</a:t>
            </a:r>
            <a:endParaRPr lang="en-US" dirty="0"/>
          </a:p>
        </p:txBody>
      </p:sp>
      <p:sp>
        <p:nvSpPr>
          <p:cNvPr id="3" name="Content Placeholder 2"/>
          <p:cNvSpPr>
            <a:spLocks noGrp="1"/>
          </p:cNvSpPr>
          <p:nvPr>
            <p:ph idx="1"/>
          </p:nvPr>
        </p:nvSpPr>
        <p:spPr/>
        <p:txBody>
          <a:bodyPr/>
          <a:lstStyle/>
          <a:p>
            <a:r>
              <a:rPr lang="en-US" b="1" dirty="0"/>
              <a:t>“Throw a wide net!”</a:t>
            </a:r>
            <a:endParaRPr lang="en-US" dirty="0"/>
          </a:p>
          <a:p>
            <a:r>
              <a:rPr lang="en-US" dirty="0"/>
              <a:t>First; identify as many test conditions as possible</a:t>
            </a:r>
          </a:p>
          <a:p>
            <a:r>
              <a:rPr lang="en-US" dirty="0"/>
              <a:t>Second; </a:t>
            </a:r>
            <a:r>
              <a:rPr lang="en-US" dirty="0" smtClean="0"/>
              <a:t>select which </a:t>
            </a:r>
            <a:r>
              <a:rPr lang="en-US" dirty="0"/>
              <a:t>one to develop in more detail</a:t>
            </a:r>
          </a:p>
          <a:p>
            <a:r>
              <a:rPr lang="en-US" dirty="0"/>
              <a:t>We can't test everything (P2). We have to select a subset of all possible tests, but this subset must have a high probability of </a:t>
            </a:r>
            <a:r>
              <a:rPr lang="en-US" dirty="0" smtClean="0"/>
              <a:t>finding most </a:t>
            </a:r>
            <a:r>
              <a:rPr lang="en-US" dirty="0"/>
              <a:t>of the </a:t>
            </a:r>
            <a:r>
              <a:rPr lang="en-US" dirty="0" smtClean="0"/>
              <a:t>defects in </a:t>
            </a:r>
            <a:r>
              <a:rPr lang="en-US" dirty="0"/>
              <a:t>the system.</a:t>
            </a:r>
          </a:p>
          <a:p>
            <a:r>
              <a:rPr lang="en-US" dirty="0"/>
              <a:t>We need a suitable  test design technique to guide our selection and to </a:t>
            </a:r>
            <a:r>
              <a:rPr lang="en-US" dirty="0" smtClean="0"/>
              <a:t>prioritize the </a:t>
            </a:r>
            <a:r>
              <a:rPr lang="en-US" dirty="0"/>
              <a:t>test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06497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15202764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78403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72</a:t>
            </a:fld>
            <a:endParaRPr lang="en-US" dirty="0">
              <a:solidFill>
                <a:schemeClr val="tx2"/>
              </a:solidFill>
            </a:endParaRPr>
          </a:p>
        </p:txBody>
      </p:sp>
    </p:spTree>
    <p:extLst>
      <p:ext uri="{BB962C8B-B14F-4D97-AF65-F5344CB8AC3E}">
        <p14:creationId xmlns:p14="http://schemas.microsoft.com/office/powerpoint/2010/main" val="3696051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8164744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8078146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75345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986105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559291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979629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graphicFrame>
        <p:nvGraphicFramePr>
          <p:cNvPr id="5" name="Table 4"/>
          <p:cNvGraphicFramePr>
            <a:graphicFrameLocks noGrp="1"/>
          </p:cNvGraphicFramePr>
          <p:nvPr>
            <p:extLst/>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smtClean="0"/>
                        <a:t>Case 4</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73112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design</a:t>
            </a:r>
            <a:endParaRPr lang="en-US" dirty="0"/>
          </a:p>
        </p:txBody>
      </p:sp>
      <p:sp>
        <p:nvSpPr>
          <p:cNvPr id="3" name="Content Placeholder 2"/>
          <p:cNvSpPr>
            <a:spLocks noGrp="1"/>
          </p:cNvSpPr>
          <p:nvPr>
            <p:ph idx="1"/>
          </p:nvPr>
        </p:nvSpPr>
        <p:spPr/>
        <p:txBody>
          <a:bodyPr>
            <a:normAutofit/>
          </a:bodyPr>
          <a:lstStyle/>
          <a:p>
            <a:r>
              <a:rPr lang="en-US" dirty="0"/>
              <a:t>During test design:</a:t>
            </a:r>
          </a:p>
          <a:p>
            <a:pPr marL="0" indent="0">
              <a:buNone/>
            </a:pPr>
            <a:endParaRPr lang="en-US" dirty="0" smtClean="0"/>
          </a:p>
          <a:p>
            <a:pPr marL="0" indent="0">
              <a:buNone/>
            </a:pPr>
            <a:endParaRPr lang="en-US" dirty="0"/>
          </a:p>
          <a:p>
            <a:pPr marL="0" indent="0">
              <a:buNone/>
            </a:pPr>
            <a:r>
              <a:rPr lang="en-US" dirty="0" smtClean="0"/>
              <a:t>    are </a:t>
            </a:r>
            <a:r>
              <a:rPr lang="en-US" dirty="0"/>
              <a:t>created and specified</a:t>
            </a:r>
            <a:r>
              <a:rPr lang="en-US" dirty="0" smtClean="0"/>
              <a:t>.</a:t>
            </a:r>
          </a:p>
          <a:p>
            <a:pPr marL="0" indent="0">
              <a:buNone/>
            </a:pPr>
            <a:endParaRPr lang="en-US" sz="1600" dirty="0"/>
          </a:p>
          <a:p>
            <a:r>
              <a:rPr lang="en-US" b="1" dirty="0"/>
              <a:t>Test case </a:t>
            </a:r>
            <a:r>
              <a:rPr lang="en-US" dirty="0"/>
              <a:t>= a set of</a:t>
            </a:r>
            <a:r>
              <a:rPr lang="en-US" dirty="0" smtClean="0"/>
              <a:t>:</a:t>
            </a:r>
          </a:p>
          <a:p>
            <a:endParaRPr lang="en-US" dirty="0"/>
          </a:p>
          <a:p>
            <a:endParaRPr lang="en-US" sz="4800" dirty="0" smtClean="0"/>
          </a:p>
          <a:p>
            <a:pPr marL="0" indent="0">
              <a:buNone/>
            </a:pPr>
            <a:r>
              <a:rPr lang="en-US" dirty="0" smtClean="0"/>
              <a:t>     developed </a:t>
            </a:r>
            <a:r>
              <a:rPr lang="en-US" dirty="0"/>
              <a:t>to cover certain test condition(s).</a:t>
            </a:r>
          </a:p>
        </p:txBody>
      </p:sp>
      <p:pic>
        <p:nvPicPr>
          <p:cNvPr id="4" name="Picture 3"/>
          <p:cNvPicPr>
            <a:picLocks noChangeAspect="1"/>
          </p:cNvPicPr>
          <p:nvPr/>
        </p:nvPicPr>
        <p:blipFill>
          <a:blip r:embed="rId2"/>
          <a:stretch>
            <a:fillRect/>
          </a:stretch>
        </p:blipFill>
        <p:spPr>
          <a:xfrm>
            <a:off x="1293583" y="2248780"/>
            <a:ext cx="4586009" cy="1121628"/>
          </a:xfrm>
          <a:prstGeom prst="rect">
            <a:avLst/>
          </a:prstGeom>
        </p:spPr>
      </p:pic>
      <p:graphicFrame>
        <p:nvGraphicFramePr>
          <p:cNvPr id="5" name="Diagram 4"/>
          <p:cNvGraphicFramePr/>
          <p:nvPr>
            <p:extLst/>
          </p:nvPr>
        </p:nvGraphicFramePr>
        <p:xfrm>
          <a:off x="1437640" y="4001294"/>
          <a:ext cx="8940800" cy="211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1262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347527" y="1382970"/>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pic>
        <p:nvPicPr>
          <p:cNvPr id="5" name="Picture 4"/>
          <p:cNvPicPr>
            <a:picLocks noChangeAspect="1"/>
          </p:cNvPicPr>
          <p:nvPr/>
        </p:nvPicPr>
        <p:blipFill>
          <a:blip r:embed="rId2"/>
          <a:stretch>
            <a:fillRect/>
          </a:stretch>
        </p:blipFill>
        <p:spPr>
          <a:xfrm>
            <a:off x="6474615" y="3883085"/>
            <a:ext cx="3638649" cy="2609790"/>
          </a:xfrm>
          <a:prstGeom prst="rect">
            <a:avLst/>
          </a:prstGeom>
        </p:spPr>
      </p:pic>
    </p:spTree>
    <p:extLst>
      <p:ext uri="{BB962C8B-B14F-4D97-AF65-F5344CB8AC3E}">
        <p14:creationId xmlns:p14="http://schemas.microsoft.com/office/powerpoint/2010/main" val="23327747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46694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graphicFrame>
        <p:nvGraphicFramePr>
          <p:cNvPr id="5" name="object 7"/>
          <p:cNvGraphicFramePr>
            <a:graphicFrameLocks noGrp="1"/>
          </p:cNvGraphicFramePr>
          <p:nvPr>
            <p:extLst>
              <p:ext uri="{D42A27DB-BD31-4B8C-83A1-F6EECF244321}">
                <p14:modId xmlns:p14="http://schemas.microsoft.com/office/powerpoint/2010/main" val="1351184801"/>
              </p:ext>
            </p:extLst>
          </p:nvPr>
        </p:nvGraphicFramePr>
        <p:xfrm>
          <a:off x="812321" y="1379063"/>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0937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graphicFrame>
        <p:nvGraphicFramePr>
          <p:cNvPr id="5" name="object 9"/>
          <p:cNvGraphicFramePr>
            <a:graphicFrameLocks noGrp="1"/>
          </p:cNvGraphicFramePr>
          <p:nvPr>
            <p:extLst>
              <p:ext uri="{D42A27DB-BD31-4B8C-83A1-F6EECF244321}">
                <p14:modId xmlns:p14="http://schemas.microsoft.com/office/powerpoint/2010/main" val="316071953"/>
              </p:ext>
            </p:extLst>
          </p:nvPr>
        </p:nvGraphicFramePr>
        <p:xfrm>
          <a:off x="1068545" y="1484397"/>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343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graphicFrame>
        <p:nvGraphicFramePr>
          <p:cNvPr id="5" name="object 10"/>
          <p:cNvGraphicFramePr>
            <a:graphicFrameLocks noGrp="1"/>
          </p:cNvGraphicFramePr>
          <p:nvPr>
            <p:extLst>
              <p:ext uri="{D42A27DB-BD31-4B8C-83A1-F6EECF244321}">
                <p14:modId xmlns:p14="http://schemas.microsoft.com/office/powerpoint/2010/main" val="3038425543"/>
              </p:ext>
            </p:extLst>
          </p:nvPr>
        </p:nvGraphicFramePr>
        <p:xfrm>
          <a:off x="1105064" y="1540953"/>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7795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43407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8604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393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2683877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167923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oracle</a:t>
            </a:r>
            <a:endParaRPr lang="en-US" dirty="0"/>
          </a:p>
        </p:txBody>
      </p:sp>
      <p:sp>
        <p:nvSpPr>
          <p:cNvPr id="3" name="Content Placeholder 2"/>
          <p:cNvSpPr>
            <a:spLocks noGrp="1"/>
          </p:cNvSpPr>
          <p:nvPr>
            <p:ph idx="1"/>
          </p:nvPr>
        </p:nvSpPr>
        <p:spPr/>
        <p:txBody>
          <a:bodyPr>
            <a:normAutofit/>
          </a:bodyPr>
          <a:lstStyle/>
          <a:p>
            <a:r>
              <a:rPr lang="en-US" dirty="0" smtClean="0"/>
              <a:t>In order to know what the system should do, we need to have a source of information about the correct behavior of the system an oracle</a:t>
            </a:r>
          </a:p>
          <a:p>
            <a:r>
              <a:rPr lang="en-US" dirty="0" smtClean="0"/>
              <a:t>Expected results include:</a:t>
            </a:r>
          </a:p>
          <a:p>
            <a:endParaRPr lang="en-US" dirty="0"/>
          </a:p>
          <a:p>
            <a:endParaRPr lang="en-US" dirty="0" smtClean="0"/>
          </a:p>
          <a:p>
            <a:endParaRPr lang="en-US" dirty="0" smtClean="0"/>
          </a:p>
          <a:p>
            <a:r>
              <a:rPr lang="en-US" dirty="0" smtClean="0"/>
              <a:t>If expected results have not been defined, then a plausible but erroneous result may be interpreted as the correct one</a:t>
            </a:r>
          </a:p>
          <a:p>
            <a:r>
              <a:rPr lang="en-US" dirty="0" smtClean="0"/>
              <a:t>Expected results should ideally be defined prior to test execution</a:t>
            </a:r>
            <a:endParaRPr lang="en-US" dirty="0"/>
          </a:p>
        </p:txBody>
      </p:sp>
      <p:sp>
        <p:nvSpPr>
          <p:cNvPr id="4" name="Oval 3"/>
          <p:cNvSpPr/>
          <p:nvPr/>
        </p:nvSpPr>
        <p:spPr>
          <a:xfrm>
            <a:off x="7241187" y="2365710"/>
            <a:ext cx="1563624" cy="98755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Outputs</a:t>
            </a:r>
            <a:endParaRPr lang="en-US" sz="2000" dirty="0">
              <a:solidFill>
                <a:schemeClr val="tx1"/>
              </a:solidFill>
              <a:latin typeface="Candara" panose="020E0502030303020204" pitchFamily="34" charset="0"/>
            </a:endParaRPr>
          </a:p>
        </p:txBody>
      </p:sp>
      <p:sp>
        <p:nvSpPr>
          <p:cNvPr id="5" name="Oval 4"/>
          <p:cNvSpPr/>
          <p:nvPr/>
        </p:nvSpPr>
        <p:spPr>
          <a:xfrm>
            <a:off x="5043579"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Changes to data and states</a:t>
            </a:r>
            <a:endParaRPr lang="en-US" sz="2000" dirty="0">
              <a:solidFill>
                <a:schemeClr val="tx1"/>
              </a:solidFill>
              <a:latin typeface="Candara" panose="020E0502030303020204" pitchFamily="34" charset="0"/>
            </a:endParaRPr>
          </a:p>
        </p:txBody>
      </p:sp>
      <p:sp>
        <p:nvSpPr>
          <p:cNvPr id="6" name="Oval 5"/>
          <p:cNvSpPr/>
          <p:nvPr/>
        </p:nvSpPr>
        <p:spPr>
          <a:xfrm>
            <a:off x="8804811"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Any other consequence of the test</a:t>
            </a:r>
            <a:endParaRPr lang="en-US" sz="2000" dirty="0">
              <a:solidFill>
                <a:schemeClr val="tx1"/>
              </a:solidFill>
              <a:latin typeface="Candara" panose="020E0502030303020204" pitchFamily="34" charset="0"/>
            </a:endParaRPr>
          </a:p>
        </p:txBody>
      </p:sp>
      <p:sp>
        <p:nvSpPr>
          <p:cNvPr id="7" name="Slide Number Placeholder 6"/>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65044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33779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717430" y="1707388"/>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10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3736012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97351"/>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6823494" y="1207301"/>
            <a:ext cx="5026617" cy="220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7571554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95</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37784972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7470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1925803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41326641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7756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8675</Words>
  <Application>Microsoft Office PowerPoint</Application>
  <PresentationFormat>Widescreen</PresentationFormat>
  <Paragraphs>1447</Paragraphs>
  <Slides>124</Slides>
  <Notes>58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124</vt:i4>
      </vt:variant>
    </vt:vector>
  </HeadingPairs>
  <TitlesOfParts>
    <vt:vector size="140" baseType="lpstr">
      <vt:lpstr>ＭＳ Ｐゴシック</vt:lpstr>
      <vt:lpstr>游ゴシック</vt:lpstr>
      <vt:lpstr>Arial</vt:lpstr>
      <vt:lpstr>Calibri</vt:lpstr>
      <vt:lpstr>Calibri Light</vt:lpstr>
      <vt:lpstr>Candara</vt:lpstr>
      <vt:lpstr>Carlito</vt:lpstr>
      <vt:lpstr>Courier New</vt:lpstr>
      <vt:lpstr>Garamond</vt:lpstr>
      <vt:lpstr>Gill Sans MT</vt:lpstr>
      <vt:lpstr>Times New Roman</vt:lpstr>
      <vt:lpstr>Trebuchet MS</vt:lpstr>
      <vt:lpstr>Wingdings</vt:lpstr>
      <vt:lpstr>Wingdings 3</vt:lpstr>
      <vt:lpstr>Office Theme</vt:lpstr>
      <vt:lpstr>Visio</vt:lpstr>
      <vt:lpstr>Test Design Techniques</vt:lpstr>
      <vt:lpstr>Outline</vt:lpstr>
      <vt:lpstr>Background</vt:lpstr>
      <vt:lpstr>Background</vt:lpstr>
      <vt:lpstr>Test development process</vt:lpstr>
      <vt:lpstr>1. Test analysis</vt:lpstr>
      <vt:lpstr>Test possibilities</vt:lpstr>
      <vt:lpstr>2. Test design</vt:lpstr>
      <vt:lpstr>Test oracle</vt:lpstr>
      <vt:lpstr>3. Test implementation</vt:lpstr>
      <vt:lpstr>3. Test implementation</vt:lpstr>
      <vt:lpstr>3. Test implementation</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Testing Techniques</vt:lpstr>
      <vt:lpstr>Testing techniques</vt:lpstr>
      <vt:lpstr>Categories of test design techniques</vt:lpstr>
      <vt:lpstr>Specification-Based Testing Black Box Testing</vt:lpstr>
      <vt:lpstr>Functional Testing: A.k.a.: Black Box Testing</vt:lpstr>
      <vt:lpstr>Common features of black box techniques</vt:lpstr>
      <vt:lpstr>Common features of black box techniques</vt:lpstr>
      <vt:lpstr>Common features of black box techniques</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Single Defect Assumption</vt:lpstr>
      <vt:lpstr>Functional Testing Concepts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Determining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cp:revision>
  <dcterms:created xsi:type="dcterms:W3CDTF">2021-10-12T10:09:12Z</dcterms:created>
  <dcterms:modified xsi:type="dcterms:W3CDTF">2021-11-28T04:21:55Z</dcterms:modified>
</cp:coreProperties>
</file>