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04" r:id="rId42"/>
    <p:sldId id="305" r:id="rId43"/>
    <p:sldId id="30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85" r:id="rId63"/>
    <p:sldId id="307" r:id="rId64"/>
    <p:sldId id="308" r:id="rId65"/>
    <p:sldId id="309" r:id="rId66"/>
    <p:sldId id="310" r:id="rId67"/>
    <p:sldId id="311" r:id="rId68"/>
    <p:sldId id="312" r:id="rId69"/>
    <p:sldId id="332" r:id="rId70"/>
    <p:sldId id="333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0ED5F-57F7-41A3-9ACC-D2FCCFA7696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9B53-9790-4907-85E9-1E247426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8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2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2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2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1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49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5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4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6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851E11-6420-DE49-AEF4-A3CDAAA8C697}" type="slidenum">
              <a:rPr lang="en-US" sz="1200">
                <a:latin typeface="Verdana" charset="0"/>
              </a:rPr>
              <a:pPr algn="r" eaLnBrk="1" hangingPunct="1"/>
              <a:t>3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7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2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97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66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1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6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10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2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70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5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9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B2B2-4038-4C27-BE41-FFDF97FE67FC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292E-3C7B-493C-991E-4764593041FC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C04D-32BA-4347-8086-08E5C96208D0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4ED-58E4-4CD8-9B4A-0077E7AD499F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5AD8-C0BB-43A5-BAD8-F615BA524505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2BE0-A2F3-4D8F-98B8-3926370542E4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E46A-9004-4F68-B3E2-F78F67F33509}" type="datetime1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ABF-3675-4388-AADF-6054960CB9C0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0A2E-A557-4EE7-9BF2-43C017C04ED5}" type="datetime1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3B6-75C1-43BC-B878-000D55F17770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8A8D-1A52-45F9-B193-4918DD22A7FD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99D2-0BF1-4196-9BBF-D566F2610F29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</a:t>
            </a:r>
            <a:r>
              <a:rPr lang="en-US" dirty="0" err="1" smtClean="0"/>
              <a:t>En</a:t>
            </a:r>
            <a:r>
              <a:rPr lang="en-US" dirty="0" smtClean="0"/>
              <a:t> try attempts, a screen advises the customer that the ATM card will not be returned, and no access to ATM functions is provided.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0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2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5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30" y="1520900"/>
            <a:ext cx="7259063" cy="4658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1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77" y="1373242"/>
            <a:ext cx="5868219" cy="4953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5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86" y="1406880"/>
            <a:ext cx="4744112" cy="4620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69" y="1378005"/>
            <a:ext cx="5096586" cy="49441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/>
              <a:t>Acceptance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 smtClean="0"/>
              <a:t>Performance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89838" y="485895"/>
            <a:ext cx="3763962" cy="53403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Uppermost level SAT M finite state machine.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44"/>
            <a:ext cx="5609159" cy="6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3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87439" y="365125"/>
            <a:ext cx="4578350" cy="58118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PIN entry state.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81" y="365125"/>
            <a:ext cx="512516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09242" y="429523"/>
            <a:ext cx="4029075" cy="5422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transaction processing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22" y="116131"/>
            <a:ext cx="6277851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Paths in the SATM PIN Try State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Correct PIN on first try state sequence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S3&gt;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Port Event Sequence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-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3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4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th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*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Enter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Failed PIN on first try state Sequences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S2.n.6&gt;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768096" y="274638"/>
            <a:ext cx="9442704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How Many Paths in the PIN Try State?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59536" y="1295400"/>
            <a:ext cx="10369296" cy="4800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try: 1 correct + 5 failed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try: 5 failed 1st attempts * 6 second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3</a:t>
            </a:r>
            <a:r>
              <a:rPr lang="en-US" altLang="en-US" baseline="30000" dirty="0">
                <a:ea typeface="ＭＳ Ｐゴシック" pitchFamily="34" charset="-128"/>
              </a:rPr>
              <a:t>rd</a:t>
            </a:r>
            <a:r>
              <a:rPr lang="en-US" altLang="en-US" dirty="0">
                <a:ea typeface="ＭＳ Ｐゴシック" pitchFamily="34" charset="-128"/>
              </a:rPr>
              <a:t> try: 25 failed 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and 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attempts * six third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Do we really want to test all of these? 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 This foreshadows the question of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long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versus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short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use cases. </a:t>
            </a:r>
          </a:p>
          <a:p>
            <a:pPr>
              <a:buFontTx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825625"/>
            <a:ext cx="6611273" cy="45631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Information Content of </a:t>
            </a:r>
            <a:r>
              <a:rPr lang="en-US" altLang="en-US" dirty="0" err="1"/>
              <a:t>Larman’s</a:t>
            </a:r>
            <a:r>
              <a:rPr lang="en-US" altLang="en-US" dirty="0"/>
              <a:t> Use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2743200" y="2257425"/>
          <a:ext cx="6096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2206211" imgH="764469" progId="Visio.Drawing.11">
                  <p:embed/>
                </p:oleObj>
              </mc:Choice>
              <mc:Fallback>
                <p:oleObj name="Visio" r:id="rId3" imgW="2206211" imgH="764469" progId="Visio.Drawing.11">
                  <p:embed/>
                  <p:pic>
                    <p:nvPicPr>
                      <p:cNvPr id="215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57425"/>
                        <a:ext cx="60960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42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18" y="1406880"/>
            <a:ext cx="836411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05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61" y="1320847"/>
            <a:ext cx="761153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3932" y="908589"/>
            <a:ext cx="4649638" cy="46291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Event-Driven Petri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Net of Correct PIN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on First Try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Distinguish system and acceptance testing</a:t>
            </a:r>
          </a:p>
          <a:p>
            <a:pPr lvl="1"/>
            <a:r>
              <a:rPr lang="en-US" sz="2200" dirty="0" smtClean="0"/>
              <a:t>How and why they differ from each other and from unit and integration testing</a:t>
            </a:r>
          </a:p>
          <a:p>
            <a:r>
              <a:rPr lang="en-US" sz="2600" dirty="0" smtClean="0"/>
              <a:t>Understand basic approaches for quantitative assessment (reliability, performance, ...)</a:t>
            </a:r>
          </a:p>
          <a:p>
            <a:r>
              <a:rPr lang="en-US" sz="2600" dirty="0" smtClean="0"/>
              <a:t>Understand interplay of validation and verification for usability and accessibility</a:t>
            </a:r>
          </a:p>
          <a:p>
            <a:pPr lvl="1"/>
            <a:r>
              <a:rPr lang="en-US" sz="2200" dirty="0" smtClean="0"/>
              <a:t>How to continuously monitor usability from early design to delivery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75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17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65" y="1520900"/>
            <a:ext cx="7668695" cy="4658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36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46" y="1341184"/>
            <a:ext cx="4334480" cy="4877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47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1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70775" y="925842"/>
            <a:ext cx="3372629" cy="50434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Short Use Cases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for the SATM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System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4" y="796024"/>
            <a:ext cx="44392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02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1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9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22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22" y="1725215"/>
            <a:ext cx="7226440" cy="38227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test. </a:t>
            </a:r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09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2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526211" y="1492370"/>
            <a:ext cx="10922077" cy="4684593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85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2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26" y="1699404"/>
            <a:ext cx="6172718" cy="459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699404"/>
            <a:ext cx="5256362" cy="46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sz="2100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4838" y="1423358"/>
            <a:ext cx="10274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199" y="1466491"/>
            <a:ext cx="10834777" cy="494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92370"/>
            <a:ext cx="11006273" cy="4643254"/>
          </a:xfrm>
        </p:spPr>
        <p:txBody>
          <a:bodyPr>
            <a:normAutofit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56274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Threads</a:t>
            </a:r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572000" y="4475674"/>
            <a:ext cx="5394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6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3977</Words>
  <Application>Microsoft Office PowerPoint</Application>
  <PresentationFormat>Widescreen</PresentationFormat>
  <Paragraphs>676</Paragraphs>
  <Slides>70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5" baseType="lpstr">
      <vt:lpstr>ＭＳ Ｐゴシック</vt:lpstr>
      <vt:lpstr>游ゴシック</vt:lpstr>
      <vt:lpstr>Arial</vt:lpstr>
      <vt:lpstr>Bookman Old Style</vt:lpstr>
      <vt:lpstr>Calibri</vt:lpstr>
      <vt:lpstr>Calibri Light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Visio</vt:lpstr>
      <vt:lpstr>System Testing</vt:lpstr>
      <vt:lpstr>Outline</vt:lpstr>
      <vt:lpstr>Objectives</vt:lpstr>
      <vt:lpstr>System Testing 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Uppermost level SAT M finite state machine.</vt:lpstr>
      <vt:lpstr>Decomposition of PIN entry state.</vt:lpstr>
      <vt:lpstr>Decomposition of transaction processing state</vt:lpstr>
      <vt:lpstr>Paths in the SATM PIN Try State</vt:lpstr>
      <vt:lpstr>How Many Paths in the PIN Try State?</vt:lpstr>
      <vt:lpstr>Port Event Sequence: Correct PIN on 1st Try </vt:lpstr>
      <vt:lpstr>Information Content of Larman’s Use Cases</vt:lpstr>
      <vt:lpstr>Use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Model-Based Coverage Metrics</vt:lpstr>
      <vt:lpstr>Risk-Based System Testing</vt:lpstr>
      <vt:lpstr>Selected Path Risks</vt:lpstr>
      <vt:lpstr>Conclusions and Observations</vt:lpstr>
      <vt:lpstr>Performance Testing </vt:lpstr>
      <vt:lpstr>Performance Testing </vt:lpstr>
      <vt:lpstr>Test Cases for Performance Testing 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13</cp:revision>
  <dcterms:created xsi:type="dcterms:W3CDTF">2021-10-12T10:09:12Z</dcterms:created>
  <dcterms:modified xsi:type="dcterms:W3CDTF">2021-11-28T04:22:23Z</dcterms:modified>
</cp:coreProperties>
</file>