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62" r:id="rId3"/>
    <p:sldId id="263" r:id="rId4"/>
    <p:sldId id="34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41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58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0482" name="Rectangle 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048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2</a:t>
            </a:r>
          </a:p>
        </p:txBody>
      </p:sp>
      <p:sp>
        <p:nvSpPr>
          <p:cNvPr id="20486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4,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35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0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2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3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5</a:t>
            </a:r>
          </a:p>
        </p:txBody>
      </p:sp>
      <p:sp>
        <p:nvSpPr>
          <p:cNvPr id="24582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2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81050"/>
            <a:ext cx="4603750" cy="2590800"/>
          </a:xfrm>
          <a:ln cap="flat"/>
        </p:spPr>
      </p:sp>
      <p:sp>
        <p:nvSpPr>
          <p:cNvPr id="34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5</a:t>
            </a:r>
          </a:p>
        </p:txBody>
      </p:sp>
      <p:sp>
        <p:nvSpPr>
          <p:cNvPr id="34822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7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000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8676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28677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2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BF80F95-5C58-8B45-9BB7-A9D1F80BC661}" type="slidenum">
              <a:rPr lang="en-US" sz="1200">
                <a:latin typeface="Calibri" charset="0"/>
              </a:rPr>
              <a:pPr algn="r" eaLnBrk="1" hangingPunct="1"/>
              <a:t>59</a:t>
            </a:fld>
            <a:endParaRPr lang="en-US" sz="1200" dirty="0">
              <a:latin typeface="Calibri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14800"/>
            <a:ext cx="5486400" cy="4495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3" tIns="44448" rIns="90483" bIns="4444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382588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34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8FCC-5174-4144-A2A5-4C67B81A8D8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0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0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Deming, W. Edwards.  </a:t>
            </a:r>
            <a:r>
              <a:rPr lang="en-US" sz="1000" i="1" dirty="0">
                <a:latin typeface="Times" charset="0"/>
                <a:ea typeface="ＭＳ Ｐゴシック" charset="0"/>
                <a:cs typeface="ＭＳ Ｐゴシック" charset="0"/>
              </a:rPr>
              <a:t>Out of the Crisis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, MIT Center for Advanced Engineering Study, 1992.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Dr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. Deming was invited to participate in the reconstruction of Japan after World War II.  </a:t>
            </a:r>
            <a:b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His goal was to not repeat the mistakes made by American corporations.  In the 1940s,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many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of America's manufacturers started to adopt statistical quality control processes,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these efforts only solved individual problems.  Quality Control departments were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created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to track quality using control charts and statistics.  However, this action took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quality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control away from everyone else.  Deming felt this was wrong, as 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"q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uality control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everyone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's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 job." Instead, quality control departments were now putting out 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f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ires, rather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than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focusing on process improvements.  </a:t>
            </a:r>
          </a:p>
        </p:txBody>
      </p:sp>
      <p:sp>
        <p:nvSpPr>
          <p:cNvPr id="1945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9460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9461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40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00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19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79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93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80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752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752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752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0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54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1054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54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752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752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752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4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12763" y="671513"/>
            <a:ext cx="7916863" cy="4454525"/>
          </a:xfrm>
          <a:solidFill>
            <a:srgbClr val="FFFFFF"/>
          </a:solidFill>
          <a:ln w="12700" cap="flat">
            <a:solidFill>
              <a:schemeClr val="tx1"/>
            </a:solidFill>
          </a:ln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0"/>
            <a:ext cx="6243638" cy="32766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6038" rIns="90488" bIns="46038"/>
          <a:lstStyle/>
          <a:p>
            <a:pPr marL="228600" indent="-228600" defTabSz="917575">
              <a:spcBef>
                <a:spcPct val="0"/>
              </a:spcBef>
            </a:pPr>
            <a:r>
              <a:rPr lang="en-US" sz="1000" dirty="0">
                <a:latin typeface="Arial" charset="0"/>
                <a:ea typeface="MS PGothic" charset="0"/>
              </a:rPr>
              <a:t>According to the Standish Group </a:t>
            </a:r>
            <a:r>
              <a:rPr lang="en-US" sz="1000" baseline="30000" dirty="0">
                <a:latin typeface="Arial" charset="0"/>
                <a:ea typeface="MS PGothic" charset="0"/>
              </a:rPr>
              <a:t>1</a:t>
            </a:r>
            <a:r>
              <a:rPr lang="en-US" sz="1000" dirty="0">
                <a:latin typeface="Arial" charset="0"/>
                <a:ea typeface="MS PGothic" charset="0"/>
              </a:rPr>
              <a:t>, in 1995, U.S. government and businesses spent approximately </a:t>
            </a:r>
            <a:r>
              <a:rPr lang="en-US" sz="1000" dirty="0" smtClean="0">
                <a:latin typeface="Arial" charset="0"/>
                <a:ea typeface="MS PGothic" charset="0"/>
              </a:rPr>
              <a:t>$</a:t>
            </a:r>
            <a:r>
              <a:rPr lang="en-US" sz="1000" dirty="0">
                <a:latin typeface="Arial" charset="0"/>
                <a:ea typeface="MS PGothic" charset="0"/>
              </a:rPr>
              <a:t>81 billion on canceled software projects, and another $59 billion for budget overruns. Their survey </a:t>
            </a:r>
            <a:r>
              <a:rPr lang="en-US" sz="1000" dirty="0" smtClean="0">
                <a:latin typeface="Arial" charset="0"/>
                <a:ea typeface="MS PGothic" charset="0"/>
              </a:rPr>
              <a:t>claimed </a:t>
            </a:r>
            <a:r>
              <a:rPr lang="en-US" sz="1000" dirty="0">
                <a:latin typeface="Arial" charset="0"/>
                <a:ea typeface="MS PGothic" charset="0"/>
              </a:rPr>
              <a:t>that in the United States, only about one-sixth of all projects were completed on time and within </a:t>
            </a:r>
            <a:r>
              <a:rPr lang="en-US" sz="1000" dirty="0" smtClean="0">
                <a:latin typeface="Arial" charset="0"/>
                <a:ea typeface="MS PGothic" charset="0"/>
              </a:rPr>
              <a:t>budget</a:t>
            </a:r>
            <a:r>
              <a:rPr lang="en-US" sz="1000" dirty="0">
                <a:latin typeface="Arial" charset="0"/>
                <a:ea typeface="MS PGothic" charset="0"/>
              </a:rPr>
              <a:t>, nearly one third of all projects were canceled outright, and well over half were considered </a:t>
            </a:r>
            <a:r>
              <a:rPr lang="en-US" sz="1000" dirty="0" smtClean="0">
                <a:latin typeface="Arial" charset="0"/>
                <a:ea typeface="MS PGothic" charset="0"/>
              </a:rPr>
              <a:t>"</a:t>
            </a:r>
            <a:r>
              <a:rPr lang="en-US" sz="1000" dirty="0">
                <a:latin typeface="Arial" charset="0"/>
                <a:ea typeface="MS PGothic" charset="0"/>
              </a:rPr>
              <a:t>challenged." Of the challenged or canceled projects, the average project was 189 percent over budget</a:t>
            </a:r>
            <a:r>
              <a:rPr lang="en-US" sz="1000" dirty="0" smtClean="0">
                <a:latin typeface="Arial" charset="0"/>
                <a:ea typeface="MS PGothic" charset="0"/>
              </a:rPr>
              <a:t>,222 </a:t>
            </a:r>
            <a:r>
              <a:rPr lang="en-US" sz="1000" dirty="0">
                <a:latin typeface="Arial" charset="0"/>
                <a:ea typeface="MS PGothic" charset="0"/>
              </a:rPr>
              <a:t>percent behind schedule, and contained only 61 percent of the originally specified features. </a:t>
            </a:r>
          </a:p>
          <a:p>
            <a:pPr marL="228600" indent="-228600" defTabSz="917575">
              <a:spcBef>
                <a:spcPct val="0"/>
              </a:spcBef>
            </a:pPr>
            <a:r>
              <a:rPr lang="en-US" sz="1000" dirty="0">
                <a:latin typeface="Arial" charset="0"/>
                <a:ea typeface="MS PGothic" charset="0"/>
              </a:rPr>
              <a:t>See the new paper: Phillip G. Armour, "Twenty Percent: Planning to fail on software projects",  </a:t>
            </a:r>
            <a:r>
              <a:rPr lang="en-US" sz="1000" i="1" dirty="0">
                <a:latin typeface="Arial" charset="0"/>
                <a:ea typeface="MS PGothic" charset="0"/>
              </a:rPr>
              <a:t>CACM</a:t>
            </a:r>
            <a:r>
              <a:rPr lang="en-US" sz="1000" dirty="0">
                <a:latin typeface="Arial" charset="0"/>
                <a:ea typeface="MS PGothic" charset="0"/>
              </a:rPr>
              <a:t>, </a:t>
            </a:r>
            <a:r>
              <a:rPr lang="en-US" sz="1000" dirty="0" smtClean="0">
                <a:latin typeface="Arial" charset="0"/>
                <a:ea typeface="MS PGothic" charset="0"/>
              </a:rPr>
              <a:t>Vol</a:t>
            </a:r>
            <a:r>
              <a:rPr lang="en-US" sz="1000" dirty="0">
                <a:latin typeface="Arial" charset="0"/>
                <a:ea typeface="MS PGothic" charset="0"/>
              </a:rPr>
              <a:t>. 50, No. 6 (June 2007), p 21-23. (D2L &gt; Documents)</a:t>
            </a:r>
          </a:p>
          <a:p>
            <a:pPr marL="228600" indent="-228600" defTabSz="917575">
              <a:spcBef>
                <a:spcPct val="0"/>
              </a:spcBef>
              <a:buFontTx/>
              <a:buAutoNum type="arabicPeriod"/>
            </a:pPr>
            <a:r>
              <a:rPr lang="en-US" sz="1000" dirty="0">
                <a:latin typeface="Arial" charset="0"/>
                <a:ea typeface="MS PGothic" charset="0"/>
              </a:rPr>
              <a:t>The. Standish Group, "Chaos," 1995, </a:t>
            </a:r>
            <a:r>
              <a:rPr lang="en-US" sz="1000" u="sng" dirty="0">
                <a:solidFill>
                  <a:srgbClr val="0023E9"/>
                </a:solidFill>
                <a:latin typeface="Arial" charset="0"/>
                <a:ea typeface="MS PGothic" charset="0"/>
                <a:hlinkClick r:id=""/>
              </a:rPr>
              <a:t>http://www.standishgroup.com/chaos.html</a:t>
            </a:r>
            <a:r>
              <a:rPr lang="en-US" sz="1000" dirty="0">
                <a:latin typeface="Arial" charset="0"/>
                <a:ea typeface="MS PGothic" charset="0"/>
              </a:rPr>
              <a:t>.</a:t>
            </a:r>
          </a:p>
        </p:txBody>
      </p:sp>
      <p:sp>
        <p:nvSpPr>
          <p:cNvPr id="10957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9572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9573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9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>
              <a:latin typeface="Arial" charset="0"/>
              <a:ea typeface="MS PGothic" charset="0"/>
            </a:endParaRPr>
          </a:p>
        </p:txBody>
      </p:sp>
      <p:sp>
        <p:nvSpPr>
          <p:cNvPr id="112643" name="Date Placeholder 1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12644" name="Footer Placeholder 2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12645" name="Header Placeholder 2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2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Affordable Care Act (ACA)</a:t>
            </a:r>
          </a:p>
          <a:p>
            <a:r>
              <a:rPr lang="en-US" dirty="0" smtClean="0"/>
              <a:t>Congressional Budget Office (CBO)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4,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2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Error rate: time out or fail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F13F-5642-44BC-B6EB-2F9D494ED971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B0D-8AFF-47D2-A3B8-171512B174E9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0E7E-49E5-48FC-8843-9D5FA8BB0345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92BA-F351-42E2-83C9-87CBCA58159C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18C-1FAB-4796-9C42-E944442CB753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BDD1-C81A-4E49-844C-FABFA3C1EAA5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BEDE-FB04-4202-9182-A47661EC8387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CE8-43D1-4D3D-BE1F-23E8AFA7802C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CC5C-86B9-4B53-8E2C-92B7A757FBF1}" type="datetime1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F96-4DB2-4D68-9606-28B61D52A44D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2D8A-DC15-4943-A7EA-8D3F0CE87523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CAA9A245-150F-41FC-B429-3A54AAA740A3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Software Quality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32" y="-146494"/>
            <a:ext cx="10515600" cy="2852737"/>
          </a:xfrm>
        </p:spPr>
        <p:txBody>
          <a:bodyPr/>
          <a:lstStyle/>
          <a:p>
            <a:pPr algn="ctr"/>
            <a:r>
              <a:rPr lang="en-US" sz="4400" dirty="0"/>
              <a:t>A Case Study</a:t>
            </a:r>
            <a:br>
              <a:rPr lang="en-US" sz="4400" dirty="0"/>
            </a:br>
            <a:r>
              <a:rPr lang="en-US" sz="4400" dirty="0"/>
              <a:t>The Initial Launch of HealthCare.gov (2013)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08" y="2932176"/>
            <a:ext cx="6510684" cy="36597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ACA – HealthCare.gov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03248"/>
            <a:ext cx="10408920" cy="4486656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ACA signed into law on March 23, 2010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HealthCare.gov is a healthcare exchange website.</a:t>
            </a:r>
          </a:p>
          <a:p>
            <a:pPr lvl="1"/>
            <a:r>
              <a:rPr lang="en-US" dirty="0">
                <a:ea typeface="ＭＳ Ｐゴシック" charset="0"/>
              </a:rPr>
              <a:t>“One-stop shopping sites for health insurance”</a:t>
            </a:r>
          </a:p>
          <a:p>
            <a:pPr lvl="1"/>
            <a:r>
              <a:rPr lang="en-US" dirty="0">
                <a:ea typeface="ＭＳ Ｐゴシック" charset="0"/>
              </a:rPr>
              <a:t>CBO forecast: 7 million users during the first year 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Development contracts awarded in September 2011</a:t>
            </a:r>
          </a:p>
          <a:p>
            <a:pPr lvl="1"/>
            <a:r>
              <a:rPr lang="en-US" dirty="0">
                <a:ea typeface="ＭＳ Ｐゴシック" charset="0"/>
              </a:rPr>
              <a:t>No-bid, cost-plus contracts </a:t>
            </a:r>
          </a:p>
          <a:p>
            <a:pPr lvl="1"/>
            <a:r>
              <a:rPr lang="en-US" dirty="0">
                <a:ea typeface="ＭＳ Ｐゴシック" charset="0"/>
              </a:rPr>
              <a:t>Pre-certified private contractors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HealthCare.gov launched on October 1, 2013</a:t>
            </a:r>
          </a:p>
          <a:p>
            <a:pPr lvl="1"/>
            <a:r>
              <a:rPr lang="en-US" dirty="0">
                <a:ea typeface="ＭＳ Ｐゴシック" charset="0"/>
              </a:rPr>
              <a:t>Serious technological problems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HealthCare.gov – The Launch Problems 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557528"/>
            <a:ext cx="10354056" cy="474268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Performance: response time (landing page) &gt; 8s </a:t>
            </a:r>
          </a:p>
          <a:p>
            <a:pPr lvl="1"/>
            <a:r>
              <a:rPr lang="en-US" dirty="0">
                <a:ea typeface="ＭＳ Ｐゴシック" charset="0"/>
              </a:rPr>
              <a:t>“Maddeningly long wait times"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Navigation: broken UI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Stability: intermittent crashes, availability ≈ 43%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Functionality: incorrect and incomplete data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Error rate (per page) ≈ 6%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Scalability: &lt; 1,100 concurrent users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Enrollment completion rate &lt; 30%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Contractors &amp; The Cost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/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The lead contractor: CGI Group</a:t>
            </a:r>
          </a:p>
          <a:p>
            <a:pPr lvl="1"/>
            <a:r>
              <a:rPr lang="en-US" dirty="0">
                <a:ea typeface="ＭＳ Ｐゴシック" charset="0"/>
              </a:rPr>
              <a:t>At least 47 private companies involved  </a:t>
            </a:r>
          </a:p>
          <a:p>
            <a:pPr lvl="1"/>
            <a:r>
              <a:rPr lang="en-US" dirty="0">
                <a:ea typeface="ＭＳ Ｐゴシック" charset="0"/>
              </a:rPr>
              <a:t>Including QSSI, Equifax, Serco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Coordinated by the Centers for Medicare and Medicaid Services (CMS) 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Total budget: $293 million </a:t>
            </a:r>
          </a:p>
          <a:p>
            <a:pPr lvl="1"/>
            <a:r>
              <a:rPr lang="en-US" dirty="0">
                <a:ea typeface="ＭＳ Ｐゴシック" charset="0"/>
              </a:rPr>
              <a:t>CGI: $196 million (2013). $112 million paid Oct. 2013</a:t>
            </a:r>
          </a:p>
          <a:p>
            <a:pPr lvl="1"/>
            <a:r>
              <a:rPr lang="en-US" dirty="0">
                <a:ea typeface="ＭＳ Ｐゴシック" charset="0"/>
              </a:rPr>
              <a:t>QSSI: $85 million 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Estimated actual cost: &gt; $500 million by Oct. </a:t>
            </a:r>
            <a:r>
              <a:rPr lang="en-US" sz="2600" dirty="0" smtClean="0">
                <a:ea typeface="ＭＳ Ｐゴシック" charset="0"/>
                <a:cs typeface="ＭＳ Ｐゴシック" charset="0"/>
              </a:rPr>
              <a:t>2013</a:t>
            </a: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Failures – Software Eng.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20496" y="1690688"/>
            <a:ext cx="9933432" cy="4042600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Inadequate Testing</a:t>
            </a:r>
          </a:p>
          <a:p>
            <a:pPr lvl="1"/>
            <a:r>
              <a:rPr 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This system just wasn</a:t>
            </a:r>
            <a:r>
              <a:rPr lang="tr-TR" altLang="ja-JP" dirty="0">
                <a:ea typeface="ＭＳ Ｐゴシック" charset="0"/>
              </a:rPr>
              <a:t>'t</a:t>
            </a:r>
            <a:r>
              <a:rPr lang="en-US" altLang="ja-JP" dirty="0">
                <a:ea typeface="ＭＳ Ｐゴシック" charset="0"/>
              </a:rPr>
              <a:t> tested enough.</a:t>
            </a:r>
            <a:r>
              <a:rPr 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– CMS  </a:t>
            </a:r>
            <a:endParaRPr lang="en-US" altLang="ja-JP" sz="2800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Full test began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-2 weeks</a:t>
            </a:r>
            <a:r>
              <a:rPr lang="en-US" dirty="0">
                <a:ea typeface="ＭＳ Ｐゴシック" charset="0"/>
              </a:rPr>
              <a:t> (time before launch). </a:t>
            </a:r>
          </a:p>
          <a:p>
            <a:pPr lvl="1"/>
            <a:r>
              <a:rPr lang="en-US" dirty="0">
                <a:ea typeface="ＭＳ Ｐゴシック" charset="0"/>
              </a:rPr>
              <a:t>Final “pre-flight checklist”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-1 week</a:t>
            </a:r>
            <a:r>
              <a:rPr lang="en-US" dirty="0">
                <a:ea typeface="ＭＳ Ｐゴシック" charset="0"/>
              </a:rPr>
              <a:t>: 41 of 91 functions fail.  </a:t>
            </a:r>
          </a:p>
          <a:p>
            <a:pPr lvl="1"/>
            <a:r>
              <a:rPr lang="en-US" dirty="0">
                <a:ea typeface="ＭＳ Ｐゴシック" charset="0"/>
              </a:rPr>
              <a:t>No “end-to-end” test as late as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-4 days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Stress tests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-1 day</a:t>
            </a:r>
            <a:r>
              <a:rPr lang="en-US" dirty="0">
                <a:ea typeface="ＭＳ Ｐゴシック" charset="0"/>
              </a:rPr>
              <a:t>: performance degradation with only 1,100 concurrent users. (50,000-60,000 expected)</a:t>
            </a:r>
          </a:p>
          <a:p>
            <a:pPr lvl="1"/>
            <a:r>
              <a:rPr lang="en-US" dirty="0">
                <a:ea typeface="ＭＳ Ｐゴシック" charset="0"/>
              </a:rPr>
              <a:t>Final top-to-bottom security tests not finished. </a:t>
            </a:r>
          </a:p>
          <a:p>
            <a:pPr lvl="1"/>
            <a:r>
              <a:rPr lang="en-US" dirty="0">
                <a:ea typeface="ＭＳ Ｐゴシック" charset="0"/>
              </a:rPr>
              <a:t>No integration test. No beta test.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Failures – Software Eng.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Evolving, Rolling Requirements</a:t>
            </a:r>
          </a:p>
          <a:p>
            <a:pPr lvl="1"/>
            <a:r>
              <a:rPr lang="en-US" dirty="0">
                <a:ea typeface="ＭＳ Ｐゴシック" charset="0"/>
              </a:rPr>
              <a:t>Regulations and policies were still in flux when contracts awarded in 2011.</a:t>
            </a:r>
          </a:p>
          <a:p>
            <a:pPr lvl="1"/>
            <a:r>
              <a:rPr lang="en-US" dirty="0">
                <a:ea typeface="ＭＳ Ｐゴシック" charset="0"/>
              </a:rPr>
              <a:t>The specifications for the project were delayed repeatedly. </a:t>
            </a:r>
          </a:p>
          <a:p>
            <a:pPr lvl="1"/>
            <a:r>
              <a:rPr lang="en-US" dirty="0">
                <a:ea typeface="ＭＳ Ｐゴシック" charset="0"/>
              </a:rPr>
              <a:t>The regulations and policies were modified repeatedly until summer 2013.</a:t>
            </a:r>
          </a:p>
          <a:p>
            <a:pPr lvl="1"/>
            <a:r>
              <a:rPr lang="en-US" dirty="0">
                <a:ea typeface="ＭＳ Ｐゴシック" charset="0"/>
              </a:rPr>
              <a:t>Repeated changes result in design changes. </a:t>
            </a:r>
          </a:p>
          <a:p>
            <a:pPr lvl="1"/>
            <a:r>
              <a:rPr lang="en-US" dirty="0">
                <a:ea typeface="ＭＳ Ｐゴシック" charset="0"/>
              </a:rPr>
              <a:t>CGI did not start coding until Spring 2013 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Failure to Effectively Manage Changes </a:t>
            </a:r>
          </a:p>
          <a:p>
            <a:pPr lvl="1"/>
            <a:r>
              <a:rPr lang="en-US" dirty="0">
                <a:ea typeface="ＭＳ Ｐゴシック" charset="0"/>
              </a:rPr>
              <a:t>“Write-down-all-the-requirements-then-build-to-those-requirements”  </a:t>
            </a:r>
          </a:p>
          <a:p>
            <a:pPr lvl="1"/>
            <a:r>
              <a:rPr lang="en-US" dirty="0">
                <a:ea typeface="ＭＳ Ｐゴシック" charset="0"/>
              </a:rPr>
              <a:t>Did not adopt an agile development approach.</a:t>
            </a:r>
          </a:p>
          <a:p>
            <a:pPr lvl="1"/>
            <a:r>
              <a:rPr lang="en-US" dirty="0">
                <a:ea typeface="ＭＳ Ｐゴシック" charset="0"/>
              </a:rPr>
              <a:t>Committed to an all-or-nothing launch date.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Study: HealthCare.gov– McKinsey “Red Team” Assessment</a:t>
            </a:r>
          </a:p>
        </p:txBody>
      </p:sp>
      <p:pic>
        <p:nvPicPr>
          <p:cNvPr id="5122" name="Picture 2" descr="http://media.npr.org/assets/img/2013/11/19/screen-shot-2013-11-19-at-9.57.19-am-06cf623bc33fff051713eeab6440b384888d00be-s900-c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4027" r="4282" b="4698"/>
          <a:stretch/>
        </p:blipFill>
        <p:spPr bwMode="auto">
          <a:xfrm>
            <a:off x="2056324" y="1414272"/>
            <a:ext cx="6670100" cy="509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Study: HealthCare.gov: The Failures –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171176" cy="4596384"/>
          </a:xfrm>
        </p:spPr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expertise is in </a:t>
            </a:r>
            <a:r>
              <a:rPr lang="en-US" dirty="0" smtClean="0"/>
              <a:t>getting contracts not delivering projects. </a:t>
            </a:r>
          </a:p>
          <a:p>
            <a:r>
              <a:rPr lang="en-US" dirty="0" smtClean="0"/>
              <a:t>Project </a:t>
            </a:r>
            <a:r>
              <a:rPr lang="en-US" dirty="0"/>
              <a:t>quality is sacrificed for the sake of </a:t>
            </a:r>
            <a:r>
              <a:rPr lang="en-US" dirty="0" smtClean="0"/>
              <a:t>appearances. </a:t>
            </a:r>
          </a:p>
          <a:p>
            <a:r>
              <a:rPr lang="en-US" dirty="0"/>
              <a:t>Seriously substandard staffing </a:t>
            </a:r>
            <a:r>
              <a:rPr lang="en-US" dirty="0" smtClean="0"/>
              <a:t>and under staffing</a:t>
            </a:r>
          </a:p>
          <a:p>
            <a:pPr lvl="1"/>
            <a:r>
              <a:rPr lang="en-US" dirty="0" smtClean="0"/>
              <a:t>CGI. Three </a:t>
            </a:r>
            <a:r>
              <a:rPr lang="en-US" dirty="0"/>
              <a:t>months before launch, only 10 developers </a:t>
            </a:r>
            <a:r>
              <a:rPr lang="en-US" dirty="0" smtClean="0"/>
              <a:t>were </a:t>
            </a:r>
            <a:r>
              <a:rPr lang="en-US" dirty="0"/>
              <a:t>working on a crucial part of the site </a:t>
            </a:r>
            <a:r>
              <a:rPr lang="en-US" dirty="0" smtClean="0"/>
              <a:t>, and </a:t>
            </a:r>
            <a:r>
              <a:rPr lang="en-US" dirty="0"/>
              <a:t>of those, only one was "at a high enough skill level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Lack of coordination among </a:t>
            </a:r>
            <a:r>
              <a:rPr lang="en-US" dirty="0"/>
              <a:t>contractors </a:t>
            </a:r>
            <a:endParaRPr lang="en-US" dirty="0" smtClean="0"/>
          </a:p>
          <a:p>
            <a:pPr lvl="1"/>
            <a:r>
              <a:rPr lang="en-US" dirty="0" smtClean="0"/>
              <a:t>Unclear responsibilities. Fragmented </a:t>
            </a:r>
            <a:r>
              <a:rPr lang="en-US" dirty="0"/>
              <a:t>authority.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Study: HealthCare.gov: The Failures – Gov. &amp;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IT projects </a:t>
            </a:r>
          </a:p>
          <a:p>
            <a:pPr lvl="1"/>
            <a:r>
              <a:rPr lang="en-US" dirty="0" smtClean="0"/>
              <a:t>Most are over budget and/or behind schedule. </a:t>
            </a:r>
          </a:p>
          <a:p>
            <a:pPr lvl="1"/>
            <a:r>
              <a:rPr lang="en-US" dirty="0" smtClean="0"/>
              <a:t>“Write</a:t>
            </a:r>
            <a:r>
              <a:rPr lang="en-US" dirty="0"/>
              <a:t>-down-all-the-requirements-then-build-to-those-</a:t>
            </a:r>
            <a:r>
              <a:rPr lang="en-US" dirty="0" smtClean="0"/>
              <a:t>requirements” is outdated.  </a:t>
            </a:r>
          </a:p>
          <a:p>
            <a:r>
              <a:rPr lang="en-US" dirty="0" smtClean="0"/>
              <a:t>IT procurement policies </a:t>
            </a:r>
          </a:p>
          <a:p>
            <a:pPr lvl="1"/>
            <a:r>
              <a:rPr lang="en-US" dirty="0"/>
              <a:t>Cost-plus contract, no-bid contracts  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firms that typically get contracts are the firms that are good at getting contracts, not typically good at executing on </a:t>
            </a:r>
            <a:r>
              <a:rPr lang="en-US" dirty="0" smtClean="0"/>
              <a:t>them.”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– Dec. 2013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392"/>
            <a:ext cx="10664952" cy="4639118"/>
          </a:xfrm>
        </p:spPr>
        <p:txBody>
          <a:bodyPr/>
          <a:lstStyle/>
          <a:p>
            <a:r>
              <a:rPr lang="en-US" dirty="0"/>
              <a:t>400+ bug fixes, by the end of Nov. 2013 </a:t>
            </a:r>
          </a:p>
          <a:p>
            <a:pPr lvl="1"/>
            <a:r>
              <a:rPr lang="en-US" dirty="0"/>
              <a:t>“Operate smoothly for most users.” – W.H. </a:t>
            </a:r>
          </a:p>
          <a:p>
            <a:r>
              <a:rPr lang="en-US" dirty="0"/>
              <a:t>Availability &gt; 90%  </a:t>
            </a:r>
          </a:p>
          <a:p>
            <a:r>
              <a:rPr lang="en-US" dirty="0"/>
              <a:t>Response time (landing page) &lt; 1s</a:t>
            </a:r>
          </a:p>
          <a:p>
            <a:r>
              <a:rPr lang="en-US" dirty="0"/>
              <a:t>Error rate (per page) &lt; 1%</a:t>
            </a:r>
          </a:p>
          <a:p>
            <a:r>
              <a:rPr lang="en-US" dirty="0"/>
              <a:t>Completion rate ≈ 80%</a:t>
            </a:r>
          </a:p>
          <a:p>
            <a:r>
              <a:rPr lang="en-US" dirty="0"/>
              <a:t>System capacity ≈ 50,000 concurrent users</a:t>
            </a:r>
          </a:p>
          <a:p>
            <a:r>
              <a:rPr lang="en-US" dirty="0"/>
              <a:t>Sign-ups </a:t>
            </a:r>
          </a:p>
          <a:p>
            <a:pPr lvl="1"/>
            <a:r>
              <a:rPr lang="en-US" dirty="0"/>
              <a:t>27,000 in Oct, 110,000 in Nov, 975,000 in Dec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Thought for the Day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Software failure has caused more than inconvenience. Software errors have caused human fatalities. The causes have ranged from poorly designed user interfaces to direct programming errors.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– April 2014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on data accuracy and completeness </a:t>
            </a:r>
          </a:p>
          <a:p>
            <a:pPr lvl="1"/>
            <a:r>
              <a:rPr lang="en-US" dirty="0" smtClean="0"/>
              <a:t>Estimated 10-15% of sign-ups missing</a:t>
            </a:r>
          </a:p>
          <a:p>
            <a:pPr lvl="1"/>
            <a:r>
              <a:rPr lang="en-US" dirty="0" smtClean="0"/>
              <a:t>Other inaccuracies have been reported  </a:t>
            </a:r>
          </a:p>
          <a:p>
            <a:r>
              <a:rPr lang="en-US" dirty="0" smtClean="0"/>
              <a:t>CGI work during repair continue to be substandard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alf of the software fixes failed. – </a:t>
            </a:r>
            <a:r>
              <a:rPr lang="en-US" i="1" dirty="0" smtClean="0"/>
              <a:t>CMS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CGI contract has been terminated. (Jan. 10, 2014) </a:t>
            </a:r>
          </a:p>
          <a:p>
            <a:r>
              <a:rPr lang="en-US" dirty="0" smtClean="0"/>
              <a:t>March 31, 2014 (last day to sign up), </a:t>
            </a:r>
            <a:r>
              <a:rPr lang="en-US" dirty="0"/>
              <a:t>s</a:t>
            </a:r>
            <a:r>
              <a:rPr lang="en-US" dirty="0" smtClean="0"/>
              <a:t>ite went down </a:t>
            </a:r>
          </a:p>
          <a:p>
            <a:r>
              <a:rPr lang="en-US" dirty="0" smtClean="0"/>
              <a:t>April 1, 2014. 7.1 million signed up – </a:t>
            </a:r>
            <a:r>
              <a:rPr lang="en-US" i="1" dirty="0" smtClean="0"/>
              <a:t>W.H.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Study: HealthCare.Gov – Aftermath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Accenture</a:t>
            </a:r>
            <a:r>
              <a:rPr lang="en-US" dirty="0"/>
              <a:t> took over in Jan. 2014 as the lead contractor for development and maintenance: $175M 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dirty="0" smtClean="0"/>
              <a:t>Cost of building the system </a:t>
            </a:r>
            <a:r>
              <a:rPr lang="en-US" dirty="0"/>
              <a:t>– </a:t>
            </a:r>
            <a:r>
              <a:rPr lang="en-US" i="1" dirty="0" smtClean="0"/>
              <a:t>GAO, </a:t>
            </a:r>
            <a:r>
              <a:rPr lang="en-US" dirty="0" smtClean="0"/>
              <a:t>July 2014</a:t>
            </a:r>
          </a:p>
          <a:p>
            <a:pPr lvl="1"/>
            <a:r>
              <a:rPr lang="en-US" dirty="0"/>
              <a:t>$834M through Feb. 2014 </a:t>
            </a:r>
          </a:p>
          <a:p>
            <a:pPr lvl="2"/>
            <a:r>
              <a:rPr lang="en-US" dirty="0"/>
              <a:t>Total estimated cost: &gt; $2B </a:t>
            </a:r>
          </a:p>
          <a:p>
            <a:pPr lvl="1"/>
            <a:r>
              <a:rPr lang="en-US" dirty="0"/>
              <a:t>“CMS undertook the development of HealthCare.gov without effective planning or oversight practices”</a:t>
            </a:r>
          </a:p>
          <a:p>
            <a:pPr lvl="1"/>
            <a:r>
              <a:rPr lang="en-US" dirty="0"/>
              <a:t>Also found “increased and unnecessary risk of unauthorized access, use, disclosure, modification or loss” of information </a:t>
            </a:r>
          </a:p>
          <a:p>
            <a:pPr lvl="1"/>
            <a:r>
              <a:rPr lang="en-US" dirty="0"/>
              <a:t>CMS only withheld $267,000 in requested fees, 2% of the contract, from CGI. </a:t>
            </a:r>
            <a:endParaRPr lang="en-US" i="1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 – 2015 Enrollment Cycle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</a:t>
            </a:r>
            <a:r>
              <a:rPr lang="en-US" dirty="0" smtClean="0"/>
              <a:t>for 2015 (37 states) </a:t>
            </a:r>
          </a:p>
          <a:p>
            <a:pPr lvl="1"/>
            <a:r>
              <a:rPr lang="en-US" dirty="0" smtClean="0"/>
              <a:t>Nov </a:t>
            </a:r>
            <a:r>
              <a:rPr lang="en-US" dirty="0"/>
              <a:t>15, </a:t>
            </a:r>
            <a:r>
              <a:rPr lang="en-US" dirty="0" smtClean="0"/>
              <a:t>2014 – February 15</a:t>
            </a:r>
            <a:r>
              <a:rPr lang="en-US" dirty="0"/>
              <a:t>, 2015. </a:t>
            </a:r>
            <a:endParaRPr lang="en-US" dirty="0" smtClean="0"/>
          </a:p>
          <a:p>
            <a:pPr lvl="1"/>
            <a:r>
              <a:rPr lang="en-US" dirty="0" smtClean="0"/>
              <a:t>Outages on the first day </a:t>
            </a:r>
          </a:p>
          <a:p>
            <a:pPr lvl="1"/>
            <a:r>
              <a:rPr lang="en-US" dirty="0" smtClean="0"/>
              <a:t>More smooth operation thereafter  </a:t>
            </a:r>
          </a:p>
          <a:p>
            <a:r>
              <a:rPr lang="en-US" dirty="0" smtClean="0"/>
              <a:t>February, 2015</a:t>
            </a:r>
          </a:p>
          <a:p>
            <a:pPr lvl="1"/>
            <a:r>
              <a:rPr lang="en-US" dirty="0" smtClean="0"/>
              <a:t>~ 11.4 million sign-ups (~8.6 million re-enrollments)  </a:t>
            </a:r>
          </a:p>
          <a:p>
            <a:pPr lvl="2"/>
            <a:r>
              <a:rPr lang="en-US" dirty="0" smtClean="0"/>
              <a:t>Open enrollment extensions: March 15 – April 30 </a:t>
            </a:r>
          </a:p>
          <a:p>
            <a:pPr lvl="1"/>
            <a:r>
              <a:rPr lang="en-US" dirty="0" smtClean="0"/>
              <a:t>~800,000 received incorrect tax information, </a:t>
            </a:r>
          </a:p>
          <a:p>
            <a:pPr lvl="2"/>
            <a:r>
              <a:rPr lang="en-US" dirty="0" smtClean="0"/>
              <a:t>Incorrect amount on 1095-A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HealthCare.gov: The Lessons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437"/>
            <a:ext cx="10515600" cy="4449147"/>
          </a:xfrm>
        </p:spPr>
        <p:txBody>
          <a:bodyPr/>
          <a:lstStyle/>
          <a:p>
            <a:r>
              <a:rPr lang="en-US" dirty="0" smtClean="0"/>
              <a:t>Adopt software engineering best practices </a:t>
            </a:r>
          </a:p>
          <a:p>
            <a:pPr lvl="1"/>
            <a:r>
              <a:rPr lang="en-US" dirty="0" smtClean="0"/>
              <a:t>Agile software development. Testing early. </a:t>
            </a:r>
          </a:p>
          <a:p>
            <a:pPr lvl="1"/>
            <a:r>
              <a:rPr lang="en-US" dirty="0" smtClean="0"/>
              <a:t>Software quality assurance and testing. Testing throughout.</a:t>
            </a:r>
          </a:p>
          <a:p>
            <a:r>
              <a:rPr lang="en-US" dirty="0" smtClean="0"/>
              <a:t>Adopt management best practices </a:t>
            </a:r>
          </a:p>
          <a:p>
            <a:pPr lvl="1"/>
            <a:r>
              <a:rPr lang="en-US" dirty="0" smtClean="0"/>
              <a:t>Clear responsibility and accountability</a:t>
            </a:r>
          </a:p>
          <a:p>
            <a:pPr lvl="1"/>
            <a:r>
              <a:rPr lang="en-US" dirty="0" smtClean="0"/>
              <a:t>Performance metrics and progress tracking</a:t>
            </a:r>
          </a:p>
          <a:p>
            <a:r>
              <a:rPr lang="en-US" dirty="0" smtClean="0"/>
              <a:t>Revamp government IT procurement policies</a:t>
            </a:r>
          </a:p>
          <a:p>
            <a:pPr lvl="1"/>
            <a:r>
              <a:rPr lang="en-US" dirty="0" smtClean="0"/>
              <a:t>Current system is antiquated, and has failed.</a:t>
            </a:r>
          </a:p>
          <a:p>
            <a:pPr lvl="1"/>
            <a:r>
              <a:rPr lang="en-US" dirty="0" smtClean="0"/>
              <a:t>Bring government IT to the 21</a:t>
            </a:r>
            <a:r>
              <a:rPr lang="en-US" baseline="30000" dirty="0" smtClean="0"/>
              <a:t>st</a:t>
            </a:r>
            <a:r>
              <a:rPr lang="en-US" dirty="0" smtClean="0"/>
              <a:t> century.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Reliability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Performance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complete requested functions or services within the expected time span by the users.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average response time for a given task </a:t>
            </a:r>
            <a:endParaRPr lang="en-US" dirty="0"/>
          </a:p>
          <a:p>
            <a:r>
              <a:rPr lang="en-US" dirty="0" smtClean="0"/>
              <a:t>Scalability </a:t>
            </a:r>
          </a:p>
          <a:p>
            <a:pPr lvl="1"/>
            <a:r>
              <a:rPr lang="en-US" dirty="0"/>
              <a:t>The capacity of a system to handle increasing load or demand.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# of concurrent users, # of transactions per second, # of requests per second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Product Quality Metrics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key metrics for intrinsic product quality are </a:t>
            </a:r>
            <a:r>
              <a:rPr lang="en-US" u="sng" dirty="0" smtClean="0">
                <a:ea typeface="ＭＳ Ｐゴシック" charset="0"/>
                <a:cs typeface="ＭＳ Ｐゴシック" charset="0"/>
              </a:rPr>
              <a:t>Mean Time To Failure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>
                <a:ea typeface="ＭＳ Ｐゴシック" charset="0"/>
                <a:cs typeface="ＭＳ Ｐゴシック" charset="0"/>
              </a:rPr>
              <a:t>MTTF</a:t>
            </a:r>
            <a:r>
              <a:rPr lang="en-US" dirty="0">
                <a:ea typeface="ＭＳ Ｐゴシック" charset="0"/>
                <a:cs typeface="ＭＳ Ｐゴシック" charset="0"/>
              </a:rPr>
              <a:t>)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</a:t>
            </a:r>
          </a:p>
          <a:p>
            <a:r>
              <a:rPr lang="en-US" b="1" dirty="0" smtClean="0">
                <a:ea typeface="ＭＳ Ｐゴシック" charset="0"/>
                <a:cs typeface="ＭＳ Ｐゴシック" charset="0"/>
              </a:rPr>
              <a:t>MTTF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most often used with safety critical systems such as air traffic control systems, avionics,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weapons</a:t>
            </a:r>
          </a:p>
          <a:p>
            <a:r>
              <a:rPr lang="en-US" b="1" dirty="0" smtClean="0"/>
              <a:t>Availability</a:t>
            </a:r>
            <a:r>
              <a:rPr lang="en-US" dirty="0" smtClean="0"/>
              <a:t> </a:t>
            </a:r>
            <a:r>
              <a:rPr lang="en-US" dirty="0"/>
              <a:t>is the probability that a system will work as required when required during the period of a mission.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Both </a:t>
            </a:r>
            <a:r>
              <a:rPr lang="en-US" dirty="0">
                <a:ea typeface="ＭＳ Ｐゴシック" charset="0"/>
                <a:cs typeface="ＭＳ Ｐゴシック" charset="0"/>
              </a:rPr>
              <a:t>are correlated, but different in the same way that failures and defects are different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Mean Time Between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time between failures (MTBF)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of intervals between consecutive </a:t>
            </a:r>
            <a:r>
              <a:rPr lang="en-US" dirty="0" smtClean="0"/>
              <a:t>failures. </a:t>
            </a:r>
          </a:p>
          <a:p>
            <a:r>
              <a:rPr lang="en-US" dirty="0" smtClean="0"/>
              <a:t>Mean time to failures (MTTF)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amount of time a </a:t>
            </a:r>
            <a:r>
              <a:rPr lang="en-US" dirty="0" smtClean="0"/>
              <a:t>system </a:t>
            </a:r>
            <a:r>
              <a:rPr lang="en-US" dirty="0"/>
              <a:t>operates before it fails</a:t>
            </a:r>
            <a:endParaRPr lang="en-US" dirty="0" smtClean="0"/>
          </a:p>
          <a:p>
            <a:r>
              <a:rPr lang="en-US" dirty="0" smtClean="0"/>
              <a:t>Mean time to repair (MTTR)</a:t>
            </a:r>
          </a:p>
          <a:p>
            <a:pPr lvl="1"/>
            <a:r>
              <a:rPr lang="en-US" dirty="0" smtClean="0"/>
              <a:t>Average time to repair/restart the system and get it back to running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MTBF is a simple measure of reliability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	MTBF = MTTF + MTTR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Metrics of Software Quality – Availability &amp;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382000" cy="5410200"/>
          </a:xfrm>
        </p:spPr>
        <p:txBody>
          <a:bodyPr/>
          <a:lstStyle/>
          <a:p>
            <a:r>
              <a:rPr lang="en-US" dirty="0"/>
              <a:t>Availability </a:t>
            </a:r>
          </a:p>
          <a:p>
            <a:pPr lvl="1"/>
            <a:r>
              <a:rPr lang="en-US" dirty="0"/>
              <a:t>The probability of a system to be available.</a:t>
            </a:r>
          </a:p>
          <a:p>
            <a:pPr lvl="1"/>
            <a:r>
              <a:rPr lang="en-US" dirty="0"/>
              <a:t>The fraction of time the system is available.</a:t>
            </a:r>
          </a:p>
          <a:p>
            <a:pPr marL="344487" lvl="1" indent="0">
              <a:buNone/>
            </a:pPr>
            <a:r>
              <a:rPr lang="en-US" dirty="0"/>
              <a:t>	    available time (“up time”) </a:t>
            </a:r>
          </a:p>
          <a:p>
            <a:pPr marL="344487" lvl="1" indent="0">
              <a:buNone/>
            </a:pPr>
            <a:r>
              <a:rPr lang="en-US" dirty="0"/>
              <a:t>                     total time  </a:t>
            </a:r>
          </a:p>
          <a:p>
            <a:r>
              <a:rPr lang="en-US" dirty="0"/>
              <a:t>Reliability </a:t>
            </a:r>
          </a:p>
          <a:p>
            <a:pPr lvl="1"/>
            <a:r>
              <a:rPr lang="en-US" dirty="0"/>
              <a:t>The probability of a system to operate without failures.</a:t>
            </a:r>
          </a:p>
          <a:p>
            <a:pPr lvl="1"/>
            <a:r>
              <a:rPr lang="en-US" dirty="0"/>
              <a:t>The fraction of all attempted operations that complete </a:t>
            </a:r>
            <a:r>
              <a:rPr lang="en-US" i="1" dirty="0"/>
              <a:t>successfully.</a:t>
            </a:r>
          </a:p>
          <a:p>
            <a:pPr marL="344487" lvl="1" indent="0">
              <a:buNone/>
            </a:pPr>
            <a:r>
              <a:rPr lang="en-US" dirty="0"/>
              <a:t>             # of successful operations </a:t>
            </a:r>
          </a:p>
          <a:p>
            <a:pPr marL="344487" lvl="1" indent="0">
              <a:buNone/>
            </a:pPr>
            <a:r>
              <a:rPr lang="en-US" dirty="0"/>
              <a:t>          # of total operations attempted 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43878" y="5469293"/>
            <a:ext cx="449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097833" y="3072881"/>
            <a:ext cx="365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>
                <a:ea typeface="ＭＳ Ｐゴシック" charset="0"/>
                <a:cs typeface="ＭＳ Ｐゴシック" charset="0"/>
              </a:rPr>
              <a:t>availability is the probability that a program is operating according to requirements at a given point in time and is defined as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	Availability = [MTTF/(MTTF + MTTR)] x 100%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Consider 5 nines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 (</a:t>
            </a:r>
            <a:r>
              <a:rPr lang="en-US" dirty="0">
                <a:ea typeface="ＭＳ Ｐゴシック" charset="0"/>
                <a:cs typeface="ＭＳ Ｐゴシック" charset="0"/>
              </a:rPr>
              <a:t>99.999%); what does this mean?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5 </a:t>
            </a:r>
            <a:r>
              <a:rPr lang="en-US" dirty="0">
                <a:ea typeface="ＭＳ Ｐゴシック" charset="0"/>
                <a:cs typeface="ＭＳ Ｐゴシック" charset="0"/>
              </a:rPr>
              <a:t>minutes of down time per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year</a:t>
            </a:r>
          </a:p>
          <a:p>
            <a:pPr marL="57150" indent="0"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[See </a:t>
            </a:r>
            <a:r>
              <a:rPr lang="en-US" sz="1800" dirty="0"/>
              <a:t>Availability (system) – https://en.wikipedia.org/wiki/Availability_(system)]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Software Quality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"Quality must be built in at the design stage. It may be too late once plans are on their way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."</a:t>
            </a:r>
          </a:p>
          <a:p>
            <a:pPr algn="r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– 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W. Edwards Deming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Error Rate &amp; Completion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817359" cy="4084961"/>
          </a:xfrm>
        </p:spPr>
        <p:txBody>
          <a:bodyPr/>
          <a:lstStyle/>
          <a:p>
            <a:r>
              <a:rPr lang="en-US" dirty="0" smtClean="0"/>
              <a:t>Reliability depends on the </a:t>
            </a:r>
            <a:r>
              <a:rPr lang="en-US" i="1" dirty="0" smtClean="0"/>
              <a:t>unit</a:t>
            </a:r>
            <a:r>
              <a:rPr lang="en-US" dirty="0" smtClean="0"/>
              <a:t> of operation  </a:t>
            </a:r>
          </a:p>
          <a:p>
            <a:pPr lvl="1"/>
            <a:r>
              <a:rPr lang="en-US" dirty="0" smtClean="0"/>
              <a:t>An operation may consists of multiple steps </a:t>
            </a:r>
          </a:p>
          <a:p>
            <a:pPr lvl="1"/>
            <a:r>
              <a:rPr lang="en-US" dirty="0" smtClean="0"/>
              <a:t>Reliability ≠ Completion rate </a:t>
            </a:r>
          </a:p>
          <a:p>
            <a:r>
              <a:rPr lang="en-US" dirty="0" smtClean="0"/>
              <a:t>Error rate (per page)</a:t>
            </a:r>
          </a:p>
          <a:p>
            <a:pPr lvl="1"/>
            <a:r>
              <a:rPr lang="en-US" dirty="0" smtClean="0"/>
              <a:t>The fraction of pages (unit of operation) that time out or fail</a:t>
            </a:r>
          </a:p>
          <a:p>
            <a:r>
              <a:rPr lang="en-US" dirty="0" smtClean="0"/>
              <a:t>Completion rate</a:t>
            </a:r>
          </a:p>
          <a:p>
            <a:pPr lvl="1"/>
            <a:r>
              <a:rPr lang="en-US" dirty="0"/>
              <a:t>The fraction of all attempted operations that </a:t>
            </a:r>
            <a:r>
              <a:rPr lang="en-US" i="1" dirty="0" smtClean="0"/>
              <a:t>eventually</a:t>
            </a:r>
            <a:r>
              <a:rPr lang="en-US" dirty="0" smtClean="0"/>
              <a:t> complete the operation </a:t>
            </a:r>
          </a:p>
          <a:p>
            <a:pPr lvl="1"/>
            <a:r>
              <a:rPr lang="en-US" dirty="0" smtClean="0"/>
              <a:t>Completion ≠ Success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Integration testing </a:t>
            </a:r>
          </a:p>
          <a:p>
            <a:pPr lvl="1"/>
            <a:r>
              <a:rPr lang="en-US" sz="2800" dirty="0"/>
              <a:t>To expose defects in the interfaces and the interactions between integrated sub-systems. </a:t>
            </a:r>
            <a:endParaRPr lang="en-US" dirty="0" smtClean="0"/>
          </a:p>
          <a:p>
            <a:r>
              <a:rPr lang="en-US" sz="3200" dirty="0"/>
              <a:t>System (“end-to-end”) testing </a:t>
            </a:r>
          </a:p>
          <a:p>
            <a:pPr lvl="1"/>
            <a:r>
              <a:rPr lang="en-US" sz="2800" dirty="0"/>
              <a:t>Test of an integrated system to determine whether it meets the specification.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&amp; Beta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246567" cy="4448855"/>
          </a:xfrm>
        </p:spPr>
        <p:txBody>
          <a:bodyPr/>
          <a:lstStyle/>
          <a:p>
            <a:r>
              <a:rPr lang="en-US" sz="3200" dirty="0"/>
              <a:t>Acceptance testing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determine whether or not a system </a:t>
            </a:r>
            <a:r>
              <a:rPr lang="en-US" dirty="0" smtClean="0"/>
              <a:t>satisfies the user needs and requirements.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enable the user, </a:t>
            </a:r>
            <a:r>
              <a:rPr lang="en-US" dirty="0" smtClean="0"/>
              <a:t>customers, </a:t>
            </a:r>
            <a:r>
              <a:rPr lang="en-US" dirty="0"/>
              <a:t>or other authorized entity to determine whether or not to accept the system. </a:t>
            </a:r>
            <a:endParaRPr lang="en-US" dirty="0" smtClean="0"/>
          </a:p>
          <a:p>
            <a:r>
              <a:rPr lang="en-US" sz="3200" dirty="0"/>
              <a:t>Beta testing</a:t>
            </a:r>
          </a:p>
          <a:p>
            <a:pPr lvl="1"/>
            <a:r>
              <a:rPr lang="en-US" dirty="0" smtClean="0"/>
              <a:t>One form of acceptance testing </a:t>
            </a:r>
          </a:p>
          <a:p>
            <a:pPr lvl="1"/>
            <a:r>
              <a:rPr lang="en-US" dirty="0"/>
              <a:t>Performed by </a:t>
            </a:r>
            <a:r>
              <a:rPr lang="en-US" i="1" dirty="0"/>
              <a:t>real</a:t>
            </a:r>
            <a:r>
              <a:rPr lang="en-US" dirty="0"/>
              <a:t> users in their own </a:t>
            </a:r>
            <a:r>
              <a:rPr lang="en-US" dirty="0" smtClean="0"/>
              <a:t>environment </a:t>
            </a:r>
          </a:p>
          <a:p>
            <a:pPr lvl="1"/>
            <a:r>
              <a:rPr lang="en-US" dirty="0" smtClean="0"/>
              <a:t>Perform actual </a:t>
            </a:r>
            <a:r>
              <a:rPr lang="en-US" dirty="0"/>
              <a:t>tasks without </a:t>
            </a:r>
            <a:r>
              <a:rPr lang="en-US" dirty="0" smtClean="0"/>
              <a:t>interference.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The Spectrum of </a:t>
            </a:r>
            <a:br>
              <a:rPr lang="en-US" sz="4400" dirty="0"/>
            </a:br>
            <a:r>
              <a:rPr lang="en-US" sz="4400" dirty="0"/>
              <a:t>Software Quality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u="sng" dirty="0" smtClean="0"/>
              <a:t>possible</a:t>
            </a:r>
            <a:r>
              <a:rPr lang="en-US" dirty="0" smtClean="0"/>
              <a:t> definitions:</a:t>
            </a:r>
          </a:p>
          <a:p>
            <a:r>
              <a:rPr lang="en-US" dirty="0" smtClean="0"/>
              <a:t>Quality </a:t>
            </a:r>
            <a:r>
              <a:rPr lang="en-US" dirty="0"/>
              <a:t>= zero defects (Crosby)</a:t>
            </a:r>
          </a:p>
          <a:p>
            <a:r>
              <a:rPr lang="en-US" dirty="0" smtClean="0"/>
              <a:t>The </a:t>
            </a:r>
            <a:r>
              <a:rPr lang="en-US" dirty="0"/>
              <a:t>totality of features and characteristics of a product or service that bear on its ability to satisfy specified or implied needs. (ISO)</a:t>
            </a:r>
          </a:p>
          <a:p>
            <a:r>
              <a:rPr lang="en-US" dirty="0" smtClean="0"/>
              <a:t>Quality </a:t>
            </a:r>
            <a:r>
              <a:rPr lang="en-US" dirty="0"/>
              <a:t>= fitness for purpose (Juran)</a:t>
            </a:r>
          </a:p>
          <a:p>
            <a:r>
              <a:rPr lang="en-US" dirty="0" smtClean="0"/>
              <a:t>Quality </a:t>
            </a:r>
            <a:r>
              <a:rPr lang="en-US" dirty="0"/>
              <a:t>n., the degree of excellence (OED)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System Qualities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120" y="1765043"/>
            <a:ext cx="4038600" cy="4467807"/>
          </a:xfrm>
        </p:spPr>
        <p:txBody>
          <a:bodyPr/>
          <a:lstStyle/>
          <a:p>
            <a:r>
              <a:rPr lang="en-US" sz="3200" dirty="0"/>
              <a:t>Correctness</a:t>
            </a:r>
          </a:p>
          <a:p>
            <a:r>
              <a:rPr lang="en-US" sz="3200" dirty="0"/>
              <a:t>Availability </a:t>
            </a:r>
          </a:p>
          <a:p>
            <a:r>
              <a:rPr lang="en-US" sz="3200" dirty="0"/>
              <a:t>Reliability</a:t>
            </a:r>
          </a:p>
          <a:p>
            <a:r>
              <a:rPr lang="en-US" sz="3200" dirty="0"/>
              <a:t>Performance </a:t>
            </a:r>
          </a:p>
          <a:p>
            <a:r>
              <a:rPr lang="en-US" sz="3200" dirty="0"/>
              <a:t>Scalability</a:t>
            </a:r>
          </a:p>
          <a:p>
            <a:r>
              <a:rPr lang="en-US" sz="3200" dirty="0"/>
              <a:t>Efficiency </a:t>
            </a:r>
          </a:p>
          <a:p>
            <a:r>
              <a:rPr lang="en-US" sz="3200" dirty="0"/>
              <a:t>Safety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95120" y="1765043"/>
            <a:ext cx="4038600" cy="4467807"/>
          </a:xfrm>
        </p:spPr>
        <p:txBody>
          <a:bodyPr/>
          <a:lstStyle/>
          <a:p>
            <a:r>
              <a:rPr lang="en-US" sz="3200" dirty="0"/>
              <a:t>Usability </a:t>
            </a:r>
          </a:p>
          <a:p>
            <a:r>
              <a:rPr lang="en-US" sz="3200" dirty="0"/>
              <a:t>Security </a:t>
            </a:r>
          </a:p>
          <a:p>
            <a:r>
              <a:rPr lang="en-US" sz="3200" dirty="0"/>
              <a:t>Robustness </a:t>
            </a:r>
          </a:p>
          <a:p>
            <a:r>
              <a:rPr lang="en-US" sz="3200" dirty="0"/>
              <a:t>Maintainability</a:t>
            </a:r>
          </a:p>
          <a:p>
            <a:r>
              <a:rPr lang="en-US" sz="3200" dirty="0"/>
              <a:t>Reusability  </a:t>
            </a:r>
          </a:p>
          <a:p>
            <a:r>
              <a:rPr lang="en-US" sz="3200" dirty="0"/>
              <a:t>Portability</a:t>
            </a:r>
          </a:p>
          <a:p>
            <a:r>
              <a:rPr lang="en-US" sz="3200" dirty="0"/>
              <a:t>Interoperability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Expected Behavior – Correctness vs. Reliability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Correctness</a:t>
            </a:r>
          </a:p>
          <a:p>
            <a:pPr lvl="1"/>
            <a:r>
              <a:rPr lang="en-US" sz="2800" dirty="0"/>
              <a:t>Whether a system is consistent with its </a:t>
            </a:r>
            <a:r>
              <a:rPr lang="en-US" sz="2800" i="1" u="sng" dirty="0"/>
              <a:t>specification</a:t>
            </a:r>
            <a:r>
              <a:rPr lang="en-US" sz="2800" dirty="0"/>
              <a:t>.</a:t>
            </a:r>
          </a:p>
          <a:p>
            <a:r>
              <a:rPr lang="en-US" sz="3200" dirty="0"/>
              <a:t>Reliability</a:t>
            </a:r>
          </a:p>
          <a:p>
            <a:pPr lvl="1"/>
            <a:r>
              <a:rPr lang="en-US" sz="2800" dirty="0"/>
              <a:t>The probability of a system to operate without failures. </a:t>
            </a:r>
          </a:p>
          <a:p>
            <a:pPr lvl="1"/>
            <a:r>
              <a:rPr lang="en-US" sz="2800" dirty="0"/>
              <a:t>Relative to its </a:t>
            </a:r>
            <a:r>
              <a:rPr lang="en-US" sz="2800" i="1" u="sng" dirty="0"/>
              <a:t>specification</a:t>
            </a:r>
            <a:r>
              <a:rPr lang="en-US" sz="2800" dirty="0"/>
              <a:t> and a </a:t>
            </a:r>
            <a:r>
              <a:rPr lang="en-US" sz="2800" i="1" u="sng" dirty="0"/>
              <a:t>usage profile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Statistical approximation to correctness </a:t>
            </a:r>
          </a:p>
          <a:p>
            <a:pPr marL="344487" lvl="1" indent="0">
              <a:buNone/>
            </a:pPr>
            <a:r>
              <a:rPr lang="en-US" sz="2800" dirty="0"/>
              <a:t>	100% reliable ≈ correct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Exceptional Behavior – Safety vs.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Safety</a:t>
            </a:r>
          </a:p>
          <a:p>
            <a:pPr lvl="1"/>
            <a:r>
              <a:rPr lang="en-US" sz="2800" dirty="0"/>
              <a:t>The ability of a software system to prevent certain undesirable behaviors, i.e., </a:t>
            </a:r>
            <a:r>
              <a:rPr lang="en-US" sz="2800" i="1" dirty="0"/>
              <a:t>hazards</a:t>
            </a:r>
            <a:r>
              <a:rPr lang="en-US" sz="2800" dirty="0"/>
              <a:t>. </a:t>
            </a:r>
          </a:p>
          <a:p>
            <a:r>
              <a:rPr lang="en-US" sz="3200" dirty="0"/>
              <a:t>Robustness</a:t>
            </a:r>
          </a:p>
          <a:p>
            <a:pPr lvl="1"/>
            <a:r>
              <a:rPr lang="en-US" sz="2800" dirty="0"/>
              <a:t>The ability of a software system to </a:t>
            </a:r>
            <a:r>
              <a:rPr lang="en-US" sz="2800" i="1" dirty="0"/>
              <a:t>fail or degrade gracefully</a:t>
            </a:r>
            <a:r>
              <a:rPr lang="en-US" sz="2800" dirty="0"/>
              <a:t> outside its normal operating parameters. </a:t>
            </a:r>
          </a:p>
          <a:p>
            <a:pPr lvl="1"/>
            <a:r>
              <a:rPr lang="en-US" sz="2800" dirty="0"/>
              <a:t>Acceptable (degraded) behavior under extreme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Focusing on – Different Facets of the System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43400" y="1719263"/>
            <a:ext cx="5867400" cy="4411662"/>
          </a:xfrm>
        </p:spPr>
        <p:txBody>
          <a:bodyPr/>
          <a:lstStyle/>
          <a:p>
            <a:r>
              <a:rPr lang="en-US" dirty="0"/>
              <a:t>Correctness, reliability: </a:t>
            </a:r>
          </a:p>
          <a:p>
            <a:pPr lvl="1"/>
            <a:r>
              <a:rPr lang="en-US" dirty="0"/>
              <a:t>Let traffic pass according to correct pattern and central scheduling</a:t>
            </a:r>
          </a:p>
          <a:p>
            <a:r>
              <a:rPr lang="en-US" dirty="0"/>
              <a:t>Robustness, safety: </a:t>
            </a:r>
          </a:p>
          <a:p>
            <a:pPr lvl="1"/>
            <a:r>
              <a:rPr lang="en-US" dirty="0"/>
              <a:t>Provide degraded function when possible</a:t>
            </a:r>
          </a:p>
          <a:p>
            <a:pPr lvl="2"/>
            <a:r>
              <a:rPr lang="en-US" dirty="0"/>
              <a:t>never signal conflicting greens.</a:t>
            </a:r>
          </a:p>
          <a:p>
            <a:pPr lvl="2"/>
            <a:r>
              <a:rPr lang="en-US" dirty="0"/>
              <a:t>blinking red / blinking yellow is better than no lights</a:t>
            </a:r>
          </a:p>
          <a:p>
            <a:pPr lvl="2"/>
            <a:r>
              <a:rPr lang="en-US" dirty="0"/>
              <a:t>no lights is better than conflicting </a:t>
            </a:r>
            <a:r>
              <a:rPr lang="en-US" dirty="0" smtClean="0"/>
              <a:t>greens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676401" y="2286001"/>
          <a:ext cx="2514600" cy="307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3213100" imgH="3924300" progId="Visio.Drawing.6">
                  <p:embed/>
                </p:oleObj>
              </mc:Choice>
              <mc:Fallback>
                <p:oleObj name="Visio" r:id="rId4" imgW="3213100" imgH="3924300" progId="Visio.Drawing.6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2286001"/>
                        <a:ext cx="2514600" cy="3079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62897" y="2286000"/>
            <a:ext cx="3124200" cy="312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91200" y="2438400"/>
            <a:ext cx="3124200" cy="31242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58497" y="3200400"/>
            <a:ext cx="18288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4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Relationship Among the Qualities</a:t>
            </a:r>
          </a:p>
        </p:txBody>
      </p:sp>
      <p:sp>
        <p:nvSpPr>
          <p:cNvPr id="94222" name="Text Box 7"/>
          <p:cNvSpPr txBox="1">
            <a:spLocks noChangeArrowheads="1"/>
          </p:cNvSpPr>
          <p:nvPr/>
        </p:nvSpPr>
        <p:spPr bwMode="auto">
          <a:xfrm>
            <a:off x="4270786" y="2739093"/>
            <a:ext cx="1275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Reliable</a:t>
            </a:r>
          </a:p>
        </p:txBody>
      </p:sp>
      <p:sp>
        <p:nvSpPr>
          <p:cNvPr id="94223" name="Text Box 8"/>
          <p:cNvSpPr txBox="1">
            <a:spLocks noChangeArrowheads="1"/>
          </p:cNvSpPr>
          <p:nvPr/>
        </p:nvSpPr>
        <p:spPr bwMode="auto">
          <a:xfrm>
            <a:off x="7142099" y="3729693"/>
            <a:ext cx="767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Safe</a:t>
            </a:r>
          </a:p>
        </p:txBody>
      </p:sp>
      <p:sp>
        <p:nvSpPr>
          <p:cNvPr id="94224" name="Text Box 9"/>
          <p:cNvSpPr txBox="1">
            <a:spLocks noChangeArrowheads="1"/>
          </p:cNvSpPr>
          <p:nvPr/>
        </p:nvSpPr>
        <p:spPr bwMode="auto">
          <a:xfrm>
            <a:off x="6677497" y="2662893"/>
            <a:ext cx="11780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Robust</a:t>
            </a:r>
          </a:p>
        </p:txBody>
      </p:sp>
      <p:sp>
        <p:nvSpPr>
          <p:cNvPr id="462856" name="AutoShape 10"/>
          <p:cNvSpPr>
            <a:spLocks/>
          </p:cNvSpPr>
          <p:nvPr/>
        </p:nvSpPr>
        <p:spPr bwMode="auto">
          <a:xfrm>
            <a:off x="8229600" y="1676400"/>
            <a:ext cx="2362200" cy="1066800"/>
          </a:xfrm>
          <a:prstGeom prst="borderCallout2">
            <a:avLst>
              <a:gd name="adj1" fmla="val 19754"/>
              <a:gd name="adj2" fmla="val 972"/>
              <a:gd name="adj3" fmla="val 21398"/>
              <a:gd name="adj4" fmla="val -9446"/>
              <a:gd name="adj5" fmla="val 99948"/>
              <a:gd name="adj6" fmla="val -33768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robust but not safe: catastrophic failures can occur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62857" name="AutoShape 11"/>
          <p:cNvSpPr>
            <a:spLocks/>
          </p:cNvSpPr>
          <p:nvPr/>
        </p:nvSpPr>
        <p:spPr bwMode="auto">
          <a:xfrm>
            <a:off x="8534400" y="4419601"/>
            <a:ext cx="2057400" cy="1876425"/>
          </a:xfrm>
          <a:prstGeom prst="borderCallout2">
            <a:avLst>
              <a:gd name="adj1" fmla="val 42513"/>
              <a:gd name="adj2" fmla="val -606"/>
              <a:gd name="adj3" fmla="val 37792"/>
              <a:gd name="adj4" fmla="val -32959"/>
              <a:gd name="adj5" fmla="val -4363"/>
              <a:gd name="adj6" fmla="val -6255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safe but not correct: annoying failures can occur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62858" name="AutoShape 12"/>
          <p:cNvSpPr>
            <a:spLocks/>
          </p:cNvSpPr>
          <p:nvPr/>
        </p:nvSpPr>
        <p:spPr bwMode="auto">
          <a:xfrm>
            <a:off x="1600201" y="1676400"/>
            <a:ext cx="1810297" cy="1447800"/>
          </a:xfrm>
          <a:prstGeom prst="borderCallout2">
            <a:avLst>
              <a:gd name="adj1" fmla="val 9520"/>
              <a:gd name="adj2" fmla="val 100694"/>
              <a:gd name="adj3" fmla="val 8333"/>
              <a:gd name="adj4" fmla="val 124009"/>
              <a:gd name="adj5" fmla="val 73380"/>
              <a:gd name="adj6" fmla="val 176588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en-US" sz="2400" dirty="0">
                <a:latin typeface="Garamond"/>
                <a:cs typeface="Garamond"/>
              </a:rPr>
              <a:t>reliable but not correct: failures occur rarely</a:t>
            </a:r>
          </a:p>
        </p:txBody>
      </p:sp>
      <p:sp>
        <p:nvSpPr>
          <p:cNvPr id="3" name="Oval 2"/>
          <p:cNvSpPr/>
          <p:nvPr/>
        </p:nvSpPr>
        <p:spPr>
          <a:xfrm>
            <a:off x="3791497" y="3505200"/>
            <a:ext cx="3276600" cy="12192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aramond"/>
              <a:cs typeface="Garamond"/>
            </a:endParaRPr>
          </a:p>
        </p:txBody>
      </p:sp>
      <p:sp>
        <p:nvSpPr>
          <p:cNvPr id="462859" name="AutoShape 13"/>
          <p:cNvSpPr>
            <a:spLocks/>
          </p:cNvSpPr>
          <p:nvPr/>
        </p:nvSpPr>
        <p:spPr bwMode="auto">
          <a:xfrm>
            <a:off x="1600200" y="4724401"/>
            <a:ext cx="2209800" cy="1666875"/>
          </a:xfrm>
          <a:prstGeom prst="borderCallout2">
            <a:avLst>
              <a:gd name="adj1" fmla="val 11279"/>
              <a:gd name="adj2" fmla="val 99702"/>
              <a:gd name="adj3" fmla="val 7185"/>
              <a:gd name="adj4" fmla="val 114676"/>
              <a:gd name="adj5" fmla="val -21560"/>
              <a:gd name="adj6" fmla="val 164259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correct but not safe or robust: the specification is inadequate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94232" name="Text Box 6"/>
          <p:cNvSpPr txBox="1">
            <a:spLocks noChangeArrowheads="1"/>
          </p:cNvSpPr>
          <p:nvPr/>
        </p:nvSpPr>
        <p:spPr bwMode="auto">
          <a:xfrm>
            <a:off x="4756054" y="3805893"/>
            <a:ext cx="12490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Correct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6" grpId="0" animBg="1"/>
      <p:bldP spid="462857" grpId="0" animBg="1"/>
      <p:bldP spid="462858" grpId="0" animBg="1"/>
      <p:bldP spid="4628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MS PGothic" charset="0"/>
              </a:rPr>
              <a:t>Outline</a:t>
            </a:r>
            <a:endParaRPr lang="en-US" dirty="0">
              <a:ea typeface="MS PGothic" charset="0"/>
            </a:endParaRPr>
          </a:p>
        </p:txBody>
      </p:sp>
      <p:sp>
        <p:nvSpPr>
          <p:cNvPr id="10649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>
                <a:ea typeface="MS PGothic" charset="0"/>
              </a:rPr>
              <a:t>Factors in Project Success &amp; </a:t>
            </a:r>
            <a:r>
              <a:rPr lang="en-US" sz="2300" dirty="0" smtClean="0">
                <a:ea typeface="MS PGothic" charset="0"/>
              </a:rPr>
              <a:t>Failure</a:t>
            </a:r>
          </a:p>
          <a:p>
            <a:r>
              <a:rPr lang="en-US" sz="2300" dirty="0">
                <a:ea typeface="MS PGothic" charset="0"/>
              </a:rPr>
              <a:t>A Case </a:t>
            </a:r>
            <a:r>
              <a:rPr lang="en-US" sz="2300" dirty="0" smtClean="0">
                <a:ea typeface="MS PGothic" charset="0"/>
              </a:rPr>
              <a:t>Study, The </a:t>
            </a:r>
            <a:r>
              <a:rPr lang="en-US" sz="2300" dirty="0">
                <a:ea typeface="MS PGothic" charset="0"/>
              </a:rPr>
              <a:t>Initial Launch of HealthCare.gov </a:t>
            </a:r>
            <a:endParaRPr lang="en-US" sz="2300" dirty="0" smtClean="0">
              <a:ea typeface="MS PGothic" charset="0"/>
            </a:endParaRPr>
          </a:p>
          <a:p>
            <a:r>
              <a:rPr lang="en-US" sz="2300" dirty="0">
                <a:ea typeface="MS PGothic" charset="0"/>
              </a:rPr>
              <a:t>Software </a:t>
            </a:r>
            <a:r>
              <a:rPr lang="en-US" sz="2300" dirty="0" smtClean="0">
                <a:ea typeface="MS PGothic" charset="0"/>
              </a:rPr>
              <a:t>Reliability</a:t>
            </a:r>
          </a:p>
          <a:p>
            <a:r>
              <a:rPr lang="en-US" sz="2300" dirty="0">
                <a:ea typeface="MS PGothic" charset="0"/>
              </a:rPr>
              <a:t>The Spectrum of </a:t>
            </a:r>
            <a:r>
              <a:rPr lang="en-US" sz="2300" dirty="0" smtClean="0">
                <a:ea typeface="MS PGothic" charset="0"/>
              </a:rPr>
              <a:t>Software Quality</a:t>
            </a:r>
          </a:p>
          <a:p>
            <a:r>
              <a:rPr lang="en-US" sz="2300" dirty="0" smtClean="0">
                <a:ea typeface="MS PGothic" charset="0"/>
              </a:rPr>
              <a:t>Cost </a:t>
            </a:r>
            <a:r>
              <a:rPr lang="en-US" sz="2300" dirty="0">
                <a:ea typeface="MS PGothic" charset="0"/>
              </a:rPr>
              <a:t>of Software </a:t>
            </a:r>
            <a:r>
              <a:rPr lang="en-US" sz="2300" dirty="0" smtClean="0">
                <a:ea typeface="MS PGothic" charset="0"/>
              </a:rPr>
              <a:t>Defects</a:t>
            </a:r>
          </a:p>
          <a:p>
            <a:r>
              <a:rPr lang="en-US" sz="2300" dirty="0">
                <a:ea typeface="MS PGothic" charset="0"/>
              </a:rPr>
              <a:t>Software Verification and Validation (V&amp;V</a:t>
            </a:r>
            <a:r>
              <a:rPr lang="en-US" sz="2300" dirty="0" smtClean="0">
                <a:ea typeface="MS PGothic" charset="0"/>
              </a:rPr>
              <a:t>)</a:t>
            </a:r>
          </a:p>
          <a:p>
            <a:r>
              <a:rPr lang="en-US" sz="2300" dirty="0">
                <a:ea typeface="MS PGothic" charset="0"/>
              </a:rPr>
              <a:t>Software Testing in </a:t>
            </a:r>
            <a:r>
              <a:rPr lang="en-US" sz="2300" dirty="0" smtClean="0">
                <a:ea typeface="MS PGothic" charset="0"/>
              </a:rPr>
              <a:t>Development </a:t>
            </a:r>
            <a:r>
              <a:rPr lang="en-US" sz="2300" dirty="0">
                <a:ea typeface="MS PGothic" charset="0"/>
              </a:rPr>
              <a:t>Life Cycle</a:t>
            </a:r>
          </a:p>
          <a:p>
            <a:r>
              <a:rPr lang="en-US" sz="2300" dirty="0">
                <a:ea typeface="MS PGothic" charset="0"/>
              </a:rPr>
              <a:t>Artifacts to Facilitate Software Testing</a:t>
            </a:r>
            <a:endParaRPr lang="en-US" sz="2300" dirty="0" smtClean="0">
              <a:ea typeface="MS PGothic" charset="0"/>
            </a:endParaRPr>
          </a:p>
          <a:p>
            <a:endParaRPr lang="en-US" sz="2300" dirty="0" smtClean="0">
              <a:ea typeface="MS PGothic" charset="0"/>
            </a:endParaRPr>
          </a:p>
          <a:p>
            <a:endParaRPr lang="en-US" sz="23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Related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The ability to complete requested functions or services within the expected time span by the users. 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The capacity of a system to handle increasing load or demand.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/>
              <a:t>The ability to make maximum and efficient use of system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&amp;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</a:t>
            </a:r>
            <a:endParaRPr lang="en-US" dirty="0" smtClean="0"/>
          </a:p>
          <a:p>
            <a:pPr lvl="1"/>
            <a:r>
              <a:rPr lang="en-US" dirty="0"/>
              <a:t>The ability for the users to use all the features of the system without special efforts.  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The ability to maintain integrity of the system operation and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Qualities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make changes, enhance, adapt, and evolve a software system over a long period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use parts of the system in different project without special effort on the part of the developers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port a software system to a different platform or operating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Quality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Conformance to customers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requirements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5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Quality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American Heritage Dictionary defines quality as </a:t>
            </a:r>
          </a:p>
          <a:p>
            <a:pPr lvl="1"/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a characteristic or attribute of something.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software, two kinds of quality may be encountered: </a:t>
            </a:r>
          </a:p>
          <a:p>
            <a:pPr lvl="1"/>
            <a:r>
              <a:rPr lang="en-US" b="1" dirty="0">
                <a:ea typeface="ＭＳ Ｐゴシック" charset="0"/>
              </a:rPr>
              <a:t>Quality of design </a:t>
            </a:r>
            <a:r>
              <a:rPr lang="en-US" dirty="0">
                <a:ea typeface="ＭＳ Ｐゴシック" charset="0"/>
              </a:rPr>
              <a:t>encompasses requirements, specifications, and the design of the system. </a:t>
            </a:r>
          </a:p>
          <a:p>
            <a:pPr lvl="1"/>
            <a:r>
              <a:rPr lang="en-US" b="1" dirty="0">
                <a:ea typeface="ＭＳ Ｐゴシック" charset="0"/>
              </a:rPr>
              <a:t>Quality of conformance </a:t>
            </a:r>
            <a:r>
              <a:rPr lang="en-US" dirty="0">
                <a:ea typeface="ＭＳ Ｐゴシック" charset="0"/>
              </a:rPr>
              <a:t>is an issue focused primarily on implementation.</a:t>
            </a:r>
          </a:p>
          <a:p>
            <a:pPr lvl="1"/>
            <a:r>
              <a:rPr lang="en-US" dirty="0">
                <a:ea typeface="ＭＳ Ｐゴシック" charset="0"/>
              </a:rPr>
              <a:t>user satisfaction = compliant product + good quality + delivery within budget and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 of Quality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690688"/>
            <a:ext cx="10515600" cy="457015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Prevention costs include</a:t>
            </a:r>
          </a:p>
          <a:p>
            <a:pPr lvl="1"/>
            <a:r>
              <a:rPr lang="en-US" dirty="0">
                <a:ea typeface="ＭＳ Ｐゴシック" charset="0"/>
              </a:rPr>
              <a:t>Quality planning</a:t>
            </a:r>
          </a:p>
          <a:p>
            <a:pPr lvl="1"/>
            <a:r>
              <a:rPr lang="en-US" dirty="0">
                <a:ea typeface="ＭＳ Ｐゴシック" charset="0"/>
              </a:rPr>
              <a:t>Formal technical reviews</a:t>
            </a:r>
          </a:p>
          <a:p>
            <a:pPr lvl="1"/>
            <a:r>
              <a:rPr lang="en-US" dirty="0">
                <a:ea typeface="ＭＳ Ｐゴシック" charset="0"/>
              </a:rPr>
              <a:t>Test equipment</a:t>
            </a:r>
          </a:p>
          <a:p>
            <a:pPr lvl="1"/>
            <a:r>
              <a:rPr lang="en-US" dirty="0">
                <a:ea typeface="ＭＳ Ｐゴシック" charset="0"/>
              </a:rPr>
              <a:t>Training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Internal failure costs include</a:t>
            </a:r>
          </a:p>
          <a:p>
            <a:pPr lvl="1"/>
            <a:r>
              <a:rPr lang="en-US" dirty="0">
                <a:ea typeface="ＭＳ Ｐゴシック" charset="0"/>
              </a:rPr>
              <a:t>Rework</a:t>
            </a:r>
          </a:p>
          <a:p>
            <a:pPr lvl="1"/>
            <a:r>
              <a:rPr lang="en-US" dirty="0">
                <a:ea typeface="ＭＳ Ｐゴシック" charset="0"/>
              </a:rPr>
              <a:t>Repair</a:t>
            </a:r>
          </a:p>
          <a:p>
            <a:pPr lvl="1"/>
            <a:r>
              <a:rPr lang="en-US" dirty="0">
                <a:ea typeface="ＭＳ Ｐゴシック" charset="0"/>
              </a:rPr>
              <a:t>Failure mode analysis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External failure costs are</a:t>
            </a:r>
          </a:p>
          <a:p>
            <a:pPr lvl="1"/>
            <a:r>
              <a:rPr lang="en-US" dirty="0">
                <a:ea typeface="ＭＳ Ｐゴシック" charset="0"/>
              </a:rPr>
              <a:t>Complaint resolution</a:t>
            </a:r>
          </a:p>
          <a:p>
            <a:pPr lvl="1"/>
            <a:r>
              <a:rPr lang="en-US" dirty="0">
                <a:ea typeface="ＭＳ Ｐゴシック" charset="0"/>
              </a:rPr>
              <a:t>Product return and replacement</a:t>
            </a:r>
          </a:p>
          <a:p>
            <a:pPr lvl="1"/>
            <a:r>
              <a:rPr lang="en-US" dirty="0">
                <a:ea typeface="ＭＳ Ｐゴシック" charset="0"/>
              </a:rPr>
              <a:t>Help line support</a:t>
            </a:r>
          </a:p>
          <a:p>
            <a:pPr lvl="1"/>
            <a:r>
              <a:rPr lang="en-US" dirty="0">
                <a:ea typeface="ＭＳ Ｐゴシック" charset="0"/>
              </a:rPr>
              <a:t>Warranty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Customers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’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ea typeface="ＭＳ Ｐゴシック" charset="0"/>
                <a:cs typeface="ＭＳ Ｐゴシック" charset="0"/>
              </a:rPr>
              <a:t>wrong with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performance to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rather than requirements?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Often hear people say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We must exceed the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expectations!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ea typeface="ＭＳ Ｐゴシック" charset="0"/>
                <a:cs typeface="ＭＳ Ｐゴシック" charset="0"/>
              </a:rPr>
              <a:t>the basic problem with this?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result 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Quality</a:t>
            </a:r>
          </a:p>
        </p:txBody>
      </p:sp>
      <p:sp>
        <p:nvSpPr>
          <p:cNvPr id="32771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Conformance to explicitly stated functional and performance requirements, explicitly documented development standards, and implicit characteristics that are expected of all professionally developed software.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Quality must be defined and measured if improvements are to be achieved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 the narrowest sense, it is commonly recognized as the lack of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bugs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in the product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Also, the most basic meaning of conformance to requirements because if the software contains too many functional defects, the basic requirement of providing the desired function is not met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How is this usually expressed?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851151" y="2665414"/>
            <a:ext cx="6678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Application to Software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Simplistically, software product quality is lack of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bugs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in the product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Why is this problematical for software systems?</a:t>
            </a:r>
          </a:p>
          <a:p>
            <a:pPr lvl="1"/>
            <a:r>
              <a:rPr lang="en-US" dirty="0">
                <a:ea typeface="ＭＳ Ｐゴシック" charset="0"/>
              </a:rPr>
              <a:t>Correct operation is not sufficient – performance?</a:t>
            </a:r>
          </a:p>
          <a:p>
            <a:pPr lvl="1"/>
            <a:r>
              <a:rPr lang="en-US" dirty="0">
                <a:ea typeface="ＭＳ Ｐゴシック" charset="0"/>
              </a:rPr>
              <a:t>Usability by the end-user</a:t>
            </a:r>
          </a:p>
          <a:p>
            <a:pPr lvl="1"/>
            <a:r>
              <a:rPr lang="en-US" dirty="0">
                <a:ea typeface="ＭＳ Ｐゴシック" charset="0"/>
              </a:rPr>
              <a:t>Software specifications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9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collection </a:t>
            </a:r>
            <a:r>
              <a:rPr lang="en-US" dirty="0"/>
              <a:t>of </a:t>
            </a:r>
            <a:r>
              <a:rPr lang="en-US" dirty="0" smtClean="0"/>
              <a:t>attributes </a:t>
            </a:r>
            <a:r>
              <a:rPr lang="en-US" dirty="0"/>
              <a:t>in a </a:t>
            </a:r>
            <a:r>
              <a:rPr lang="en-US" dirty="0" smtClean="0"/>
              <a:t>software system, the </a:t>
            </a:r>
            <a:r>
              <a:rPr lang="en-US" dirty="0"/>
              <a:t>level of the attribute for which the </a:t>
            </a:r>
            <a:r>
              <a:rPr lang="en-US" dirty="0" smtClean="0"/>
              <a:t>customer and users </a:t>
            </a:r>
            <a:r>
              <a:rPr lang="en-US" dirty="0"/>
              <a:t>holds a positive value. </a:t>
            </a:r>
            <a:endParaRPr lang="en-US" dirty="0" smtClean="0"/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It is best defined as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conformance to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requirements</a:t>
            </a:r>
            <a:r>
              <a:rPr lang="ja-JP" altLang="en-US" dirty="0" smtClean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>
                <a:ea typeface="MS PGothic" charset="0"/>
              </a:rPr>
              <a:t>Factors in Project Success &amp; Failure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Cost of Software Defects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Saving Time and Money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Even experienced software engineers inject a defect about every ten lines of code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cost of finding and fixing defects increases at every step in the development process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defect find &amp; fix times range from 3 minutes in code reviews to 25 minutes in inspections and 1400 minutes in system testing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accurate plans and reliable commitments, you must insist on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ChangeArrowheads="1"/>
          </p:cNvSpPr>
          <p:nvPr/>
        </p:nvSpPr>
        <p:spPr bwMode="auto">
          <a:xfrm>
            <a:off x="7467600" y="6400801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000" dirty="0">
              <a:latin typeface="Times New Roman" charset="0"/>
            </a:endParaRPr>
          </a:p>
        </p:txBody>
      </p:sp>
      <p:sp>
        <p:nvSpPr>
          <p:cNvPr id="2222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Cost of Software Defects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5124" name="Picture 4" descr="Engineering Rules for Cost Of Defect Removal [10] | Download Scientific 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79" y="1690688"/>
            <a:ext cx="6393213" cy="452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Cost of Fixing Defects 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339876"/>
              </p:ext>
            </p:extLst>
          </p:nvPr>
        </p:nvGraphicFramePr>
        <p:xfrm>
          <a:off x="1676400" y="1905000"/>
          <a:ext cx="8812086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600700" imgH="1473200" progId="Word.Document.12">
                  <p:embed/>
                </p:oleObj>
              </mc:Choice>
              <mc:Fallback>
                <p:oleObj name="Document" r:id="rId3" imgW="5600700" imgH="1473200" progId="Word.Document.12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905000"/>
                        <a:ext cx="8812086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572000"/>
            <a:ext cx="8229600" cy="15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andara" panose="020E0502030303020204" pitchFamily="34" charset="0"/>
                <a:cs typeface="Garamond"/>
              </a:rPr>
              <a:t>The earlier a defect is discovered, the lower the cost of fixing the defect.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Distribution of Defects – Time Introduced and Fixed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53001"/>
            <a:ext cx="8229600" cy="10255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Majority of defects are introduced early</a:t>
            </a:r>
          </a:p>
          <a:p>
            <a:r>
              <a:rPr lang="en-US" sz="3200" dirty="0"/>
              <a:t>Majority of defects are discovered late. </a:t>
            </a:r>
          </a:p>
        </p:txBody>
      </p:sp>
      <p:graphicFrame>
        <p:nvGraphicFramePr>
          <p:cNvPr id="5" name="Content Placeholder 6"/>
          <p:cNvGraphicFramePr>
            <a:graphicFrameLocks noChangeAspect="1"/>
          </p:cNvGraphicFramePr>
          <p:nvPr>
            <p:extLst/>
          </p:nvPr>
        </p:nvGraphicFramePr>
        <p:xfrm>
          <a:off x="1752601" y="1744663"/>
          <a:ext cx="8524875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3" imgW="6134100" imgH="2260600" progId="Word.Document.12">
                  <p:embed/>
                </p:oleObj>
              </mc:Choice>
              <mc:Fallback>
                <p:oleObj name="Document" r:id="rId3" imgW="6134100" imgH="2260600" progId="Word.Document.12">
                  <p:embed/>
                  <p:pic>
                    <p:nvPicPr>
                      <p:cNvPr id="5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1" y="1744663"/>
                        <a:ext cx="8524875" cy="314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by </a:t>
            </a:r>
            <a:r>
              <a:rPr lang="en-US" dirty="0" smtClean="0"/>
              <a:t>Development Phases</a:t>
            </a:r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1" t="7042" r="5633" b="8450"/>
          <a:stretch/>
        </p:blipFill>
        <p:spPr>
          <a:xfrm>
            <a:off x="2416680" y="1690688"/>
            <a:ext cx="6773973" cy="43238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Software Verification and Validation (V&amp;V)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Verification </a:t>
            </a:r>
            <a:r>
              <a:rPr lang="en-US" dirty="0"/>
              <a:t>and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</a:rPr>
              <a:t>Verification </a:t>
            </a:r>
            <a:br>
              <a:rPr lang="en-US" sz="3200" b="1" dirty="0">
                <a:solidFill>
                  <a:srgbClr val="000000"/>
                </a:solidFill>
              </a:rPr>
            </a:br>
            <a:r>
              <a:rPr lang="en-US" sz="3200" dirty="0"/>
              <a:t>Does the software system meet the requirements specifications?</a:t>
            </a:r>
          </a:p>
          <a:p>
            <a:pPr marL="0" indent="0">
              <a:buNone/>
              <a:defRPr/>
            </a:pPr>
            <a:r>
              <a:rPr lang="en-US" sz="3200" i="1" dirty="0"/>
              <a:t>	Are we building the software right?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</a:rPr>
              <a:t>Validation </a:t>
            </a:r>
            <a:br>
              <a:rPr lang="en-US" sz="3200" b="1" dirty="0">
                <a:solidFill>
                  <a:srgbClr val="000000"/>
                </a:solidFill>
              </a:rPr>
            </a:br>
            <a:r>
              <a:rPr lang="en-US" sz="3200" dirty="0"/>
              <a:t>Does the software system meet the user's real needs?</a:t>
            </a:r>
          </a:p>
          <a:p>
            <a:pPr eaLnBrk="1" hangingPunct="1">
              <a:buFont typeface="Wingdings 3" charset="0"/>
              <a:buNone/>
              <a:defRPr/>
            </a:pPr>
            <a:r>
              <a:rPr lang="en-US" sz="3200" i="1" dirty="0"/>
              <a:t>		Are we building the right software? </a:t>
            </a:r>
          </a:p>
          <a:p>
            <a:pPr eaLnBrk="1" hangingPunct="1">
              <a:buFont typeface="Wingdings 3" charset="0"/>
              <a:buNone/>
              <a:defRPr/>
            </a:pPr>
            <a:endParaRPr lang="en-US" i="1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637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3200" dirty="0"/>
              <a:t>A document that specifies, ideally in a complete, precise and verifiable manner, the requirements, design, behavior, or other characteristics of a component or system, and, often, the procedures for determining whether these provisions have been satisfied. [IEEE]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defTabSz="895350"/>
            <a:r>
              <a:rPr lang="en-US" dirty="0" smtClean="0"/>
              <a:t>Validation vs. </a:t>
            </a:r>
            <a:r>
              <a:rPr lang="en-US" dirty="0"/>
              <a:t>Verification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28800" y="1852613"/>
            <a:ext cx="3505200" cy="1511300"/>
            <a:chOff x="304800" y="1852613"/>
            <a:chExt cx="3505200" cy="1511300"/>
          </a:xfrm>
        </p:grpSpPr>
        <p:sp>
          <p:nvSpPr>
            <p:cNvPr id="43032" name="Freeform 4"/>
            <p:cNvSpPr>
              <a:spLocks/>
            </p:cNvSpPr>
            <p:nvPr/>
          </p:nvSpPr>
          <p:spPr bwMode="auto">
            <a:xfrm>
              <a:off x="304800" y="1852613"/>
              <a:ext cx="2687638" cy="1511300"/>
            </a:xfrm>
            <a:custGeom>
              <a:avLst/>
              <a:gdLst>
                <a:gd name="T0" fmla="*/ 2147483647 w 1693"/>
                <a:gd name="T1" fmla="*/ 2147483647 h 952"/>
                <a:gd name="T2" fmla="*/ 2147483647 w 1693"/>
                <a:gd name="T3" fmla="*/ 2147483647 h 952"/>
                <a:gd name="T4" fmla="*/ 2147483647 w 1693"/>
                <a:gd name="T5" fmla="*/ 2147483647 h 952"/>
                <a:gd name="T6" fmla="*/ 2147483647 w 1693"/>
                <a:gd name="T7" fmla="*/ 2147483647 h 952"/>
                <a:gd name="T8" fmla="*/ 2147483647 w 1693"/>
                <a:gd name="T9" fmla="*/ 2147483647 h 952"/>
                <a:gd name="T10" fmla="*/ 2147483647 w 1693"/>
                <a:gd name="T11" fmla="*/ 2147483647 h 952"/>
                <a:gd name="T12" fmla="*/ 2147483647 w 1693"/>
                <a:gd name="T13" fmla="*/ 2147483647 h 952"/>
                <a:gd name="T14" fmla="*/ 2147483647 w 1693"/>
                <a:gd name="T15" fmla="*/ 2147483647 h 952"/>
                <a:gd name="T16" fmla="*/ 2147483647 w 1693"/>
                <a:gd name="T17" fmla="*/ 2147483647 h 952"/>
                <a:gd name="T18" fmla="*/ 2147483647 w 1693"/>
                <a:gd name="T19" fmla="*/ 2147483647 h 952"/>
                <a:gd name="T20" fmla="*/ 2147483647 w 1693"/>
                <a:gd name="T21" fmla="*/ 2147483647 h 952"/>
                <a:gd name="T22" fmla="*/ 2147483647 w 1693"/>
                <a:gd name="T23" fmla="*/ 2147483647 h 952"/>
                <a:gd name="T24" fmla="*/ 2147483647 w 1693"/>
                <a:gd name="T25" fmla="*/ 2147483647 h 952"/>
                <a:gd name="T26" fmla="*/ 2147483647 w 1693"/>
                <a:gd name="T27" fmla="*/ 2147483647 h 952"/>
                <a:gd name="T28" fmla="*/ 2147483647 w 1693"/>
                <a:gd name="T29" fmla="*/ 2147483647 h 952"/>
                <a:gd name="T30" fmla="*/ 2147483647 w 1693"/>
                <a:gd name="T31" fmla="*/ 2147483647 h 952"/>
                <a:gd name="T32" fmla="*/ 2147483647 w 1693"/>
                <a:gd name="T33" fmla="*/ 2147483647 h 952"/>
                <a:gd name="T34" fmla="*/ 2147483647 w 1693"/>
                <a:gd name="T35" fmla="*/ 2147483647 h 952"/>
                <a:gd name="T36" fmla="*/ 2147483647 w 1693"/>
                <a:gd name="T37" fmla="*/ 2147483647 h 952"/>
                <a:gd name="T38" fmla="*/ 2147483647 w 1693"/>
                <a:gd name="T39" fmla="*/ 2147483647 h 952"/>
                <a:gd name="T40" fmla="*/ 2147483647 w 1693"/>
                <a:gd name="T41" fmla="*/ 2147483647 h 952"/>
                <a:gd name="T42" fmla="*/ 2147483647 w 1693"/>
                <a:gd name="T43" fmla="*/ 2147483647 h 952"/>
                <a:gd name="T44" fmla="*/ 2147483647 w 1693"/>
                <a:gd name="T45" fmla="*/ 2147483647 h 952"/>
                <a:gd name="T46" fmla="*/ 2147483647 w 1693"/>
                <a:gd name="T47" fmla="*/ 2147483647 h 952"/>
                <a:gd name="T48" fmla="*/ 2147483647 w 1693"/>
                <a:gd name="T49" fmla="*/ 2147483647 h 952"/>
                <a:gd name="T50" fmla="*/ 2147483647 w 1693"/>
                <a:gd name="T51" fmla="*/ 2147483647 h 952"/>
                <a:gd name="T52" fmla="*/ 2147483647 w 1693"/>
                <a:gd name="T53" fmla="*/ 2147483647 h 952"/>
                <a:gd name="T54" fmla="*/ 2147483647 w 1693"/>
                <a:gd name="T55" fmla="*/ 2147483647 h 952"/>
                <a:gd name="T56" fmla="*/ 2147483647 w 1693"/>
                <a:gd name="T57" fmla="*/ 2147483647 h 952"/>
                <a:gd name="T58" fmla="*/ 2147483647 w 1693"/>
                <a:gd name="T59" fmla="*/ 2147483647 h 952"/>
                <a:gd name="T60" fmla="*/ 2147483647 w 1693"/>
                <a:gd name="T61" fmla="*/ 2147483647 h 952"/>
                <a:gd name="T62" fmla="*/ 2147483647 w 1693"/>
                <a:gd name="T63" fmla="*/ 2147483647 h 952"/>
                <a:gd name="T64" fmla="*/ 2147483647 w 1693"/>
                <a:gd name="T65" fmla="*/ 2147483647 h 952"/>
                <a:gd name="T66" fmla="*/ 2147483647 w 1693"/>
                <a:gd name="T67" fmla="*/ 2147483647 h 952"/>
                <a:gd name="T68" fmla="*/ 2147483647 w 1693"/>
                <a:gd name="T69" fmla="*/ 2147483647 h 952"/>
                <a:gd name="T70" fmla="*/ 2147483647 w 1693"/>
                <a:gd name="T71" fmla="*/ 2147483647 h 952"/>
                <a:gd name="T72" fmla="*/ 2147483647 w 1693"/>
                <a:gd name="T73" fmla="*/ 2147483647 h 952"/>
                <a:gd name="T74" fmla="*/ 2147483647 w 1693"/>
                <a:gd name="T75" fmla="*/ 2147483647 h 952"/>
                <a:gd name="T76" fmla="*/ 2147483647 w 1693"/>
                <a:gd name="T77" fmla="*/ 2147483647 h 952"/>
                <a:gd name="T78" fmla="*/ 2147483647 w 1693"/>
                <a:gd name="T79" fmla="*/ 2147483647 h 952"/>
                <a:gd name="T80" fmla="*/ 2147483647 w 1693"/>
                <a:gd name="T81" fmla="*/ 2147483647 h 952"/>
                <a:gd name="T82" fmla="*/ 2147483647 w 1693"/>
                <a:gd name="T83" fmla="*/ 2147483647 h 952"/>
                <a:gd name="T84" fmla="*/ 2147483647 w 1693"/>
                <a:gd name="T85" fmla="*/ 2147483647 h 952"/>
                <a:gd name="T86" fmla="*/ 2147483647 w 1693"/>
                <a:gd name="T87" fmla="*/ 2147483647 h 952"/>
                <a:gd name="T88" fmla="*/ 2147483647 w 1693"/>
                <a:gd name="T89" fmla="*/ 0 h 952"/>
                <a:gd name="T90" fmla="*/ 2147483647 w 1693"/>
                <a:gd name="T91" fmla="*/ 2147483647 h 952"/>
                <a:gd name="T92" fmla="*/ 2147483647 w 1693"/>
                <a:gd name="T93" fmla="*/ 2147483647 h 952"/>
                <a:gd name="T94" fmla="*/ 2147483647 w 1693"/>
                <a:gd name="T95" fmla="*/ 2147483647 h 952"/>
                <a:gd name="T96" fmla="*/ 2147483647 w 1693"/>
                <a:gd name="T97" fmla="*/ 2147483647 h 952"/>
                <a:gd name="T98" fmla="*/ 2147483647 w 1693"/>
                <a:gd name="T99" fmla="*/ 2147483647 h 952"/>
                <a:gd name="T100" fmla="*/ 2147483647 w 1693"/>
                <a:gd name="T101" fmla="*/ 2147483647 h 952"/>
                <a:gd name="T102" fmla="*/ 2147483647 w 1693"/>
                <a:gd name="T103" fmla="*/ 2147483647 h 952"/>
                <a:gd name="T104" fmla="*/ 2147483647 w 1693"/>
                <a:gd name="T105" fmla="*/ 2147483647 h 952"/>
                <a:gd name="T106" fmla="*/ 2147483647 w 1693"/>
                <a:gd name="T107" fmla="*/ 2147483647 h 952"/>
                <a:gd name="T108" fmla="*/ 2147483647 w 1693"/>
                <a:gd name="T109" fmla="*/ 2147483647 h 9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93"/>
                <a:gd name="T166" fmla="*/ 0 h 952"/>
                <a:gd name="T167" fmla="*/ 1693 w 1693"/>
                <a:gd name="T168" fmla="*/ 952 h 9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93" h="952">
                  <a:moveTo>
                    <a:pt x="336" y="162"/>
                  </a:moveTo>
                  <a:lnTo>
                    <a:pt x="313" y="162"/>
                  </a:lnTo>
                  <a:lnTo>
                    <a:pt x="290" y="151"/>
                  </a:lnTo>
                  <a:lnTo>
                    <a:pt x="266" y="128"/>
                  </a:lnTo>
                  <a:lnTo>
                    <a:pt x="243" y="128"/>
                  </a:lnTo>
                  <a:lnTo>
                    <a:pt x="220" y="128"/>
                  </a:lnTo>
                  <a:lnTo>
                    <a:pt x="197" y="116"/>
                  </a:lnTo>
                  <a:lnTo>
                    <a:pt x="174" y="128"/>
                  </a:lnTo>
                  <a:lnTo>
                    <a:pt x="150" y="128"/>
                  </a:lnTo>
                  <a:lnTo>
                    <a:pt x="127" y="139"/>
                  </a:lnTo>
                  <a:lnTo>
                    <a:pt x="104" y="151"/>
                  </a:lnTo>
                  <a:lnTo>
                    <a:pt x="69" y="197"/>
                  </a:lnTo>
                  <a:lnTo>
                    <a:pt x="58" y="220"/>
                  </a:lnTo>
                  <a:lnTo>
                    <a:pt x="58" y="243"/>
                  </a:lnTo>
                  <a:lnTo>
                    <a:pt x="46" y="267"/>
                  </a:lnTo>
                  <a:lnTo>
                    <a:pt x="46" y="301"/>
                  </a:lnTo>
                  <a:lnTo>
                    <a:pt x="46" y="325"/>
                  </a:lnTo>
                  <a:lnTo>
                    <a:pt x="58" y="348"/>
                  </a:lnTo>
                  <a:lnTo>
                    <a:pt x="81" y="371"/>
                  </a:lnTo>
                  <a:lnTo>
                    <a:pt x="104" y="383"/>
                  </a:lnTo>
                  <a:lnTo>
                    <a:pt x="127" y="394"/>
                  </a:lnTo>
                  <a:lnTo>
                    <a:pt x="92" y="383"/>
                  </a:lnTo>
                  <a:lnTo>
                    <a:pt x="69" y="406"/>
                  </a:lnTo>
                  <a:lnTo>
                    <a:pt x="58" y="429"/>
                  </a:lnTo>
                  <a:lnTo>
                    <a:pt x="34" y="452"/>
                  </a:lnTo>
                  <a:lnTo>
                    <a:pt x="23" y="475"/>
                  </a:lnTo>
                  <a:lnTo>
                    <a:pt x="11" y="499"/>
                  </a:lnTo>
                  <a:lnTo>
                    <a:pt x="11" y="522"/>
                  </a:lnTo>
                  <a:lnTo>
                    <a:pt x="0" y="568"/>
                  </a:lnTo>
                  <a:lnTo>
                    <a:pt x="11" y="591"/>
                  </a:lnTo>
                  <a:lnTo>
                    <a:pt x="23" y="614"/>
                  </a:lnTo>
                  <a:lnTo>
                    <a:pt x="34" y="638"/>
                  </a:lnTo>
                  <a:lnTo>
                    <a:pt x="46" y="661"/>
                  </a:lnTo>
                  <a:lnTo>
                    <a:pt x="81" y="684"/>
                  </a:lnTo>
                  <a:lnTo>
                    <a:pt x="104" y="696"/>
                  </a:lnTo>
                  <a:lnTo>
                    <a:pt x="127" y="696"/>
                  </a:lnTo>
                  <a:lnTo>
                    <a:pt x="150" y="696"/>
                  </a:lnTo>
                  <a:lnTo>
                    <a:pt x="174" y="696"/>
                  </a:lnTo>
                  <a:lnTo>
                    <a:pt x="197" y="696"/>
                  </a:lnTo>
                  <a:lnTo>
                    <a:pt x="220" y="684"/>
                  </a:lnTo>
                  <a:lnTo>
                    <a:pt x="232" y="661"/>
                  </a:lnTo>
                  <a:lnTo>
                    <a:pt x="243" y="638"/>
                  </a:lnTo>
                  <a:lnTo>
                    <a:pt x="255" y="614"/>
                  </a:lnTo>
                  <a:lnTo>
                    <a:pt x="243" y="638"/>
                  </a:lnTo>
                  <a:lnTo>
                    <a:pt x="232" y="661"/>
                  </a:lnTo>
                  <a:lnTo>
                    <a:pt x="232" y="696"/>
                  </a:lnTo>
                  <a:lnTo>
                    <a:pt x="232" y="719"/>
                  </a:lnTo>
                  <a:lnTo>
                    <a:pt x="232" y="742"/>
                  </a:lnTo>
                  <a:lnTo>
                    <a:pt x="232" y="765"/>
                  </a:lnTo>
                  <a:lnTo>
                    <a:pt x="243" y="788"/>
                  </a:lnTo>
                  <a:lnTo>
                    <a:pt x="255" y="812"/>
                  </a:lnTo>
                  <a:lnTo>
                    <a:pt x="278" y="835"/>
                  </a:lnTo>
                  <a:lnTo>
                    <a:pt x="313" y="858"/>
                  </a:lnTo>
                  <a:lnTo>
                    <a:pt x="336" y="870"/>
                  </a:lnTo>
                  <a:lnTo>
                    <a:pt x="359" y="870"/>
                  </a:lnTo>
                  <a:lnTo>
                    <a:pt x="382" y="870"/>
                  </a:lnTo>
                  <a:lnTo>
                    <a:pt x="417" y="870"/>
                  </a:lnTo>
                  <a:lnTo>
                    <a:pt x="440" y="870"/>
                  </a:lnTo>
                  <a:lnTo>
                    <a:pt x="463" y="870"/>
                  </a:lnTo>
                  <a:lnTo>
                    <a:pt x="487" y="858"/>
                  </a:lnTo>
                  <a:lnTo>
                    <a:pt x="533" y="742"/>
                  </a:lnTo>
                  <a:lnTo>
                    <a:pt x="556" y="800"/>
                  </a:lnTo>
                  <a:lnTo>
                    <a:pt x="568" y="823"/>
                  </a:lnTo>
                  <a:lnTo>
                    <a:pt x="579" y="846"/>
                  </a:lnTo>
                  <a:lnTo>
                    <a:pt x="603" y="870"/>
                  </a:lnTo>
                  <a:lnTo>
                    <a:pt x="626" y="893"/>
                  </a:lnTo>
                  <a:lnTo>
                    <a:pt x="661" y="904"/>
                  </a:lnTo>
                  <a:lnTo>
                    <a:pt x="684" y="916"/>
                  </a:lnTo>
                  <a:lnTo>
                    <a:pt x="707" y="916"/>
                  </a:lnTo>
                  <a:lnTo>
                    <a:pt x="730" y="916"/>
                  </a:lnTo>
                  <a:lnTo>
                    <a:pt x="753" y="928"/>
                  </a:lnTo>
                  <a:lnTo>
                    <a:pt x="776" y="928"/>
                  </a:lnTo>
                  <a:lnTo>
                    <a:pt x="800" y="916"/>
                  </a:lnTo>
                  <a:lnTo>
                    <a:pt x="823" y="904"/>
                  </a:lnTo>
                  <a:lnTo>
                    <a:pt x="846" y="893"/>
                  </a:lnTo>
                  <a:lnTo>
                    <a:pt x="858" y="870"/>
                  </a:lnTo>
                  <a:lnTo>
                    <a:pt x="869" y="846"/>
                  </a:lnTo>
                  <a:lnTo>
                    <a:pt x="892" y="823"/>
                  </a:lnTo>
                  <a:lnTo>
                    <a:pt x="892" y="800"/>
                  </a:lnTo>
                  <a:lnTo>
                    <a:pt x="892" y="777"/>
                  </a:lnTo>
                  <a:lnTo>
                    <a:pt x="892" y="754"/>
                  </a:lnTo>
                  <a:lnTo>
                    <a:pt x="892" y="777"/>
                  </a:lnTo>
                  <a:lnTo>
                    <a:pt x="904" y="800"/>
                  </a:lnTo>
                  <a:lnTo>
                    <a:pt x="904" y="823"/>
                  </a:lnTo>
                  <a:lnTo>
                    <a:pt x="916" y="846"/>
                  </a:lnTo>
                  <a:lnTo>
                    <a:pt x="939" y="870"/>
                  </a:lnTo>
                  <a:lnTo>
                    <a:pt x="962" y="893"/>
                  </a:lnTo>
                  <a:lnTo>
                    <a:pt x="985" y="916"/>
                  </a:lnTo>
                  <a:lnTo>
                    <a:pt x="1020" y="928"/>
                  </a:lnTo>
                  <a:lnTo>
                    <a:pt x="1055" y="939"/>
                  </a:lnTo>
                  <a:lnTo>
                    <a:pt x="1078" y="951"/>
                  </a:lnTo>
                  <a:lnTo>
                    <a:pt x="1113" y="951"/>
                  </a:lnTo>
                  <a:lnTo>
                    <a:pt x="1136" y="951"/>
                  </a:lnTo>
                  <a:lnTo>
                    <a:pt x="1159" y="951"/>
                  </a:lnTo>
                  <a:lnTo>
                    <a:pt x="1182" y="939"/>
                  </a:lnTo>
                  <a:lnTo>
                    <a:pt x="1217" y="928"/>
                  </a:lnTo>
                  <a:lnTo>
                    <a:pt x="1240" y="904"/>
                  </a:lnTo>
                  <a:lnTo>
                    <a:pt x="1252" y="881"/>
                  </a:lnTo>
                  <a:lnTo>
                    <a:pt x="1252" y="858"/>
                  </a:lnTo>
                  <a:lnTo>
                    <a:pt x="1263" y="835"/>
                  </a:lnTo>
                  <a:lnTo>
                    <a:pt x="1263" y="812"/>
                  </a:lnTo>
                  <a:lnTo>
                    <a:pt x="1252" y="788"/>
                  </a:lnTo>
                  <a:lnTo>
                    <a:pt x="1240" y="765"/>
                  </a:lnTo>
                  <a:lnTo>
                    <a:pt x="1252" y="788"/>
                  </a:lnTo>
                  <a:lnTo>
                    <a:pt x="1263" y="812"/>
                  </a:lnTo>
                  <a:lnTo>
                    <a:pt x="1287" y="823"/>
                  </a:lnTo>
                  <a:lnTo>
                    <a:pt x="1310" y="835"/>
                  </a:lnTo>
                  <a:lnTo>
                    <a:pt x="1333" y="858"/>
                  </a:lnTo>
                  <a:lnTo>
                    <a:pt x="1356" y="881"/>
                  </a:lnTo>
                  <a:lnTo>
                    <a:pt x="1379" y="893"/>
                  </a:lnTo>
                  <a:lnTo>
                    <a:pt x="1403" y="904"/>
                  </a:lnTo>
                  <a:lnTo>
                    <a:pt x="1426" y="916"/>
                  </a:lnTo>
                  <a:lnTo>
                    <a:pt x="1449" y="928"/>
                  </a:lnTo>
                  <a:lnTo>
                    <a:pt x="1472" y="928"/>
                  </a:lnTo>
                  <a:lnTo>
                    <a:pt x="1507" y="939"/>
                  </a:lnTo>
                  <a:lnTo>
                    <a:pt x="1530" y="939"/>
                  </a:lnTo>
                  <a:lnTo>
                    <a:pt x="1565" y="928"/>
                  </a:lnTo>
                  <a:lnTo>
                    <a:pt x="1588" y="928"/>
                  </a:lnTo>
                  <a:lnTo>
                    <a:pt x="1611" y="916"/>
                  </a:lnTo>
                  <a:lnTo>
                    <a:pt x="1634" y="904"/>
                  </a:lnTo>
                  <a:lnTo>
                    <a:pt x="1646" y="881"/>
                  </a:lnTo>
                  <a:lnTo>
                    <a:pt x="1658" y="858"/>
                  </a:lnTo>
                  <a:lnTo>
                    <a:pt x="1658" y="835"/>
                  </a:lnTo>
                  <a:lnTo>
                    <a:pt x="1658" y="812"/>
                  </a:lnTo>
                  <a:lnTo>
                    <a:pt x="1646" y="788"/>
                  </a:lnTo>
                  <a:lnTo>
                    <a:pt x="1623" y="777"/>
                  </a:lnTo>
                  <a:lnTo>
                    <a:pt x="1600" y="754"/>
                  </a:lnTo>
                  <a:lnTo>
                    <a:pt x="1576" y="742"/>
                  </a:lnTo>
                  <a:lnTo>
                    <a:pt x="1588" y="730"/>
                  </a:lnTo>
                  <a:lnTo>
                    <a:pt x="1611" y="730"/>
                  </a:lnTo>
                  <a:lnTo>
                    <a:pt x="1634" y="719"/>
                  </a:lnTo>
                  <a:lnTo>
                    <a:pt x="1658" y="719"/>
                  </a:lnTo>
                  <a:lnTo>
                    <a:pt x="1681" y="696"/>
                  </a:lnTo>
                  <a:lnTo>
                    <a:pt x="1692" y="672"/>
                  </a:lnTo>
                  <a:lnTo>
                    <a:pt x="1692" y="649"/>
                  </a:lnTo>
                  <a:lnTo>
                    <a:pt x="1692" y="626"/>
                  </a:lnTo>
                  <a:lnTo>
                    <a:pt x="1692" y="603"/>
                  </a:lnTo>
                  <a:lnTo>
                    <a:pt x="1692" y="580"/>
                  </a:lnTo>
                  <a:lnTo>
                    <a:pt x="1669" y="557"/>
                  </a:lnTo>
                  <a:lnTo>
                    <a:pt x="1658" y="533"/>
                  </a:lnTo>
                  <a:lnTo>
                    <a:pt x="1634" y="522"/>
                  </a:lnTo>
                  <a:lnTo>
                    <a:pt x="1611" y="510"/>
                  </a:lnTo>
                  <a:lnTo>
                    <a:pt x="1588" y="499"/>
                  </a:lnTo>
                  <a:lnTo>
                    <a:pt x="1565" y="487"/>
                  </a:lnTo>
                  <a:lnTo>
                    <a:pt x="1588" y="487"/>
                  </a:lnTo>
                  <a:lnTo>
                    <a:pt x="1611" y="475"/>
                  </a:lnTo>
                  <a:lnTo>
                    <a:pt x="1634" y="464"/>
                  </a:lnTo>
                  <a:lnTo>
                    <a:pt x="1634" y="441"/>
                  </a:lnTo>
                  <a:lnTo>
                    <a:pt x="1634" y="417"/>
                  </a:lnTo>
                  <a:lnTo>
                    <a:pt x="1634" y="394"/>
                  </a:lnTo>
                  <a:lnTo>
                    <a:pt x="1634" y="336"/>
                  </a:lnTo>
                  <a:lnTo>
                    <a:pt x="1623" y="313"/>
                  </a:lnTo>
                  <a:lnTo>
                    <a:pt x="1611" y="290"/>
                  </a:lnTo>
                  <a:lnTo>
                    <a:pt x="1600" y="267"/>
                  </a:lnTo>
                  <a:lnTo>
                    <a:pt x="1588" y="243"/>
                  </a:lnTo>
                  <a:lnTo>
                    <a:pt x="1565" y="220"/>
                  </a:lnTo>
                  <a:lnTo>
                    <a:pt x="1542" y="209"/>
                  </a:lnTo>
                  <a:lnTo>
                    <a:pt x="1518" y="197"/>
                  </a:lnTo>
                  <a:lnTo>
                    <a:pt x="1495" y="185"/>
                  </a:lnTo>
                  <a:lnTo>
                    <a:pt x="1472" y="185"/>
                  </a:lnTo>
                  <a:lnTo>
                    <a:pt x="1449" y="174"/>
                  </a:lnTo>
                  <a:lnTo>
                    <a:pt x="1426" y="174"/>
                  </a:lnTo>
                  <a:lnTo>
                    <a:pt x="1403" y="174"/>
                  </a:lnTo>
                  <a:lnTo>
                    <a:pt x="1379" y="174"/>
                  </a:lnTo>
                  <a:lnTo>
                    <a:pt x="1356" y="197"/>
                  </a:lnTo>
                  <a:lnTo>
                    <a:pt x="1333" y="209"/>
                  </a:lnTo>
                  <a:lnTo>
                    <a:pt x="1333" y="174"/>
                  </a:lnTo>
                  <a:lnTo>
                    <a:pt x="1333" y="151"/>
                  </a:lnTo>
                  <a:lnTo>
                    <a:pt x="1333" y="128"/>
                  </a:lnTo>
                  <a:lnTo>
                    <a:pt x="1333" y="104"/>
                  </a:lnTo>
                  <a:lnTo>
                    <a:pt x="1333" y="81"/>
                  </a:lnTo>
                  <a:lnTo>
                    <a:pt x="1310" y="70"/>
                  </a:lnTo>
                  <a:lnTo>
                    <a:pt x="1287" y="46"/>
                  </a:lnTo>
                  <a:lnTo>
                    <a:pt x="1263" y="35"/>
                  </a:lnTo>
                  <a:lnTo>
                    <a:pt x="1240" y="23"/>
                  </a:lnTo>
                  <a:lnTo>
                    <a:pt x="1217" y="12"/>
                  </a:lnTo>
                  <a:lnTo>
                    <a:pt x="1194" y="12"/>
                  </a:lnTo>
                  <a:lnTo>
                    <a:pt x="1171" y="0"/>
                  </a:lnTo>
                  <a:lnTo>
                    <a:pt x="1147" y="0"/>
                  </a:lnTo>
                  <a:lnTo>
                    <a:pt x="1113" y="0"/>
                  </a:lnTo>
                  <a:lnTo>
                    <a:pt x="1090" y="12"/>
                  </a:lnTo>
                  <a:lnTo>
                    <a:pt x="1066" y="23"/>
                  </a:lnTo>
                  <a:lnTo>
                    <a:pt x="1055" y="46"/>
                  </a:lnTo>
                  <a:lnTo>
                    <a:pt x="1043" y="70"/>
                  </a:lnTo>
                  <a:lnTo>
                    <a:pt x="1032" y="93"/>
                  </a:lnTo>
                  <a:lnTo>
                    <a:pt x="1008" y="70"/>
                  </a:lnTo>
                  <a:lnTo>
                    <a:pt x="997" y="46"/>
                  </a:lnTo>
                  <a:lnTo>
                    <a:pt x="974" y="35"/>
                  </a:lnTo>
                  <a:lnTo>
                    <a:pt x="950" y="23"/>
                  </a:lnTo>
                  <a:lnTo>
                    <a:pt x="927" y="23"/>
                  </a:lnTo>
                  <a:lnTo>
                    <a:pt x="904" y="23"/>
                  </a:lnTo>
                  <a:lnTo>
                    <a:pt x="881" y="12"/>
                  </a:lnTo>
                  <a:lnTo>
                    <a:pt x="858" y="12"/>
                  </a:lnTo>
                  <a:lnTo>
                    <a:pt x="834" y="12"/>
                  </a:lnTo>
                  <a:lnTo>
                    <a:pt x="800" y="23"/>
                  </a:lnTo>
                  <a:lnTo>
                    <a:pt x="776" y="23"/>
                  </a:lnTo>
                  <a:lnTo>
                    <a:pt x="753" y="35"/>
                  </a:lnTo>
                  <a:lnTo>
                    <a:pt x="730" y="46"/>
                  </a:lnTo>
                  <a:lnTo>
                    <a:pt x="707" y="70"/>
                  </a:lnTo>
                  <a:lnTo>
                    <a:pt x="695" y="93"/>
                  </a:lnTo>
                  <a:lnTo>
                    <a:pt x="684" y="116"/>
                  </a:lnTo>
                  <a:lnTo>
                    <a:pt x="684" y="93"/>
                  </a:lnTo>
                  <a:lnTo>
                    <a:pt x="661" y="81"/>
                  </a:lnTo>
                  <a:lnTo>
                    <a:pt x="637" y="70"/>
                  </a:lnTo>
                  <a:lnTo>
                    <a:pt x="614" y="70"/>
                  </a:lnTo>
                  <a:lnTo>
                    <a:pt x="591" y="58"/>
                  </a:lnTo>
                  <a:lnTo>
                    <a:pt x="568" y="58"/>
                  </a:lnTo>
                  <a:lnTo>
                    <a:pt x="545" y="58"/>
                  </a:lnTo>
                  <a:lnTo>
                    <a:pt x="521" y="70"/>
                  </a:lnTo>
                  <a:lnTo>
                    <a:pt x="498" y="104"/>
                  </a:lnTo>
                  <a:lnTo>
                    <a:pt x="487" y="128"/>
                  </a:lnTo>
                  <a:lnTo>
                    <a:pt x="487" y="151"/>
                  </a:lnTo>
                  <a:lnTo>
                    <a:pt x="463" y="139"/>
                  </a:lnTo>
                  <a:lnTo>
                    <a:pt x="452" y="116"/>
                  </a:lnTo>
                  <a:lnTo>
                    <a:pt x="429" y="116"/>
                  </a:lnTo>
                  <a:lnTo>
                    <a:pt x="405" y="116"/>
                  </a:lnTo>
                  <a:lnTo>
                    <a:pt x="382" y="104"/>
                  </a:lnTo>
                  <a:lnTo>
                    <a:pt x="359" y="116"/>
                  </a:lnTo>
                  <a:lnTo>
                    <a:pt x="336" y="128"/>
                  </a:lnTo>
                  <a:lnTo>
                    <a:pt x="324" y="151"/>
                  </a:lnTo>
                  <a:lnTo>
                    <a:pt x="336" y="16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33" name="Rectangle 5"/>
            <p:cNvSpPr>
              <a:spLocks noChangeArrowheads="1"/>
            </p:cNvSpPr>
            <p:nvPr/>
          </p:nvSpPr>
          <p:spPr bwMode="auto">
            <a:xfrm>
              <a:off x="549725" y="2057400"/>
              <a:ext cx="2345195" cy="95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chemeClr val="bg1"/>
                  </a:solidFill>
                  <a:latin typeface="Candara" panose="020E0502030303020204" pitchFamily="34" charset="0"/>
                  <a:cs typeface="Garamond"/>
                </a:rPr>
                <a:t>Actual</a:t>
              </a:r>
            </a:p>
            <a:p>
              <a:pPr eaLnBrk="0" hangingPunct="0"/>
              <a:r>
                <a:rPr lang="en-US" sz="2800" b="1" dirty="0">
                  <a:solidFill>
                    <a:schemeClr val="bg1"/>
                  </a:solidFill>
                  <a:latin typeface="Candara" panose="020E0502030303020204" pitchFamily="34" charset="0"/>
                  <a:cs typeface="Garamond"/>
                </a:rPr>
                <a:t>Requirements</a:t>
              </a:r>
            </a:p>
          </p:txBody>
        </p:sp>
        <p:sp>
          <p:nvSpPr>
            <p:cNvPr id="43034" name="AutoShape 6"/>
            <p:cNvSpPr>
              <a:spLocks noChangeArrowheads="1"/>
            </p:cNvSpPr>
            <p:nvPr/>
          </p:nvSpPr>
          <p:spPr bwMode="auto">
            <a:xfrm>
              <a:off x="3124200" y="2438400"/>
              <a:ext cx="685800" cy="336550"/>
            </a:xfrm>
            <a:prstGeom prst="rightArrow">
              <a:avLst>
                <a:gd name="adj1" fmla="val 50000"/>
                <a:gd name="adj2" fmla="val 10193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24451" y="1600200"/>
            <a:ext cx="4994275" cy="2133600"/>
            <a:chOff x="3600450" y="1600200"/>
            <a:chExt cx="4994275" cy="2133600"/>
          </a:xfrm>
        </p:grpSpPr>
        <p:sp>
          <p:nvSpPr>
            <p:cNvPr id="43022" name="Rectangle 3"/>
            <p:cNvSpPr>
              <a:spLocks noChangeArrowheads="1"/>
            </p:cNvSpPr>
            <p:nvPr/>
          </p:nvSpPr>
          <p:spPr bwMode="auto">
            <a:xfrm>
              <a:off x="3600450" y="1600200"/>
              <a:ext cx="4994275" cy="213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3" name="AutoShape 7"/>
            <p:cNvSpPr>
              <a:spLocks noChangeArrowheads="1"/>
            </p:cNvSpPr>
            <p:nvPr/>
          </p:nvSpPr>
          <p:spPr bwMode="auto">
            <a:xfrm>
              <a:off x="5907088" y="2438400"/>
              <a:ext cx="646112" cy="334963"/>
            </a:xfrm>
            <a:prstGeom prst="rightArrow">
              <a:avLst>
                <a:gd name="adj1" fmla="val 50000"/>
                <a:gd name="adj2" fmla="val 96490"/>
              </a:avLst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4" name="AutoShape 8"/>
            <p:cNvSpPr>
              <a:spLocks noChangeArrowheads="1"/>
            </p:cNvSpPr>
            <p:nvPr/>
          </p:nvSpPr>
          <p:spPr bwMode="auto">
            <a:xfrm>
              <a:off x="6600825" y="2060575"/>
              <a:ext cx="1846263" cy="944563"/>
            </a:xfrm>
            <a:prstGeom prst="cube">
              <a:avLst>
                <a:gd name="adj" fmla="val 24977"/>
              </a:avLst>
            </a:prstGeom>
            <a:solidFill>
              <a:srgbClr val="A9FF8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5" name="Rectangle 9"/>
            <p:cNvSpPr>
              <a:spLocks noChangeArrowheads="1"/>
            </p:cNvSpPr>
            <p:nvPr/>
          </p:nvSpPr>
          <p:spPr bwMode="auto">
            <a:xfrm>
              <a:off x="4692650" y="2590800"/>
              <a:ext cx="1098550" cy="6778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4540250" y="2438400"/>
              <a:ext cx="1174750" cy="6778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419600" y="2286000"/>
              <a:ext cx="1143000" cy="708025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4267200" y="2057400"/>
              <a:ext cx="1143000" cy="7540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114800" y="1905000"/>
              <a:ext cx="1143000" cy="7540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886200" y="1752600"/>
              <a:ext cx="1204913" cy="762000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800" b="1" dirty="0">
                  <a:latin typeface="Candara" panose="020E0502030303020204" pitchFamily="34" charset="0"/>
                  <a:cs typeface="Garamond"/>
                </a:rPr>
                <a:t>SW</a:t>
              </a:r>
              <a:br>
                <a:rPr lang="it-IT" sz="2800" b="1" dirty="0">
                  <a:latin typeface="Candara" panose="020E0502030303020204" pitchFamily="34" charset="0"/>
                  <a:cs typeface="Garamond"/>
                </a:rPr>
              </a:br>
              <a:r>
                <a:rPr lang="it-IT" sz="2800" b="1" dirty="0">
                  <a:latin typeface="Candara" panose="020E0502030303020204" pitchFamily="34" charset="0"/>
                  <a:cs typeface="Garamond"/>
                </a:rPr>
                <a:t>Specs</a:t>
              </a:r>
              <a:endParaRPr lang="en-US" sz="2800" b="1" dirty="0">
                <a:latin typeface="Candara" panose="020E0502030303020204" pitchFamily="34" charset="0"/>
                <a:cs typeface="Garamond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6753660" y="2438400"/>
              <a:ext cx="1309655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279F"/>
                  </a:solidFill>
                  <a:latin typeface="Candara" panose="020E0502030303020204" pitchFamily="34" charset="0"/>
                  <a:cs typeface="Garamond"/>
                </a:rPr>
                <a:t>System</a:t>
              </a:r>
            </a:p>
          </p:txBody>
        </p:sp>
      </p:grpSp>
      <p:sp>
        <p:nvSpPr>
          <p:cNvPr id="43026" name="Freeform 17"/>
          <p:cNvSpPr>
            <a:spLocks/>
          </p:cNvSpPr>
          <p:nvPr/>
        </p:nvSpPr>
        <p:spPr bwMode="auto">
          <a:xfrm>
            <a:off x="3200400" y="3276600"/>
            <a:ext cx="2514600" cy="762000"/>
          </a:xfrm>
          <a:custGeom>
            <a:avLst/>
            <a:gdLst>
              <a:gd name="T0" fmla="*/ 0 w 1740"/>
              <a:gd name="T1" fmla="*/ 2147483647 h 882"/>
              <a:gd name="T2" fmla="*/ 2147483647 w 1740"/>
              <a:gd name="T3" fmla="*/ 2147483647 h 882"/>
              <a:gd name="T4" fmla="*/ 2147483647 w 1740"/>
              <a:gd name="T5" fmla="*/ 0 h 882"/>
              <a:gd name="T6" fmla="*/ 0 60000 65536"/>
              <a:gd name="T7" fmla="*/ 0 60000 65536"/>
              <a:gd name="T8" fmla="*/ 0 60000 65536"/>
              <a:gd name="T9" fmla="*/ 0 w 1740"/>
              <a:gd name="T10" fmla="*/ 0 h 882"/>
              <a:gd name="T11" fmla="*/ 1740 w 1740"/>
              <a:gd name="T12" fmla="*/ 882 h 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" h="882">
                <a:moveTo>
                  <a:pt x="0" y="64"/>
                </a:moveTo>
                <a:lnTo>
                  <a:pt x="823" y="881"/>
                </a:lnTo>
                <a:lnTo>
                  <a:pt x="1739" y="0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027" name="Freeform 18"/>
          <p:cNvSpPr>
            <a:spLocks/>
          </p:cNvSpPr>
          <p:nvPr/>
        </p:nvSpPr>
        <p:spPr bwMode="auto">
          <a:xfrm>
            <a:off x="7010400" y="3200400"/>
            <a:ext cx="2533650" cy="762000"/>
          </a:xfrm>
          <a:custGeom>
            <a:avLst/>
            <a:gdLst>
              <a:gd name="T0" fmla="*/ 0 w 1740"/>
              <a:gd name="T1" fmla="*/ 2147483647 h 917"/>
              <a:gd name="T2" fmla="*/ 2147483647 w 1740"/>
              <a:gd name="T3" fmla="*/ 2147483647 h 917"/>
              <a:gd name="T4" fmla="*/ 2147483647 w 1740"/>
              <a:gd name="T5" fmla="*/ 0 h 917"/>
              <a:gd name="T6" fmla="*/ 0 60000 65536"/>
              <a:gd name="T7" fmla="*/ 0 60000 65536"/>
              <a:gd name="T8" fmla="*/ 0 60000 65536"/>
              <a:gd name="T9" fmla="*/ 0 w 1740"/>
              <a:gd name="T10" fmla="*/ 0 h 917"/>
              <a:gd name="T11" fmla="*/ 1740 w 1740"/>
              <a:gd name="T12" fmla="*/ 917 h 9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" h="917">
                <a:moveTo>
                  <a:pt x="0" y="67"/>
                </a:moveTo>
                <a:lnTo>
                  <a:pt x="823" y="916"/>
                </a:lnTo>
                <a:lnTo>
                  <a:pt x="1739" y="0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3367285" y="4038601"/>
            <a:ext cx="172440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90"/>
                </a:solidFill>
                <a:latin typeface="Candara" panose="020E0502030303020204" pitchFamily="34" charset="0"/>
                <a:cs typeface="Garamond"/>
              </a:rPr>
              <a:t>Validation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7330474" y="4038601"/>
            <a:ext cx="196457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90"/>
                </a:solidFill>
                <a:latin typeface="Candara" panose="020E0502030303020204" pitchFamily="34" charset="0"/>
                <a:cs typeface="Garamond"/>
              </a:rPr>
              <a:t>Verification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3048000" y="4648200"/>
            <a:ext cx="3016250" cy="132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Includes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usability testing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user feedback</a:t>
            </a:r>
          </a:p>
        </p:txBody>
      </p:sp>
      <p:sp>
        <p:nvSpPr>
          <p:cNvPr id="43031" name="Rectangle 22"/>
          <p:cNvSpPr>
            <a:spLocks noChangeArrowheads="1"/>
          </p:cNvSpPr>
          <p:nvPr/>
        </p:nvSpPr>
        <p:spPr bwMode="auto">
          <a:xfrm>
            <a:off x="7239000" y="4572000"/>
            <a:ext cx="3016250" cy="179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Includes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testing (mostly)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inspections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static analysis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1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6" grpId="0" animBg="1"/>
      <p:bldP spid="43027" grpId="0" animBg="1"/>
      <p:bldP spid="43028" grpId="0"/>
      <p:bldP spid="43029" grpId="0"/>
      <p:bldP spid="43030" grpId="0"/>
      <p:bldP spid="430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charset="0"/>
              </a:rPr>
              <a:t>Software Crisis</a:t>
            </a:r>
          </a:p>
        </p:txBody>
      </p:sp>
      <p:sp>
        <p:nvSpPr>
          <p:cNvPr id="106498" name="Content Placeholder 5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770146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ea typeface="MS PGothic" charset="0"/>
              </a:rPr>
              <a:t>Many software-related failures: auto-pilot systems, air traffic control systems, banking systems, IRS.</a:t>
            </a:r>
          </a:p>
          <a:p>
            <a:pPr lvl="1"/>
            <a:r>
              <a:rPr lang="en-US" sz="2300" dirty="0">
                <a:ea typeface="MS PGothic" charset="0"/>
              </a:rPr>
              <a:t>On January 15, 1990, the AT&amp;T long-distance telephone network broke down, interrupting long-distance telephone services in US for over 8 hours. [Missing </a:t>
            </a:r>
            <a:r>
              <a:rPr lang="en-US" sz="2300" b="1" dirty="0">
                <a:ea typeface="MS PGothic" charset="0"/>
              </a:rPr>
              <a:t>break</a:t>
            </a:r>
            <a:r>
              <a:rPr lang="en-US" sz="2300" dirty="0">
                <a:ea typeface="MS PGothic" charset="0"/>
              </a:rPr>
              <a:t> in a </a:t>
            </a:r>
            <a:r>
              <a:rPr lang="en-US" sz="2300" b="1" dirty="0">
                <a:ea typeface="MS PGothic" charset="0"/>
              </a:rPr>
              <a:t>switch </a:t>
            </a:r>
            <a:r>
              <a:rPr lang="en-US" sz="2300" dirty="0">
                <a:ea typeface="MS PGothic" charset="0"/>
              </a:rPr>
              <a:t>statement.]</a:t>
            </a:r>
          </a:p>
          <a:p>
            <a:pPr lvl="1"/>
            <a:r>
              <a:rPr lang="en-US" sz="2300" dirty="0">
                <a:ea typeface="MS PGothic" charset="0"/>
              </a:rPr>
              <a:t>On June 4, 1996, the maiden flight of the new and improved Ariane 5 rocket exploded 37 seconds after lift-off.</a:t>
            </a:r>
          </a:p>
          <a:p>
            <a:pPr lvl="1"/>
            <a:r>
              <a:rPr lang="en-US" sz="2300" dirty="0">
                <a:ea typeface="MS PGothic" charset="0"/>
              </a:rPr>
              <a:t>On June 8, 2001, a software problem caused the NYSE to shut down the entire trading floor for over an hour.</a:t>
            </a:r>
          </a:p>
          <a:p>
            <a:pPr lvl="1"/>
            <a:r>
              <a:rPr lang="en-US" sz="2300" dirty="0">
                <a:ea typeface="MS PGothic" charset="0"/>
              </a:rPr>
              <a:t>On May 27, 2017, a software problem caused a disruption for 75,000 passengers in British </a:t>
            </a:r>
            <a:r>
              <a:rPr lang="en-US" sz="2300" dirty="0" smtClean="0">
                <a:ea typeface="MS PGothic" charset="0"/>
              </a:rPr>
              <a:t>Airways</a:t>
            </a:r>
          </a:p>
          <a:p>
            <a:pPr lvl="1"/>
            <a:r>
              <a:rPr lang="en-US" sz="2300" dirty="0">
                <a:ea typeface="MS PGothic" charset="0"/>
              </a:rPr>
              <a:t>February 2020: Heathrow disruption, More than 100 flights </a:t>
            </a:r>
            <a:r>
              <a:rPr lang="en-US" sz="2300" dirty="0" smtClean="0">
                <a:ea typeface="MS PGothic" charset="0"/>
              </a:rPr>
              <a:t>were </a:t>
            </a:r>
            <a:r>
              <a:rPr lang="en-US" sz="2300" dirty="0">
                <a:ea typeface="MS PGothic" charset="0"/>
              </a:rPr>
              <a:t>disrupted </a:t>
            </a:r>
            <a:r>
              <a:rPr lang="en-US" sz="2300" dirty="0" smtClean="0">
                <a:ea typeface="MS PGothic" charset="0"/>
              </a:rPr>
              <a:t>after </a:t>
            </a:r>
            <a:r>
              <a:rPr lang="en-US" sz="2300" dirty="0">
                <a:ea typeface="MS PGothic" charset="0"/>
              </a:rPr>
              <a:t>it was hit by technical </a:t>
            </a:r>
            <a:r>
              <a:rPr lang="en-US" sz="2300" dirty="0" smtClean="0">
                <a:ea typeface="MS PGothic" charset="0"/>
              </a:rPr>
              <a:t>issues</a:t>
            </a:r>
            <a:endParaRPr lang="en-US" sz="2300" dirty="0">
              <a:ea typeface="MS PGothic" charset="0"/>
            </a:endParaRPr>
          </a:p>
          <a:p>
            <a:pPr lvl="1"/>
            <a:r>
              <a:rPr lang="en-US" sz="2300" dirty="0">
                <a:ea typeface="MS PGothic" charset="0"/>
              </a:rPr>
              <a:t>Many, many, many more.</a:t>
            </a:r>
          </a:p>
          <a:p>
            <a:endParaRPr lang="en-US" sz="23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  <p:pic>
        <p:nvPicPr>
          <p:cNvPr id="5126" name="Picture 6" descr="From the MOBA V-Model to the MOBA V&amp;V Pl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2" y="1690688"/>
            <a:ext cx="10920582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/>
              <a:t>Software </a:t>
            </a:r>
            <a:r>
              <a:rPr lang="en-US" dirty="0" smtClean="0"/>
              <a:t>Testing in V&amp;V</a:t>
            </a:r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/>
              <a:t>Testing can be done for verification and validation</a:t>
            </a:r>
          </a:p>
          <a:p>
            <a:pPr eaLnBrk="1" hangingPunct="1"/>
            <a:r>
              <a:rPr lang="en-US" dirty="0"/>
              <a:t>Verification:     </a:t>
            </a:r>
          </a:p>
          <a:p>
            <a:pPr marL="742950" lvl="1" indent="-285750">
              <a:buNone/>
            </a:pPr>
            <a:r>
              <a:rPr lang="en-US" dirty="0"/>
              <a:t>	To find defects by executing a program in a test or simulated environment</a:t>
            </a:r>
          </a:p>
          <a:p>
            <a:pPr lvl="2"/>
            <a:r>
              <a:rPr lang="en-US" sz="2400" dirty="0"/>
              <a:t>e.g., functional test, integration test	</a:t>
            </a:r>
          </a:p>
          <a:p>
            <a:pPr eaLnBrk="1" hangingPunct="1"/>
            <a:r>
              <a:rPr lang="en-US" dirty="0"/>
              <a:t>Validation:  </a:t>
            </a:r>
          </a:p>
          <a:p>
            <a:pPr marL="742950" lvl="1" indent="-285750">
              <a:buNone/>
            </a:pPr>
            <a:r>
              <a:rPr lang="en-US" dirty="0"/>
              <a:t>	To find defects by executing a program in a real environment or with real users</a:t>
            </a:r>
          </a:p>
          <a:p>
            <a:pPr lvl="2"/>
            <a:r>
              <a:rPr lang="en-US" sz="2400" dirty="0"/>
              <a:t>e.g., usability test, beta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Software Testing in </a:t>
            </a:r>
            <a:br>
              <a:rPr lang="en-US" sz="4400" dirty="0"/>
            </a:br>
            <a:r>
              <a:rPr lang="en-US" sz="4400" dirty="0"/>
              <a:t>Development Life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Software Qualities and Process</a:t>
            </a:r>
            <a:endParaRPr lang="en-US" alt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Qualities cannot be added after development</a:t>
            </a:r>
          </a:p>
          <a:p>
            <a:pPr lvl="1"/>
            <a:r>
              <a:rPr lang="en-US" altLang="en-US" sz="2000"/>
              <a:t>Quality results from a set of inter-dependent activities</a:t>
            </a:r>
          </a:p>
          <a:p>
            <a:pPr lvl="1"/>
            <a:r>
              <a:rPr lang="en-US" altLang="en-US" sz="2000"/>
              <a:t>Analysis and testing are crucial but far from sufficient.  </a:t>
            </a:r>
          </a:p>
          <a:p>
            <a:r>
              <a:rPr lang="en-US" altLang="en-US" sz="2400"/>
              <a:t>Testing is not a phase, but a lifestyle</a:t>
            </a:r>
          </a:p>
          <a:p>
            <a:pPr lvl="1"/>
            <a:r>
              <a:rPr lang="en-US" altLang="en-US" sz="2000"/>
              <a:t>Testing and analysis activities occur from early in requirements engineering through delivery and subsequent evolution.  </a:t>
            </a:r>
          </a:p>
          <a:p>
            <a:pPr lvl="1"/>
            <a:r>
              <a:rPr lang="en-US" altLang="en-US" sz="2000"/>
              <a:t>Quality depends on every part of the software process</a:t>
            </a:r>
          </a:p>
          <a:p>
            <a:r>
              <a:rPr lang="en-US" altLang="en-US" sz="2400"/>
              <a:t>An essential feature of software processes is that software test and analysis is thoroughly integrated and not an afterthought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The Quality Process</a:t>
            </a: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Quality process: set of activities and responsibilities</a:t>
            </a:r>
          </a:p>
          <a:p>
            <a:pPr lvl="1"/>
            <a:r>
              <a:rPr lang="en-US" altLang="en-US"/>
              <a:t>focused primarily on ensuring adequate dependability </a:t>
            </a:r>
          </a:p>
          <a:p>
            <a:pPr lvl="1"/>
            <a:r>
              <a:rPr lang="en-US" altLang="en-US"/>
              <a:t>concerned with project schedule or with product usability</a:t>
            </a:r>
          </a:p>
          <a:p>
            <a:r>
              <a:rPr lang="en-US" altLang="en-US"/>
              <a:t>The quality process provides a framework for </a:t>
            </a:r>
          </a:p>
          <a:p>
            <a:pPr lvl="1"/>
            <a:r>
              <a:rPr lang="en-US" altLang="en-US"/>
              <a:t>selecting and arranging activities </a:t>
            </a:r>
          </a:p>
          <a:p>
            <a:pPr lvl="1"/>
            <a:r>
              <a:rPr lang="en-US" altLang="en-US"/>
              <a:t>considering interactions and trade-offs with other important goals.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Activities in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7510" y="1690688"/>
            <a:ext cx="9999306" cy="4243581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every development activity there is a corresponding testing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Development phases, development levels 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test level </a:t>
            </a:r>
            <a:r>
              <a:rPr lang="en-US" dirty="0" smtClean="0"/>
              <a:t>has </a:t>
            </a:r>
            <a:r>
              <a:rPr lang="en-US" dirty="0"/>
              <a:t>objectives specific to that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 smtClean="0"/>
              <a:t>Test design should start as early as possible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soon </a:t>
            </a:r>
            <a:r>
              <a:rPr lang="en-US" dirty="0" smtClean="0"/>
              <a:t>as relevant documents </a:t>
            </a:r>
            <a:r>
              <a:rPr lang="en-US" dirty="0"/>
              <a:t>are </a:t>
            </a:r>
            <a:r>
              <a:rPr lang="en-US" dirty="0" smtClean="0"/>
              <a:t>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Applicable to waterfall and agile development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Granularity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Unit (component, module) testing</a:t>
            </a:r>
          </a:p>
          <a:p>
            <a:r>
              <a:rPr lang="en-US" sz="3200" dirty="0"/>
              <a:t>Integration testing</a:t>
            </a:r>
          </a:p>
          <a:p>
            <a:r>
              <a:rPr lang="en-US" sz="3200" dirty="0"/>
              <a:t>System testing </a:t>
            </a:r>
          </a:p>
          <a:p>
            <a:r>
              <a:rPr lang="en-US" sz="3200" dirty="0"/>
              <a:t>Acceptance testing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V-Model of – Validation &amp; Verification</a:t>
            </a: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53405"/>
              </p:ext>
            </p:extLst>
          </p:nvPr>
        </p:nvGraphicFramePr>
        <p:xfrm>
          <a:off x="2286000" y="1560809"/>
          <a:ext cx="6553200" cy="485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4" imgW="5016500" imgH="3683000" progId="Visio.Drawing.11">
                  <p:embed/>
                </p:oleObj>
              </mc:Choice>
              <mc:Fallback>
                <p:oleObj name="Visio" r:id="rId4" imgW="5016500" imgH="3683000" progId="Visio.Drawing.11">
                  <p:embed/>
                  <p:pic>
                    <p:nvPicPr>
                      <p:cNvPr id="471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60809"/>
                        <a:ext cx="6553200" cy="485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8839200" y="4114800"/>
            <a:ext cx="1371600" cy="609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validation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839200" y="5486400"/>
            <a:ext cx="1295400" cy="609600"/>
          </a:xfrm>
          <a:prstGeom prst="rightArrow">
            <a:avLst>
              <a:gd name="adj1" fmla="val 50000"/>
              <a:gd name="adj2" fmla="val 666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individual software unit/module/components </a:t>
            </a:r>
          </a:p>
          <a:p>
            <a:pPr lvl="1"/>
            <a:r>
              <a:rPr lang="en-US" dirty="0"/>
              <a:t>Synonymous to </a:t>
            </a:r>
            <a:r>
              <a:rPr lang="en-US" i="1" dirty="0"/>
              <a:t>module testing</a:t>
            </a:r>
            <a:r>
              <a:rPr lang="en-US" dirty="0"/>
              <a:t>, </a:t>
            </a:r>
            <a:r>
              <a:rPr lang="en-US" i="1" dirty="0"/>
              <a:t>component testing </a:t>
            </a:r>
            <a:endParaRPr lang="en-US" i="1" dirty="0" smtClean="0"/>
          </a:p>
          <a:p>
            <a:r>
              <a:rPr lang="en-US" dirty="0"/>
              <a:t>Focus on the functions of the unit </a:t>
            </a:r>
          </a:p>
          <a:p>
            <a:pPr lvl="1"/>
            <a:r>
              <a:rPr lang="en-US" dirty="0"/>
              <a:t>functionality, correctness, </a:t>
            </a:r>
            <a:r>
              <a:rPr lang="en-US" dirty="0" smtClean="0"/>
              <a:t>accuracy</a:t>
            </a:r>
            <a:endParaRPr lang="en-US" dirty="0"/>
          </a:p>
          <a:p>
            <a:r>
              <a:rPr lang="en-US" dirty="0"/>
              <a:t>Usually carried out by the developers of the unit</a:t>
            </a:r>
          </a:p>
          <a:p>
            <a:r>
              <a:rPr lang="en-US" dirty="0"/>
              <a:t>Basis for unit testing   </a:t>
            </a:r>
          </a:p>
          <a:p>
            <a:pPr lvl="1"/>
            <a:r>
              <a:rPr lang="en-US" dirty="0"/>
              <a:t>component specifications </a:t>
            </a:r>
          </a:p>
          <a:p>
            <a:pPr lvl="1"/>
            <a:r>
              <a:rPr lang="en-US" dirty="0"/>
              <a:t>detailed design and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Testing performed to expose defects in the </a:t>
            </a:r>
            <a:r>
              <a:rPr lang="en-US" sz="3200" i="1" dirty="0"/>
              <a:t>interfaces</a:t>
            </a:r>
            <a:r>
              <a:rPr lang="en-US" sz="3200" dirty="0"/>
              <a:t> and in the </a:t>
            </a:r>
            <a:r>
              <a:rPr lang="en-US" sz="3200" i="1" dirty="0"/>
              <a:t>interactions between </a:t>
            </a:r>
            <a:r>
              <a:rPr lang="en-US" sz="3200" dirty="0"/>
              <a:t>integrated components or sub-systems.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Focus on the interactions between modules </a:t>
            </a:r>
            <a:endParaRPr lang="en-US" dirty="0" smtClean="0"/>
          </a:p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Usually carried out by the developers of the sub-systems involved</a:t>
            </a:r>
          </a:p>
          <a:p>
            <a:r>
              <a:rPr lang="en-US" sz="3200" dirty="0"/>
              <a:t>Basis for integration testing  </a:t>
            </a:r>
          </a:p>
          <a:p>
            <a:pPr lvl="1"/>
            <a:r>
              <a:rPr lang="en-US" sz="2800" dirty="0"/>
              <a:t>system design and architecture</a:t>
            </a:r>
          </a:p>
          <a:p>
            <a:pPr lvl="1"/>
            <a:r>
              <a:rPr lang="en-US" sz="2800" dirty="0"/>
              <a:t>subsystem and interface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What is the problem?</a:t>
            </a:r>
          </a:p>
        </p:txBody>
      </p:sp>
      <p:sp>
        <p:nvSpPr>
          <p:cNvPr id="108546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66088"/>
            <a:ext cx="10515600" cy="508101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b="1" dirty="0">
                <a:ea typeface="MS PGothic" charset="0"/>
              </a:rPr>
              <a:t>Software Projects have a terrible track record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ea typeface="MS PGothic" charset="0"/>
              </a:rPr>
              <a:t>A 1995 Standish Group study (CHAOS) [see notes] found that only 16.2% of IT projects were successful in meeting scope, time, and cost goals (on-time &amp; on-budget) [Things have improved a bit since.]</a:t>
            </a:r>
          </a:p>
          <a:p>
            <a:pPr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Over 31% of IT projects were canceled [never seeing completion], costing over $81 billion in the U.S. alone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They never worked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Too late for the market window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Most projects are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Late in delivery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Missing functionality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Have major defects (bugs)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Did not do what the customer wanted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Hard to maintain and 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a large amount of testing is needed and the changes, while small, can affect many parts of the system.</a:t>
            </a:r>
          </a:p>
          <a:p>
            <a:r>
              <a:rPr lang="en-US" dirty="0" smtClean="0"/>
              <a:t>Best example is in compiler development:</a:t>
            </a:r>
          </a:p>
          <a:p>
            <a:pPr lvl="1"/>
            <a:r>
              <a:rPr lang="en-US" dirty="0"/>
              <a:t>Collect selected examples of code that exercise each part of the compiler</a:t>
            </a:r>
          </a:p>
          <a:p>
            <a:pPr lvl="1"/>
            <a:r>
              <a:rPr lang="en-US" dirty="0"/>
              <a:t>Add new examples when a bug is detected</a:t>
            </a:r>
          </a:p>
          <a:p>
            <a:pPr lvl="1"/>
            <a:r>
              <a:rPr lang="en-US" dirty="0"/>
              <a:t>Run the compiler over the entire collection and capture the output</a:t>
            </a:r>
          </a:p>
          <a:p>
            <a:pPr lvl="1"/>
            <a:r>
              <a:rPr lang="en-US" dirty="0"/>
              <a:t>After any change of the code within the compiler, repeat the run</a:t>
            </a:r>
          </a:p>
          <a:p>
            <a:pPr lvl="1"/>
            <a:r>
              <a:rPr lang="en-US" dirty="0"/>
              <a:t>Compare with the baseline results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integrated system to verify that it meets the specification. </a:t>
            </a:r>
          </a:p>
          <a:p>
            <a:pPr lvl="1"/>
            <a:r>
              <a:rPr lang="en-US" sz="2800" dirty="0"/>
              <a:t>A.k.a. the </a:t>
            </a:r>
            <a:r>
              <a:rPr lang="en-US" sz="2800" i="1" dirty="0"/>
              <a:t>end-to-end test</a:t>
            </a:r>
          </a:p>
          <a:p>
            <a:r>
              <a:rPr lang="en-US" sz="3200" dirty="0"/>
              <a:t>Verify functional and </a:t>
            </a:r>
            <a:r>
              <a:rPr lang="en-US" sz="3200" i="1" dirty="0"/>
              <a:t>non-functional </a:t>
            </a:r>
            <a:r>
              <a:rPr lang="en-US" sz="3200" dirty="0"/>
              <a:t>requirements  </a:t>
            </a:r>
          </a:p>
          <a:p>
            <a:r>
              <a:rPr lang="en-US" sz="3200" dirty="0"/>
              <a:t>Carried out by the developers and </a:t>
            </a:r>
            <a:r>
              <a:rPr lang="en-US" sz="3200" i="1" dirty="0"/>
              <a:t>independent testers</a:t>
            </a:r>
          </a:p>
          <a:p>
            <a:r>
              <a:rPr lang="en-US" sz="3200" dirty="0"/>
              <a:t>Basis for system testing </a:t>
            </a:r>
          </a:p>
          <a:p>
            <a:pPr lvl="1"/>
            <a:r>
              <a:rPr lang="en-US" sz="2800" dirty="0"/>
              <a:t>software requirement </a:t>
            </a:r>
            <a:r>
              <a:rPr lang="en-US" sz="2800" i="1" dirty="0"/>
              <a:t>specification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functional </a:t>
            </a:r>
            <a:r>
              <a:rPr lang="en-US" sz="2800" i="1" dirty="0"/>
              <a:t>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Test the whole system to ensure that it meets the </a:t>
            </a:r>
            <a:r>
              <a:rPr lang="en-US" sz="3200" i="1" u="sng" dirty="0"/>
              <a:t>requirements</a:t>
            </a:r>
          </a:p>
          <a:p>
            <a:r>
              <a:rPr lang="en-US" sz="3200" dirty="0"/>
              <a:t>Focus on customer acceptance </a:t>
            </a:r>
          </a:p>
          <a:p>
            <a:r>
              <a:rPr lang="en-US" sz="3200" dirty="0"/>
              <a:t>Carried out by </a:t>
            </a:r>
            <a:r>
              <a:rPr lang="en-US" sz="3200" i="1" u="sng" dirty="0"/>
              <a:t>independent testers </a:t>
            </a:r>
            <a:r>
              <a:rPr lang="en-US" sz="3200" dirty="0"/>
              <a:t>and the </a:t>
            </a:r>
            <a:r>
              <a:rPr lang="en-US" sz="3200" i="1" u="sng" dirty="0"/>
              <a:t>customers</a:t>
            </a:r>
          </a:p>
          <a:p>
            <a:r>
              <a:rPr lang="en-US" sz="3200" dirty="0"/>
              <a:t>Basis for acceptance testing </a:t>
            </a:r>
          </a:p>
          <a:p>
            <a:pPr lvl="1"/>
            <a:r>
              <a:rPr lang="en-US" sz="2800" dirty="0"/>
              <a:t>system and user requirements</a:t>
            </a:r>
          </a:p>
          <a:p>
            <a:pPr lvl="1"/>
            <a:r>
              <a:rPr lang="en-US" sz="2800" dirty="0"/>
              <a:t>use cases, business processes, risk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&amp; Criteria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Acceptance testing </a:t>
            </a:r>
          </a:p>
          <a:p>
            <a:pPr marL="344487" lvl="1" indent="0">
              <a:buNone/>
            </a:pPr>
            <a:r>
              <a:rPr lang="en-US" sz="2800" dirty="0"/>
              <a:t>Formal testing with respect to user needs, requirements, and business processes conducted to determine whether or not a system satisfies the </a:t>
            </a:r>
            <a:r>
              <a:rPr lang="en-US" sz="2800" i="1" u="sng" dirty="0"/>
              <a:t>acceptance criteria </a:t>
            </a:r>
            <a:r>
              <a:rPr lang="en-US" sz="2800" dirty="0"/>
              <a:t>and to enable the user, customers or other authorized entity to determine whether or not to accept the system. </a:t>
            </a:r>
          </a:p>
          <a:p>
            <a:r>
              <a:rPr lang="en-US" sz="3200" dirty="0"/>
              <a:t>Acceptance criteria</a:t>
            </a:r>
          </a:p>
          <a:p>
            <a:pPr marL="344487" lvl="1" indent="0">
              <a:buNone/>
            </a:pPr>
            <a:r>
              <a:rPr lang="en-US" sz="2800" dirty="0"/>
              <a:t>The </a:t>
            </a:r>
            <a:r>
              <a:rPr lang="en-US" sz="2800" i="1" u="sng" dirty="0"/>
              <a:t>exit criteria </a:t>
            </a:r>
            <a:r>
              <a:rPr lang="en-US" sz="2800" dirty="0"/>
              <a:t>that a component or system must satisfy in order to be accepted by a user, customer, or other authorized entity.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Techniques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Random (statistical) testing</a:t>
            </a:r>
          </a:p>
          <a:p>
            <a:r>
              <a:rPr lang="en-US" sz="3200" dirty="0"/>
              <a:t>Alpha testing </a:t>
            </a:r>
          </a:p>
          <a:p>
            <a:r>
              <a:rPr lang="en-US" sz="3200" dirty="0"/>
              <a:t>Beta 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Acceptance Testing – Random 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Random test (statistical test)</a:t>
            </a:r>
          </a:p>
          <a:p>
            <a:pPr lvl="1"/>
            <a:r>
              <a:rPr lang="en-US" sz="2800" dirty="0"/>
              <a:t>Test cases are selected randomly, possibly using a pseudo-random number generation algorithm, to match an </a:t>
            </a:r>
            <a:r>
              <a:rPr lang="en-US" sz="2800" i="1" dirty="0"/>
              <a:t>operation profile, </a:t>
            </a:r>
            <a:r>
              <a:rPr lang="en-US" sz="2800" dirty="0"/>
              <a:t>or</a:t>
            </a:r>
            <a:r>
              <a:rPr lang="en-US" sz="2800" i="1" dirty="0"/>
              <a:t> usage profile.</a:t>
            </a:r>
            <a:endParaRPr lang="en-US" sz="3200" i="1" dirty="0"/>
          </a:p>
          <a:p>
            <a:r>
              <a:rPr lang="en-US" sz="3200" dirty="0"/>
              <a:t>Not the same as </a:t>
            </a:r>
            <a:r>
              <a:rPr lang="en-US" sz="3200" i="1" dirty="0"/>
              <a:t>ad hoc </a:t>
            </a:r>
            <a:r>
              <a:rPr lang="en-US" sz="3200" dirty="0"/>
              <a:t>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– Alpha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25462" indent="-342900"/>
            <a:r>
              <a:rPr lang="en-US" sz="3200" dirty="0"/>
              <a:t>Simulated operational testing. </a:t>
            </a:r>
          </a:p>
          <a:p>
            <a:pPr marL="525462" indent="-342900"/>
            <a:r>
              <a:rPr lang="en-US" sz="3200" dirty="0"/>
              <a:t>Performed by personnel </a:t>
            </a:r>
            <a:r>
              <a:rPr lang="en-US" sz="3200" i="1" dirty="0"/>
              <a:t>acting as </a:t>
            </a:r>
            <a:r>
              <a:rPr lang="en-US" sz="3200" dirty="0"/>
              <a:t>potential users/customers.</a:t>
            </a:r>
          </a:p>
          <a:p>
            <a:pPr marL="468312" indent="-285750"/>
            <a:r>
              <a:rPr lang="en-US" sz="3200" dirty="0"/>
              <a:t>Carried out in a </a:t>
            </a:r>
            <a:r>
              <a:rPr lang="en-US" sz="3200" i="1" dirty="0"/>
              <a:t>controlled</a:t>
            </a:r>
            <a:r>
              <a:rPr lang="en-US" sz="3200" dirty="0"/>
              <a:t> environment.</a:t>
            </a:r>
          </a:p>
          <a:p>
            <a:pPr marL="468312" indent="-285750"/>
            <a:r>
              <a:rPr lang="en-US" sz="3200" dirty="0"/>
              <a:t>Observed by the development organization.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– Beta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68312" indent="-285750"/>
            <a:r>
              <a:rPr lang="en-US" sz="3200" dirty="0"/>
              <a:t>Operational testing to determine whether or not a component or system satisfies the user/customer needs and fits within the business processes. </a:t>
            </a:r>
          </a:p>
          <a:p>
            <a:pPr marL="468312" indent="-285750"/>
            <a:r>
              <a:rPr lang="en-US" sz="3200" dirty="0"/>
              <a:t>Performed by </a:t>
            </a:r>
            <a:r>
              <a:rPr lang="en-US" sz="3200" i="1" u="sng" dirty="0"/>
              <a:t>rea</a:t>
            </a:r>
            <a:r>
              <a:rPr lang="en-US" sz="3200" i="1" dirty="0"/>
              <a:t>l</a:t>
            </a:r>
            <a:r>
              <a:rPr lang="en-US" sz="3200" dirty="0"/>
              <a:t> users in their own environment.</a:t>
            </a:r>
          </a:p>
          <a:p>
            <a:pPr marL="468312" indent="-285750"/>
            <a:r>
              <a:rPr lang="en-US" sz="3200" dirty="0"/>
              <a:t>Perform actual tasks without interference or close monitoring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Artifacts to Facilitate Software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Scaffolding </a:t>
            </a:r>
            <a:endParaRPr lang="en-US" dirty="0"/>
          </a:p>
        </p:txBody>
      </p:sp>
      <p:sp>
        <p:nvSpPr>
          <p:cNvPr id="860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US" sz="3200" dirty="0"/>
              <a:t>Additional code needed to execute a unit or subsystems in isolation for the purpose of testing.</a:t>
            </a:r>
          </a:p>
          <a:p>
            <a:pPr marL="742950" lvl="1" indent="-285750"/>
            <a:r>
              <a:rPr lang="en-US" sz="2800" dirty="0"/>
              <a:t>e.g., test drivers, stubs </a:t>
            </a:r>
          </a:p>
          <a:p>
            <a:pPr marL="393700" indent="-285750"/>
            <a:r>
              <a:rPr lang="en-US" sz="3200" dirty="0"/>
              <a:t>Not useful in production code</a:t>
            </a:r>
          </a:p>
          <a:p>
            <a:pPr marL="742950" lvl="1" indent="-285750"/>
            <a:r>
              <a:rPr lang="en-US" sz="2800" dirty="0"/>
              <a:t>Needs to be removed.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3600" dirty="0">
                <a:ea typeface="MS PGothic" charset="0"/>
              </a:rPr>
              <a:t>Chaos Report  2012</a:t>
            </a:r>
            <a:endParaRPr lang="en-US" sz="3600" dirty="0">
              <a:solidFill>
                <a:srgbClr val="003366"/>
              </a:solidFill>
              <a:ea typeface="MS PGothic" charset="0"/>
            </a:endParaRPr>
          </a:p>
        </p:txBody>
      </p:sp>
      <p:sp>
        <p:nvSpPr>
          <p:cNvPr id="111618" name="Rectangle 7"/>
          <p:cNvSpPr>
            <a:spLocks noGrp="1" noChangeArrowheads="1"/>
          </p:cNvSpPr>
          <p:nvPr>
            <p:ph idx="1"/>
          </p:nvPr>
        </p:nvSpPr>
        <p:spPr>
          <a:xfrm>
            <a:off x="879475" y="1447801"/>
            <a:ext cx="8229600" cy="2133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ea typeface="MS PGothic" charset="0"/>
              </a:rPr>
              <a:t>Project Success: </a:t>
            </a:r>
            <a:r>
              <a:rPr lang="en-US" sz="2000" dirty="0">
                <a:solidFill>
                  <a:srgbClr val="000000"/>
                </a:solidFill>
                <a:ea typeface="MS PGothic" charset="0"/>
              </a:rPr>
              <a:t>Type 1. The project is completed on-time and on-budget, with all features and functions as initially specified.  </a:t>
            </a:r>
            <a:r>
              <a:rPr lang="en-US" sz="2000" b="1" dirty="0">
                <a:solidFill>
                  <a:srgbClr val="FF3300"/>
                </a:solidFill>
                <a:ea typeface="MS PGothic" charset="0"/>
              </a:rPr>
              <a:t>(2012: 39%)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ea typeface="MS PGothic" charset="0"/>
              </a:rPr>
              <a:t>Project Challenged: </a:t>
            </a:r>
            <a:r>
              <a:rPr lang="en-US" sz="2000" dirty="0">
                <a:solidFill>
                  <a:srgbClr val="000000"/>
                </a:solidFill>
                <a:ea typeface="MS PGothic" charset="0"/>
              </a:rPr>
              <a:t>Type 2. The project is completed and operational but over-budget, over the time estimate, and offers fewer features and functions than originally specified.   </a:t>
            </a:r>
            <a:r>
              <a:rPr lang="en-US" sz="2000" b="1" dirty="0">
                <a:solidFill>
                  <a:srgbClr val="FF3300"/>
                </a:solidFill>
                <a:ea typeface="MS PGothic" charset="0"/>
              </a:rPr>
              <a:t>(2012: 43%)</a:t>
            </a:r>
          </a:p>
        </p:txBody>
      </p:sp>
      <p:sp>
        <p:nvSpPr>
          <p:cNvPr id="111621" name="AutoShape 3" descr="Project Resolution by Type"/>
          <p:cNvSpPr>
            <a:spLocks noChangeAspect="1" noChangeArrowheads="1"/>
          </p:cNvSpPr>
          <p:nvPr/>
        </p:nvSpPr>
        <p:spPr bwMode="auto">
          <a:xfrm>
            <a:off x="4433888" y="2097089"/>
            <a:ext cx="332581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111622" name="Picture 9" descr="ChaosManifesto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453323"/>
            <a:ext cx="5513388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TextBox 12"/>
          <p:cNvSpPr txBox="1">
            <a:spLocks noChangeArrowheads="1"/>
          </p:cNvSpPr>
          <p:nvPr/>
        </p:nvSpPr>
        <p:spPr bwMode="auto">
          <a:xfrm>
            <a:off x="879475" y="3429001"/>
            <a:ext cx="340906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andara" panose="020E0502030303020204" pitchFamily="34" charset="0"/>
              </a:rPr>
              <a:t>Project Impaired:</a:t>
            </a: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Type 3.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The project is canceled at some point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during the development cycle.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rgbClr val="FF3300"/>
                </a:solidFill>
                <a:latin typeface="Candara" panose="020E0502030303020204" pitchFamily="34" charset="0"/>
              </a:rPr>
              <a:t>(2012: 18%)</a:t>
            </a: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 (Are ALL impaired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projects failures???)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Oracles </a:t>
            </a:r>
            <a:endParaRPr lang="en-US" b="1" dirty="0"/>
          </a:p>
        </p:txBody>
      </p:sp>
      <p:sp>
        <p:nvSpPr>
          <p:cNvPr id="86021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69090" cy="4206259"/>
          </a:xfrm>
        </p:spPr>
        <p:txBody>
          <a:bodyPr/>
          <a:lstStyle/>
          <a:p>
            <a:pPr marL="393700" indent="-285750"/>
            <a:r>
              <a:rPr lang="en-US" sz="3200" dirty="0"/>
              <a:t>A program to check the results of executing the code and signal discrepancies between the actual and expected outputs. </a:t>
            </a:r>
          </a:p>
          <a:p>
            <a:pPr marL="393700" indent="-285750"/>
            <a:r>
              <a:rPr lang="en-US" sz="3200" dirty="0"/>
              <a:t>e.g., using assertions based on the specifications</a:t>
            </a:r>
          </a:p>
          <a:p>
            <a:pPr marL="793750" lvl="1"/>
            <a:r>
              <a:rPr lang="en-US" sz="2800" dirty="0"/>
              <a:t>Example: JUnit</a:t>
            </a:r>
          </a:p>
        </p:txBody>
      </p:sp>
      <p:pic>
        <p:nvPicPr>
          <p:cNvPr id="2" name="Picture 1" descr="Pythia Aegeus Themis Delphi[1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2" y="1874044"/>
            <a:ext cx="2805628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3400" y="4312444"/>
            <a:ext cx="24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/>
                <a:cs typeface="Garamond"/>
              </a:rPr>
              <a:t>The Oracle of Delphi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Key </a:t>
            </a:r>
            <a:r>
              <a:rPr lang="en-US" dirty="0"/>
              <a:t>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Spectrum of software qualities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Metrics of quality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Cost of software defects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V-model of validation and verification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Levels of granularity of testing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Unit, integration, system, acceptance test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Regression test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Test scaffoldings and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1992-2017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outcome-of-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4" y="1581913"/>
            <a:ext cx="6475476" cy="46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4354</Words>
  <Application>Microsoft Office PowerPoint</Application>
  <PresentationFormat>Widescreen</PresentationFormat>
  <Paragraphs>637</Paragraphs>
  <Slides>81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7" baseType="lpstr">
      <vt:lpstr>ＭＳ Ｐゴシック</vt:lpstr>
      <vt:lpstr>ＭＳ Ｐゴシック</vt:lpstr>
      <vt:lpstr>Arial</vt:lpstr>
      <vt:lpstr>Calibri</vt:lpstr>
      <vt:lpstr>Candara</vt:lpstr>
      <vt:lpstr>Garamond</vt:lpstr>
      <vt:lpstr>Gill Sans MT</vt:lpstr>
      <vt:lpstr>Times</vt:lpstr>
      <vt:lpstr>Times New Roman</vt:lpstr>
      <vt:lpstr>Verdana</vt:lpstr>
      <vt:lpstr>Wingdings</vt:lpstr>
      <vt:lpstr>Wingdings 3</vt:lpstr>
      <vt:lpstr>ヒラギノ角ゴ ProN W3</vt:lpstr>
      <vt:lpstr>Office Theme</vt:lpstr>
      <vt:lpstr>Visio</vt:lpstr>
      <vt:lpstr>Document</vt:lpstr>
      <vt:lpstr>SE401 - Software Quality Assurance and Testing</vt:lpstr>
      <vt:lpstr>Thought for the Day</vt:lpstr>
      <vt:lpstr>Software Quality</vt:lpstr>
      <vt:lpstr>Outline</vt:lpstr>
      <vt:lpstr>Factors in Project Success &amp; Failure</vt:lpstr>
      <vt:lpstr>Software Crisis</vt:lpstr>
      <vt:lpstr>What is the problem?</vt:lpstr>
      <vt:lpstr>Chaos Report  2012</vt:lpstr>
      <vt:lpstr>1992-2017</vt:lpstr>
      <vt:lpstr>A Case Study The Initial Launch of HealthCare.gov (2013)</vt:lpstr>
      <vt:lpstr>ACA – HealthCare.gov</vt:lpstr>
      <vt:lpstr>HealthCare.gov – The Launch Problems </vt:lpstr>
      <vt:lpstr>HealthCare.gov – The Contractors &amp; The Cost </vt:lpstr>
      <vt:lpstr>HealthCare.gov – The Failures – Software Eng.</vt:lpstr>
      <vt:lpstr>HealthCare.gov – The Failures – Software Eng.</vt:lpstr>
      <vt:lpstr>Case Study: HealthCare.gov– McKinsey “Red Team” Assessment</vt:lpstr>
      <vt:lpstr>Case Study: HealthCare.gov: The Failures – Management</vt:lpstr>
      <vt:lpstr>Case Study: HealthCare.gov: The Failures – Gov. &amp; Policies </vt:lpstr>
      <vt:lpstr>Case Study: HealthCare.Gov – Dec. 2013 </vt:lpstr>
      <vt:lpstr>Case Study: HealthCare.Gov – April 2014 </vt:lpstr>
      <vt:lpstr>Case Study: HealthCare.Gov – Aftermath  </vt:lpstr>
      <vt:lpstr>Case Study: HealthCare.Gov  – 2015 Enrollment Cycle </vt:lpstr>
      <vt:lpstr>Case Study: HealthCare.gov: The Lessons Learned </vt:lpstr>
      <vt:lpstr>Software Reliability</vt:lpstr>
      <vt:lpstr>Metrics of Software Quality – Performance &amp; Scalability</vt:lpstr>
      <vt:lpstr>Product Quality Metrics</vt:lpstr>
      <vt:lpstr>Metrics of Software Quality – Mean Time Between Failures </vt:lpstr>
      <vt:lpstr>Metrics of Software Quality – Availability &amp; Reliability</vt:lpstr>
      <vt:lpstr>Software Availability</vt:lpstr>
      <vt:lpstr>Metrics of Software Quality – Error Rate &amp; Completion Rate</vt:lpstr>
      <vt:lpstr>Integration &amp; System Testing</vt:lpstr>
      <vt:lpstr>Acceptance &amp; Beta Testing </vt:lpstr>
      <vt:lpstr>The Spectrum of  Software Quality</vt:lpstr>
      <vt:lpstr>What is Quality?</vt:lpstr>
      <vt:lpstr>Software System Qualities </vt:lpstr>
      <vt:lpstr>On Expected Behavior – Correctness vs. Reliability </vt:lpstr>
      <vt:lpstr>On Exceptional Behavior – Safety vs. Robustness</vt:lpstr>
      <vt:lpstr>Focusing on – Different Facets of the System  </vt:lpstr>
      <vt:lpstr>Relationship Among the Qualities</vt:lpstr>
      <vt:lpstr>Performance Related Qualities</vt:lpstr>
      <vt:lpstr>Usability &amp; Security </vt:lpstr>
      <vt:lpstr>Internal Qualities </vt:lpstr>
      <vt:lpstr>Software Quality</vt:lpstr>
      <vt:lpstr>Quality</vt:lpstr>
      <vt:lpstr>Cost of Quality</vt:lpstr>
      <vt:lpstr>Customers’ Expectations</vt:lpstr>
      <vt:lpstr>Software Quality</vt:lpstr>
      <vt:lpstr>Application to Software </vt:lpstr>
      <vt:lpstr>Software Quality</vt:lpstr>
      <vt:lpstr>Cost of Software Defects</vt:lpstr>
      <vt:lpstr>Saving Time and Money</vt:lpstr>
      <vt:lpstr>Cost of Software Defects</vt:lpstr>
      <vt:lpstr>Estimated Cost of Fixing Defects </vt:lpstr>
      <vt:lpstr>Distribution of Defects – Time Introduced and Fixed </vt:lpstr>
      <vt:lpstr>Cost by Development Phases</vt:lpstr>
      <vt:lpstr>Software Verification and Validation (V&amp;V)</vt:lpstr>
      <vt:lpstr>Verification and Validation</vt:lpstr>
      <vt:lpstr>Software Specification</vt:lpstr>
      <vt:lpstr>Validation vs. Verification</vt:lpstr>
      <vt:lpstr>Validation vs. Verification</vt:lpstr>
      <vt:lpstr>Software Testing in V&amp;V</vt:lpstr>
      <vt:lpstr>Software Testing in  Development Life Cycle</vt:lpstr>
      <vt:lpstr>Software Qualities and Process</vt:lpstr>
      <vt:lpstr>The Quality Process</vt:lpstr>
      <vt:lpstr>Testing Activities in Life Cycle</vt:lpstr>
      <vt:lpstr>Levels of Granularity of Testing</vt:lpstr>
      <vt:lpstr>The V-Model of – Validation &amp; Verification</vt:lpstr>
      <vt:lpstr>Unit Testing </vt:lpstr>
      <vt:lpstr>Integration Testing </vt:lpstr>
      <vt:lpstr>Regression Testing</vt:lpstr>
      <vt:lpstr>System Testing </vt:lpstr>
      <vt:lpstr>Acceptance Testing </vt:lpstr>
      <vt:lpstr>Acceptance Testing &amp; Criteria  </vt:lpstr>
      <vt:lpstr>Acceptance Testing Techniques  </vt:lpstr>
      <vt:lpstr>Acceptance Testing – Random  Test</vt:lpstr>
      <vt:lpstr>Acceptance Testing – Alpha Test</vt:lpstr>
      <vt:lpstr>Acceptance Testing – Beta Test</vt:lpstr>
      <vt:lpstr>Artifacts to Facilitate Software Testing</vt:lpstr>
      <vt:lpstr>Test Scaffolding </vt:lpstr>
      <vt:lpstr>Test Oracles </vt:lpstr>
      <vt:lpstr>Summary: Key Concepts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15</cp:revision>
  <dcterms:created xsi:type="dcterms:W3CDTF">2020-12-01T06:37:59Z</dcterms:created>
  <dcterms:modified xsi:type="dcterms:W3CDTF">2021-09-08T04:23:45Z</dcterms:modified>
</cp:coreProperties>
</file>