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Lst>
  <p:notesMasterIdLst>
    <p:notesMasterId r:id="rId24"/>
  </p:notesMasterIdLst>
  <p:sldIdLst>
    <p:sldId id="256" r:id="rId2"/>
    <p:sldId id="285" r:id="rId3"/>
    <p:sldId id="300" r:id="rId4"/>
    <p:sldId id="303" r:id="rId5"/>
    <p:sldId id="304" r:id="rId6"/>
    <p:sldId id="305" r:id="rId7"/>
    <p:sldId id="302" r:id="rId8"/>
    <p:sldId id="286" r:id="rId9"/>
    <p:sldId id="287" r:id="rId10"/>
    <p:sldId id="288" r:id="rId11"/>
    <p:sldId id="301" r:id="rId12"/>
    <p:sldId id="289" r:id="rId13"/>
    <p:sldId id="290" r:id="rId14"/>
    <p:sldId id="291" r:id="rId15"/>
    <p:sldId id="292" r:id="rId16"/>
    <p:sldId id="293" r:id="rId17"/>
    <p:sldId id="294" r:id="rId18"/>
    <p:sldId id="295" r:id="rId19"/>
    <p:sldId id="296" r:id="rId20"/>
    <p:sldId id="297" r:id="rId21"/>
    <p:sldId id="298" r:id="rId22"/>
    <p:sldId id="279"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F567F4A-D4D9-4F86-BAC2-8BA9A1AEBE47}">
  <a:tblStyle styleId="{8F567F4A-D4D9-4F86-BAC2-8BA9A1AEBE4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72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18B25A-1883-4696-A1B6-A37056B064A6}" type="slidenum">
              <a:rPr lang="en-US" smtClean="0"/>
              <a:t>‹#›</a:t>
            </a:fld>
            <a:endParaRPr lang="en-US"/>
          </a:p>
        </p:txBody>
      </p:sp>
    </p:spTree>
    <p:extLst>
      <p:ext uri="{BB962C8B-B14F-4D97-AF65-F5344CB8AC3E}">
        <p14:creationId xmlns:p14="http://schemas.microsoft.com/office/powerpoint/2010/main" val="31805972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5">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56" r:id="rId2"/>
    <p:sldLayoutId id="2147483659"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285660" y="1991850"/>
            <a:ext cx="6778935" cy="1159800"/>
          </a:xfrm>
          <a:prstGeom prst="rect">
            <a:avLst/>
          </a:prstGeom>
        </p:spPr>
        <p:txBody>
          <a:bodyPr spcFirstLastPara="1" wrap="square" lIns="91425" tIns="91425" rIns="91425" bIns="91425" anchor="ctr" anchorCtr="0">
            <a:noAutofit/>
          </a:bodyPr>
          <a:lstStyle/>
          <a:p>
            <a:pPr lvl="0" algn="ctr"/>
            <a:r>
              <a:rPr lang="en-US" sz="6600" dirty="0">
                <a:latin typeface="Candara" panose="020E0502030303020204" pitchFamily="34" charset="0"/>
              </a:rPr>
              <a:t>The Spectrum of </a:t>
            </a:r>
            <a:br>
              <a:rPr lang="en-US" sz="6600" dirty="0">
                <a:latin typeface="Candara" panose="020E0502030303020204" pitchFamily="34" charset="0"/>
              </a:rPr>
            </a:br>
            <a:r>
              <a:rPr lang="en-US" sz="6600" dirty="0">
                <a:latin typeface="Candara" panose="020E0502030303020204" pitchFamily="34" charset="0"/>
              </a:rPr>
              <a:t>Software Quality</a:t>
            </a:r>
            <a:endParaRPr sz="6600" dirty="0">
              <a:latin typeface="Candara" panose="020E0502030303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spcFirstLastPara="1" wrap="square" lIns="91425" tIns="91425" rIns="91425" bIns="91425" anchor="b" anchorCtr="0">
            <a:noAutofit/>
          </a:bodyPr>
          <a:lstStyle/>
          <a:p>
            <a:r>
              <a:rPr lang="en-US" sz="3200" b="1" dirty="0">
                <a:latin typeface="Candara" panose="020E0502030303020204" pitchFamily="34" charset="0"/>
              </a:rPr>
              <a:t>Reliability</a:t>
            </a:r>
          </a:p>
        </p:txBody>
      </p:sp>
      <p:sp>
        <p:nvSpPr>
          <p:cNvPr id="3" name="Content Placeholder 2"/>
          <p:cNvSpPr>
            <a:spLocks noGrp="1"/>
          </p:cNvSpPr>
          <p:nvPr>
            <p:ph idx="1"/>
          </p:nvPr>
        </p:nvSpPr>
        <p:spPr>
          <a:xfrm>
            <a:off x="683022" y="1010720"/>
            <a:ext cx="7571700" cy="3573600"/>
          </a:xfrm>
        </p:spPr>
        <p:txBody>
          <a:bodyPr>
            <a:noAutofit/>
          </a:bodyPr>
          <a:lstStyle/>
          <a:p>
            <a:r>
              <a:rPr lang="en-US" sz="2000" b="1" dirty="0" smtClean="0">
                <a:latin typeface="Candara" panose="020E0502030303020204" pitchFamily="34" charset="0"/>
              </a:rPr>
              <a:t>Reliability: </a:t>
            </a:r>
            <a:r>
              <a:rPr lang="en-US" sz="2000" dirty="0" smtClean="0">
                <a:latin typeface="Candara" panose="020E0502030303020204" pitchFamily="34" charset="0"/>
              </a:rPr>
              <a:t>Reliability of a software system derives from</a:t>
            </a:r>
            <a:endParaRPr lang="en-US" sz="1800" dirty="0" smtClean="0">
              <a:latin typeface="Candara" panose="020E0502030303020204" pitchFamily="34" charset="0"/>
            </a:endParaRPr>
          </a:p>
          <a:p>
            <a:pPr lvl="1"/>
            <a:r>
              <a:rPr lang="en-US" sz="1800" dirty="0" smtClean="0">
                <a:latin typeface="Candara" panose="020E0502030303020204" pitchFamily="34" charset="0"/>
              </a:rPr>
              <a:t>Correctness</a:t>
            </a:r>
          </a:p>
          <a:p>
            <a:pPr lvl="1"/>
            <a:r>
              <a:rPr lang="en-US" sz="1800" dirty="0" smtClean="0">
                <a:latin typeface="Candara" panose="020E0502030303020204" pitchFamily="34" charset="0"/>
              </a:rPr>
              <a:t>Availability</a:t>
            </a:r>
          </a:p>
          <a:p>
            <a:r>
              <a:rPr lang="en-US" sz="2000" dirty="0" smtClean="0">
                <a:latin typeface="Candara" panose="020E0502030303020204" pitchFamily="34" charset="0"/>
              </a:rPr>
              <a:t>The behavior over time for the fulfillment of a given specification depends on the reliability of the software system.</a:t>
            </a:r>
          </a:p>
        </p:txBody>
      </p:sp>
      <p:sp>
        <p:nvSpPr>
          <p:cNvPr id="4" name="Slide Number Placeholder 3"/>
          <p:cNvSpPr>
            <a:spLocks noGrp="1"/>
          </p:cNvSpPr>
          <p:nvPr>
            <p:ph type="sldNum" sz="quarter" idx="12"/>
          </p:nvPr>
        </p:nvSpPr>
        <p:spPr/>
        <p:txBody>
          <a:bodyPr/>
          <a:lstStyle/>
          <a:p>
            <a:fld id="{DD18B25A-1883-4696-A1B6-A37056B064A6}" type="slidenum">
              <a:rPr lang="en-US" smtClean="0"/>
              <a:t>10</a:t>
            </a:fld>
            <a:endParaRPr lang="en-US"/>
          </a:p>
        </p:txBody>
      </p:sp>
    </p:spTree>
    <p:extLst>
      <p:ext uri="{BB962C8B-B14F-4D97-AF65-F5344CB8AC3E}">
        <p14:creationId xmlns:p14="http://schemas.microsoft.com/office/powerpoint/2010/main" val="2189645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spcFirstLastPara="1" wrap="square" lIns="91425" tIns="91425" rIns="91425" bIns="91425" anchor="b" anchorCtr="0">
            <a:noAutofit/>
          </a:bodyPr>
          <a:lstStyle/>
          <a:p>
            <a:r>
              <a:rPr lang="en-US" sz="3200" b="1" dirty="0">
                <a:latin typeface="Candara" panose="020E0502030303020204" pitchFamily="34" charset="0"/>
              </a:rPr>
              <a:t>Reliability</a:t>
            </a:r>
          </a:p>
        </p:txBody>
      </p:sp>
      <p:sp>
        <p:nvSpPr>
          <p:cNvPr id="3" name="Content Placeholder 2"/>
          <p:cNvSpPr>
            <a:spLocks noGrp="1"/>
          </p:cNvSpPr>
          <p:nvPr>
            <p:ph idx="1"/>
          </p:nvPr>
        </p:nvSpPr>
        <p:spPr>
          <a:xfrm>
            <a:off x="662396" y="1189475"/>
            <a:ext cx="7571700" cy="3382525"/>
          </a:xfrm>
        </p:spPr>
        <p:txBody>
          <a:bodyPr>
            <a:noAutofit/>
          </a:bodyPr>
          <a:lstStyle/>
          <a:p>
            <a:r>
              <a:rPr lang="en-US" sz="1800" b="1" dirty="0" smtClean="0">
                <a:latin typeface="Candara" panose="020E0502030303020204" pitchFamily="34" charset="0"/>
              </a:rPr>
              <a:t>Reliability </a:t>
            </a:r>
            <a:r>
              <a:rPr lang="en-US" sz="1800" dirty="0" smtClean="0">
                <a:latin typeface="Candara" panose="020E0502030303020204" pitchFamily="34" charset="0"/>
              </a:rPr>
              <a:t>of a software system is defined as the probability that this system fulfills a function (determined by the specifications) for a specified number of input trials under specified input conditions in a specified time interval (assuming that hardware and input are free of errors).</a:t>
            </a:r>
          </a:p>
          <a:p>
            <a:r>
              <a:rPr lang="en-US" sz="1800" dirty="0" smtClean="0">
                <a:latin typeface="Candara" panose="020E0502030303020204" pitchFamily="34" charset="0"/>
              </a:rPr>
              <a:t>A software system can be seen as reliable if this test produces a low error rate (i.e., the probability that an error will occur in a specified time interval.)</a:t>
            </a:r>
          </a:p>
          <a:p>
            <a:r>
              <a:rPr lang="en-US" sz="1800" dirty="0" smtClean="0">
                <a:latin typeface="Candara" panose="020E0502030303020204" pitchFamily="34" charset="0"/>
              </a:rPr>
              <a:t>Reliability: The extent to which a program can be expected to perform its intended function with required precision.</a:t>
            </a:r>
          </a:p>
        </p:txBody>
      </p:sp>
      <p:sp>
        <p:nvSpPr>
          <p:cNvPr id="4" name="Slide Number Placeholder 3"/>
          <p:cNvSpPr>
            <a:spLocks noGrp="1"/>
          </p:cNvSpPr>
          <p:nvPr>
            <p:ph type="sldNum" sz="quarter" idx="12"/>
          </p:nvPr>
        </p:nvSpPr>
        <p:spPr/>
        <p:txBody>
          <a:bodyPr/>
          <a:lstStyle/>
          <a:p>
            <a:fld id="{DD18B25A-1883-4696-A1B6-A37056B064A6}" type="slidenum">
              <a:rPr lang="en-US" smtClean="0"/>
              <a:t>11</a:t>
            </a:fld>
            <a:endParaRPr lang="en-US"/>
          </a:p>
        </p:txBody>
      </p:sp>
    </p:spTree>
    <p:extLst>
      <p:ext uri="{BB962C8B-B14F-4D97-AF65-F5344CB8AC3E}">
        <p14:creationId xmlns:p14="http://schemas.microsoft.com/office/powerpoint/2010/main" val="2022432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spcFirstLastPara="1" wrap="square" lIns="91425" tIns="91425" rIns="91425" bIns="91425" anchor="b" anchorCtr="0">
            <a:noAutofit/>
          </a:bodyPr>
          <a:lstStyle/>
          <a:p>
            <a:r>
              <a:rPr lang="en-US" sz="3200" b="1" dirty="0">
                <a:latin typeface="Candara" panose="020E0502030303020204" pitchFamily="34" charset="0"/>
              </a:rPr>
              <a:t>Reliability</a:t>
            </a:r>
          </a:p>
        </p:txBody>
      </p:sp>
      <p:sp>
        <p:nvSpPr>
          <p:cNvPr id="3" name="Content Placeholder 2"/>
          <p:cNvSpPr>
            <a:spLocks noGrp="1"/>
          </p:cNvSpPr>
          <p:nvPr>
            <p:ph idx="1"/>
          </p:nvPr>
        </p:nvSpPr>
        <p:spPr/>
        <p:txBody>
          <a:bodyPr>
            <a:normAutofit/>
          </a:bodyPr>
          <a:lstStyle/>
          <a:p>
            <a:r>
              <a:rPr lang="en-US" sz="2200" dirty="0" smtClean="0">
                <a:latin typeface="Candara" panose="020E0502030303020204" pitchFamily="34" charset="0"/>
              </a:rPr>
              <a:t>Informally, software is reliable if the user can depend on it. The specialized literature on software reliability defines reliability in terms of statistical behavior—the probability that the software will operate as expected over a specified time interval.</a:t>
            </a:r>
          </a:p>
        </p:txBody>
      </p:sp>
      <p:pic>
        <p:nvPicPr>
          <p:cNvPr id="4" name="Picture 3"/>
          <p:cNvPicPr>
            <a:picLocks noChangeAspect="1"/>
          </p:cNvPicPr>
          <p:nvPr/>
        </p:nvPicPr>
        <p:blipFill>
          <a:blip r:embed="rId2"/>
          <a:stretch>
            <a:fillRect/>
          </a:stretch>
        </p:blipFill>
        <p:spPr>
          <a:xfrm>
            <a:off x="4973415" y="3048500"/>
            <a:ext cx="2152427" cy="1662001"/>
          </a:xfrm>
          <a:prstGeom prst="rect">
            <a:avLst/>
          </a:prstGeom>
        </p:spPr>
      </p:pic>
      <p:sp>
        <p:nvSpPr>
          <p:cNvPr id="5" name="Slide Number Placeholder 4"/>
          <p:cNvSpPr>
            <a:spLocks noGrp="1"/>
          </p:cNvSpPr>
          <p:nvPr>
            <p:ph type="sldNum" sz="quarter" idx="12"/>
          </p:nvPr>
        </p:nvSpPr>
        <p:spPr/>
        <p:txBody>
          <a:bodyPr/>
          <a:lstStyle/>
          <a:p>
            <a:fld id="{DD18B25A-1883-4696-A1B6-A37056B064A6}" type="slidenum">
              <a:rPr lang="en-US" smtClean="0"/>
              <a:t>12</a:t>
            </a:fld>
            <a:endParaRPr lang="en-US"/>
          </a:p>
        </p:txBody>
      </p:sp>
    </p:spTree>
    <p:extLst>
      <p:ext uri="{BB962C8B-B14F-4D97-AF65-F5344CB8AC3E}">
        <p14:creationId xmlns:p14="http://schemas.microsoft.com/office/powerpoint/2010/main" val="2157471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spcFirstLastPara="1" wrap="square" lIns="91425" tIns="91425" rIns="91425" bIns="91425" anchor="b" anchorCtr="0">
            <a:noAutofit/>
          </a:bodyPr>
          <a:lstStyle/>
          <a:p>
            <a:r>
              <a:rPr lang="en-US" sz="3200" b="1" dirty="0">
                <a:latin typeface="Candara" panose="020E0502030303020204" pitchFamily="34" charset="0"/>
              </a:rPr>
              <a:t>Reliability</a:t>
            </a:r>
          </a:p>
        </p:txBody>
      </p:sp>
      <p:sp>
        <p:nvSpPr>
          <p:cNvPr id="3" name="Content Placeholder 2"/>
          <p:cNvSpPr>
            <a:spLocks noGrp="1"/>
          </p:cNvSpPr>
          <p:nvPr>
            <p:ph idx="1"/>
          </p:nvPr>
        </p:nvSpPr>
        <p:spPr>
          <a:xfrm>
            <a:off x="786150" y="1165447"/>
            <a:ext cx="7571700" cy="3573600"/>
          </a:xfrm>
        </p:spPr>
        <p:txBody>
          <a:bodyPr>
            <a:noAutofit/>
          </a:bodyPr>
          <a:lstStyle/>
          <a:p>
            <a:r>
              <a:rPr lang="en-US" sz="1900" dirty="0">
                <a:latin typeface="Candara" panose="020E0502030303020204" pitchFamily="34" charset="0"/>
              </a:rPr>
              <a:t>Reliability is a statistical approximation to correctness, in the sense </a:t>
            </a:r>
            <a:r>
              <a:rPr lang="en-US" sz="1900" dirty="0" smtClean="0">
                <a:latin typeface="Candara" panose="020E0502030303020204" pitchFamily="34" charset="0"/>
              </a:rPr>
              <a:t>that 100</a:t>
            </a:r>
            <a:r>
              <a:rPr lang="en-US" sz="1900" dirty="0">
                <a:latin typeface="Candara" panose="020E0502030303020204" pitchFamily="34" charset="0"/>
              </a:rPr>
              <a:t>% reliability is indistinguishable from correctness. </a:t>
            </a:r>
            <a:endParaRPr lang="en-US" sz="1900" dirty="0" smtClean="0">
              <a:latin typeface="Candara" panose="020E0502030303020204" pitchFamily="34" charset="0"/>
            </a:endParaRPr>
          </a:p>
          <a:p>
            <a:r>
              <a:rPr lang="en-US" sz="1900" dirty="0" smtClean="0">
                <a:latin typeface="Candara" panose="020E0502030303020204" pitchFamily="34" charset="0"/>
              </a:rPr>
              <a:t>Roughly </a:t>
            </a:r>
            <a:r>
              <a:rPr lang="en-US" sz="1900" dirty="0">
                <a:latin typeface="Candara" panose="020E0502030303020204" pitchFamily="34" charset="0"/>
              </a:rPr>
              <a:t>speaking, reliability </a:t>
            </a:r>
            <a:r>
              <a:rPr lang="en-US" sz="1900" dirty="0" smtClean="0">
                <a:latin typeface="Candara" panose="020E0502030303020204" pitchFamily="34" charset="0"/>
              </a:rPr>
              <a:t>is a measure </a:t>
            </a:r>
            <a:r>
              <a:rPr lang="en-US" sz="1900" dirty="0">
                <a:latin typeface="Candara" panose="020E0502030303020204" pitchFamily="34" charset="0"/>
              </a:rPr>
              <a:t>of the likelihood of correct function for some “unit” of behavior</a:t>
            </a:r>
            <a:r>
              <a:rPr lang="en-US" sz="1900" dirty="0" smtClean="0">
                <a:latin typeface="Candara" panose="020E0502030303020204" pitchFamily="34" charset="0"/>
              </a:rPr>
              <a:t>, which could be </a:t>
            </a:r>
            <a:r>
              <a:rPr lang="en-US" sz="1900" dirty="0">
                <a:latin typeface="Candara" panose="020E0502030303020204" pitchFamily="34" charset="0"/>
              </a:rPr>
              <a:t>a single use or program execution or a period of time. </a:t>
            </a:r>
            <a:endParaRPr lang="en-US" sz="1900" dirty="0" smtClean="0">
              <a:latin typeface="Candara" panose="020E0502030303020204" pitchFamily="34" charset="0"/>
            </a:endParaRPr>
          </a:p>
          <a:p>
            <a:r>
              <a:rPr lang="en-US" sz="1900" dirty="0" smtClean="0">
                <a:latin typeface="Candara" panose="020E0502030303020204" pitchFamily="34" charset="0"/>
              </a:rPr>
              <a:t>Like </a:t>
            </a:r>
            <a:r>
              <a:rPr lang="en-US" sz="1900" dirty="0">
                <a:latin typeface="Candara" panose="020E0502030303020204" pitchFamily="34" charset="0"/>
              </a:rPr>
              <a:t>correctness, </a:t>
            </a:r>
            <a:r>
              <a:rPr lang="en-US" sz="1900" dirty="0" smtClean="0">
                <a:latin typeface="Candara" panose="020E0502030303020204" pitchFamily="34" charset="0"/>
              </a:rPr>
              <a:t>reliability is </a:t>
            </a:r>
            <a:r>
              <a:rPr lang="en-US" sz="1900" dirty="0">
                <a:latin typeface="Candara" panose="020E0502030303020204" pitchFamily="34" charset="0"/>
              </a:rPr>
              <a:t>relative to a specification (which determines whether a unit of behavior is counted </a:t>
            </a:r>
            <a:r>
              <a:rPr lang="en-US" sz="1900" dirty="0" smtClean="0">
                <a:latin typeface="Candara" panose="020E0502030303020204" pitchFamily="34" charset="0"/>
              </a:rPr>
              <a:t>as a </a:t>
            </a:r>
            <a:r>
              <a:rPr lang="en-US" sz="1900" dirty="0">
                <a:latin typeface="Candara" panose="020E0502030303020204" pitchFamily="34" charset="0"/>
              </a:rPr>
              <a:t>success or failure). </a:t>
            </a:r>
            <a:endParaRPr lang="en-US" sz="1900" dirty="0" smtClean="0">
              <a:latin typeface="Candara" panose="020E0502030303020204" pitchFamily="34" charset="0"/>
            </a:endParaRPr>
          </a:p>
          <a:p>
            <a:r>
              <a:rPr lang="en-US" sz="1900" dirty="0" smtClean="0">
                <a:latin typeface="Candara" panose="020E0502030303020204" pitchFamily="34" charset="0"/>
              </a:rPr>
              <a:t>Unlike </a:t>
            </a:r>
            <a:r>
              <a:rPr lang="en-US" sz="1900" dirty="0">
                <a:latin typeface="Candara" panose="020E0502030303020204" pitchFamily="34" charset="0"/>
              </a:rPr>
              <a:t>correctness, reliability is also relative to a particular </a:t>
            </a:r>
            <a:r>
              <a:rPr lang="en-US" sz="1900" dirty="0" smtClean="0">
                <a:latin typeface="Candara" panose="020E0502030303020204" pitchFamily="34" charset="0"/>
              </a:rPr>
              <a:t>usage profile</a:t>
            </a:r>
            <a:r>
              <a:rPr lang="en-US" sz="1900" dirty="0">
                <a:latin typeface="Candara" panose="020E0502030303020204" pitchFamily="34" charset="0"/>
              </a:rPr>
              <a:t>. The same program can be more or less reliable depending on how it is used.</a:t>
            </a:r>
          </a:p>
        </p:txBody>
      </p:sp>
      <p:sp>
        <p:nvSpPr>
          <p:cNvPr id="4" name="Slide Number Placeholder 3"/>
          <p:cNvSpPr>
            <a:spLocks noGrp="1"/>
          </p:cNvSpPr>
          <p:nvPr>
            <p:ph type="sldNum" sz="quarter" idx="12"/>
          </p:nvPr>
        </p:nvSpPr>
        <p:spPr/>
        <p:txBody>
          <a:bodyPr/>
          <a:lstStyle/>
          <a:p>
            <a:fld id="{DD18B25A-1883-4696-A1B6-A37056B064A6}" type="slidenum">
              <a:rPr lang="en-US" smtClean="0"/>
              <a:t>13</a:t>
            </a:fld>
            <a:endParaRPr lang="en-US"/>
          </a:p>
        </p:txBody>
      </p:sp>
    </p:spTree>
    <p:extLst>
      <p:ext uri="{BB962C8B-B14F-4D97-AF65-F5344CB8AC3E}">
        <p14:creationId xmlns:p14="http://schemas.microsoft.com/office/powerpoint/2010/main" val="2340226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spcFirstLastPara="1" wrap="square" lIns="91425" tIns="91425" rIns="91425" bIns="91425" anchor="b" anchorCtr="0">
            <a:noAutofit/>
          </a:bodyPr>
          <a:lstStyle/>
          <a:p>
            <a:r>
              <a:rPr lang="en-US" sz="3200" b="1" dirty="0">
                <a:latin typeface="Candara" panose="020E0502030303020204" pitchFamily="34" charset="0"/>
              </a:rPr>
              <a:t>Robustness</a:t>
            </a:r>
          </a:p>
        </p:txBody>
      </p:sp>
      <p:sp>
        <p:nvSpPr>
          <p:cNvPr id="3" name="Content Placeholder 2"/>
          <p:cNvSpPr>
            <a:spLocks noGrp="1"/>
          </p:cNvSpPr>
          <p:nvPr>
            <p:ph idx="1"/>
          </p:nvPr>
        </p:nvSpPr>
        <p:spPr>
          <a:xfrm>
            <a:off x="655521" y="1241074"/>
            <a:ext cx="7571700" cy="3573600"/>
          </a:xfrm>
        </p:spPr>
        <p:txBody>
          <a:bodyPr/>
          <a:lstStyle/>
          <a:p>
            <a:r>
              <a:rPr lang="en-US" sz="2200" b="1" dirty="0">
                <a:latin typeface="Candara" panose="020E0502030303020204" pitchFamily="34" charset="0"/>
              </a:rPr>
              <a:t>Robustness:</a:t>
            </a:r>
            <a:r>
              <a:rPr lang="en-US" sz="2200" dirty="0">
                <a:latin typeface="Candara" panose="020E0502030303020204" pitchFamily="34" charset="0"/>
              </a:rPr>
              <a:t> Robustness reduces the impact of operational mistakes, erroneous input data, and hardware errors</a:t>
            </a:r>
            <a:r>
              <a:rPr lang="en-US" sz="2200" dirty="0" smtClean="0">
                <a:latin typeface="Candara" panose="020E0502030303020204" pitchFamily="34" charset="0"/>
              </a:rPr>
              <a:t>.</a:t>
            </a:r>
          </a:p>
          <a:p>
            <a:r>
              <a:rPr lang="en-US" sz="2200" dirty="0">
                <a:latin typeface="Candara" panose="020E0502030303020204" pitchFamily="34" charset="0"/>
              </a:rPr>
              <a:t>A software system is robust if the consequences of an error in its operation, in the input, or in the hardware, in relation to a given application, are </a:t>
            </a:r>
            <a:r>
              <a:rPr lang="en-US" sz="2200" i="1" u="sng" dirty="0">
                <a:latin typeface="Candara" panose="020E0502030303020204" pitchFamily="34" charset="0"/>
              </a:rPr>
              <a:t>inversely proportional</a:t>
            </a:r>
            <a:r>
              <a:rPr lang="en-US" sz="2200" dirty="0">
                <a:latin typeface="Candara" panose="020E0502030303020204" pitchFamily="34" charset="0"/>
              </a:rPr>
              <a:t> to the probability of the occurrence of this error in the given application</a:t>
            </a:r>
            <a:r>
              <a:rPr lang="en-US" sz="2200" dirty="0" smtClean="0">
                <a:latin typeface="Candara" panose="020E0502030303020204" pitchFamily="34" charset="0"/>
              </a:rPr>
              <a:t>.</a:t>
            </a:r>
            <a:endParaRPr lang="en-US" sz="2200" dirty="0">
              <a:latin typeface="Candara" panose="020E0502030303020204" pitchFamily="34" charset="0"/>
            </a:endParaRPr>
          </a:p>
        </p:txBody>
      </p:sp>
      <p:sp>
        <p:nvSpPr>
          <p:cNvPr id="4" name="Slide Number Placeholder 3"/>
          <p:cNvSpPr>
            <a:spLocks noGrp="1"/>
          </p:cNvSpPr>
          <p:nvPr>
            <p:ph type="sldNum" sz="quarter" idx="12"/>
          </p:nvPr>
        </p:nvSpPr>
        <p:spPr/>
        <p:txBody>
          <a:bodyPr/>
          <a:lstStyle/>
          <a:p>
            <a:fld id="{DD18B25A-1883-4696-A1B6-A37056B064A6}" type="slidenum">
              <a:rPr lang="en-US" smtClean="0"/>
              <a:t>14</a:t>
            </a:fld>
            <a:endParaRPr lang="en-US"/>
          </a:p>
        </p:txBody>
      </p:sp>
    </p:spTree>
    <p:extLst>
      <p:ext uri="{BB962C8B-B14F-4D97-AF65-F5344CB8AC3E}">
        <p14:creationId xmlns:p14="http://schemas.microsoft.com/office/powerpoint/2010/main" val="2045558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spcFirstLastPara="1" wrap="square" lIns="91425" tIns="91425" rIns="91425" bIns="91425" anchor="b" anchorCtr="0">
            <a:noAutofit/>
          </a:bodyPr>
          <a:lstStyle/>
          <a:p>
            <a:r>
              <a:rPr lang="en-US" sz="3200" b="1" dirty="0">
                <a:latin typeface="Candara" panose="020E0502030303020204" pitchFamily="34" charset="0"/>
              </a:rPr>
              <a:t>Robustness</a:t>
            </a:r>
          </a:p>
        </p:txBody>
      </p:sp>
      <p:sp>
        <p:nvSpPr>
          <p:cNvPr id="3" name="Content Placeholder 2"/>
          <p:cNvSpPr>
            <a:spLocks noGrp="1"/>
          </p:cNvSpPr>
          <p:nvPr>
            <p:ph idx="1"/>
          </p:nvPr>
        </p:nvSpPr>
        <p:spPr/>
        <p:txBody>
          <a:bodyPr>
            <a:normAutofit fontScale="92500"/>
          </a:bodyPr>
          <a:lstStyle/>
          <a:p>
            <a:r>
              <a:rPr lang="en-US" sz="2800" dirty="0" smtClean="0">
                <a:latin typeface="Candara" panose="020E0502030303020204" pitchFamily="34" charset="0"/>
              </a:rPr>
              <a:t>A program is robust if it behaves “reasonably,” even in circumstances that were not anticipated in the requirements </a:t>
            </a:r>
            <a:r>
              <a:rPr lang="en-US" sz="2800" dirty="0" smtClean="0">
                <a:latin typeface="Candara" panose="020E0502030303020204" pitchFamily="34" charset="0"/>
              </a:rPr>
              <a:t>specification</a:t>
            </a:r>
          </a:p>
          <a:p>
            <a:pPr lvl="1"/>
            <a:r>
              <a:rPr lang="en-US" dirty="0" smtClean="0">
                <a:latin typeface="Candara" panose="020E0502030303020204" pitchFamily="34" charset="0"/>
              </a:rPr>
              <a:t>for </a:t>
            </a:r>
            <a:r>
              <a:rPr lang="en-US" dirty="0" smtClean="0">
                <a:latin typeface="Candara" panose="020E0502030303020204" pitchFamily="34" charset="0"/>
              </a:rPr>
              <a:t>example, when it encounters incorrect input data or some hardware malfunction (say, disk crash).</a:t>
            </a:r>
          </a:p>
          <a:p>
            <a:r>
              <a:rPr lang="en-US" sz="2800" dirty="0" smtClean="0">
                <a:latin typeface="Candara" panose="020E0502030303020204" pitchFamily="34" charset="0"/>
              </a:rPr>
              <a:t>Obviously, robustness is a difficult-to-define </a:t>
            </a:r>
            <a:r>
              <a:rPr lang="en-US" sz="2800" dirty="0" smtClean="0">
                <a:latin typeface="Candara" panose="020E0502030303020204" pitchFamily="34" charset="0"/>
              </a:rPr>
              <a:t>quality</a:t>
            </a:r>
            <a:endParaRPr lang="en-US" sz="2800" dirty="0">
              <a:latin typeface="Candara" panose="020E0502030303020204" pitchFamily="34" charset="0"/>
            </a:endParaRPr>
          </a:p>
        </p:txBody>
      </p:sp>
      <p:sp>
        <p:nvSpPr>
          <p:cNvPr id="4" name="Slide Number Placeholder 3"/>
          <p:cNvSpPr>
            <a:spLocks noGrp="1"/>
          </p:cNvSpPr>
          <p:nvPr>
            <p:ph type="sldNum" sz="quarter" idx="12"/>
          </p:nvPr>
        </p:nvSpPr>
        <p:spPr/>
        <p:txBody>
          <a:bodyPr/>
          <a:lstStyle/>
          <a:p>
            <a:fld id="{DD18B25A-1883-4696-A1B6-A37056B064A6}" type="slidenum">
              <a:rPr lang="en-US" smtClean="0"/>
              <a:t>15</a:t>
            </a:fld>
            <a:endParaRPr lang="en-US"/>
          </a:p>
        </p:txBody>
      </p:sp>
    </p:spTree>
    <p:extLst>
      <p:ext uri="{BB962C8B-B14F-4D97-AF65-F5344CB8AC3E}">
        <p14:creationId xmlns:p14="http://schemas.microsoft.com/office/powerpoint/2010/main" val="1503289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spcFirstLastPara="1" wrap="square" lIns="91425" tIns="91425" rIns="91425" bIns="91425" anchor="b" anchorCtr="0">
            <a:noAutofit/>
          </a:bodyPr>
          <a:lstStyle/>
          <a:p>
            <a:r>
              <a:rPr lang="en-US" sz="3200" b="1" dirty="0">
                <a:latin typeface="Candara" panose="020E0502030303020204" pitchFamily="34" charset="0"/>
              </a:rPr>
              <a:t>Correctness and reliability </a:t>
            </a:r>
          </a:p>
        </p:txBody>
      </p:sp>
      <p:sp>
        <p:nvSpPr>
          <p:cNvPr id="3" name="Content Placeholder 2"/>
          <p:cNvSpPr>
            <a:spLocks noGrp="1"/>
          </p:cNvSpPr>
          <p:nvPr>
            <p:ph idx="1"/>
          </p:nvPr>
        </p:nvSpPr>
        <p:spPr/>
        <p:txBody>
          <a:bodyPr>
            <a:normAutofit/>
          </a:bodyPr>
          <a:lstStyle/>
          <a:p>
            <a:r>
              <a:rPr lang="en-US" sz="2200" dirty="0" smtClean="0">
                <a:latin typeface="Candara" panose="020E0502030303020204" pitchFamily="34" charset="0"/>
              </a:rPr>
              <a:t>Correctness and reliability are contingent on normal operating conditions.</a:t>
            </a:r>
          </a:p>
          <a:p>
            <a:r>
              <a:rPr lang="en-US" sz="2200" dirty="0" smtClean="0">
                <a:latin typeface="Candara" panose="020E0502030303020204" pitchFamily="34" charset="0"/>
              </a:rPr>
              <a:t>Software that is “correct” may still fail when the assumptions of its design are violated. How it fails matters.</a:t>
            </a:r>
          </a:p>
          <a:p>
            <a:r>
              <a:rPr lang="en-US" sz="2200" dirty="0" smtClean="0">
                <a:latin typeface="Candara" panose="020E0502030303020204" pitchFamily="34" charset="0"/>
              </a:rPr>
              <a:t>Software that “gracefully” fails is robust.</a:t>
            </a:r>
          </a:p>
          <a:p>
            <a:pPr lvl="1"/>
            <a:r>
              <a:rPr lang="en-US" sz="2000" dirty="0" smtClean="0">
                <a:latin typeface="Candara" panose="020E0502030303020204" pitchFamily="34" charset="0"/>
              </a:rPr>
              <a:t>Consider events that could cause system failure.</a:t>
            </a:r>
          </a:p>
          <a:p>
            <a:pPr lvl="1"/>
            <a:r>
              <a:rPr lang="en-US" sz="2000" dirty="0" smtClean="0">
                <a:latin typeface="Candara" panose="020E0502030303020204" pitchFamily="34" charset="0"/>
              </a:rPr>
              <a:t>Decide on an appropriate counter-measure to ensure graceful degradation of services.</a:t>
            </a:r>
            <a:endParaRPr lang="en-US" sz="2000" dirty="0">
              <a:latin typeface="Candara" panose="020E0502030303020204" pitchFamily="34" charset="0"/>
            </a:endParaRPr>
          </a:p>
        </p:txBody>
      </p:sp>
      <p:sp>
        <p:nvSpPr>
          <p:cNvPr id="4" name="Slide Number Placeholder 3"/>
          <p:cNvSpPr>
            <a:spLocks noGrp="1"/>
          </p:cNvSpPr>
          <p:nvPr>
            <p:ph type="sldNum" sz="quarter" idx="12"/>
          </p:nvPr>
        </p:nvSpPr>
        <p:spPr/>
        <p:txBody>
          <a:bodyPr/>
          <a:lstStyle/>
          <a:p>
            <a:fld id="{DD18B25A-1883-4696-A1B6-A37056B064A6}" type="slidenum">
              <a:rPr lang="en-US" smtClean="0"/>
              <a:t>16</a:t>
            </a:fld>
            <a:endParaRPr lang="en-US"/>
          </a:p>
        </p:txBody>
      </p:sp>
    </p:spTree>
    <p:extLst>
      <p:ext uri="{BB962C8B-B14F-4D97-AF65-F5344CB8AC3E}">
        <p14:creationId xmlns:p14="http://schemas.microsoft.com/office/powerpoint/2010/main" val="117400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72502" y="532262"/>
            <a:ext cx="6958984" cy="4243980"/>
          </a:xfrm>
          <a:prstGeom prst="rect">
            <a:avLst/>
          </a:prstGeom>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2711220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i="1" dirty="0" smtClean="0">
                <a:latin typeface="Candara" panose="020E0502030303020204" pitchFamily="34" charset="0"/>
              </a:rPr>
              <a:t>Q: We have stated that 100% reliability is indistinguishable from correctness, but they are not quite identical. Under what circumstance might an incorrect program be 100% reliable? </a:t>
            </a:r>
          </a:p>
          <a:p>
            <a:r>
              <a:rPr lang="en-US" sz="2400" dirty="0" smtClean="0">
                <a:latin typeface="Candara" panose="020E0502030303020204" pitchFamily="34" charset="0"/>
              </a:rPr>
              <a:t>Hint: </a:t>
            </a:r>
            <a:r>
              <a:rPr lang="en-US" sz="2400" i="1" dirty="0" smtClean="0">
                <a:latin typeface="Candara" panose="020E0502030303020204" pitchFamily="34" charset="0"/>
              </a:rPr>
              <a:t>Recall that a program may be more or less reliable </a:t>
            </a:r>
            <a:r>
              <a:rPr lang="en-US" sz="2400" i="1" dirty="0">
                <a:latin typeface="Candara" panose="020E0502030303020204" pitchFamily="34" charset="0"/>
              </a:rPr>
              <a:t>depending on how it is used, but a program is either correct or </a:t>
            </a:r>
            <a:r>
              <a:rPr lang="en-US" sz="2400" i="1" dirty="0" smtClean="0">
                <a:latin typeface="Candara" panose="020E0502030303020204" pitchFamily="34" charset="0"/>
              </a:rPr>
              <a:t>incorrect regardless </a:t>
            </a:r>
            <a:r>
              <a:rPr lang="en-US" sz="2400" i="1" dirty="0">
                <a:latin typeface="Candara" panose="020E0502030303020204" pitchFamily="34" charset="0"/>
              </a:rPr>
              <a:t>of usage.</a:t>
            </a:r>
            <a:endParaRPr lang="en-US" sz="2400" dirty="0">
              <a:latin typeface="Candara" panose="020E0502030303020204" pitchFamily="34" charset="0"/>
            </a:endParaRPr>
          </a:p>
        </p:txBody>
      </p:sp>
      <p:sp>
        <p:nvSpPr>
          <p:cNvPr id="4" name="Slide Number Placeholder 3"/>
          <p:cNvSpPr>
            <a:spLocks noGrp="1"/>
          </p:cNvSpPr>
          <p:nvPr>
            <p:ph type="sldNum" sz="quarter" idx="12"/>
          </p:nvPr>
        </p:nvSpPr>
        <p:spPr/>
        <p:txBody>
          <a:bodyPr/>
          <a:lstStyle/>
          <a:p>
            <a:fld id="{DD18B25A-1883-4696-A1B6-A37056B064A6}" type="slidenum">
              <a:rPr lang="en-US" smtClean="0"/>
              <a:t>18</a:t>
            </a:fld>
            <a:endParaRPr lang="en-US"/>
          </a:p>
        </p:txBody>
      </p:sp>
    </p:spTree>
    <p:extLst>
      <p:ext uri="{BB962C8B-B14F-4D97-AF65-F5344CB8AC3E}">
        <p14:creationId xmlns:p14="http://schemas.microsoft.com/office/powerpoint/2010/main" val="2791261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Candara" panose="020E0502030303020204" pitchFamily="34" charset="0"/>
              </a:rPr>
              <a:t>Reliability</a:t>
            </a:r>
            <a:endParaRPr lang="en-US" sz="3200" dirty="0"/>
          </a:p>
        </p:txBody>
      </p:sp>
      <p:sp>
        <p:nvSpPr>
          <p:cNvPr id="3" name="Content Placeholder 2"/>
          <p:cNvSpPr>
            <a:spLocks noGrp="1"/>
          </p:cNvSpPr>
          <p:nvPr>
            <p:ph idx="1"/>
          </p:nvPr>
        </p:nvSpPr>
        <p:spPr/>
        <p:txBody>
          <a:bodyPr>
            <a:normAutofit/>
          </a:bodyPr>
          <a:lstStyle/>
          <a:p>
            <a:r>
              <a:rPr lang="en-US" sz="1800" dirty="0" smtClean="0">
                <a:latin typeface="Candara" panose="020E0502030303020204" pitchFamily="34" charset="0"/>
              </a:rPr>
              <a:t>Particular measures of reliability can be used for different units of execution and different ways of counting success and failure. </a:t>
            </a:r>
          </a:p>
          <a:p>
            <a:r>
              <a:rPr lang="en-US" sz="1800" dirty="0" smtClean="0">
                <a:latin typeface="Candara" panose="020E0502030303020204" pitchFamily="34" charset="0"/>
              </a:rPr>
              <a:t>Availability is an appropriate measure when a failure has some duration in time. </a:t>
            </a:r>
            <a:endParaRPr lang="en-US" sz="1800" dirty="0" smtClean="0">
              <a:latin typeface="Candara" panose="020E0502030303020204" pitchFamily="34" charset="0"/>
            </a:endParaRPr>
          </a:p>
          <a:p>
            <a:pPr lvl="1"/>
            <a:r>
              <a:rPr lang="en-US" sz="1600" dirty="0" smtClean="0">
                <a:latin typeface="Candara" panose="020E0502030303020204" pitchFamily="34" charset="0"/>
              </a:rPr>
              <a:t>For </a:t>
            </a:r>
            <a:r>
              <a:rPr lang="en-US" sz="1600" dirty="0" smtClean="0">
                <a:latin typeface="Candara" panose="020E0502030303020204" pitchFamily="34" charset="0"/>
              </a:rPr>
              <a:t>example, a failure of a network router may make it impossible to use some functions of a local area network until the service is restored; between initial failure and restoration we say the router is “down” or “unavailable.” </a:t>
            </a:r>
          </a:p>
          <a:p>
            <a:r>
              <a:rPr lang="en-US" sz="1800" dirty="0" smtClean="0">
                <a:latin typeface="Candara" panose="020E0502030303020204" pitchFamily="34" charset="0"/>
              </a:rPr>
              <a:t>The availability of </a:t>
            </a:r>
            <a:r>
              <a:rPr lang="en-US" sz="1800" dirty="0" smtClean="0">
                <a:latin typeface="Candara" panose="020E0502030303020204" pitchFamily="34" charset="0"/>
              </a:rPr>
              <a:t>a system </a:t>
            </a:r>
            <a:r>
              <a:rPr lang="en-US" sz="1800" dirty="0" smtClean="0">
                <a:latin typeface="Candara" panose="020E0502030303020204" pitchFamily="34" charset="0"/>
              </a:rPr>
              <a:t>is the proportion of time in which the system is “up” (providing normal service) as a fraction of total time. </a:t>
            </a:r>
            <a:endParaRPr lang="en-US" sz="1800" dirty="0">
              <a:latin typeface="Candara" panose="020E0502030303020204" pitchFamily="34" charset="0"/>
            </a:endParaRPr>
          </a:p>
        </p:txBody>
      </p:sp>
      <p:sp>
        <p:nvSpPr>
          <p:cNvPr id="4" name="Slide Number Placeholder 3"/>
          <p:cNvSpPr>
            <a:spLocks noGrp="1"/>
          </p:cNvSpPr>
          <p:nvPr>
            <p:ph type="sldNum" sz="quarter" idx="12"/>
          </p:nvPr>
        </p:nvSpPr>
        <p:spPr/>
        <p:txBody>
          <a:bodyPr/>
          <a:lstStyle/>
          <a:p>
            <a:fld id="{DD18B25A-1883-4696-A1B6-A37056B064A6}" type="slidenum">
              <a:rPr lang="en-US" smtClean="0"/>
              <a:t>19</a:t>
            </a:fld>
            <a:endParaRPr lang="en-US"/>
          </a:p>
        </p:txBody>
      </p:sp>
    </p:spTree>
    <p:extLst>
      <p:ext uri="{BB962C8B-B14F-4D97-AF65-F5344CB8AC3E}">
        <p14:creationId xmlns:p14="http://schemas.microsoft.com/office/powerpoint/2010/main" val="2277720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Candara" panose="020E0502030303020204" pitchFamily="34" charset="0"/>
              </a:rPr>
              <a:t>Quality</a:t>
            </a:r>
            <a:r>
              <a:rPr lang="en-US" dirty="0" smtClean="0">
                <a:latin typeface="Candara" panose="020E0502030303020204" pitchFamily="34" charset="0"/>
              </a:rPr>
              <a:t> </a:t>
            </a:r>
            <a:r>
              <a:rPr lang="en-US" sz="3200" b="1" dirty="0">
                <a:latin typeface="Candara" panose="020E0502030303020204" pitchFamily="34" charset="0"/>
              </a:rPr>
              <a:t>Attributes</a:t>
            </a:r>
          </a:p>
        </p:txBody>
      </p:sp>
      <p:sp>
        <p:nvSpPr>
          <p:cNvPr id="3" name="Content Placeholder 2"/>
          <p:cNvSpPr>
            <a:spLocks noGrp="1"/>
          </p:cNvSpPr>
          <p:nvPr>
            <p:ph idx="1"/>
          </p:nvPr>
        </p:nvSpPr>
        <p:spPr/>
        <p:txBody>
          <a:bodyPr>
            <a:normAutofit/>
          </a:bodyPr>
          <a:lstStyle/>
          <a:p>
            <a:r>
              <a:rPr lang="en-US" b="1" dirty="0" smtClean="0">
                <a:latin typeface="Candara" panose="020E0502030303020204" pitchFamily="34" charset="0"/>
              </a:rPr>
              <a:t>Availability</a:t>
            </a:r>
            <a:endParaRPr lang="en-US" b="1" dirty="0">
              <a:latin typeface="Candara" panose="020E0502030303020204" pitchFamily="34" charset="0"/>
            </a:endParaRPr>
          </a:p>
          <a:p>
            <a:r>
              <a:rPr lang="en-US" b="1" dirty="0" smtClean="0">
                <a:latin typeface="Candara" panose="020E0502030303020204" pitchFamily="34" charset="0"/>
              </a:rPr>
              <a:t>Correctness</a:t>
            </a:r>
            <a:endParaRPr lang="en-US" b="1" dirty="0">
              <a:latin typeface="Candara" panose="020E0502030303020204" pitchFamily="34" charset="0"/>
            </a:endParaRPr>
          </a:p>
          <a:p>
            <a:r>
              <a:rPr lang="en-US" b="1" dirty="0" smtClean="0">
                <a:latin typeface="Candara" panose="020E0502030303020204" pitchFamily="34" charset="0"/>
              </a:rPr>
              <a:t>Reliability</a:t>
            </a:r>
          </a:p>
          <a:p>
            <a:r>
              <a:rPr lang="en-US" b="1" dirty="0">
                <a:latin typeface="Candara" panose="020E0502030303020204" pitchFamily="34" charset="0"/>
              </a:rPr>
              <a:t>Robustness</a:t>
            </a:r>
            <a:endParaRPr lang="en-US" b="1" dirty="0" smtClean="0">
              <a:latin typeface="Candara" panose="020E0502030303020204" pitchFamily="34" charset="0"/>
            </a:endParaRPr>
          </a:p>
          <a:p>
            <a:endParaRPr lang="en-US" b="1" dirty="0">
              <a:latin typeface="Candara" panose="020E0502030303020204" pitchFamily="34" charset="0"/>
            </a:endParaRPr>
          </a:p>
        </p:txBody>
      </p:sp>
      <p:sp>
        <p:nvSpPr>
          <p:cNvPr id="4" name="Slide Number Placeholder 3"/>
          <p:cNvSpPr>
            <a:spLocks noGrp="1"/>
          </p:cNvSpPr>
          <p:nvPr>
            <p:ph type="sldNum" sz="quarter" idx="12"/>
          </p:nvPr>
        </p:nvSpPr>
        <p:spPr/>
        <p:txBody>
          <a:bodyPr/>
          <a:lstStyle/>
          <a:p>
            <a:fld id="{DD18B25A-1883-4696-A1B6-A37056B064A6}" type="slidenum">
              <a:rPr lang="en-US" smtClean="0"/>
              <a:t>2</a:t>
            </a:fld>
            <a:endParaRPr lang="en-US"/>
          </a:p>
        </p:txBody>
      </p:sp>
    </p:spTree>
    <p:extLst>
      <p:ext uri="{BB962C8B-B14F-4D97-AF65-F5344CB8AC3E}">
        <p14:creationId xmlns:p14="http://schemas.microsoft.com/office/powerpoint/2010/main" val="2283146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1771" y="1103570"/>
            <a:ext cx="7422824" cy="3573600"/>
          </a:xfrm>
        </p:spPr>
        <p:txBody>
          <a:bodyPr/>
          <a:lstStyle/>
          <a:p>
            <a:r>
              <a:rPr lang="en-US" sz="2400" i="1" dirty="0">
                <a:latin typeface="Candara" panose="020E0502030303020204" pitchFamily="34" charset="0"/>
              </a:rPr>
              <a:t>Q: We might measure the reliability of a network router as the fraction of all </a:t>
            </a:r>
            <a:r>
              <a:rPr lang="en-US" sz="2400" i="1" dirty="0" smtClean="0">
                <a:latin typeface="Candara" panose="020E0502030303020204" pitchFamily="34" charset="0"/>
              </a:rPr>
              <a:t>packets that </a:t>
            </a:r>
            <a:r>
              <a:rPr lang="en-US" sz="2400" i="1" dirty="0">
                <a:latin typeface="Candara" panose="020E0502030303020204" pitchFamily="34" charset="0"/>
              </a:rPr>
              <a:t>are correctly routed, or as the fraction of total service time in </a:t>
            </a:r>
            <a:r>
              <a:rPr lang="en-US" sz="2400" i="1" dirty="0" smtClean="0">
                <a:latin typeface="Candara" panose="020E0502030303020204" pitchFamily="34" charset="0"/>
              </a:rPr>
              <a:t>which packets </a:t>
            </a:r>
            <a:r>
              <a:rPr lang="en-US" sz="2400" i="1" dirty="0">
                <a:latin typeface="Candara" panose="020E0502030303020204" pitchFamily="34" charset="0"/>
              </a:rPr>
              <a:t>are correctly routed. When might these two measures be different</a:t>
            </a:r>
            <a:r>
              <a:rPr lang="en-US" sz="2400" i="1" dirty="0" smtClean="0">
                <a:latin typeface="Candara" panose="020E0502030303020204" pitchFamily="34" charset="0"/>
              </a:rPr>
              <a:t>? When </a:t>
            </a:r>
            <a:r>
              <a:rPr lang="en-US" sz="2400" i="1" dirty="0">
                <a:latin typeface="Candara" panose="020E0502030303020204" pitchFamily="34" charset="0"/>
              </a:rPr>
              <a:t>might availability be the more useful measure of dependability? </a:t>
            </a:r>
            <a:r>
              <a:rPr lang="en-US" sz="2400" i="1" dirty="0" smtClean="0">
                <a:latin typeface="Candara" panose="020E0502030303020204" pitchFamily="34" charset="0"/>
              </a:rPr>
              <a:t>When might </a:t>
            </a:r>
            <a:r>
              <a:rPr lang="en-US" sz="2400" i="1" dirty="0">
                <a:latin typeface="Candara" panose="020E0502030303020204" pitchFamily="34" charset="0"/>
              </a:rPr>
              <a:t>availability be less useful than the other measure of reliability?</a:t>
            </a:r>
            <a:endParaRPr lang="en-US" sz="2400" dirty="0">
              <a:latin typeface="Candara" panose="020E0502030303020204" pitchFamily="34" charset="0"/>
            </a:endParaRPr>
          </a:p>
        </p:txBody>
      </p:sp>
      <p:sp>
        <p:nvSpPr>
          <p:cNvPr id="4" name="Slide Number Placeholder 3"/>
          <p:cNvSpPr>
            <a:spLocks noGrp="1"/>
          </p:cNvSpPr>
          <p:nvPr>
            <p:ph type="sldNum" sz="quarter" idx="12"/>
          </p:nvPr>
        </p:nvSpPr>
        <p:spPr/>
        <p:txBody>
          <a:bodyPr/>
          <a:lstStyle/>
          <a:p>
            <a:fld id="{DD18B25A-1883-4696-A1B6-A37056B064A6}" type="slidenum">
              <a:rPr lang="en-US" smtClean="0"/>
              <a:t>20</a:t>
            </a:fld>
            <a:endParaRPr lang="en-US"/>
          </a:p>
        </p:txBody>
      </p:sp>
    </p:spTree>
    <p:extLst>
      <p:ext uri="{BB962C8B-B14F-4D97-AF65-F5344CB8AC3E}">
        <p14:creationId xmlns:p14="http://schemas.microsoft.com/office/powerpoint/2010/main" val="2257277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i="1" dirty="0">
                <a:latin typeface="Candara" panose="020E0502030303020204" pitchFamily="34" charset="0"/>
              </a:rPr>
              <a:t>Mean time between failures </a:t>
            </a:r>
            <a:r>
              <a:rPr lang="en-US" sz="2000" dirty="0">
                <a:latin typeface="Candara" panose="020E0502030303020204" pitchFamily="34" charset="0"/>
              </a:rPr>
              <a:t>(MTBF) is yet </a:t>
            </a:r>
            <a:r>
              <a:rPr lang="en-US" sz="2000" dirty="0" smtClean="0">
                <a:latin typeface="Candara" panose="020E0502030303020204" pitchFamily="34" charset="0"/>
              </a:rPr>
              <a:t>another measure </a:t>
            </a:r>
            <a:r>
              <a:rPr lang="en-US" sz="2000" dirty="0">
                <a:latin typeface="Candara" panose="020E0502030303020204" pitchFamily="34" charset="0"/>
              </a:rPr>
              <a:t>of reliability, also </a:t>
            </a:r>
            <a:r>
              <a:rPr lang="en-US" sz="2000" dirty="0" smtClean="0">
                <a:latin typeface="Candara" panose="020E0502030303020204" pitchFamily="34" charset="0"/>
              </a:rPr>
              <a:t>using time </a:t>
            </a:r>
            <a:r>
              <a:rPr lang="en-US" sz="2000" dirty="0">
                <a:latin typeface="Candara" panose="020E0502030303020204" pitchFamily="34" charset="0"/>
              </a:rPr>
              <a:t>as the unit of execution. The hypothetical network switch that typically fails </a:t>
            </a:r>
            <a:r>
              <a:rPr lang="en-US" sz="2000" dirty="0" smtClean="0">
                <a:latin typeface="Candara" panose="020E0502030303020204" pitchFamily="34" charset="0"/>
              </a:rPr>
              <a:t>once in </a:t>
            </a:r>
            <a:r>
              <a:rPr lang="en-US" sz="2000" dirty="0">
                <a:latin typeface="Candara" panose="020E0502030303020204" pitchFamily="34" charset="0"/>
              </a:rPr>
              <a:t>a 24 hour period and takes about an hour to recover has a mean time between </a:t>
            </a:r>
            <a:r>
              <a:rPr lang="en-US" sz="2000" dirty="0" smtClean="0">
                <a:latin typeface="Candara" panose="020E0502030303020204" pitchFamily="34" charset="0"/>
              </a:rPr>
              <a:t>failures of </a:t>
            </a:r>
            <a:r>
              <a:rPr lang="en-US" sz="2000" dirty="0">
                <a:latin typeface="Candara" panose="020E0502030303020204" pitchFamily="34" charset="0"/>
              </a:rPr>
              <a:t>23 hours. </a:t>
            </a:r>
            <a:endParaRPr lang="en-US" sz="2000" dirty="0" smtClean="0">
              <a:latin typeface="Candara" panose="020E0502030303020204" pitchFamily="34" charset="0"/>
            </a:endParaRPr>
          </a:p>
          <a:p>
            <a:r>
              <a:rPr lang="en-US" sz="2000" dirty="0" smtClean="0">
                <a:latin typeface="Candara" panose="020E0502030303020204" pitchFamily="34" charset="0"/>
              </a:rPr>
              <a:t>Note </a:t>
            </a:r>
            <a:r>
              <a:rPr lang="en-US" sz="2000" dirty="0">
                <a:latin typeface="Candara" panose="020E0502030303020204" pitchFamily="34" charset="0"/>
              </a:rPr>
              <a:t>that availability does not distinguish between two failures of </a:t>
            </a:r>
            <a:r>
              <a:rPr lang="en-US" sz="2000" dirty="0" smtClean="0">
                <a:latin typeface="Candara" panose="020E0502030303020204" pitchFamily="34" charset="0"/>
              </a:rPr>
              <a:t>30 minutes </a:t>
            </a:r>
            <a:r>
              <a:rPr lang="en-US" sz="2000" dirty="0">
                <a:latin typeface="Candara" panose="020E0502030303020204" pitchFamily="34" charset="0"/>
              </a:rPr>
              <a:t>each and one failure lasting an hour, while MTBF does.</a:t>
            </a:r>
          </a:p>
        </p:txBody>
      </p:sp>
      <p:sp>
        <p:nvSpPr>
          <p:cNvPr id="4" name="Slide Number Placeholder 3"/>
          <p:cNvSpPr>
            <a:spLocks noGrp="1"/>
          </p:cNvSpPr>
          <p:nvPr>
            <p:ph type="sldNum" sz="quarter" idx="12"/>
          </p:nvPr>
        </p:nvSpPr>
        <p:spPr/>
        <p:txBody>
          <a:bodyPr/>
          <a:lstStyle/>
          <a:p>
            <a:fld id="{DD18B25A-1883-4696-A1B6-A37056B064A6}" type="slidenum">
              <a:rPr lang="en-US" smtClean="0"/>
              <a:t>21</a:t>
            </a:fld>
            <a:endParaRPr lang="en-US" dirty="0"/>
          </a:p>
        </p:txBody>
      </p:sp>
    </p:spTree>
    <p:extLst>
      <p:ext uri="{BB962C8B-B14F-4D97-AF65-F5344CB8AC3E}">
        <p14:creationId xmlns:p14="http://schemas.microsoft.com/office/powerpoint/2010/main" val="2137639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5"/>
          <p:cNvSpPr txBox="1">
            <a:spLocks noGrp="1"/>
          </p:cNvSpPr>
          <p:nvPr>
            <p:ph type="ctrTitle" idx="4294967295"/>
          </p:nvPr>
        </p:nvSpPr>
        <p:spPr>
          <a:xfrm>
            <a:off x="685800" y="51654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a:latin typeface="Candara" panose="020E0502030303020204" pitchFamily="34" charset="0"/>
              </a:rPr>
              <a:t>Thanks!</a:t>
            </a:r>
            <a:endParaRPr sz="6000" b="1">
              <a:latin typeface="Candara" panose="020E0502030303020204" pitchFamily="34" charset="0"/>
            </a:endParaRPr>
          </a:p>
        </p:txBody>
      </p:sp>
      <p:sp>
        <p:nvSpPr>
          <p:cNvPr id="375" name="Google Shape;375;p35"/>
          <p:cNvSpPr txBox="1">
            <a:spLocks noGrp="1"/>
          </p:cNvSpPr>
          <p:nvPr>
            <p:ph type="subTitle" idx="4294967295"/>
          </p:nvPr>
        </p:nvSpPr>
        <p:spPr>
          <a:xfrm>
            <a:off x="685800" y="1639913"/>
            <a:ext cx="65937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a:latin typeface="Candara" panose="020E0502030303020204" pitchFamily="34" charset="0"/>
              </a:rPr>
              <a:t>Any questions?</a:t>
            </a:r>
            <a:endParaRPr sz="3600" b="1">
              <a:latin typeface="Candara" panose="020E0502030303020204" pitchFamily="34" charset="0"/>
            </a:endParaRPr>
          </a:p>
        </p:txBody>
      </p:sp>
      <p:sp>
        <p:nvSpPr>
          <p:cNvPr id="376" name="Google Shape;376;p35"/>
          <p:cNvSpPr txBox="1">
            <a:spLocks noGrp="1"/>
          </p:cNvSpPr>
          <p:nvPr>
            <p:ph type="body" idx="4294967295"/>
          </p:nvPr>
        </p:nvSpPr>
        <p:spPr>
          <a:xfrm>
            <a:off x="685800" y="2464406"/>
            <a:ext cx="48639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latin typeface="Candara" panose="020E0502030303020204" pitchFamily="34" charset="0"/>
              </a:rPr>
              <a:t>You can find me at:</a:t>
            </a:r>
            <a:endParaRPr dirty="0">
              <a:latin typeface="Candara" panose="020E0502030303020204" pitchFamily="34" charset="0"/>
            </a:endParaRPr>
          </a:p>
          <a:p>
            <a:pPr marL="0" lvl="0" indent="0" algn="l" rtl="0">
              <a:spcBef>
                <a:spcPts val="600"/>
              </a:spcBef>
              <a:spcAft>
                <a:spcPts val="0"/>
              </a:spcAft>
              <a:buNone/>
            </a:pPr>
            <a:r>
              <a:rPr lang="en" dirty="0" smtClean="0">
                <a:latin typeface="Candara" panose="020E0502030303020204" pitchFamily="34" charset="0"/>
              </a:rPr>
              <a:t>malenezi@psu.edu.sa</a:t>
            </a:r>
            <a:endParaRPr dirty="0">
              <a:latin typeface="Candara" panose="020E0502030303020204" pitchFamily="34" charset="0"/>
            </a:endParaRPr>
          </a:p>
        </p:txBody>
      </p:sp>
      <p:sp>
        <p:nvSpPr>
          <p:cNvPr id="377" name="Google Shape;377;p35"/>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fld id="{00000000-1234-1234-1234-123412341234}" type="slidenum">
              <a:rPr lang="en"/>
              <a:pPr/>
              <a:t>22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Candara" panose="020E0502030303020204" pitchFamily="34" charset="0"/>
              </a:rPr>
              <a:t>Availability</a:t>
            </a:r>
            <a:endParaRPr lang="en-US" sz="3200" b="1" dirty="0">
              <a:latin typeface="Candara" panose="020E0502030303020204" pitchFamily="34" charset="0"/>
            </a:endParaRPr>
          </a:p>
        </p:txBody>
      </p:sp>
      <p:sp>
        <p:nvSpPr>
          <p:cNvPr id="3" name="Content Placeholder 2"/>
          <p:cNvSpPr>
            <a:spLocks noGrp="1"/>
          </p:cNvSpPr>
          <p:nvPr>
            <p:ph idx="1"/>
          </p:nvPr>
        </p:nvSpPr>
        <p:spPr>
          <a:xfrm>
            <a:off x="660018" y="1086280"/>
            <a:ext cx="7697832" cy="3547597"/>
          </a:xfrm>
        </p:spPr>
        <p:txBody>
          <a:bodyPr>
            <a:normAutofit lnSpcReduction="10000"/>
          </a:bodyPr>
          <a:lstStyle/>
          <a:p>
            <a:r>
              <a:rPr lang="en-US" sz="2600" b="1" dirty="0">
                <a:latin typeface="Candara" panose="020E0502030303020204" pitchFamily="34" charset="0"/>
              </a:rPr>
              <a:t>The availability of a system reflects its </a:t>
            </a:r>
            <a:r>
              <a:rPr lang="en-US" sz="2600" b="1" dirty="0" smtClean="0">
                <a:latin typeface="Candara" panose="020E0502030303020204" pitchFamily="34" charset="0"/>
              </a:rPr>
              <a:t>ability to </a:t>
            </a:r>
            <a:r>
              <a:rPr lang="en-US" sz="2600" b="1" dirty="0">
                <a:latin typeface="Candara" panose="020E0502030303020204" pitchFamily="34" charset="0"/>
              </a:rPr>
              <a:t>deliver services when </a:t>
            </a:r>
            <a:r>
              <a:rPr lang="en-US" sz="2600" b="1" dirty="0" smtClean="0">
                <a:latin typeface="Candara" panose="020E0502030303020204" pitchFamily="34" charset="0"/>
              </a:rPr>
              <a:t>available (</a:t>
            </a:r>
            <a:r>
              <a:rPr lang="en-US" sz="2600" b="1" dirty="0">
                <a:latin typeface="Candara" panose="020E0502030303020204" pitchFamily="34" charset="0"/>
              </a:rPr>
              <a:t>uptime/total time).</a:t>
            </a:r>
            <a:r>
              <a:rPr lang="en-US" sz="2600" dirty="0" smtClean="0">
                <a:latin typeface="Candara" panose="020E0502030303020204" pitchFamily="34" charset="0"/>
              </a:rPr>
              <a:t>:</a:t>
            </a:r>
            <a:endParaRPr lang="en-US" sz="2600" dirty="0">
              <a:latin typeface="Candara" panose="020E0502030303020204" pitchFamily="34" charset="0"/>
            </a:endParaRPr>
          </a:p>
          <a:p>
            <a:pPr lvl="1"/>
            <a:r>
              <a:rPr lang="en-US" dirty="0">
                <a:latin typeface="Candara" panose="020E0502030303020204" pitchFamily="34" charset="0"/>
              </a:rPr>
              <a:t>Takes repair and restart time into account</a:t>
            </a:r>
            <a:endParaRPr lang="en-US" dirty="0" smtClean="0">
              <a:latin typeface="Candara" panose="020E0502030303020204" pitchFamily="34" charset="0"/>
            </a:endParaRPr>
          </a:p>
          <a:p>
            <a:pPr lvl="1"/>
            <a:r>
              <a:rPr lang="en-US" dirty="0">
                <a:latin typeface="Candara" panose="020E0502030303020204" pitchFamily="34" charset="0"/>
              </a:rPr>
              <a:t>Does not tend to take incorrect computations (</a:t>
            </a:r>
            <a:r>
              <a:rPr lang="en-US" dirty="0" smtClean="0">
                <a:latin typeface="Candara" panose="020E0502030303020204" pitchFamily="34" charset="0"/>
              </a:rPr>
              <a:t>partial failures</a:t>
            </a:r>
            <a:r>
              <a:rPr lang="en-US" dirty="0">
                <a:latin typeface="Candara" panose="020E0502030303020204" pitchFamily="34" charset="0"/>
              </a:rPr>
              <a:t>) into account</a:t>
            </a:r>
            <a:endParaRPr lang="en-US" dirty="0">
              <a:latin typeface="Candara" panose="020E0502030303020204" pitchFamily="34" charset="0"/>
            </a:endParaRPr>
          </a:p>
          <a:p>
            <a:r>
              <a:rPr lang="en-US" sz="2400" dirty="0">
                <a:latin typeface="Candara" panose="020E0502030303020204" pitchFamily="34" charset="0"/>
              </a:rPr>
              <a:t>Availability of 0.9999 means the system </a:t>
            </a:r>
            <a:r>
              <a:rPr lang="en-US" sz="2400" dirty="0" smtClean="0">
                <a:latin typeface="Candara" panose="020E0502030303020204" pitchFamily="34" charset="0"/>
              </a:rPr>
              <a:t>is available </a:t>
            </a:r>
            <a:r>
              <a:rPr lang="en-US" sz="2400" dirty="0">
                <a:latin typeface="Candara" panose="020E0502030303020204" pitchFamily="34" charset="0"/>
              </a:rPr>
              <a:t>99.99% of the time</a:t>
            </a:r>
            <a:r>
              <a:rPr lang="en-US" sz="2400" dirty="0" smtClean="0">
                <a:latin typeface="Candara" panose="020E0502030303020204" pitchFamily="34" charset="0"/>
              </a:rPr>
              <a:t>.</a:t>
            </a:r>
          </a:p>
          <a:p>
            <a:pPr lvl="1"/>
            <a:r>
              <a:rPr lang="en-US" sz="1800" dirty="0">
                <a:latin typeface="Candara" panose="020E0502030303020204" pitchFamily="34" charset="0"/>
              </a:rPr>
              <a:t>0.9 = down for 144 minutes a day, 0.99 = down </a:t>
            </a:r>
            <a:r>
              <a:rPr lang="en-US" sz="1800" dirty="0" smtClean="0">
                <a:latin typeface="Candara" panose="020E0502030303020204" pitchFamily="34" charset="0"/>
              </a:rPr>
              <a:t>for 14.4 </a:t>
            </a:r>
            <a:r>
              <a:rPr lang="en-US" sz="1800" dirty="0">
                <a:latin typeface="Candara" panose="020E0502030303020204" pitchFamily="34" charset="0"/>
              </a:rPr>
              <a:t>minutes, 0.999 = down for 84 seconds, </a:t>
            </a:r>
            <a:r>
              <a:rPr lang="en-US" sz="1800" dirty="0" smtClean="0">
                <a:latin typeface="Candara" panose="020E0502030303020204" pitchFamily="34" charset="0"/>
              </a:rPr>
              <a:t>0.9999 = </a:t>
            </a:r>
            <a:r>
              <a:rPr lang="en-US" sz="1800" dirty="0">
                <a:latin typeface="Candara" panose="020E0502030303020204" pitchFamily="34" charset="0"/>
              </a:rPr>
              <a:t>down for 8.4 seconds.</a:t>
            </a:r>
            <a:endParaRPr lang="en-US" sz="1800" dirty="0">
              <a:latin typeface="Candara" panose="020E0502030303020204" pitchFamily="34" charset="0"/>
            </a:endParaRPr>
          </a:p>
        </p:txBody>
      </p:sp>
      <p:sp>
        <p:nvSpPr>
          <p:cNvPr id="4" name="Slide Number Placeholder 3"/>
          <p:cNvSpPr>
            <a:spLocks noGrp="1"/>
          </p:cNvSpPr>
          <p:nvPr>
            <p:ph type="sldNum" sz="quarter" idx="12"/>
          </p:nvPr>
        </p:nvSpPr>
        <p:spPr/>
        <p:txBody>
          <a:bodyPr/>
          <a:lstStyle/>
          <a:p>
            <a:fld id="{DD18B25A-1883-4696-A1B6-A37056B064A6}" type="slidenum">
              <a:rPr lang="en-US" smtClean="0"/>
              <a:t>3</a:t>
            </a:fld>
            <a:endParaRPr lang="en-US"/>
          </a:p>
        </p:txBody>
      </p:sp>
    </p:spTree>
    <p:extLst>
      <p:ext uri="{BB962C8B-B14F-4D97-AF65-F5344CB8AC3E}">
        <p14:creationId xmlns:p14="http://schemas.microsoft.com/office/powerpoint/2010/main" val="1188346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892" y="308120"/>
            <a:ext cx="7745958" cy="702600"/>
          </a:xfrm>
          <a:noFill/>
          <a:ln>
            <a:noFill/>
          </a:ln>
        </p:spPr>
        <p:txBody>
          <a:bodyPr spcFirstLastPara="1" wrap="square" lIns="91425" tIns="91425" rIns="91425" bIns="91425" anchor="b" anchorCtr="0">
            <a:noAutofit/>
          </a:bodyPr>
          <a:lstStyle/>
          <a:p>
            <a:r>
              <a:rPr lang="en-US" sz="3200" b="1" dirty="0" smtClean="0">
                <a:latin typeface="Candara" panose="020E0502030303020204" pitchFamily="34" charset="0"/>
              </a:rPr>
              <a:t>Mean </a:t>
            </a:r>
            <a:r>
              <a:rPr lang="en-US" sz="3200" b="1" dirty="0">
                <a:latin typeface="Candara" panose="020E0502030303020204" pitchFamily="34" charset="0"/>
              </a:rPr>
              <a:t>Time Between Failures </a:t>
            </a:r>
          </a:p>
        </p:txBody>
      </p:sp>
      <p:sp>
        <p:nvSpPr>
          <p:cNvPr id="3" name="Content Placeholder 2"/>
          <p:cNvSpPr>
            <a:spLocks noGrp="1"/>
          </p:cNvSpPr>
          <p:nvPr>
            <p:ph idx="1"/>
          </p:nvPr>
        </p:nvSpPr>
        <p:spPr>
          <a:xfrm>
            <a:off x="786150" y="1089820"/>
            <a:ext cx="7571700" cy="3573600"/>
          </a:xfrm>
        </p:spPr>
        <p:txBody>
          <a:bodyPr/>
          <a:lstStyle/>
          <a:p>
            <a:r>
              <a:rPr lang="en-US" sz="2400" dirty="0" smtClean="0">
                <a:latin typeface="Candara" panose="020E0502030303020204" pitchFamily="34" charset="0"/>
              </a:rPr>
              <a:t>Mean time between failures (MTBF)</a:t>
            </a:r>
          </a:p>
          <a:p>
            <a:pPr lvl="1"/>
            <a:r>
              <a:rPr lang="en-US" sz="1800" dirty="0" smtClean="0">
                <a:latin typeface="Candara" panose="020E0502030303020204" pitchFamily="34" charset="0"/>
              </a:rPr>
              <a:t>Average </a:t>
            </a:r>
            <a:r>
              <a:rPr lang="en-US" sz="1800" dirty="0">
                <a:latin typeface="Candara" panose="020E0502030303020204" pitchFamily="34" charset="0"/>
              </a:rPr>
              <a:t>of intervals between consecutive </a:t>
            </a:r>
            <a:r>
              <a:rPr lang="en-US" sz="1800" dirty="0" smtClean="0">
                <a:latin typeface="Candara" panose="020E0502030303020204" pitchFamily="34" charset="0"/>
              </a:rPr>
              <a:t>failures. </a:t>
            </a:r>
          </a:p>
          <a:p>
            <a:r>
              <a:rPr lang="en-US" sz="2400" dirty="0" smtClean="0">
                <a:latin typeface="Candara" panose="020E0502030303020204" pitchFamily="34" charset="0"/>
              </a:rPr>
              <a:t>Mean time to failures (MTTF)</a:t>
            </a:r>
          </a:p>
          <a:p>
            <a:pPr lvl="1"/>
            <a:r>
              <a:rPr lang="en-US" sz="1800" dirty="0" smtClean="0">
                <a:latin typeface="Candara" panose="020E0502030303020204" pitchFamily="34" charset="0"/>
              </a:rPr>
              <a:t>Average </a:t>
            </a:r>
            <a:r>
              <a:rPr lang="en-US" sz="1800" dirty="0">
                <a:latin typeface="Candara" panose="020E0502030303020204" pitchFamily="34" charset="0"/>
              </a:rPr>
              <a:t>amount of time a </a:t>
            </a:r>
            <a:r>
              <a:rPr lang="en-US" sz="1800" dirty="0" smtClean="0">
                <a:latin typeface="Candara" panose="020E0502030303020204" pitchFamily="34" charset="0"/>
              </a:rPr>
              <a:t>system </a:t>
            </a:r>
            <a:r>
              <a:rPr lang="en-US" sz="1800" dirty="0">
                <a:latin typeface="Candara" panose="020E0502030303020204" pitchFamily="34" charset="0"/>
              </a:rPr>
              <a:t>operates before it fails</a:t>
            </a:r>
            <a:endParaRPr lang="en-US" sz="1800" dirty="0" smtClean="0">
              <a:latin typeface="Candara" panose="020E0502030303020204" pitchFamily="34" charset="0"/>
            </a:endParaRPr>
          </a:p>
          <a:p>
            <a:r>
              <a:rPr lang="en-US" sz="2400" dirty="0" smtClean="0">
                <a:latin typeface="Candara" panose="020E0502030303020204" pitchFamily="34" charset="0"/>
              </a:rPr>
              <a:t>Mean time to repair (MTTR)</a:t>
            </a:r>
          </a:p>
          <a:p>
            <a:pPr lvl="1"/>
            <a:r>
              <a:rPr lang="en-US" sz="1800" dirty="0" smtClean="0">
                <a:latin typeface="Candara" panose="020E0502030303020204" pitchFamily="34" charset="0"/>
              </a:rPr>
              <a:t>Average time to repair/restart the system and get it back to running</a:t>
            </a:r>
          </a:p>
          <a:p>
            <a:r>
              <a:rPr lang="en-US" sz="2400" dirty="0" smtClean="0">
                <a:latin typeface="Candara" panose="020E0502030303020204" pitchFamily="34" charset="0"/>
                <a:ea typeface="ＭＳ Ｐゴシック" charset="0"/>
                <a:cs typeface="ＭＳ Ｐゴシック" charset="0"/>
              </a:rPr>
              <a:t>MTBF is a simple measure of reliability</a:t>
            </a:r>
            <a:endParaRPr lang="en-US" sz="2400" dirty="0">
              <a:latin typeface="Candara" panose="020E0502030303020204" pitchFamily="34" charset="0"/>
              <a:ea typeface="ＭＳ Ｐゴシック" charset="0"/>
              <a:cs typeface="ＭＳ Ｐゴシック" charset="0"/>
            </a:endParaRPr>
          </a:p>
          <a:p>
            <a:pPr>
              <a:buNone/>
            </a:pPr>
            <a:r>
              <a:rPr lang="en-US" sz="2400" dirty="0">
                <a:latin typeface="Candara" panose="020E0502030303020204" pitchFamily="34" charset="0"/>
                <a:ea typeface="ＭＳ Ｐゴシック" charset="0"/>
                <a:cs typeface="ＭＳ Ｐゴシック" charset="0"/>
              </a:rPr>
              <a:t>			MTBF = MTTF + MTTR</a:t>
            </a:r>
          </a:p>
          <a:p>
            <a:endParaRPr lang="en-US" sz="2400" dirty="0">
              <a:latin typeface="Candara" panose="020E0502030303020204" pitchFamily="34" charset="0"/>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4</a:t>
            </a:fld>
            <a:endParaRPr lang="en-US"/>
          </a:p>
        </p:txBody>
      </p:sp>
    </p:spTree>
    <p:extLst>
      <p:ext uri="{BB962C8B-B14F-4D97-AF65-F5344CB8AC3E}">
        <p14:creationId xmlns:p14="http://schemas.microsoft.com/office/powerpoint/2010/main" val="18953314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Rot="1" noChangeArrowheads="1"/>
          </p:cNvSpPr>
          <p:nvPr>
            <p:ph type="title"/>
          </p:nvPr>
        </p:nvSpPr>
        <p:spPr>
          <a:noFill/>
          <a:ln>
            <a:noFill/>
          </a:ln>
        </p:spPr>
        <p:txBody>
          <a:bodyPr spcFirstLastPara="1" wrap="square" lIns="91425" tIns="91425" rIns="91425" bIns="91425" anchor="b" anchorCtr="0">
            <a:noAutofit/>
          </a:bodyPr>
          <a:lstStyle/>
          <a:p>
            <a:r>
              <a:rPr lang="en-US" sz="3200" b="1" dirty="0">
                <a:latin typeface="Candara" panose="020E0502030303020204" pitchFamily="34" charset="0"/>
              </a:rPr>
              <a:t>Software </a:t>
            </a:r>
            <a:r>
              <a:rPr lang="en-US" sz="3200" b="1" dirty="0">
                <a:latin typeface="Candara" panose="020E0502030303020204" pitchFamily="34" charset="0"/>
              </a:rPr>
              <a:t>Availability</a:t>
            </a:r>
            <a:endParaRPr lang="en-US" sz="3200" b="1" dirty="0">
              <a:latin typeface="Candara" panose="020E0502030303020204" pitchFamily="34" charset="0"/>
            </a:endParaRPr>
          </a:p>
        </p:txBody>
      </p:sp>
      <p:sp>
        <p:nvSpPr>
          <p:cNvPr id="51203" name="Rectangle 3"/>
          <p:cNvSpPr>
            <a:spLocks noGrp="1" noRot="1" noChangeArrowheads="1"/>
          </p:cNvSpPr>
          <p:nvPr>
            <p:ph type="body" idx="1"/>
          </p:nvPr>
        </p:nvSpPr>
        <p:spPr/>
        <p:txBody>
          <a:bodyPr/>
          <a:lstStyle/>
          <a:p>
            <a:r>
              <a:rPr lang="en-US" sz="2400" dirty="0" smtClean="0">
                <a:latin typeface="Candara" panose="020E0502030303020204" pitchFamily="34" charset="0"/>
                <a:ea typeface="ＭＳ Ｐゴシック" charset="0"/>
                <a:cs typeface="ＭＳ Ｐゴシック" charset="0"/>
              </a:rPr>
              <a:t>Software </a:t>
            </a:r>
            <a:r>
              <a:rPr lang="en-US" sz="2400" dirty="0">
                <a:latin typeface="Candara" panose="020E0502030303020204" pitchFamily="34" charset="0"/>
                <a:ea typeface="ＭＳ Ｐゴシック" charset="0"/>
                <a:cs typeface="ＭＳ Ｐゴシック" charset="0"/>
              </a:rPr>
              <a:t>availability is the probability that a program is operating according to requirements at a given point in time and is defined as</a:t>
            </a:r>
          </a:p>
          <a:p>
            <a:pPr>
              <a:buFont typeface="Wingdings" charset="0"/>
              <a:buNone/>
            </a:pPr>
            <a:r>
              <a:rPr lang="en-US" sz="2400" dirty="0">
                <a:latin typeface="Candara" panose="020E0502030303020204" pitchFamily="34" charset="0"/>
                <a:ea typeface="ＭＳ Ｐゴシック" charset="0"/>
                <a:cs typeface="ＭＳ Ｐゴシック" charset="0"/>
              </a:rPr>
              <a:t>		</a:t>
            </a:r>
            <a:r>
              <a:rPr lang="en-US" sz="2400" dirty="0" smtClean="0">
                <a:latin typeface="Candara" panose="020E0502030303020204" pitchFamily="34" charset="0"/>
                <a:ea typeface="ＭＳ Ｐゴシック" charset="0"/>
                <a:cs typeface="ＭＳ Ｐゴシック" charset="0"/>
              </a:rPr>
              <a:t>Availability </a:t>
            </a:r>
            <a:r>
              <a:rPr lang="en-US" sz="2400" dirty="0">
                <a:latin typeface="Candara" panose="020E0502030303020204" pitchFamily="34" charset="0"/>
                <a:ea typeface="ＭＳ Ｐゴシック" charset="0"/>
                <a:cs typeface="ＭＳ Ｐゴシック" charset="0"/>
              </a:rPr>
              <a:t>= [MTTF/(MTTF + MTTR)] x 100% </a:t>
            </a:r>
          </a:p>
          <a:p>
            <a:r>
              <a:rPr lang="en-US" sz="2400" dirty="0">
                <a:latin typeface="Candara" panose="020E0502030303020204" pitchFamily="34" charset="0"/>
                <a:ea typeface="ＭＳ Ｐゴシック" charset="0"/>
                <a:cs typeface="ＭＳ Ｐゴシック" charset="0"/>
              </a:rPr>
              <a:t>Consider 5 nines </a:t>
            </a:r>
            <a:r>
              <a:rPr lang="en-US" sz="2400" dirty="0" smtClean="0">
                <a:latin typeface="Candara" panose="020E0502030303020204" pitchFamily="34" charset="0"/>
                <a:ea typeface="ＭＳ Ｐゴシック" charset="0"/>
                <a:cs typeface="ＭＳ Ｐゴシック" charset="0"/>
              </a:rPr>
              <a:t>availability (</a:t>
            </a:r>
            <a:r>
              <a:rPr lang="en-US" sz="2400" dirty="0">
                <a:latin typeface="Candara" panose="020E0502030303020204" pitchFamily="34" charset="0"/>
                <a:ea typeface="ＭＳ Ｐゴシック" charset="0"/>
                <a:cs typeface="ＭＳ Ｐゴシック" charset="0"/>
              </a:rPr>
              <a:t>99.999%); what does this mean?</a:t>
            </a:r>
          </a:p>
          <a:p>
            <a:pPr lvl="1"/>
            <a:r>
              <a:rPr lang="en-US" sz="2200" dirty="0" smtClean="0">
                <a:latin typeface="Candara" panose="020E0502030303020204" pitchFamily="34" charset="0"/>
                <a:ea typeface="ＭＳ Ｐゴシック" charset="0"/>
                <a:cs typeface="ＭＳ Ｐゴシック" charset="0"/>
              </a:rPr>
              <a:t>5 </a:t>
            </a:r>
            <a:r>
              <a:rPr lang="en-US" sz="2200" dirty="0">
                <a:latin typeface="Candara" panose="020E0502030303020204" pitchFamily="34" charset="0"/>
                <a:ea typeface="ＭＳ Ｐゴシック" charset="0"/>
                <a:cs typeface="ＭＳ Ｐゴシック" charset="0"/>
              </a:rPr>
              <a:t>minutes of down time per </a:t>
            </a:r>
            <a:r>
              <a:rPr lang="en-US" sz="2200" dirty="0" smtClean="0">
                <a:latin typeface="Candara" panose="020E0502030303020204" pitchFamily="34" charset="0"/>
                <a:ea typeface="ＭＳ Ｐゴシック" charset="0"/>
                <a:cs typeface="ＭＳ Ｐゴシック" charset="0"/>
              </a:rPr>
              <a:t>year</a:t>
            </a:r>
            <a:endParaRPr lang="en-US" sz="2200" dirty="0" smtClean="0">
              <a:latin typeface="Candara" panose="020E0502030303020204" pitchFamily="34" charset="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5</a:t>
            </a:fld>
            <a:endParaRPr lang="en-US"/>
          </a:p>
        </p:txBody>
      </p:sp>
    </p:spTree>
    <p:extLst>
      <p:ext uri="{BB962C8B-B14F-4D97-AF65-F5344CB8AC3E}">
        <p14:creationId xmlns:p14="http://schemas.microsoft.com/office/powerpoint/2010/main" val="15975234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spcFirstLastPara="1" wrap="square" lIns="91425" tIns="91425" rIns="91425" bIns="91425" anchor="b" anchorCtr="0">
            <a:noAutofit/>
          </a:bodyPr>
          <a:lstStyle/>
          <a:p>
            <a:r>
              <a:rPr lang="en-US" sz="3200" b="1" dirty="0">
                <a:latin typeface="Candara" panose="020E0502030303020204" pitchFamily="34" charset="0"/>
              </a:rPr>
              <a:t>Software Availability</a:t>
            </a:r>
          </a:p>
        </p:txBody>
      </p:sp>
      <p:sp>
        <p:nvSpPr>
          <p:cNvPr id="3" name="Content Placeholder 2"/>
          <p:cNvSpPr>
            <a:spLocks noGrp="1"/>
          </p:cNvSpPr>
          <p:nvPr>
            <p:ph idx="1"/>
          </p:nvPr>
        </p:nvSpPr>
        <p:spPr/>
        <p:txBody>
          <a:bodyPr/>
          <a:lstStyle/>
          <a:p>
            <a:r>
              <a:rPr lang="en-US" dirty="0">
                <a:latin typeface="Candara" panose="020E0502030303020204" pitchFamily="34" charset="0"/>
              </a:rPr>
              <a:t>A </a:t>
            </a:r>
            <a:r>
              <a:rPr lang="en-US" dirty="0" smtClean="0">
                <a:latin typeface="Candara" panose="020E0502030303020204" pitchFamily="34" charset="0"/>
              </a:rPr>
              <a:t>software system </a:t>
            </a:r>
            <a:r>
              <a:rPr lang="en-US" dirty="0">
                <a:latin typeface="Candara" panose="020E0502030303020204" pitchFamily="34" charset="0"/>
              </a:rPr>
              <a:t>has an MTTF = 34 </a:t>
            </a:r>
            <a:r>
              <a:rPr lang="en-US" dirty="0" err="1">
                <a:latin typeface="Candara" panose="020E0502030303020204" pitchFamily="34" charset="0"/>
              </a:rPr>
              <a:t>hr</a:t>
            </a:r>
            <a:r>
              <a:rPr lang="en-US" dirty="0">
                <a:latin typeface="Candara" panose="020E0502030303020204" pitchFamily="34" charset="0"/>
              </a:rPr>
              <a:t> and an MTTR = 2.5 hr.</a:t>
            </a:r>
          </a:p>
          <a:p>
            <a:pPr lvl="1"/>
            <a:r>
              <a:rPr lang="en-US" dirty="0">
                <a:latin typeface="Candara" panose="020E0502030303020204" pitchFamily="34" charset="0"/>
              </a:rPr>
              <a:t>(a) What is the availability</a:t>
            </a:r>
            <a:r>
              <a:rPr lang="en-US" dirty="0" smtClean="0">
                <a:latin typeface="Candara" panose="020E0502030303020204" pitchFamily="34" charset="0"/>
              </a:rPr>
              <a:t>?</a:t>
            </a:r>
          </a:p>
          <a:p>
            <a:pPr lvl="1"/>
            <a:r>
              <a:rPr lang="en-US" dirty="0" smtClean="0">
                <a:latin typeface="Candara" panose="020E0502030303020204" pitchFamily="34" charset="0"/>
              </a:rPr>
              <a:t>(</a:t>
            </a:r>
            <a:r>
              <a:rPr lang="en-US" dirty="0">
                <a:latin typeface="Candara" panose="020E0502030303020204" pitchFamily="34" charset="0"/>
              </a:rPr>
              <a:t>b) If the MTTR is reduced to 1.5 </a:t>
            </a:r>
            <a:r>
              <a:rPr lang="en-US" dirty="0" err="1">
                <a:latin typeface="Candara" panose="020E0502030303020204" pitchFamily="34" charset="0"/>
              </a:rPr>
              <a:t>hr</a:t>
            </a:r>
            <a:r>
              <a:rPr lang="en-US" dirty="0">
                <a:latin typeface="Candara" panose="020E0502030303020204" pitchFamily="34" charset="0"/>
              </a:rPr>
              <a:t>, what MTTF can be </a:t>
            </a:r>
            <a:r>
              <a:rPr lang="en-US" dirty="0" smtClean="0">
                <a:latin typeface="Candara" panose="020E0502030303020204" pitchFamily="34" charset="0"/>
              </a:rPr>
              <a:t>tolerated without </a:t>
            </a:r>
            <a:r>
              <a:rPr lang="en-US" dirty="0">
                <a:latin typeface="Candara" panose="020E0502030303020204" pitchFamily="34" charset="0"/>
              </a:rPr>
              <a:t>decreasing the availability of the computer?</a:t>
            </a:r>
          </a:p>
        </p:txBody>
      </p:sp>
      <p:sp>
        <p:nvSpPr>
          <p:cNvPr id="4" name="Slide Number Placeholder 3"/>
          <p:cNvSpPr>
            <a:spLocks noGrp="1"/>
          </p:cNvSpPr>
          <p:nvPr>
            <p:ph type="sldNum" sz="quarter" idx="12"/>
          </p:nvPr>
        </p:nvSpPr>
        <p:spPr/>
        <p:txBody>
          <a:bodyPr/>
          <a:lstStyle/>
          <a:p>
            <a:fld id="{DD18B25A-1883-4696-A1B6-A37056B064A6}" type="slidenum">
              <a:rPr lang="en-US" smtClean="0"/>
              <a:t>6</a:t>
            </a:fld>
            <a:endParaRPr lang="en-US"/>
          </a:p>
        </p:txBody>
      </p:sp>
    </p:spTree>
    <p:extLst>
      <p:ext uri="{BB962C8B-B14F-4D97-AF65-F5344CB8AC3E}">
        <p14:creationId xmlns:p14="http://schemas.microsoft.com/office/powerpoint/2010/main" val="351957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Candara" panose="020E0502030303020204" pitchFamily="34" charset="0"/>
              </a:rPr>
              <a:t>Correctness</a:t>
            </a:r>
          </a:p>
        </p:txBody>
      </p:sp>
      <p:sp>
        <p:nvSpPr>
          <p:cNvPr id="3" name="Content Placeholder 2"/>
          <p:cNvSpPr>
            <a:spLocks noGrp="1"/>
          </p:cNvSpPr>
          <p:nvPr>
            <p:ph idx="1"/>
          </p:nvPr>
        </p:nvSpPr>
        <p:spPr>
          <a:xfrm>
            <a:off x="786150" y="1261700"/>
            <a:ext cx="7571700" cy="3372177"/>
          </a:xfrm>
        </p:spPr>
        <p:txBody>
          <a:bodyPr>
            <a:normAutofit fontScale="92500" lnSpcReduction="10000"/>
          </a:bodyPr>
          <a:lstStyle/>
          <a:p>
            <a:r>
              <a:rPr lang="en-US" b="1" dirty="0" smtClean="0">
                <a:latin typeface="Candara" panose="020E0502030303020204" pitchFamily="34" charset="0"/>
              </a:rPr>
              <a:t>Correctness</a:t>
            </a:r>
            <a:r>
              <a:rPr lang="en-US" b="1" dirty="0">
                <a:latin typeface="Candara" panose="020E0502030303020204" pitchFamily="34" charset="0"/>
              </a:rPr>
              <a:t>:</a:t>
            </a:r>
            <a:r>
              <a:rPr lang="en-US" dirty="0">
                <a:latin typeface="Candara" panose="020E0502030303020204" pitchFamily="34" charset="0"/>
              </a:rPr>
              <a:t> The correctness of a software system refers to:</a:t>
            </a:r>
          </a:p>
          <a:p>
            <a:pPr lvl="1"/>
            <a:r>
              <a:rPr lang="en-US" dirty="0" smtClean="0">
                <a:latin typeface="Candara" panose="020E0502030303020204" pitchFamily="34" charset="0"/>
              </a:rPr>
              <a:t>Agreement </a:t>
            </a:r>
            <a:r>
              <a:rPr lang="en-US" dirty="0">
                <a:latin typeface="Candara" panose="020E0502030303020204" pitchFamily="34" charset="0"/>
              </a:rPr>
              <a:t>of program code with </a:t>
            </a:r>
            <a:r>
              <a:rPr lang="en-US" dirty="0" smtClean="0">
                <a:latin typeface="Candara" panose="020E0502030303020204" pitchFamily="34" charset="0"/>
              </a:rPr>
              <a:t>specifications</a:t>
            </a:r>
          </a:p>
          <a:p>
            <a:pPr lvl="1"/>
            <a:r>
              <a:rPr lang="en-US" dirty="0" smtClean="0">
                <a:latin typeface="Candara" panose="020E0502030303020204" pitchFamily="34" charset="0"/>
              </a:rPr>
              <a:t>Independence </a:t>
            </a:r>
            <a:r>
              <a:rPr lang="en-US" dirty="0">
                <a:latin typeface="Candara" panose="020E0502030303020204" pitchFamily="34" charset="0"/>
              </a:rPr>
              <a:t>of the actual application of the software system.</a:t>
            </a:r>
          </a:p>
          <a:p>
            <a:r>
              <a:rPr lang="en-US" dirty="0" smtClean="0">
                <a:latin typeface="Candara" panose="020E0502030303020204" pitchFamily="34" charset="0"/>
              </a:rPr>
              <a:t>Correctness: The extent to which a program satisfies its specifications and fulfills the user’s objectives.</a:t>
            </a:r>
            <a:endParaRPr lang="en-US" dirty="0">
              <a:latin typeface="Candara" panose="020E0502030303020204" pitchFamily="34" charset="0"/>
            </a:endParaRPr>
          </a:p>
        </p:txBody>
      </p:sp>
      <p:sp>
        <p:nvSpPr>
          <p:cNvPr id="4" name="Slide Number Placeholder 3"/>
          <p:cNvSpPr>
            <a:spLocks noGrp="1"/>
          </p:cNvSpPr>
          <p:nvPr>
            <p:ph type="sldNum" sz="quarter" idx="12"/>
          </p:nvPr>
        </p:nvSpPr>
        <p:spPr/>
        <p:txBody>
          <a:bodyPr/>
          <a:lstStyle/>
          <a:p>
            <a:fld id="{DD18B25A-1883-4696-A1B6-A37056B064A6}" type="slidenum">
              <a:rPr lang="en-US" smtClean="0"/>
              <a:t>7</a:t>
            </a:fld>
            <a:endParaRPr lang="en-US"/>
          </a:p>
        </p:txBody>
      </p:sp>
    </p:spTree>
    <p:extLst>
      <p:ext uri="{BB962C8B-B14F-4D97-AF65-F5344CB8AC3E}">
        <p14:creationId xmlns:p14="http://schemas.microsoft.com/office/powerpoint/2010/main" val="4041300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spcFirstLastPara="1" wrap="square" lIns="91425" tIns="91425" rIns="91425" bIns="91425" anchor="b" anchorCtr="0">
            <a:noAutofit/>
          </a:bodyPr>
          <a:lstStyle/>
          <a:p>
            <a:r>
              <a:rPr lang="en-US" sz="3200" b="1" dirty="0">
                <a:latin typeface="Candara" panose="020E0502030303020204" pitchFamily="34" charset="0"/>
              </a:rPr>
              <a:t>Correctness</a:t>
            </a:r>
          </a:p>
        </p:txBody>
      </p:sp>
      <p:sp>
        <p:nvSpPr>
          <p:cNvPr id="3" name="Content Placeholder 2"/>
          <p:cNvSpPr>
            <a:spLocks noGrp="1"/>
          </p:cNvSpPr>
          <p:nvPr>
            <p:ph idx="1"/>
          </p:nvPr>
        </p:nvSpPr>
        <p:spPr/>
        <p:txBody>
          <a:bodyPr>
            <a:normAutofit fontScale="77500" lnSpcReduction="20000"/>
          </a:bodyPr>
          <a:lstStyle/>
          <a:p>
            <a:r>
              <a:rPr lang="en-US" dirty="0" smtClean="0">
                <a:latin typeface="Candara" panose="020E0502030303020204" pitchFamily="34" charset="0"/>
              </a:rPr>
              <a:t>A program is functionally correct if it behaves according to the specification of the functions it should provide (called functional requirements specifications). </a:t>
            </a:r>
          </a:p>
          <a:p>
            <a:r>
              <a:rPr lang="en-US" dirty="0" smtClean="0">
                <a:latin typeface="Candara" panose="020E0502030303020204" pitchFamily="34" charset="0"/>
              </a:rPr>
              <a:t>It is common simply to use the term “correct” rather than “functionally correct”; similarly, in this context, the term “specifications” implies “functional requirements specification.”</a:t>
            </a:r>
          </a:p>
          <a:p>
            <a:r>
              <a:rPr lang="en-US" dirty="0" smtClean="0">
                <a:latin typeface="Candara" panose="020E0502030303020204" pitchFamily="34" charset="0"/>
              </a:rPr>
              <a:t>The definition of correctness assumes that a specification of the system is available and that it is possible to determine unambiguously whether or not a program meets the specifications.</a:t>
            </a:r>
            <a:endParaRPr lang="en-US" dirty="0">
              <a:latin typeface="Candara" panose="020E0502030303020204" pitchFamily="34" charset="0"/>
            </a:endParaRPr>
          </a:p>
        </p:txBody>
      </p:sp>
      <p:sp>
        <p:nvSpPr>
          <p:cNvPr id="4" name="Slide Number Placeholder 3"/>
          <p:cNvSpPr>
            <a:spLocks noGrp="1"/>
          </p:cNvSpPr>
          <p:nvPr>
            <p:ph type="sldNum" sz="quarter" idx="12"/>
          </p:nvPr>
        </p:nvSpPr>
        <p:spPr/>
        <p:txBody>
          <a:bodyPr/>
          <a:lstStyle/>
          <a:p>
            <a:fld id="{DD18B25A-1883-4696-A1B6-A37056B064A6}" type="slidenum">
              <a:rPr lang="en-US" smtClean="0"/>
              <a:t>8</a:t>
            </a:fld>
            <a:endParaRPr lang="en-US"/>
          </a:p>
        </p:txBody>
      </p:sp>
    </p:spTree>
    <p:extLst>
      <p:ext uri="{BB962C8B-B14F-4D97-AF65-F5344CB8AC3E}">
        <p14:creationId xmlns:p14="http://schemas.microsoft.com/office/powerpoint/2010/main" val="313527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spcFirstLastPara="1" wrap="square" lIns="91425" tIns="91425" rIns="91425" bIns="91425" anchor="b" anchorCtr="0">
            <a:noAutofit/>
          </a:bodyPr>
          <a:lstStyle/>
          <a:p>
            <a:r>
              <a:rPr lang="en-US" sz="3200" b="1" dirty="0">
                <a:latin typeface="Candara" panose="020E0502030303020204" pitchFamily="34" charset="0"/>
              </a:rPr>
              <a:t>Correctness</a:t>
            </a:r>
          </a:p>
        </p:txBody>
      </p:sp>
      <p:sp>
        <p:nvSpPr>
          <p:cNvPr id="3" name="Content Placeholder 2"/>
          <p:cNvSpPr>
            <a:spLocks noGrp="1"/>
          </p:cNvSpPr>
          <p:nvPr>
            <p:ph idx="1"/>
          </p:nvPr>
        </p:nvSpPr>
        <p:spPr>
          <a:xfrm>
            <a:off x="786150" y="1261700"/>
            <a:ext cx="7718458" cy="3573600"/>
          </a:xfrm>
        </p:spPr>
        <p:txBody>
          <a:bodyPr>
            <a:normAutofit/>
          </a:bodyPr>
          <a:lstStyle/>
          <a:p>
            <a:r>
              <a:rPr lang="en-US" sz="2200" dirty="0">
                <a:latin typeface="Candara" panose="020E0502030303020204" pitchFamily="34" charset="0"/>
              </a:rPr>
              <a:t>Correctness is an all-or-nothing proposition. </a:t>
            </a:r>
            <a:endParaRPr lang="en-US" sz="2200" dirty="0" smtClean="0">
              <a:latin typeface="Candara" panose="020E0502030303020204" pitchFamily="34" charset="0"/>
            </a:endParaRPr>
          </a:p>
          <a:p>
            <a:r>
              <a:rPr lang="en-US" sz="2200" dirty="0" smtClean="0">
                <a:latin typeface="Candara" panose="020E0502030303020204" pitchFamily="34" charset="0"/>
              </a:rPr>
              <a:t>A </a:t>
            </a:r>
            <a:r>
              <a:rPr lang="en-US" sz="2200" dirty="0">
                <a:latin typeface="Candara" panose="020E0502030303020204" pitchFamily="34" charset="0"/>
              </a:rPr>
              <a:t>program cannot be mostly </a:t>
            </a:r>
            <a:r>
              <a:rPr lang="en-US" sz="2200" dirty="0" smtClean="0">
                <a:latin typeface="Candara" panose="020E0502030303020204" pitchFamily="34" charset="0"/>
              </a:rPr>
              <a:t>correct or </a:t>
            </a:r>
            <a:r>
              <a:rPr lang="en-US" sz="2200" dirty="0">
                <a:latin typeface="Candara" panose="020E0502030303020204" pitchFamily="34" charset="0"/>
              </a:rPr>
              <a:t>somewhat correct or 30% correct, it is absolutely correct on all possible </a:t>
            </a:r>
            <a:r>
              <a:rPr lang="en-US" sz="2200" dirty="0" smtClean="0">
                <a:latin typeface="Candara" panose="020E0502030303020204" pitchFamily="34" charset="0"/>
              </a:rPr>
              <a:t>behaviors or </a:t>
            </a:r>
            <a:r>
              <a:rPr lang="en-US" sz="2200" dirty="0">
                <a:latin typeface="Candara" panose="020E0502030303020204" pitchFamily="34" charset="0"/>
              </a:rPr>
              <a:t>else it is not </a:t>
            </a:r>
            <a:r>
              <a:rPr lang="en-US" sz="2200" dirty="0" smtClean="0">
                <a:latin typeface="Candara" panose="020E0502030303020204" pitchFamily="34" charset="0"/>
              </a:rPr>
              <a:t>correct.</a:t>
            </a:r>
          </a:p>
          <a:p>
            <a:r>
              <a:rPr lang="en-US" sz="2200" dirty="0" smtClean="0">
                <a:latin typeface="Candara" panose="020E0502030303020204" pitchFamily="34" charset="0"/>
              </a:rPr>
              <a:t>It </a:t>
            </a:r>
            <a:r>
              <a:rPr lang="en-US" sz="2200" dirty="0">
                <a:latin typeface="Candara" panose="020E0502030303020204" pitchFamily="34" charset="0"/>
              </a:rPr>
              <a:t>is very easy to achieve correctness, since every </a:t>
            </a:r>
            <a:r>
              <a:rPr lang="en-US" sz="2200" dirty="0" smtClean="0">
                <a:latin typeface="Candara" panose="020E0502030303020204" pitchFamily="34" charset="0"/>
              </a:rPr>
              <a:t>program is </a:t>
            </a:r>
            <a:r>
              <a:rPr lang="en-US" sz="2200" dirty="0">
                <a:latin typeface="Candara" panose="020E0502030303020204" pitchFamily="34" charset="0"/>
              </a:rPr>
              <a:t>correct with respect to some (very bad) specification. </a:t>
            </a:r>
            <a:endParaRPr lang="en-US" sz="2200" dirty="0" smtClean="0">
              <a:latin typeface="Candara" panose="020E0502030303020204" pitchFamily="34" charset="0"/>
            </a:endParaRPr>
          </a:p>
          <a:p>
            <a:r>
              <a:rPr lang="en-US" sz="2200" dirty="0">
                <a:latin typeface="Candara" panose="020E0502030303020204" pitchFamily="34" charset="0"/>
              </a:rPr>
              <a:t>Correctness is a goal to aim for, but is </a:t>
            </a:r>
            <a:r>
              <a:rPr lang="en-US" sz="2200" dirty="0" smtClean="0">
                <a:latin typeface="Candara" panose="020E0502030303020204" pitchFamily="34" charset="0"/>
              </a:rPr>
              <a:t>rarely provably </a:t>
            </a:r>
            <a:r>
              <a:rPr lang="en-US" sz="2200" dirty="0">
                <a:latin typeface="Candara" panose="020E0502030303020204" pitchFamily="34" charset="0"/>
              </a:rPr>
              <a:t>achieved.</a:t>
            </a:r>
            <a:endParaRPr lang="en-US" sz="2200" dirty="0" smtClean="0">
              <a:latin typeface="Candara" panose="020E0502030303020204" pitchFamily="34" charset="0"/>
            </a:endParaRPr>
          </a:p>
        </p:txBody>
      </p:sp>
      <p:sp>
        <p:nvSpPr>
          <p:cNvPr id="4" name="Slide Number Placeholder 3"/>
          <p:cNvSpPr>
            <a:spLocks noGrp="1"/>
          </p:cNvSpPr>
          <p:nvPr>
            <p:ph type="sldNum" sz="quarter" idx="12"/>
          </p:nvPr>
        </p:nvSpPr>
        <p:spPr/>
        <p:txBody>
          <a:bodyPr/>
          <a:lstStyle/>
          <a:p>
            <a:fld id="{DD18B25A-1883-4696-A1B6-A37056B064A6}" type="slidenum">
              <a:rPr lang="en-US" smtClean="0"/>
              <a:t>9</a:t>
            </a:fld>
            <a:endParaRPr lang="en-US"/>
          </a:p>
        </p:txBody>
      </p:sp>
    </p:spTree>
    <p:extLst>
      <p:ext uri="{BB962C8B-B14F-4D97-AF65-F5344CB8AC3E}">
        <p14:creationId xmlns:p14="http://schemas.microsoft.com/office/powerpoint/2010/main" val="3977790435"/>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1303</Words>
  <Application>Microsoft Office PowerPoint</Application>
  <PresentationFormat>On-screen Show (16:9)</PresentationFormat>
  <Paragraphs>108</Paragraphs>
  <Slides>22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ＭＳ Ｐゴシック</vt:lpstr>
      <vt:lpstr>Arial</vt:lpstr>
      <vt:lpstr>Candara</vt:lpstr>
      <vt:lpstr>Roboto Slab</vt:lpstr>
      <vt:lpstr>Source Sans Pro</vt:lpstr>
      <vt:lpstr>Wingdings</vt:lpstr>
      <vt:lpstr>Cordelia template</vt:lpstr>
      <vt:lpstr>The Spectrum of  Software Quality</vt:lpstr>
      <vt:lpstr>Quality Attributes</vt:lpstr>
      <vt:lpstr>Availability</vt:lpstr>
      <vt:lpstr>Mean Time Between Failures </vt:lpstr>
      <vt:lpstr>Software Availability</vt:lpstr>
      <vt:lpstr>Software Availability</vt:lpstr>
      <vt:lpstr>Correctness</vt:lpstr>
      <vt:lpstr>Correctness</vt:lpstr>
      <vt:lpstr>Correctness</vt:lpstr>
      <vt:lpstr>Reliability</vt:lpstr>
      <vt:lpstr>Reliability</vt:lpstr>
      <vt:lpstr>Reliability</vt:lpstr>
      <vt:lpstr>Reliability</vt:lpstr>
      <vt:lpstr>Robustness</vt:lpstr>
      <vt:lpstr>Robustness</vt:lpstr>
      <vt:lpstr>Correctness and reliability </vt:lpstr>
      <vt:lpstr>PowerPoint Presentation</vt:lpstr>
      <vt:lpstr>PowerPoint Presentation</vt:lpstr>
      <vt:lpstr>Reliability</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Dr. Mamdouh Alenezi</dc:creator>
  <cp:lastModifiedBy>Dr. Mamdouh Alenezi</cp:lastModifiedBy>
  <cp:revision>8</cp:revision>
  <dcterms:modified xsi:type="dcterms:W3CDTF">2021-09-08T04:24:07Z</dcterms:modified>
</cp:coreProperties>
</file>