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127775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87</a:t>
            </a:r>
            <a:endParaRPr lang="en-US" dirty="0"/>
          </a:p>
        </p:txBody>
      </p:sp>
    </p:spTree>
    <p:extLst>
      <p:ext uri="{BB962C8B-B14F-4D97-AF65-F5344CB8AC3E}">
        <p14:creationId xmlns:p14="http://schemas.microsoft.com/office/powerpoint/2010/main" val="13305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87</a:t>
            </a:r>
            <a:endParaRPr lang="en-US" dirty="0"/>
          </a:p>
        </p:txBody>
      </p:sp>
    </p:spTree>
    <p:extLst>
      <p:ext uri="{BB962C8B-B14F-4D97-AF65-F5344CB8AC3E}">
        <p14:creationId xmlns:p14="http://schemas.microsoft.com/office/powerpoint/2010/main" val="315074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87</a:t>
            </a:r>
            <a:endParaRPr lang="en-US" dirty="0"/>
          </a:p>
        </p:txBody>
      </p:sp>
    </p:spTree>
    <p:extLst>
      <p:ext uri="{BB962C8B-B14F-4D97-AF65-F5344CB8AC3E}">
        <p14:creationId xmlns:p14="http://schemas.microsoft.com/office/powerpoint/2010/main" val="255712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87</a:t>
            </a:r>
            <a:endParaRPr lang="en-US" dirty="0"/>
          </a:p>
        </p:txBody>
      </p:sp>
    </p:spTree>
    <p:extLst>
      <p:ext uri="{BB962C8B-B14F-4D97-AF65-F5344CB8AC3E}">
        <p14:creationId xmlns:p14="http://schemas.microsoft.com/office/powerpoint/2010/main" val="268303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20</a:t>
            </a:fld>
            <a:r>
              <a:rPr lang="en-US" dirty="0" smtClean="0"/>
              <a:t> of 87</a:t>
            </a:r>
            <a:endParaRPr lang="en-US" dirty="0"/>
          </a:p>
        </p:txBody>
      </p:sp>
    </p:spTree>
    <p:extLst>
      <p:ext uri="{BB962C8B-B14F-4D97-AF65-F5344CB8AC3E}">
        <p14:creationId xmlns:p14="http://schemas.microsoft.com/office/powerpoint/2010/main" val="3790096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87</a:t>
            </a:r>
            <a:endParaRPr lang="en-US" dirty="0"/>
          </a:p>
        </p:txBody>
      </p:sp>
    </p:spTree>
    <p:extLst>
      <p:ext uri="{BB962C8B-B14F-4D97-AF65-F5344CB8AC3E}">
        <p14:creationId xmlns:p14="http://schemas.microsoft.com/office/powerpoint/2010/main" val="33853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87</a:t>
            </a:r>
            <a:endParaRPr lang="en-US" dirty="0"/>
          </a:p>
        </p:txBody>
      </p:sp>
    </p:spTree>
    <p:extLst>
      <p:ext uri="{BB962C8B-B14F-4D97-AF65-F5344CB8AC3E}">
        <p14:creationId xmlns:p14="http://schemas.microsoft.com/office/powerpoint/2010/main" val="250543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49807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87</a:t>
            </a:r>
            <a:endParaRPr lang="en-US" dirty="0"/>
          </a:p>
        </p:txBody>
      </p:sp>
    </p:spTree>
    <p:extLst>
      <p:ext uri="{BB962C8B-B14F-4D97-AF65-F5344CB8AC3E}">
        <p14:creationId xmlns:p14="http://schemas.microsoft.com/office/powerpoint/2010/main" val="327307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87</a:t>
            </a:r>
            <a:endParaRPr lang="en-US" dirty="0"/>
          </a:p>
        </p:txBody>
      </p:sp>
    </p:spTree>
    <p:extLst>
      <p:ext uri="{BB962C8B-B14F-4D97-AF65-F5344CB8AC3E}">
        <p14:creationId xmlns:p14="http://schemas.microsoft.com/office/powerpoint/2010/main" val="296424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87</a:t>
            </a:r>
            <a:endParaRPr lang="en-US" dirty="0"/>
          </a:p>
        </p:txBody>
      </p:sp>
    </p:spTree>
    <p:extLst>
      <p:ext uri="{BB962C8B-B14F-4D97-AF65-F5344CB8AC3E}">
        <p14:creationId xmlns:p14="http://schemas.microsoft.com/office/powerpoint/2010/main" val="1704043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87</a:t>
            </a:r>
            <a:endParaRPr lang="en-US" dirty="0"/>
          </a:p>
        </p:txBody>
      </p:sp>
    </p:spTree>
    <p:extLst>
      <p:ext uri="{BB962C8B-B14F-4D97-AF65-F5344CB8AC3E}">
        <p14:creationId xmlns:p14="http://schemas.microsoft.com/office/powerpoint/2010/main" val="176899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12</a:t>
            </a:fld>
            <a:r>
              <a:rPr lang="en-US" dirty="0" smtClean="0"/>
              <a:t> of 87</a:t>
            </a:r>
            <a:endParaRPr lang="en-US" dirty="0"/>
          </a:p>
        </p:txBody>
      </p:sp>
    </p:spTree>
    <p:extLst>
      <p:ext uri="{BB962C8B-B14F-4D97-AF65-F5344CB8AC3E}">
        <p14:creationId xmlns:p14="http://schemas.microsoft.com/office/powerpoint/2010/main" val="323820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87</a:t>
            </a:r>
            <a:endParaRPr lang="en-US" dirty="0"/>
          </a:p>
        </p:txBody>
      </p:sp>
    </p:spTree>
    <p:extLst>
      <p:ext uri="{BB962C8B-B14F-4D97-AF65-F5344CB8AC3E}">
        <p14:creationId xmlns:p14="http://schemas.microsoft.com/office/powerpoint/2010/main" val="311721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87</a:t>
            </a:r>
            <a:endParaRPr lang="en-US" dirty="0"/>
          </a:p>
        </p:txBody>
      </p:sp>
    </p:spTree>
    <p:extLst>
      <p:ext uri="{BB962C8B-B14F-4D97-AF65-F5344CB8AC3E}">
        <p14:creationId xmlns:p14="http://schemas.microsoft.com/office/powerpoint/2010/main" val="3273723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94F6F-F8F6-4751-8CA2-85F4D35D018E}"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66701-5015-4BF1-A38F-3E8D09F89975}"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71115-F41D-48B8-B0FE-B44E30C0995B}"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30CDF-96EE-428C-B9C0-4520B0E0B913}"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4777D-9966-4594-BF32-BA726808DAEC}"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F1017-7F50-49A5-8F6A-751781652CD4}"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622DA-C96C-48AC-8B90-803C0D3CBC33}" type="datetime1">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D60FD-FD70-40FE-97C9-119340063A5F}" type="datetime1">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DBD92-ACEF-4439-8840-D62695E6504F}" type="datetime1">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69B50-085C-407B-B095-9D9580988E69}"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723B20-9AAB-4932-889C-6B705105D696}"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C03F2C9-F0E1-42D1-90CF-02BED57269FA}" type="datetime1">
              <a:rPr lang="en-US" smtClean="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smtClean="0"/>
              <a:t>SE401 - Software </a:t>
            </a:r>
            <a:r>
              <a:rPr lang="en-US" sz="4000" dirty="0"/>
              <a:t>Quality Assurance </a:t>
            </a:r>
            <a:r>
              <a:rPr lang="en-US" sz="4000"/>
              <a:t>and </a:t>
            </a:r>
            <a:r>
              <a:rPr lang="en-US" sz="400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 Plan</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Tree>
    <p:extLst>
      <p:ext uri="{BB962C8B-B14F-4D97-AF65-F5344CB8AC3E}">
        <p14:creationId xmlns:p14="http://schemas.microsoft.com/office/powerpoint/2010/main" val="98436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lnSpcReduction="10000"/>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42597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lnSpcReduction="10000"/>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384234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70000" lnSpcReduction="2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417953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Test documentation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2130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noChangeArrowheads="1"/>
          </p:cNvSpPr>
          <p:nvPr>
            <p:ph type="title"/>
          </p:nvPr>
        </p:nvSpPr>
        <p:spPr/>
        <p:txBody>
          <a:bodyPr/>
          <a:lstStyle/>
          <a:p>
            <a:r>
              <a:rPr lang="en-US" dirty="0" smtClean="0"/>
              <a:t>Test documentation</a:t>
            </a:r>
            <a:endParaRPr lang="en-US" dirty="0"/>
          </a:p>
        </p:txBody>
      </p:sp>
      <p:sp>
        <p:nvSpPr>
          <p:cNvPr id="35845" name="Rectangle 5"/>
          <p:cNvSpPr>
            <a:spLocks noGrp="1" noChangeArrowheads="1"/>
          </p:cNvSpPr>
          <p:nvPr>
            <p:ph type="body" idx="1"/>
          </p:nvPr>
        </p:nvSpPr>
        <p:spPr/>
        <p:txBody>
          <a:bodyPr>
            <a:normAutofit/>
          </a:bodyPr>
          <a:lstStyle/>
          <a:p>
            <a:pPr>
              <a:lnSpc>
                <a:spcPct val="90000"/>
              </a:lnSpc>
            </a:pPr>
            <a:r>
              <a:rPr lang="en-US" dirty="0"/>
              <a:t>Test </a:t>
            </a:r>
            <a:r>
              <a:rPr lang="en-US" dirty="0" smtClean="0"/>
              <a:t>plan – Outline </a:t>
            </a:r>
            <a:r>
              <a:rPr lang="en-US" dirty="0"/>
              <a:t>how your application will be tested in </a:t>
            </a:r>
            <a:r>
              <a:rPr lang="en-US" dirty="0" smtClean="0"/>
              <a:t>detail</a:t>
            </a:r>
          </a:p>
          <a:p>
            <a:r>
              <a:rPr lang="en-US" dirty="0"/>
              <a:t>Test </a:t>
            </a:r>
            <a:r>
              <a:rPr lang="en-US" dirty="0" smtClean="0"/>
              <a:t>plan</a:t>
            </a:r>
            <a:endParaRPr lang="en-US" dirty="0"/>
          </a:p>
          <a:p>
            <a:pPr lvl="1"/>
            <a:r>
              <a:rPr lang="en-US" dirty="0" smtClean="0"/>
              <a:t>What:</a:t>
            </a:r>
          </a:p>
          <a:p>
            <a:pPr lvl="2"/>
            <a:r>
              <a:rPr lang="en-US" dirty="0" smtClean="0"/>
              <a:t>a document describing the scope, approach, resources and schedule of intended testing activities; identifies test items, the features to be tested, the testing tasks, and any risks requiring contingency planning;</a:t>
            </a:r>
          </a:p>
          <a:p>
            <a:pPr lvl="1"/>
            <a:r>
              <a:rPr lang="en-US" dirty="0" smtClean="0"/>
              <a:t>Who: </a:t>
            </a:r>
          </a:p>
          <a:p>
            <a:pPr lvl="2"/>
            <a:r>
              <a:rPr lang="en-US" dirty="0" smtClean="0"/>
              <a:t>who </a:t>
            </a:r>
            <a:r>
              <a:rPr lang="en-US" dirty="0"/>
              <a:t>will do each task</a:t>
            </a:r>
            <a:r>
              <a:rPr lang="en-US" dirty="0" smtClean="0"/>
              <a:t>;</a:t>
            </a:r>
            <a:r>
              <a:rPr lang="en-US" dirty="0"/>
              <a:t> </a:t>
            </a:r>
            <a:endParaRPr lang="en-US" dirty="0" smtClean="0"/>
          </a:p>
          <a:p>
            <a:pPr lvl="2"/>
            <a:r>
              <a:rPr lang="en-US" dirty="0" smtClean="0"/>
              <a:t>divide </a:t>
            </a:r>
            <a:r>
              <a:rPr lang="en-US" dirty="0"/>
              <a:t>responsibilities between teams </a:t>
            </a:r>
            <a:r>
              <a:rPr lang="en-US" dirty="0" smtClean="0"/>
              <a:t>involved - </a:t>
            </a:r>
            <a:r>
              <a:rPr lang="en-US" dirty="0"/>
              <a:t>if more than one Software Testing team is involved (i.e., manual / automation, or English / Localization</a:t>
            </a:r>
            <a:r>
              <a:rPr lang="en-US" dirty="0" smtClean="0"/>
              <a:t>);</a:t>
            </a:r>
          </a:p>
        </p:txBody>
      </p:sp>
    </p:spTree>
    <p:extLst>
      <p:ext uri="{BB962C8B-B14F-4D97-AF65-F5344CB8AC3E}">
        <p14:creationId xmlns:p14="http://schemas.microsoft.com/office/powerpoint/2010/main" val="180860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p:txBody>
          <a:bodyPr/>
          <a:lstStyle/>
          <a:p>
            <a:r>
              <a:rPr lang="en-US" dirty="0" smtClean="0"/>
              <a:t>Test documentation</a:t>
            </a:r>
            <a:endParaRPr lang="en-US" dirty="0"/>
          </a:p>
        </p:txBody>
      </p:sp>
      <p:sp>
        <p:nvSpPr>
          <p:cNvPr id="48133" name="Rectangle 5"/>
          <p:cNvSpPr>
            <a:spLocks noGrp="1" noChangeArrowheads="1"/>
          </p:cNvSpPr>
          <p:nvPr>
            <p:ph type="body" idx="1"/>
          </p:nvPr>
        </p:nvSpPr>
        <p:spPr/>
        <p:txBody>
          <a:bodyPr>
            <a:normAutofit/>
          </a:bodyPr>
          <a:lstStyle/>
          <a:p>
            <a:r>
              <a:rPr lang="en-US" dirty="0" smtClean="0"/>
              <a:t>Test Plan (cont’d)</a:t>
            </a:r>
          </a:p>
          <a:p>
            <a:pPr lvl="1"/>
            <a:r>
              <a:rPr lang="en-US" dirty="0"/>
              <a:t>When: </a:t>
            </a:r>
            <a:endParaRPr lang="en-US" dirty="0" smtClean="0"/>
          </a:p>
          <a:p>
            <a:pPr lvl="2"/>
            <a:r>
              <a:rPr lang="en-US" dirty="0" smtClean="0"/>
              <a:t>planning</a:t>
            </a:r>
            <a:r>
              <a:rPr lang="en-US" dirty="0"/>
              <a:t>/design/coding/testing stage(s);</a:t>
            </a:r>
          </a:p>
          <a:p>
            <a:pPr lvl="1"/>
            <a:r>
              <a:rPr lang="en-US" dirty="0" smtClean="0"/>
              <a:t>How:</a:t>
            </a:r>
          </a:p>
          <a:p>
            <a:pPr lvl="2"/>
            <a:r>
              <a:rPr lang="en-US" dirty="0" smtClean="0"/>
              <a:t>Plan for test resources / timelines;</a:t>
            </a:r>
          </a:p>
          <a:p>
            <a:pPr lvl="2"/>
            <a:r>
              <a:rPr lang="en-US" dirty="0" smtClean="0"/>
              <a:t>Plan for test coverage;</a:t>
            </a:r>
          </a:p>
          <a:p>
            <a:pPr lvl="2"/>
            <a:r>
              <a:rPr lang="en-US" dirty="0" smtClean="0"/>
              <a:t>Plan for OS / DB / software deployment and configuration models coverage.</a:t>
            </a:r>
          </a:p>
          <a:p>
            <a:r>
              <a:rPr lang="en-US" dirty="0" smtClean="0"/>
              <a:t>After Completion:</a:t>
            </a:r>
          </a:p>
          <a:p>
            <a:pPr lvl="1"/>
            <a:r>
              <a:rPr lang="en-US" dirty="0" smtClean="0"/>
              <a:t>Create and maintain the document;</a:t>
            </a:r>
          </a:p>
          <a:p>
            <a:pPr lvl="1"/>
            <a:r>
              <a:rPr lang="en-US" dirty="0" smtClean="0"/>
              <a:t>Analyze for completeness;</a:t>
            </a:r>
          </a:p>
          <a:p>
            <a:pPr lvl="1"/>
            <a:r>
              <a:rPr lang="en-US" dirty="0" smtClean="0"/>
              <a:t>Have it reviewed and signed by Project Team leads/managers.</a:t>
            </a:r>
            <a:endParaRPr lang="en-US" dirty="0"/>
          </a:p>
        </p:txBody>
      </p:sp>
    </p:spTree>
    <p:extLst>
      <p:ext uri="{BB962C8B-B14F-4D97-AF65-F5344CB8AC3E}">
        <p14:creationId xmlns:p14="http://schemas.microsoft.com/office/powerpoint/2010/main" val="253873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r>
              <a:rPr lang="en-US" dirty="0" smtClean="0"/>
              <a:t>Test documentation</a:t>
            </a:r>
            <a:endParaRPr lang="en-US" dirty="0"/>
          </a:p>
        </p:txBody>
      </p:sp>
      <p:sp>
        <p:nvSpPr>
          <p:cNvPr id="27656" name="Rectangle 8"/>
          <p:cNvSpPr>
            <a:spLocks noGrp="1" noChangeArrowheads="1"/>
          </p:cNvSpPr>
          <p:nvPr>
            <p:ph type="body" idx="1"/>
          </p:nvPr>
        </p:nvSpPr>
        <p:spPr/>
        <p:txBody>
          <a:bodyPr/>
          <a:lstStyle/>
          <a:p>
            <a:r>
              <a:rPr lang="en-US" dirty="0" smtClean="0"/>
              <a:t>Test Case</a:t>
            </a:r>
          </a:p>
          <a:p>
            <a:pPr lvl="1"/>
            <a:r>
              <a:rPr lang="en-US" dirty="0" smtClean="0"/>
              <a:t>Required elements of a Test Case:</a:t>
            </a:r>
          </a:p>
          <a:p>
            <a:pPr lvl="2"/>
            <a:r>
              <a:rPr lang="en-US" dirty="0" smtClean="0"/>
              <a:t>ID – unique identifier of a test case</a:t>
            </a:r>
          </a:p>
          <a:p>
            <a:pPr lvl="2"/>
            <a:r>
              <a:rPr lang="en-US" dirty="0" smtClean="0"/>
              <a:t>Features to be tested </a:t>
            </a:r>
          </a:p>
          <a:p>
            <a:pPr lvl="2"/>
            <a:r>
              <a:rPr lang="en-US" dirty="0" smtClean="0"/>
              <a:t>Steps – </a:t>
            </a:r>
            <a:r>
              <a:rPr lang="en-US" dirty="0"/>
              <a:t>what you need to do</a:t>
            </a:r>
            <a:endParaRPr lang="en-US" dirty="0" smtClean="0"/>
          </a:p>
          <a:p>
            <a:pPr lvl="2"/>
            <a:r>
              <a:rPr lang="en-US" dirty="0" smtClean="0"/>
              <a:t>Input data</a:t>
            </a:r>
          </a:p>
          <a:p>
            <a:pPr lvl="2"/>
            <a:r>
              <a:rPr lang="en-US" dirty="0" smtClean="0"/>
              <a:t>Expected result – what you are supposed to get from application</a:t>
            </a:r>
          </a:p>
          <a:p>
            <a:pPr lvl="2"/>
            <a:r>
              <a:rPr lang="en-US" dirty="0" smtClean="0"/>
              <a:t>Actual result – what you really get from application</a:t>
            </a:r>
          </a:p>
          <a:p>
            <a:pPr lvl="2"/>
            <a:r>
              <a:rPr lang="en-US" dirty="0" smtClean="0"/>
              <a:t>Pass / Fail</a:t>
            </a:r>
          </a:p>
          <a:p>
            <a:pPr lvl="1"/>
            <a:endParaRPr lang="en-US" dirty="0"/>
          </a:p>
        </p:txBody>
      </p:sp>
    </p:spTree>
    <p:extLst>
      <p:ext uri="{BB962C8B-B14F-4D97-AF65-F5344CB8AC3E}">
        <p14:creationId xmlns:p14="http://schemas.microsoft.com/office/powerpoint/2010/main" val="31827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Grp="1" noChangeArrowheads="1"/>
          </p:cNvSpPr>
          <p:nvPr>
            <p:ph type="title"/>
          </p:nvPr>
        </p:nvSpPr>
        <p:spPr/>
        <p:txBody>
          <a:bodyPr/>
          <a:lstStyle/>
          <a:p>
            <a:r>
              <a:rPr lang="en-US" dirty="0" smtClean="0"/>
              <a:t>Test documentation</a:t>
            </a:r>
            <a:endParaRPr lang="en-US" dirty="0"/>
          </a:p>
        </p:txBody>
      </p:sp>
      <p:sp>
        <p:nvSpPr>
          <p:cNvPr id="54279" name="Rectangle 7"/>
          <p:cNvSpPr>
            <a:spLocks noGrp="1" noChangeArrowheads="1"/>
          </p:cNvSpPr>
          <p:nvPr>
            <p:ph type="body" idx="1"/>
          </p:nvPr>
        </p:nvSpPr>
        <p:spPr/>
        <p:txBody>
          <a:bodyPr/>
          <a:lstStyle/>
          <a:p>
            <a:r>
              <a:rPr lang="en-US" dirty="0" smtClean="0"/>
              <a:t>Test Case</a:t>
            </a:r>
          </a:p>
          <a:p>
            <a:pPr lvl="1"/>
            <a:r>
              <a:rPr lang="en-US" dirty="0" smtClean="0"/>
              <a:t>Optional elements of a Test Case:</a:t>
            </a:r>
          </a:p>
          <a:p>
            <a:pPr lvl="2"/>
            <a:r>
              <a:rPr lang="en-US" dirty="0" smtClean="0"/>
              <a:t>Title – verbal description indicative of test case objective</a:t>
            </a:r>
          </a:p>
          <a:p>
            <a:pPr lvl="2"/>
            <a:r>
              <a:rPr lang="en-US" dirty="0" smtClean="0"/>
              <a:t>Goal / objective – primary verification point of the test case</a:t>
            </a:r>
          </a:p>
          <a:p>
            <a:pPr lvl="2"/>
            <a:r>
              <a:rPr lang="en-US" dirty="0" smtClean="0"/>
              <a:t>Project / application ID / title – for TC classification / better tracking</a:t>
            </a:r>
          </a:p>
          <a:p>
            <a:pPr lvl="2"/>
            <a:r>
              <a:rPr lang="en-US" dirty="0" smtClean="0"/>
              <a:t>Functional area – for better TC tracking</a:t>
            </a:r>
          </a:p>
          <a:p>
            <a:pPr lvl="2"/>
            <a:r>
              <a:rPr lang="en-US" dirty="0" smtClean="0"/>
              <a:t>Bug numbers for Failed test cases – for better error / failure tracking (ISO 9000)</a:t>
            </a:r>
          </a:p>
          <a:p>
            <a:pPr lvl="2"/>
            <a:r>
              <a:rPr lang="en-US" dirty="0" smtClean="0"/>
              <a:t>Positive / Negative class – for test execution planning</a:t>
            </a:r>
          </a:p>
          <a:p>
            <a:pPr lvl="2"/>
            <a:r>
              <a:rPr lang="en-US" dirty="0" smtClean="0"/>
              <a:t>Manual / Automatable / Automated parameter etc. – for planning purposes</a:t>
            </a:r>
          </a:p>
          <a:p>
            <a:pPr lvl="2"/>
            <a:r>
              <a:rPr lang="en-US" dirty="0" smtClean="0"/>
              <a:t>Test Environment</a:t>
            </a:r>
          </a:p>
          <a:p>
            <a:pPr lvl="1"/>
            <a:endParaRPr lang="en-US" dirty="0"/>
          </a:p>
        </p:txBody>
      </p:sp>
    </p:spTree>
    <p:extLst>
      <p:ext uri="{BB962C8B-B14F-4D97-AF65-F5344CB8AC3E}">
        <p14:creationId xmlns:p14="http://schemas.microsoft.com/office/powerpoint/2010/main" val="322702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 documentation</a:t>
            </a:r>
            <a:endParaRPr lang="en-US" dirty="0"/>
          </a:p>
        </p:txBody>
      </p:sp>
      <p:sp>
        <p:nvSpPr>
          <p:cNvPr id="9" name="Content Placeholder 8"/>
          <p:cNvSpPr>
            <a:spLocks noGrp="1"/>
          </p:cNvSpPr>
          <p:nvPr>
            <p:ph sz="half" idx="1"/>
          </p:nvPr>
        </p:nvSpPr>
        <p:spPr/>
        <p:txBody>
          <a:bodyPr>
            <a:normAutofit/>
          </a:bodyPr>
          <a:lstStyle/>
          <a:p>
            <a:pPr>
              <a:lnSpc>
                <a:spcPct val="90000"/>
              </a:lnSpc>
            </a:pPr>
            <a:r>
              <a:rPr lang="en-US" dirty="0" smtClean="0"/>
              <a:t>Test Case</a:t>
            </a:r>
          </a:p>
          <a:p>
            <a:pPr lvl="1">
              <a:lnSpc>
                <a:spcPct val="90000"/>
              </a:lnSpc>
            </a:pPr>
            <a:r>
              <a:rPr lang="en-US" dirty="0" smtClean="0"/>
              <a:t> Inputs</a:t>
            </a:r>
          </a:p>
          <a:p>
            <a:pPr lvl="2">
              <a:lnSpc>
                <a:spcPct val="90000"/>
              </a:lnSpc>
            </a:pPr>
            <a:r>
              <a:rPr lang="en-US" dirty="0" smtClean="0"/>
              <a:t>Through the UI</a:t>
            </a:r>
          </a:p>
          <a:p>
            <a:pPr lvl="2">
              <a:lnSpc>
                <a:spcPct val="90000"/>
              </a:lnSpc>
            </a:pPr>
            <a:r>
              <a:rPr lang="en-US" dirty="0" smtClean="0"/>
              <a:t>From interfacing systems or devices</a:t>
            </a:r>
          </a:p>
          <a:p>
            <a:pPr lvl="2">
              <a:lnSpc>
                <a:spcPct val="90000"/>
              </a:lnSpc>
            </a:pPr>
            <a:r>
              <a:rPr lang="en-US" dirty="0" smtClean="0"/>
              <a:t>Files</a:t>
            </a:r>
          </a:p>
          <a:p>
            <a:pPr lvl="2">
              <a:lnSpc>
                <a:spcPct val="90000"/>
              </a:lnSpc>
            </a:pPr>
            <a:r>
              <a:rPr lang="en-US" dirty="0" smtClean="0"/>
              <a:t>Databases</a:t>
            </a:r>
          </a:p>
          <a:p>
            <a:pPr lvl="2">
              <a:lnSpc>
                <a:spcPct val="90000"/>
              </a:lnSpc>
            </a:pPr>
            <a:r>
              <a:rPr lang="en-US" dirty="0" smtClean="0"/>
              <a:t>State</a:t>
            </a:r>
          </a:p>
          <a:p>
            <a:pPr lvl="2">
              <a:lnSpc>
                <a:spcPct val="90000"/>
              </a:lnSpc>
            </a:pPr>
            <a:r>
              <a:rPr lang="en-US" dirty="0" smtClean="0"/>
              <a:t>Environment</a:t>
            </a:r>
          </a:p>
          <a:p>
            <a:endParaRPr lang="en-US" dirty="0"/>
          </a:p>
        </p:txBody>
      </p:sp>
      <p:sp>
        <p:nvSpPr>
          <p:cNvPr id="2" name="Content Placeholder 1"/>
          <p:cNvSpPr>
            <a:spLocks noGrp="1"/>
          </p:cNvSpPr>
          <p:nvPr>
            <p:ph sz="half" idx="2"/>
          </p:nvPr>
        </p:nvSpPr>
        <p:spPr/>
        <p:txBody>
          <a:bodyPr>
            <a:normAutofit/>
          </a:bodyPr>
          <a:lstStyle/>
          <a:p>
            <a:r>
              <a:rPr lang="en-US" dirty="0" smtClean="0"/>
              <a:t>Test Case</a:t>
            </a:r>
          </a:p>
          <a:p>
            <a:pPr lvl="1"/>
            <a:r>
              <a:rPr lang="en-US" dirty="0"/>
              <a:t>Outputs</a:t>
            </a:r>
          </a:p>
          <a:p>
            <a:pPr lvl="2"/>
            <a:r>
              <a:rPr lang="en-US" dirty="0"/>
              <a:t>To UI</a:t>
            </a:r>
          </a:p>
          <a:p>
            <a:pPr lvl="2"/>
            <a:r>
              <a:rPr lang="en-US" dirty="0"/>
              <a:t>To interfacing systems or devices</a:t>
            </a:r>
          </a:p>
          <a:p>
            <a:pPr lvl="2"/>
            <a:r>
              <a:rPr lang="en-US" dirty="0"/>
              <a:t>Files</a:t>
            </a:r>
          </a:p>
          <a:p>
            <a:pPr lvl="2"/>
            <a:r>
              <a:rPr lang="en-US" dirty="0"/>
              <a:t>Databases</a:t>
            </a:r>
          </a:p>
          <a:p>
            <a:pPr lvl="2"/>
            <a:r>
              <a:rPr lang="en-US" dirty="0"/>
              <a:t>State</a:t>
            </a:r>
          </a:p>
          <a:p>
            <a:pPr lvl="2"/>
            <a:r>
              <a:rPr lang="en-US" dirty="0"/>
              <a:t>Response time</a:t>
            </a:r>
          </a:p>
          <a:p>
            <a:endParaRPr lang="en-US" dirty="0"/>
          </a:p>
        </p:txBody>
      </p:sp>
      <p:sp>
        <p:nvSpPr>
          <p:cNvPr id="121858" name="Rectangle 1026"/>
          <p:cNvSpPr>
            <a:spLocks noChangeArrowheads="1"/>
          </p:cNvSpPr>
          <p:nvPr/>
        </p:nvSpPr>
        <p:spPr bwMode="auto">
          <a:xfrm>
            <a:off x="1564217" y="457200"/>
            <a:ext cx="10363200" cy="60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endParaRPr lang="en-US" sz="3200" dirty="0">
              <a:solidFill>
                <a:schemeClr val="bg2"/>
              </a:solidFill>
              <a:latin typeface="Arial" charset="0"/>
              <a:cs typeface="Arial" charset="0"/>
            </a:endParaRPr>
          </a:p>
        </p:txBody>
      </p:sp>
      <p:sp>
        <p:nvSpPr>
          <p:cNvPr id="121860" name="Rectangle 1028"/>
          <p:cNvSpPr>
            <a:spLocks noChangeArrowheads="1"/>
          </p:cNvSpPr>
          <p:nvPr/>
        </p:nvSpPr>
        <p:spPr bwMode="auto">
          <a:xfrm>
            <a:off x="1564217" y="1066800"/>
            <a:ext cx="10363200"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742950" lvl="1" indent="-285750">
              <a:spcBef>
                <a:spcPct val="20000"/>
              </a:spcBef>
            </a:pPr>
            <a:endParaRPr lang="en-US" sz="2000" dirty="0">
              <a:latin typeface="Arial" charset="0"/>
              <a:cs typeface="Arial" charset="0"/>
            </a:endParaRPr>
          </a:p>
        </p:txBody>
      </p:sp>
    </p:spTree>
    <p:extLst>
      <p:ext uri="{BB962C8B-B14F-4D97-AF65-F5344CB8AC3E}">
        <p14:creationId xmlns:p14="http://schemas.microsoft.com/office/powerpoint/2010/main" val="168270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dirty="0" smtClean="0"/>
              <a:t>Test documentation</a:t>
            </a:r>
            <a:endParaRPr lang="en-US" dirty="0"/>
          </a:p>
        </p:txBody>
      </p:sp>
      <p:sp>
        <p:nvSpPr>
          <p:cNvPr id="56326" name="Rectangle 6"/>
          <p:cNvSpPr>
            <a:spLocks noGrp="1" noChangeArrowheads="1"/>
          </p:cNvSpPr>
          <p:nvPr>
            <p:ph type="body" idx="1"/>
          </p:nvPr>
        </p:nvSpPr>
        <p:spPr/>
        <p:txBody>
          <a:bodyPr>
            <a:normAutofit lnSpcReduction="10000"/>
          </a:bodyPr>
          <a:lstStyle/>
          <a:p>
            <a:pPr>
              <a:lnSpc>
                <a:spcPct val="120000"/>
              </a:lnSpc>
              <a:spcBef>
                <a:spcPts val="0"/>
              </a:spcBef>
            </a:pPr>
            <a:r>
              <a:rPr lang="en-US" dirty="0" smtClean="0"/>
              <a:t>Test Case</a:t>
            </a:r>
          </a:p>
          <a:p>
            <a:pPr lvl="1">
              <a:lnSpc>
                <a:spcPct val="120000"/>
              </a:lnSpc>
              <a:spcBef>
                <a:spcPts val="0"/>
              </a:spcBef>
            </a:pPr>
            <a:r>
              <a:rPr lang="en-US" dirty="0" smtClean="0"/>
              <a:t>Format – follow company standards; if no standards – choose the one that works best for you</a:t>
            </a:r>
          </a:p>
          <a:p>
            <a:pPr lvl="2">
              <a:lnSpc>
                <a:spcPct val="120000"/>
              </a:lnSpc>
              <a:spcBef>
                <a:spcPts val="0"/>
              </a:spcBef>
            </a:pPr>
            <a:r>
              <a:rPr lang="en-US" dirty="0" smtClean="0"/>
              <a:t>MS Word document</a:t>
            </a:r>
          </a:p>
          <a:p>
            <a:pPr lvl="2">
              <a:lnSpc>
                <a:spcPct val="120000"/>
              </a:lnSpc>
              <a:spcBef>
                <a:spcPts val="0"/>
              </a:spcBef>
            </a:pPr>
            <a:r>
              <a:rPr lang="en-US" dirty="0" smtClean="0"/>
              <a:t>MS Excel document</a:t>
            </a:r>
          </a:p>
          <a:p>
            <a:pPr lvl="2">
              <a:lnSpc>
                <a:spcPct val="120000"/>
              </a:lnSpc>
              <a:spcBef>
                <a:spcPts val="0"/>
              </a:spcBef>
            </a:pPr>
            <a:r>
              <a:rPr lang="en-US" dirty="0" smtClean="0"/>
              <a:t>Memo-like paragraphs (MS Word, Notepad, </a:t>
            </a:r>
            <a:r>
              <a:rPr lang="en-US" dirty="0" err="1" smtClean="0"/>
              <a:t>Wordpad</a:t>
            </a:r>
            <a:r>
              <a:rPr lang="en-US" dirty="0" smtClean="0"/>
              <a:t>)</a:t>
            </a:r>
          </a:p>
          <a:p>
            <a:pPr lvl="1">
              <a:lnSpc>
                <a:spcPct val="120000"/>
              </a:lnSpc>
              <a:spcBef>
                <a:spcPts val="0"/>
              </a:spcBef>
            </a:pPr>
            <a:r>
              <a:rPr lang="en-US" dirty="0" smtClean="0"/>
              <a:t>Classes</a:t>
            </a:r>
          </a:p>
          <a:p>
            <a:pPr lvl="2">
              <a:lnSpc>
                <a:spcPct val="120000"/>
              </a:lnSpc>
              <a:spcBef>
                <a:spcPts val="0"/>
              </a:spcBef>
            </a:pPr>
            <a:r>
              <a:rPr lang="en-US" dirty="0" smtClean="0"/>
              <a:t>Positive and Negative</a:t>
            </a:r>
          </a:p>
          <a:p>
            <a:pPr lvl="2">
              <a:lnSpc>
                <a:spcPct val="120000"/>
              </a:lnSpc>
              <a:spcBef>
                <a:spcPts val="0"/>
              </a:spcBef>
            </a:pPr>
            <a:r>
              <a:rPr lang="en-US" dirty="0" smtClean="0"/>
              <a:t>Functional, Non-Functional and UI</a:t>
            </a:r>
          </a:p>
          <a:p>
            <a:pPr lvl="2">
              <a:lnSpc>
                <a:spcPct val="120000"/>
              </a:lnSpc>
              <a:spcBef>
                <a:spcPts val="0"/>
              </a:spcBef>
            </a:pPr>
            <a:r>
              <a:rPr lang="en-US" dirty="0" smtClean="0"/>
              <a:t>Implicit verifications and explicit verifications</a:t>
            </a:r>
          </a:p>
          <a:p>
            <a:pPr lvl="2">
              <a:lnSpc>
                <a:spcPct val="120000"/>
              </a:lnSpc>
              <a:spcBef>
                <a:spcPts val="0"/>
              </a:spcBef>
            </a:pPr>
            <a:r>
              <a:rPr lang="en-US" dirty="0" smtClean="0"/>
              <a:t>Systematic testing and ad-hoc</a:t>
            </a:r>
          </a:p>
          <a:p>
            <a:pPr lvl="1">
              <a:lnSpc>
                <a:spcPct val="120000"/>
              </a:lnSpc>
            </a:pPr>
            <a:endParaRPr lang="en-US" dirty="0"/>
          </a:p>
        </p:txBody>
      </p:sp>
    </p:spTree>
    <p:extLst>
      <p:ext uri="{BB962C8B-B14F-4D97-AF65-F5344CB8AC3E}">
        <p14:creationId xmlns:p14="http://schemas.microsoft.com/office/powerpoint/2010/main" val="39691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471" y="503851"/>
            <a:ext cx="9601200" cy="1142385"/>
          </a:xfrm>
        </p:spPr>
        <p:txBody>
          <a:bodyPr/>
          <a:lstStyle/>
          <a:p>
            <a:r>
              <a:rPr lang="en-US" dirty="0"/>
              <a:t>Outlines </a:t>
            </a:r>
          </a:p>
        </p:txBody>
      </p:sp>
      <p:sp>
        <p:nvSpPr>
          <p:cNvPr id="3" name="Content Placeholder 2"/>
          <p:cNvSpPr>
            <a:spLocks noGrp="1"/>
          </p:cNvSpPr>
          <p:nvPr>
            <p:ph idx="1"/>
          </p:nvPr>
        </p:nvSpPr>
        <p:spPr>
          <a:xfrm>
            <a:off x="1049593" y="2062958"/>
            <a:ext cx="10404987" cy="3809999"/>
          </a:xfrm>
        </p:spPr>
        <p:txBody>
          <a:bodyPr>
            <a:noAutofit/>
          </a:bodyPr>
          <a:lstStyle/>
          <a:p>
            <a:pPr marL="398463" indent="-398463">
              <a:lnSpc>
                <a:spcPct val="100000"/>
              </a:lnSpc>
              <a:spcBef>
                <a:spcPts val="1200"/>
              </a:spcBef>
              <a:buFont typeface="Wingdings" panose="05000000000000000000" pitchFamily="2" charset="2"/>
              <a:buChar char="Ø"/>
            </a:pPr>
            <a:r>
              <a:rPr lang="en-US" sz="2800" dirty="0" smtClean="0"/>
              <a:t>Test </a:t>
            </a:r>
            <a:r>
              <a:rPr lang="en-US" sz="2800" dirty="0"/>
              <a:t>Plan vs Test </a:t>
            </a:r>
            <a:r>
              <a:rPr lang="en-US" sz="2800" dirty="0" smtClean="0"/>
              <a:t>Strategy</a:t>
            </a:r>
          </a:p>
          <a:p>
            <a:pPr marL="398463" indent="-398463">
              <a:lnSpc>
                <a:spcPct val="100000"/>
              </a:lnSpc>
              <a:spcBef>
                <a:spcPts val="1200"/>
              </a:spcBef>
              <a:buFont typeface="Wingdings" panose="05000000000000000000" pitchFamily="2" charset="2"/>
              <a:buChar char="Ø"/>
            </a:pPr>
            <a:r>
              <a:rPr lang="en-US" sz="2800" dirty="0" smtClean="0"/>
              <a:t>Importance of a Test Plan</a:t>
            </a:r>
          </a:p>
          <a:p>
            <a:pPr marL="398463" indent="-398463">
              <a:lnSpc>
                <a:spcPct val="100000"/>
              </a:lnSpc>
              <a:spcBef>
                <a:spcPts val="1200"/>
              </a:spcBef>
              <a:buFont typeface="Wingdings" panose="05000000000000000000" pitchFamily="2" charset="2"/>
              <a:buChar char="Ø"/>
            </a:pPr>
            <a:r>
              <a:rPr lang="en-US" sz="2800" dirty="0" smtClean="0"/>
              <a:t>Test Documentation</a:t>
            </a:r>
            <a:endParaRPr lang="en-US" sz="2800" dirty="0"/>
          </a:p>
          <a:p>
            <a:pPr marL="398463" indent="-398463">
              <a:lnSpc>
                <a:spcPct val="100000"/>
              </a:lnSpc>
              <a:spcBef>
                <a:spcPts val="1200"/>
              </a:spcBef>
              <a:buFont typeface="Wingdings" panose="05000000000000000000" pitchFamily="2" charset="2"/>
              <a:buChar char="Ø"/>
            </a:pPr>
            <a:r>
              <a:rPr lang="en-US" sz="2800" dirty="0"/>
              <a:t>How to create a Test Plan</a:t>
            </a:r>
          </a:p>
          <a:p>
            <a:pPr marL="398463" indent="-398463">
              <a:lnSpc>
                <a:spcPct val="100000"/>
              </a:lnSpc>
              <a:spcBef>
                <a:spcPts val="1200"/>
              </a:spcBef>
              <a:buFont typeface="Wingdings" panose="05000000000000000000" pitchFamily="2" charset="2"/>
              <a:buChar char="Ø"/>
            </a:pPr>
            <a:r>
              <a:rPr lang="en-US" sz="2800" dirty="0"/>
              <a:t>Summary    </a:t>
            </a:r>
          </a:p>
          <a:p>
            <a:pPr marL="398463" indent="-398463">
              <a:lnSpc>
                <a:spcPct val="100000"/>
              </a:lnSpc>
              <a:spcBef>
                <a:spcPts val="600"/>
              </a:spcBef>
              <a:buFont typeface="Wingdings" panose="05000000000000000000" pitchFamily="2" charset="2"/>
              <a:buChar char="Ø"/>
            </a:pPr>
            <a:endParaRPr lang="en-US" sz="2800"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2</a:t>
            </a:fld>
            <a:endParaRPr lang="en-US"/>
          </a:p>
        </p:txBody>
      </p:sp>
    </p:spTree>
    <p:extLst>
      <p:ext uri="{BB962C8B-B14F-4D97-AF65-F5344CB8AC3E}">
        <p14:creationId xmlns:p14="http://schemas.microsoft.com/office/powerpoint/2010/main" val="39049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 documentation</a:t>
            </a:r>
            <a:endParaRPr lang="en-US" dirty="0"/>
          </a:p>
        </p:txBody>
      </p:sp>
      <p:sp>
        <p:nvSpPr>
          <p:cNvPr id="9" name="Content Placeholder 8"/>
          <p:cNvSpPr>
            <a:spLocks noGrp="1"/>
          </p:cNvSpPr>
          <p:nvPr>
            <p:ph idx="1"/>
          </p:nvPr>
        </p:nvSpPr>
        <p:spPr/>
        <p:txBody>
          <a:bodyPr/>
          <a:lstStyle/>
          <a:p>
            <a:r>
              <a:rPr lang="en-US" dirty="0" smtClean="0"/>
              <a:t>Test Suite</a:t>
            </a:r>
          </a:p>
          <a:p>
            <a:pPr lvl="1"/>
            <a:r>
              <a:rPr lang="en-US" dirty="0" smtClean="0"/>
              <a:t>A document specifying a sequence of actions for the execution of multiple test cases</a:t>
            </a:r>
          </a:p>
          <a:p>
            <a:pPr lvl="1"/>
            <a:r>
              <a:rPr lang="en-US" dirty="0" smtClean="0"/>
              <a:t>Purpose: to put the test cases into an executable order, although individual test cases may have an internal set of steps or procedures</a:t>
            </a:r>
          </a:p>
          <a:p>
            <a:pPr lvl="1"/>
            <a:r>
              <a:rPr lang="en-US" dirty="0" smtClean="0"/>
              <a:t>Is typically manual, if automated, typically referred to as test script (though manual procedures can also be a type of script)</a:t>
            </a:r>
          </a:p>
          <a:p>
            <a:pPr lvl="1"/>
            <a:r>
              <a:rPr lang="en-US" dirty="0" smtClean="0"/>
              <a:t>Multiple Test Suites need to be organized into some sequence – this defines the order in which the test cases or scripts are to be run, what timing considerations are, who should run them etc.</a:t>
            </a:r>
          </a:p>
          <a:p>
            <a:pPr lvl="2"/>
            <a:endParaRPr lang="en-US" dirty="0" smtClean="0"/>
          </a:p>
          <a:p>
            <a:endParaRPr lang="en-US" dirty="0"/>
          </a:p>
        </p:txBody>
      </p:sp>
      <p:sp>
        <p:nvSpPr>
          <p:cNvPr id="123906" name="Rectangle 2"/>
          <p:cNvSpPr>
            <a:spLocks noChangeArrowheads="1"/>
          </p:cNvSpPr>
          <p:nvPr/>
        </p:nvSpPr>
        <p:spPr bwMode="auto">
          <a:xfrm>
            <a:off x="1564217" y="457200"/>
            <a:ext cx="10363200" cy="60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endParaRPr lang="en-US" sz="3200" dirty="0">
              <a:solidFill>
                <a:schemeClr val="bg2"/>
              </a:solidFill>
              <a:latin typeface="Arial" charset="0"/>
              <a:cs typeface="Arial" charset="0"/>
            </a:endParaRPr>
          </a:p>
        </p:txBody>
      </p:sp>
      <p:sp>
        <p:nvSpPr>
          <p:cNvPr id="123908" name="Rectangle 4"/>
          <p:cNvSpPr>
            <a:spLocks noChangeArrowheads="1"/>
          </p:cNvSpPr>
          <p:nvPr/>
        </p:nvSpPr>
        <p:spPr bwMode="auto">
          <a:xfrm>
            <a:off x="1564217" y="1066800"/>
            <a:ext cx="10363200"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742950" lvl="1" indent="-285750">
              <a:lnSpc>
                <a:spcPct val="90000"/>
              </a:lnSpc>
              <a:spcBef>
                <a:spcPct val="20000"/>
              </a:spcBef>
            </a:pPr>
            <a:endParaRPr lang="en-US" sz="2000" dirty="0">
              <a:latin typeface="Arial" charset="0"/>
              <a:cs typeface="Arial" charset="0"/>
            </a:endParaRPr>
          </a:p>
        </p:txBody>
      </p:sp>
    </p:spTree>
    <p:extLst>
      <p:ext uri="{BB962C8B-B14F-4D97-AF65-F5344CB8AC3E}">
        <p14:creationId xmlns:p14="http://schemas.microsoft.com/office/powerpoint/2010/main" val="153452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en-US" dirty="0"/>
              <a:t>Elements of a test plan 1</a:t>
            </a:r>
          </a:p>
        </p:txBody>
      </p:sp>
      <p:sp>
        <p:nvSpPr>
          <p:cNvPr id="1596419" name="Rectangle 3"/>
          <p:cNvSpPr>
            <a:spLocks noGrp="1" noChangeArrowheads="1"/>
          </p:cNvSpPr>
          <p:nvPr>
            <p:ph type="body" idx="1"/>
          </p:nvPr>
        </p:nvSpPr>
        <p:spPr>
          <a:xfrm>
            <a:off x="838200" y="1825625"/>
            <a:ext cx="10683240" cy="4351338"/>
          </a:xfrm>
        </p:spPr>
        <p:txBody>
          <a:bodyPr>
            <a:noAutofit/>
          </a:bodyPr>
          <a:lstStyle/>
          <a:p>
            <a:pPr>
              <a:lnSpc>
                <a:spcPct val="120000"/>
              </a:lnSpc>
              <a:spcBef>
                <a:spcPts val="0"/>
              </a:spcBef>
            </a:pPr>
            <a:r>
              <a:rPr lang="en-US" sz="2000" dirty="0"/>
              <a:t>Title</a:t>
            </a:r>
          </a:p>
          <a:p>
            <a:pPr>
              <a:lnSpc>
                <a:spcPct val="120000"/>
              </a:lnSpc>
              <a:spcBef>
                <a:spcPts val="0"/>
              </a:spcBef>
            </a:pPr>
            <a:r>
              <a:rPr lang="en-US" sz="2000" dirty="0"/>
              <a:t>Identification of software (incl. version/release #s)</a:t>
            </a:r>
          </a:p>
          <a:p>
            <a:pPr>
              <a:lnSpc>
                <a:spcPct val="120000"/>
              </a:lnSpc>
              <a:spcBef>
                <a:spcPts val="0"/>
              </a:spcBef>
            </a:pPr>
            <a:r>
              <a:rPr lang="en-US" sz="2000" dirty="0"/>
              <a:t>Revision history of document (incl. authors, dates)</a:t>
            </a:r>
          </a:p>
          <a:p>
            <a:pPr>
              <a:lnSpc>
                <a:spcPct val="120000"/>
              </a:lnSpc>
              <a:spcBef>
                <a:spcPts val="0"/>
              </a:spcBef>
            </a:pPr>
            <a:r>
              <a:rPr lang="en-US" sz="2000" dirty="0"/>
              <a:t>Table of Contents</a:t>
            </a:r>
          </a:p>
          <a:p>
            <a:pPr>
              <a:lnSpc>
                <a:spcPct val="120000"/>
              </a:lnSpc>
              <a:spcBef>
                <a:spcPts val="0"/>
              </a:spcBef>
            </a:pPr>
            <a:r>
              <a:rPr lang="en-US" sz="2000" dirty="0"/>
              <a:t>Purpose of document, intended audience</a:t>
            </a:r>
          </a:p>
          <a:p>
            <a:pPr>
              <a:lnSpc>
                <a:spcPct val="120000"/>
              </a:lnSpc>
              <a:spcBef>
                <a:spcPts val="0"/>
              </a:spcBef>
            </a:pPr>
            <a:r>
              <a:rPr lang="en-US" sz="2000" dirty="0"/>
              <a:t>Objective of testing effort</a:t>
            </a:r>
          </a:p>
          <a:p>
            <a:pPr>
              <a:lnSpc>
                <a:spcPct val="120000"/>
              </a:lnSpc>
              <a:spcBef>
                <a:spcPts val="0"/>
              </a:spcBef>
            </a:pPr>
            <a:r>
              <a:rPr lang="en-US" sz="2000" dirty="0"/>
              <a:t>Software product overview</a:t>
            </a:r>
          </a:p>
          <a:p>
            <a:pPr>
              <a:lnSpc>
                <a:spcPct val="120000"/>
              </a:lnSpc>
              <a:spcBef>
                <a:spcPts val="0"/>
              </a:spcBef>
            </a:pPr>
            <a:r>
              <a:rPr lang="en-US" sz="2000" dirty="0"/>
              <a:t>Relevant related document list, such as requirements, design documents, other test plans, etc.</a:t>
            </a:r>
          </a:p>
          <a:p>
            <a:pPr>
              <a:lnSpc>
                <a:spcPct val="120000"/>
              </a:lnSpc>
              <a:spcBef>
                <a:spcPts val="0"/>
              </a:spcBef>
            </a:pPr>
            <a:r>
              <a:rPr lang="en-US" sz="2000" dirty="0"/>
              <a:t>Relevant standards or legal requirements</a:t>
            </a:r>
          </a:p>
          <a:p>
            <a:pPr>
              <a:lnSpc>
                <a:spcPct val="120000"/>
              </a:lnSpc>
              <a:spcBef>
                <a:spcPts val="0"/>
              </a:spcBef>
            </a:pPr>
            <a:r>
              <a:rPr lang="en-US" sz="2000" dirty="0"/>
              <a:t>Traceability requirements</a:t>
            </a:r>
          </a:p>
        </p:txBody>
      </p:sp>
    </p:spTree>
    <p:extLst>
      <p:ext uri="{BB962C8B-B14F-4D97-AF65-F5344CB8AC3E}">
        <p14:creationId xmlns:p14="http://schemas.microsoft.com/office/powerpoint/2010/main" val="139287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a:t>Elements of a test plan 2</a:t>
            </a:r>
          </a:p>
        </p:txBody>
      </p:sp>
      <p:sp>
        <p:nvSpPr>
          <p:cNvPr id="1597443" name="Rectangle 3"/>
          <p:cNvSpPr>
            <a:spLocks noGrp="1" noChangeArrowheads="1"/>
          </p:cNvSpPr>
          <p:nvPr>
            <p:ph type="body" idx="1"/>
          </p:nvPr>
        </p:nvSpPr>
        <p:spPr/>
        <p:txBody>
          <a:bodyPr>
            <a:normAutofit fontScale="77500" lnSpcReduction="20000"/>
          </a:bodyPr>
          <a:lstStyle/>
          <a:p>
            <a:pPr>
              <a:lnSpc>
                <a:spcPct val="120000"/>
              </a:lnSpc>
              <a:spcBef>
                <a:spcPts val="600"/>
              </a:spcBef>
            </a:pPr>
            <a:r>
              <a:rPr lang="en-US" dirty="0"/>
              <a:t>Relevant naming conventions and identifier conventions</a:t>
            </a:r>
          </a:p>
          <a:p>
            <a:pPr>
              <a:lnSpc>
                <a:spcPct val="120000"/>
              </a:lnSpc>
              <a:spcBef>
                <a:spcPts val="600"/>
              </a:spcBef>
            </a:pPr>
            <a:r>
              <a:rPr lang="en-US" dirty="0"/>
              <a:t>Overall software project organization and personnel/contact-info</a:t>
            </a:r>
            <a:r>
              <a:rPr lang="en-US" dirty="0" smtClean="0"/>
              <a:t>/responsibilities</a:t>
            </a:r>
            <a:endParaRPr lang="en-US" dirty="0"/>
          </a:p>
          <a:p>
            <a:pPr>
              <a:lnSpc>
                <a:spcPct val="120000"/>
              </a:lnSpc>
              <a:spcBef>
                <a:spcPts val="600"/>
              </a:spcBef>
            </a:pPr>
            <a:r>
              <a:rPr lang="en-US" dirty="0"/>
              <a:t>Test organization and personnel/contact-info/responsibilities</a:t>
            </a:r>
          </a:p>
          <a:p>
            <a:pPr>
              <a:lnSpc>
                <a:spcPct val="120000"/>
              </a:lnSpc>
              <a:spcBef>
                <a:spcPts val="600"/>
              </a:spcBef>
            </a:pPr>
            <a:r>
              <a:rPr lang="en-US" dirty="0"/>
              <a:t>Assumptions and dependencies</a:t>
            </a:r>
          </a:p>
          <a:p>
            <a:pPr>
              <a:lnSpc>
                <a:spcPct val="120000"/>
              </a:lnSpc>
              <a:spcBef>
                <a:spcPts val="600"/>
              </a:spcBef>
            </a:pPr>
            <a:r>
              <a:rPr lang="en-US" dirty="0"/>
              <a:t>Project risk analysis</a:t>
            </a:r>
          </a:p>
          <a:p>
            <a:pPr>
              <a:lnSpc>
                <a:spcPct val="120000"/>
              </a:lnSpc>
              <a:spcBef>
                <a:spcPts val="600"/>
              </a:spcBef>
            </a:pPr>
            <a:r>
              <a:rPr lang="en-US" dirty="0"/>
              <a:t>Testing priorities and focus</a:t>
            </a:r>
          </a:p>
          <a:p>
            <a:pPr>
              <a:lnSpc>
                <a:spcPct val="120000"/>
              </a:lnSpc>
              <a:spcBef>
                <a:spcPts val="600"/>
              </a:spcBef>
            </a:pPr>
            <a:r>
              <a:rPr lang="en-US" dirty="0"/>
              <a:t>Scope and limitations of testing</a:t>
            </a:r>
          </a:p>
          <a:p>
            <a:pPr>
              <a:lnSpc>
                <a:spcPct val="120000"/>
              </a:lnSpc>
              <a:spcBef>
                <a:spcPts val="600"/>
              </a:spcBef>
            </a:pPr>
            <a:r>
              <a:rPr lang="en-US" dirty="0"/>
              <a:t>Test outline - a decomposition of the test approach by test type, feature, functionality, process, system, module, etc. as applicable</a:t>
            </a:r>
          </a:p>
          <a:p>
            <a:pPr>
              <a:lnSpc>
                <a:spcPct val="120000"/>
              </a:lnSpc>
              <a:spcBef>
                <a:spcPts val="600"/>
              </a:spcBef>
            </a:pPr>
            <a:r>
              <a:rPr lang="en-US" dirty="0"/>
              <a:t>Outline of data input equivalence classes, boundary value analysis, error classes</a:t>
            </a:r>
          </a:p>
        </p:txBody>
      </p:sp>
    </p:spTree>
    <p:extLst>
      <p:ext uri="{BB962C8B-B14F-4D97-AF65-F5344CB8AC3E}">
        <p14:creationId xmlns:p14="http://schemas.microsoft.com/office/powerpoint/2010/main" val="294518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r>
              <a:rPr lang="en-US" dirty="0"/>
              <a:t>Elements of a test plan 3</a:t>
            </a:r>
          </a:p>
        </p:txBody>
      </p:sp>
      <p:sp>
        <p:nvSpPr>
          <p:cNvPr id="1598467" name="Rectangle 3"/>
          <p:cNvSpPr>
            <a:spLocks noGrp="1" noChangeArrowheads="1"/>
          </p:cNvSpPr>
          <p:nvPr>
            <p:ph idx="1"/>
          </p:nvPr>
        </p:nvSpPr>
        <p:spPr/>
        <p:txBody>
          <a:bodyPr>
            <a:noAutofit/>
          </a:bodyPr>
          <a:lstStyle/>
          <a:p>
            <a:pPr>
              <a:lnSpc>
                <a:spcPct val="100000"/>
              </a:lnSpc>
              <a:spcBef>
                <a:spcPts val="600"/>
              </a:spcBef>
            </a:pPr>
            <a:r>
              <a:rPr lang="en-US" sz="2000" dirty="0"/>
              <a:t>Test environment - hardware, operating systems, other required software, data configurations, interfaces to other systems</a:t>
            </a:r>
          </a:p>
          <a:p>
            <a:pPr>
              <a:lnSpc>
                <a:spcPct val="100000"/>
              </a:lnSpc>
              <a:spcBef>
                <a:spcPts val="600"/>
              </a:spcBef>
            </a:pPr>
            <a:r>
              <a:rPr lang="en-US" sz="2000" dirty="0"/>
              <a:t>Test environment validity analysis - differences between the test and production systems and their impact on test </a:t>
            </a:r>
            <a:r>
              <a:rPr lang="en-US" sz="2000" dirty="0" smtClean="0"/>
              <a:t>validity</a:t>
            </a:r>
            <a:endParaRPr lang="en-US" sz="2000" dirty="0"/>
          </a:p>
          <a:p>
            <a:pPr>
              <a:lnSpc>
                <a:spcPct val="100000"/>
              </a:lnSpc>
              <a:spcBef>
                <a:spcPts val="600"/>
              </a:spcBef>
            </a:pPr>
            <a:r>
              <a:rPr lang="en-US" sz="2000" dirty="0"/>
              <a:t>Test environment setup and configuration issues</a:t>
            </a:r>
          </a:p>
          <a:p>
            <a:pPr>
              <a:lnSpc>
                <a:spcPct val="100000"/>
              </a:lnSpc>
              <a:spcBef>
                <a:spcPts val="600"/>
              </a:spcBef>
            </a:pPr>
            <a:r>
              <a:rPr lang="en-US" sz="2000" dirty="0"/>
              <a:t>Software migration processes</a:t>
            </a:r>
          </a:p>
          <a:p>
            <a:pPr>
              <a:lnSpc>
                <a:spcPct val="100000"/>
              </a:lnSpc>
              <a:spcBef>
                <a:spcPts val="600"/>
              </a:spcBef>
            </a:pPr>
            <a:r>
              <a:rPr lang="en-US" sz="2000" dirty="0"/>
              <a:t>Software CM processes</a:t>
            </a:r>
          </a:p>
          <a:p>
            <a:pPr>
              <a:lnSpc>
                <a:spcPct val="100000"/>
              </a:lnSpc>
              <a:spcBef>
                <a:spcPts val="600"/>
              </a:spcBef>
            </a:pPr>
            <a:r>
              <a:rPr lang="en-US" sz="2000" dirty="0"/>
              <a:t>Test data setup requirements</a:t>
            </a:r>
          </a:p>
          <a:p>
            <a:pPr>
              <a:lnSpc>
                <a:spcPct val="100000"/>
              </a:lnSpc>
              <a:spcBef>
                <a:spcPts val="600"/>
              </a:spcBef>
            </a:pPr>
            <a:r>
              <a:rPr lang="en-US" sz="2000" dirty="0"/>
              <a:t>Database setup requirements</a:t>
            </a:r>
          </a:p>
          <a:p>
            <a:pPr>
              <a:lnSpc>
                <a:spcPct val="100000"/>
              </a:lnSpc>
              <a:spcBef>
                <a:spcPts val="600"/>
              </a:spcBef>
            </a:pPr>
            <a:r>
              <a:rPr lang="en-US" sz="2000" dirty="0"/>
              <a:t>Outline of system-logging/error-logging/other capabilities, and tools such as screen capture software, that will be used to help describe and report bugs</a:t>
            </a:r>
          </a:p>
        </p:txBody>
      </p:sp>
    </p:spTree>
    <p:extLst>
      <p:ext uri="{BB962C8B-B14F-4D97-AF65-F5344CB8AC3E}">
        <p14:creationId xmlns:p14="http://schemas.microsoft.com/office/powerpoint/2010/main" val="265796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2"/>
          <p:cNvSpPr>
            <a:spLocks noGrp="1" noChangeArrowheads="1"/>
          </p:cNvSpPr>
          <p:nvPr>
            <p:ph type="title"/>
          </p:nvPr>
        </p:nvSpPr>
        <p:spPr/>
        <p:txBody>
          <a:bodyPr/>
          <a:lstStyle/>
          <a:p>
            <a:r>
              <a:rPr lang="en-US" dirty="0"/>
              <a:t>Elements of a test plan 4</a:t>
            </a:r>
          </a:p>
        </p:txBody>
      </p:sp>
      <p:sp>
        <p:nvSpPr>
          <p:cNvPr id="1599491" name="Rectangle 3"/>
          <p:cNvSpPr>
            <a:spLocks noGrp="1" noChangeArrowheads="1"/>
          </p:cNvSpPr>
          <p:nvPr>
            <p:ph type="body" idx="1"/>
          </p:nvPr>
        </p:nvSpPr>
        <p:spPr/>
        <p:txBody>
          <a:bodyPr>
            <a:normAutofit fontScale="70000" lnSpcReduction="20000"/>
          </a:bodyPr>
          <a:lstStyle/>
          <a:p>
            <a:pPr>
              <a:lnSpc>
                <a:spcPct val="120000"/>
              </a:lnSpc>
              <a:spcBef>
                <a:spcPts val="600"/>
              </a:spcBef>
            </a:pPr>
            <a:r>
              <a:rPr lang="en-US" dirty="0"/>
              <a:t>Discussion of any specialized software or hardware tools that will be used by testers to help track the cause or source of bugs</a:t>
            </a:r>
          </a:p>
          <a:p>
            <a:pPr>
              <a:lnSpc>
                <a:spcPct val="120000"/>
              </a:lnSpc>
              <a:spcBef>
                <a:spcPts val="600"/>
              </a:spcBef>
            </a:pPr>
            <a:r>
              <a:rPr lang="en-US" dirty="0"/>
              <a:t>Test automation - justification and overview</a:t>
            </a:r>
          </a:p>
          <a:p>
            <a:pPr>
              <a:lnSpc>
                <a:spcPct val="120000"/>
              </a:lnSpc>
              <a:spcBef>
                <a:spcPts val="600"/>
              </a:spcBef>
            </a:pPr>
            <a:r>
              <a:rPr lang="en-US" dirty="0"/>
              <a:t>Test tools to be used, including versions, patches, etc.</a:t>
            </a:r>
          </a:p>
          <a:p>
            <a:pPr>
              <a:lnSpc>
                <a:spcPct val="120000"/>
              </a:lnSpc>
              <a:spcBef>
                <a:spcPts val="600"/>
              </a:spcBef>
            </a:pPr>
            <a:r>
              <a:rPr lang="en-US" dirty="0"/>
              <a:t>Test script/test code maintenance processes and version control</a:t>
            </a:r>
          </a:p>
          <a:p>
            <a:pPr>
              <a:lnSpc>
                <a:spcPct val="120000"/>
              </a:lnSpc>
              <a:spcBef>
                <a:spcPts val="600"/>
              </a:spcBef>
            </a:pPr>
            <a:r>
              <a:rPr lang="en-US" dirty="0"/>
              <a:t>Problem tracking and resolution - tools and processes</a:t>
            </a:r>
          </a:p>
          <a:p>
            <a:pPr>
              <a:lnSpc>
                <a:spcPct val="120000"/>
              </a:lnSpc>
              <a:spcBef>
                <a:spcPts val="600"/>
              </a:spcBef>
            </a:pPr>
            <a:r>
              <a:rPr lang="en-US" dirty="0"/>
              <a:t>Project test metrics to be used</a:t>
            </a:r>
          </a:p>
          <a:p>
            <a:pPr>
              <a:lnSpc>
                <a:spcPct val="120000"/>
              </a:lnSpc>
              <a:spcBef>
                <a:spcPts val="600"/>
              </a:spcBef>
            </a:pPr>
            <a:r>
              <a:rPr lang="en-US" dirty="0"/>
              <a:t>Reporting requirements and testing deliverables</a:t>
            </a:r>
          </a:p>
          <a:p>
            <a:pPr>
              <a:lnSpc>
                <a:spcPct val="120000"/>
              </a:lnSpc>
              <a:spcBef>
                <a:spcPts val="600"/>
              </a:spcBef>
            </a:pPr>
            <a:r>
              <a:rPr lang="en-US" dirty="0"/>
              <a:t>Software entrance and exit criteria</a:t>
            </a:r>
          </a:p>
          <a:p>
            <a:pPr>
              <a:lnSpc>
                <a:spcPct val="120000"/>
              </a:lnSpc>
              <a:spcBef>
                <a:spcPts val="600"/>
              </a:spcBef>
            </a:pPr>
            <a:r>
              <a:rPr lang="en-US" dirty="0"/>
              <a:t>Initial sanity testing period and criteria</a:t>
            </a:r>
          </a:p>
          <a:p>
            <a:pPr>
              <a:lnSpc>
                <a:spcPct val="120000"/>
              </a:lnSpc>
              <a:spcBef>
                <a:spcPts val="600"/>
              </a:spcBef>
            </a:pPr>
            <a:r>
              <a:rPr lang="en-US" dirty="0"/>
              <a:t>Test suspension and restart criteria</a:t>
            </a:r>
          </a:p>
        </p:txBody>
      </p:sp>
    </p:spTree>
    <p:extLst>
      <p:ext uri="{BB962C8B-B14F-4D97-AF65-F5344CB8AC3E}">
        <p14:creationId xmlns:p14="http://schemas.microsoft.com/office/powerpoint/2010/main" val="414509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en-US" dirty="0"/>
              <a:t>Elements of a test plan 5</a:t>
            </a:r>
          </a:p>
        </p:txBody>
      </p:sp>
      <p:sp>
        <p:nvSpPr>
          <p:cNvPr id="1600515" name="Rectangle 3"/>
          <p:cNvSpPr>
            <a:spLocks noGrp="1" noChangeArrowheads="1"/>
          </p:cNvSpPr>
          <p:nvPr>
            <p:ph type="body" idx="1"/>
          </p:nvPr>
        </p:nvSpPr>
        <p:spPr/>
        <p:txBody>
          <a:bodyPr>
            <a:normAutofit fontScale="92500" lnSpcReduction="10000"/>
          </a:bodyPr>
          <a:lstStyle/>
          <a:p>
            <a:pPr>
              <a:lnSpc>
                <a:spcPct val="120000"/>
              </a:lnSpc>
            </a:pPr>
            <a:r>
              <a:rPr lang="en-US" dirty="0"/>
              <a:t>Personnel allocation</a:t>
            </a:r>
          </a:p>
          <a:p>
            <a:pPr>
              <a:lnSpc>
                <a:spcPct val="120000"/>
              </a:lnSpc>
            </a:pPr>
            <a:r>
              <a:rPr lang="en-US" dirty="0"/>
              <a:t>Personnel pre-training needs</a:t>
            </a:r>
          </a:p>
          <a:p>
            <a:pPr>
              <a:lnSpc>
                <a:spcPct val="120000"/>
              </a:lnSpc>
            </a:pPr>
            <a:r>
              <a:rPr lang="en-US" dirty="0"/>
              <a:t>Test site/location</a:t>
            </a:r>
          </a:p>
          <a:p>
            <a:pPr>
              <a:lnSpc>
                <a:spcPct val="120000"/>
              </a:lnSpc>
            </a:pPr>
            <a:r>
              <a:rPr lang="en-US" dirty="0"/>
              <a:t>Outside test organizations to be utilized and their purpose, </a:t>
            </a:r>
            <a:r>
              <a:rPr lang="en-US" dirty="0" smtClean="0"/>
              <a:t>responsibilities, </a:t>
            </a:r>
            <a:r>
              <a:rPr lang="en-US" dirty="0"/>
              <a:t>deliverables, contact persons, and coordination issues</a:t>
            </a:r>
          </a:p>
          <a:p>
            <a:pPr>
              <a:lnSpc>
                <a:spcPct val="120000"/>
              </a:lnSpc>
            </a:pPr>
            <a:r>
              <a:rPr lang="en-US" dirty="0"/>
              <a:t>Relevant proprietary, classified, security, and licensing </a:t>
            </a:r>
            <a:r>
              <a:rPr lang="en-US" dirty="0" smtClean="0"/>
              <a:t>issues</a:t>
            </a:r>
            <a:endParaRPr lang="en-US" dirty="0"/>
          </a:p>
          <a:p>
            <a:pPr>
              <a:lnSpc>
                <a:spcPct val="120000"/>
              </a:lnSpc>
            </a:pPr>
            <a:r>
              <a:rPr lang="en-US" dirty="0"/>
              <a:t>Open issues</a:t>
            </a:r>
          </a:p>
          <a:p>
            <a:pPr>
              <a:lnSpc>
                <a:spcPct val="120000"/>
              </a:lnSpc>
            </a:pPr>
            <a:r>
              <a:rPr lang="en-US" dirty="0"/>
              <a:t>Appendix - glossary, acronyms, etc. </a:t>
            </a:r>
          </a:p>
        </p:txBody>
      </p:sp>
    </p:spTree>
    <p:extLst>
      <p:ext uri="{BB962C8B-B14F-4D97-AF65-F5344CB8AC3E}">
        <p14:creationId xmlns:p14="http://schemas.microsoft.com/office/powerpoint/2010/main" val="178503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z="4000" dirty="0" smtClean="0"/>
              <a:t>Test Plan Contents</a:t>
            </a:r>
            <a:endParaRPr lang="en-US" sz="4000" dirty="0"/>
          </a:p>
        </p:txBody>
      </p:sp>
      <p:sp>
        <p:nvSpPr>
          <p:cNvPr id="35846" name="Rectangle 3"/>
          <p:cNvSpPr>
            <a:spLocks noGrp="1" noChangeArrowheads="1"/>
          </p:cNvSpPr>
          <p:nvPr>
            <p:ph sz="half" idx="1"/>
          </p:nvPr>
        </p:nvSpPr>
        <p:spPr/>
        <p:txBody>
          <a:bodyPr>
            <a:normAutofit lnSpcReduction="10000"/>
          </a:bodyPr>
          <a:lstStyle/>
          <a:p>
            <a:pPr>
              <a:lnSpc>
                <a:spcPct val="120000"/>
              </a:lnSpc>
              <a:spcBef>
                <a:spcPts val="600"/>
              </a:spcBef>
            </a:pPr>
            <a:r>
              <a:rPr lang="en-US" sz="2000" dirty="0" smtClean="0"/>
              <a:t>Purpose</a:t>
            </a:r>
          </a:p>
          <a:p>
            <a:pPr>
              <a:lnSpc>
                <a:spcPct val="120000"/>
              </a:lnSpc>
              <a:spcBef>
                <a:spcPts val="600"/>
              </a:spcBef>
            </a:pPr>
            <a:r>
              <a:rPr lang="en-US" sz="2000" dirty="0" smtClean="0"/>
              <a:t>Outline</a:t>
            </a:r>
          </a:p>
          <a:p>
            <a:pPr>
              <a:lnSpc>
                <a:spcPct val="120000"/>
              </a:lnSpc>
              <a:spcBef>
                <a:spcPts val="600"/>
              </a:spcBef>
            </a:pPr>
            <a:r>
              <a:rPr lang="en-US" sz="2000" dirty="0" smtClean="0"/>
              <a:t>Test-plan ID</a:t>
            </a:r>
          </a:p>
          <a:p>
            <a:pPr>
              <a:lnSpc>
                <a:spcPct val="120000"/>
              </a:lnSpc>
              <a:spcBef>
                <a:spcPts val="600"/>
              </a:spcBef>
            </a:pPr>
            <a:r>
              <a:rPr lang="en-US" sz="2000" dirty="0" smtClean="0"/>
              <a:t>Introduction</a:t>
            </a:r>
          </a:p>
          <a:p>
            <a:pPr>
              <a:lnSpc>
                <a:spcPct val="120000"/>
              </a:lnSpc>
              <a:spcBef>
                <a:spcPts val="600"/>
              </a:spcBef>
            </a:pPr>
            <a:r>
              <a:rPr lang="en-US" sz="2000" dirty="0" smtClean="0"/>
              <a:t>Test reference items</a:t>
            </a:r>
          </a:p>
          <a:p>
            <a:pPr>
              <a:lnSpc>
                <a:spcPct val="120000"/>
              </a:lnSpc>
              <a:spcBef>
                <a:spcPts val="600"/>
              </a:spcBef>
            </a:pPr>
            <a:r>
              <a:rPr lang="en-US" sz="2000" dirty="0" smtClean="0"/>
              <a:t>Features that will be tested</a:t>
            </a:r>
          </a:p>
          <a:p>
            <a:pPr>
              <a:lnSpc>
                <a:spcPct val="120000"/>
              </a:lnSpc>
              <a:spcBef>
                <a:spcPts val="600"/>
              </a:spcBef>
            </a:pPr>
            <a:r>
              <a:rPr lang="en-US" sz="2000" dirty="0" smtClean="0"/>
              <a:t>Features that will not be tested</a:t>
            </a:r>
          </a:p>
          <a:p>
            <a:pPr>
              <a:lnSpc>
                <a:spcPct val="120000"/>
              </a:lnSpc>
              <a:spcBef>
                <a:spcPts val="600"/>
              </a:spcBef>
            </a:pPr>
            <a:r>
              <a:rPr lang="en-US" sz="2000" dirty="0" smtClean="0"/>
              <a:t>Approach to testing (criteria)</a:t>
            </a:r>
          </a:p>
          <a:p>
            <a:pPr>
              <a:lnSpc>
                <a:spcPct val="120000"/>
              </a:lnSpc>
              <a:spcBef>
                <a:spcPts val="600"/>
              </a:spcBef>
            </a:pPr>
            <a:r>
              <a:rPr lang="en-US" sz="2000" dirty="0" smtClean="0"/>
              <a:t>Criteria for pass / fail</a:t>
            </a:r>
          </a:p>
          <a:p>
            <a:pPr>
              <a:lnSpc>
                <a:spcPct val="120000"/>
              </a:lnSpc>
              <a:spcBef>
                <a:spcPts val="600"/>
              </a:spcBef>
            </a:pPr>
            <a:r>
              <a:rPr lang="en-US" sz="2000" dirty="0" smtClean="0"/>
              <a:t>Criteria for suspending testing</a:t>
            </a:r>
          </a:p>
        </p:txBody>
      </p:sp>
      <p:sp>
        <p:nvSpPr>
          <p:cNvPr id="8" name="Content Placeholder 7"/>
          <p:cNvSpPr>
            <a:spLocks noGrp="1"/>
          </p:cNvSpPr>
          <p:nvPr>
            <p:ph sz="half" idx="2"/>
          </p:nvPr>
        </p:nvSpPr>
        <p:spPr/>
        <p:txBody>
          <a:bodyPr>
            <a:normAutofit lnSpcReduction="10000"/>
          </a:bodyPr>
          <a:lstStyle/>
          <a:p>
            <a:pPr>
              <a:lnSpc>
                <a:spcPct val="120000"/>
              </a:lnSpc>
              <a:spcBef>
                <a:spcPts val="600"/>
              </a:spcBef>
              <a:buClr>
                <a:schemeClr val="tx1"/>
              </a:buClr>
            </a:pPr>
            <a:r>
              <a:rPr lang="en-US" sz="2000" dirty="0"/>
              <a:t>Criteria for restarting testing</a:t>
            </a:r>
          </a:p>
          <a:p>
            <a:pPr>
              <a:lnSpc>
                <a:spcPct val="120000"/>
              </a:lnSpc>
              <a:spcBef>
                <a:spcPts val="600"/>
              </a:spcBef>
              <a:buClr>
                <a:schemeClr val="tx1"/>
              </a:buClr>
            </a:pPr>
            <a:r>
              <a:rPr lang="en-US" sz="2000" dirty="0"/>
              <a:t>Test deliverables</a:t>
            </a:r>
          </a:p>
          <a:p>
            <a:pPr>
              <a:lnSpc>
                <a:spcPct val="120000"/>
              </a:lnSpc>
              <a:spcBef>
                <a:spcPts val="600"/>
              </a:spcBef>
              <a:buClr>
                <a:schemeClr val="tx1"/>
              </a:buClr>
              <a:buSzPct val="100000"/>
            </a:pPr>
            <a:r>
              <a:rPr lang="en-US" sz="2000" dirty="0" smtClean="0"/>
              <a:t>Testing </a:t>
            </a:r>
            <a:r>
              <a:rPr lang="en-US" sz="2000" dirty="0"/>
              <a:t>tasks</a:t>
            </a:r>
          </a:p>
          <a:p>
            <a:pPr>
              <a:lnSpc>
                <a:spcPct val="120000"/>
              </a:lnSpc>
              <a:spcBef>
                <a:spcPts val="600"/>
              </a:spcBef>
              <a:buClr>
                <a:schemeClr val="tx1"/>
              </a:buClr>
              <a:buSzPct val="100000"/>
            </a:pPr>
            <a:r>
              <a:rPr lang="en-US" sz="2000" dirty="0"/>
              <a:t>Environmental needs</a:t>
            </a:r>
          </a:p>
          <a:p>
            <a:pPr>
              <a:lnSpc>
                <a:spcPct val="120000"/>
              </a:lnSpc>
              <a:spcBef>
                <a:spcPts val="600"/>
              </a:spcBef>
              <a:buClr>
                <a:schemeClr val="tx1"/>
              </a:buClr>
              <a:buSzPct val="100000"/>
            </a:pPr>
            <a:r>
              <a:rPr lang="en-US" sz="2000" dirty="0"/>
              <a:t>Responsibilities</a:t>
            </a:r>
          </a:p>
          <a:p>
            <a:pPr>
              <a:lnSpc>
                <a:spcPct val="120000"/>
              </a:lnSpc>
              <a:spcBef>
                <a:spcPts val="600"/>
              </a:spcBef>
              <a:buClr>
                <a:schemeClr val="tx1"/>
              </a:buClr>
              <a:buSzPct val="100000"/>
            </a:pPr>
            <a:r>
              <a:rPr lang="en-US" sz="2000" dirty="0"/>
              <a:t>Staffing &amp; training needs</a:t>
            </a:r>
          </a:p>
          <a:p>
            <a:pPr>
              <a:lnSpc>
                <a:spcPct val="120000"/>
              </a:lnSpc>
              <a:spcBef>
                <a:spcPts val="600"/>
              </a:spcBef>
              <a:buClr>
                <a:schemeClr val="tx1"/>
              </a:buClr>
              <a:buSzPct val="100000"/>
            </a:pPr>
            <a:r>
              <a:rPr lang="en-US" sz="2000" dirty="0"/>
              <a:t>Schedule</a:t>
            </a:r>
          </a:p>
          <a:p>
            <a:pPr>
              <a:lnSpc>
                <a:spcPct val="120000"/>
              </a:lnSpc>
              <a:spcBef>
                <a:spcPts val="600"/>
              </a:spcBef>
              <a:buClr>
                <a:schemeClr val="tx1"/>
              </a:buClr>
              <a:buSzPct val="100000"/>
            </a:pPr>
            <a:r>
              <a:rPr lang="en-US" sz="2000" dirty="0"/>
              <a:t>Risks and contingencies</a:t>
            </a:r>
          </a:p>
          <a:p>
            <a:pPr>
              <a:lnSpc>
                <a:spcPct val="120000"/>
              </a:lnSpc>
              <a:spcBef>
                <a:spcPts val="600"/>
              </a:spcBef>
              <a:buClr>
                <a:schemeClr val="tx1"/>
              </a:buClr>
              <a:buSzPct val="100000"/>
            </a:pPr>
            <a:r>
              <a:rPr lang="en-US" sz="2000" dirty="0"/>
              <a:t>Approvals</a:t>
            </a:r>
          </a:p>
          <a:p>
            <a:pPr>
              <a:lnSpc>
                <a:spcPct val="120000"/>
              </a:lnSpc>
              <a:spcBef>
                <a:spcPts val="600"/>
              </a:spcBef>
              <a:buClr>
                <a:schemeClr val="tx1"/>
              </a:buClr>
            </a:pPr>
            <a:endParaRPr lang="en-US" dirty="0"/>
          </a:p>
        </p:txBody>
      </p:sp>
      <p:sp>
        <p:nvSpPr>
          <p:cNvPr id="35847" name="Rectangle 4"/>
          <p:cNvSpPr>
            <a:spLocks noChangeArrowheads="1"/>
          </p:cNvSpPr>
          <p:nvPr/>
        </p:nvSpPr>
        <p:spPr bwMode="auto">
          <a:xfrm>
            <a:off x="6786034" y="1085850"/>
            <a:ext cx="51181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1"/>
              </a:solidFill>
            </a:endParaRPr>
          </a:p>
        </p:txBody>
      </p:sp>
    </p:spTree>
    <p:extLst>
      <p:ext uri="{BB962C8B-B14F-4D97-AF65-F5344CB8AC3E}">
        <p14:creationId xmlns:p14="http://schemas.microsoft.com/office/powerpoint/2010/main" val="239375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sz="half" idx="1"/>
          </p:nvPr>
        </p:nvSpPr>
        <p:spPr>
          <a:xfrm>
            <a:off x="960120" y="1981199"/>
            <a:ext cx="4331728" cy="3810001"/>
          </a:xfrm>
        </p:spPr>
        <p:txBody>
          <a:bodyPr/>
          <a:lstStyle/>
          <a:p>
            <a:pPr>
              <a:lnSpc>
                <a:spcPct val="100000"/>
              </a:lnSpc>
            </a:pPr>
            <a:r>
              <a:rPr lang="en-US" dirty="0"/>
              <a:t>Creating a </a:t>
            </a:r>
            <a:r>
              <a:rPr lang="en-US" b="1" dirty="0"/>
              <a:t>Test Plan</a:t>
            </a:r>
            <a:r>
              <a:rPr lang="en-US" dirty="0"/>
              <a:t> is the most important task of Test Management Process</a:t>
            </a:r>
            <a:r>
              <a:rPr lang="en-US" dirty="0" smtClean="0"/>
              <a:t>.</a:t>
            </a:r>
            <a:endParaRPr lang="en-US" dirty="0"/>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pPr/>
              <a:t>27</a:t>
            </a:fld>
            <a:endParaRPr lang="en-US"/>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609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sz="half" idx="1"/>
          </p:nvPr>
        </p:nvSpPr>
        <p:spPr>
          <a:xfrm>
            <a:off x="932688" y="1986115"/>
            <a:ext cx="5440680" cy="3805085"/>
          </a:xfrm>
        </p:spPr>
        <p:txBody>
          <a:bodyPr/>
          <a:lstStyle/>
          <a:p>
            <a:r>
              <a:rPr lang="en-US" dirty="0"/>
              <a:t>Can you test a product </a:t>
            </a:r>
            <a:r>
              <a:rPr lang="en-US" b="1" dirty="0"/>
              <a:t>without</a:t>
            </a:r>
            <a:r>
              <a:rPr lang="en-US" dirty="0"/>
              <a:t> any information about it? </a:t>
            </a:r>
          </a:p>
          <a:p>
            <a:r>
              <a:rPr lang="en-US" dirty="0"/>
              <a:t>No… You must learn a product </a:t>
            </a:r>
            <a:r>
              <a:rPr lang="en-US" b="1" dirty="0"/>
              <a:t>thoroughly </a:t>
            </a:r>
            <a:r>
              <a:rPr lang="en-US" dirty="0"/>
              <a:t>before testing it.</a:t>
            </a:r>
          </a:p>
          <a:p>
            <a:r>
              <a:rPr lang="en-US" dirty="0"/>
              <a:t>You can use the following approach to </a:t>
            </a:r>
            <a:r>
              <a:rPr lang="en-US" b="1" dirty="0"/>
              <a:t>analyze</a:t>
            </a:r>
            <a:r>
              <a:rPr lang="en-US" dirty="0"/>
              <a:t> the product: </a:t>
            </a:r>
          </a:p>
          <a:p>
            <a:endParaRPr lang="en-US" dirty="0"/>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t>28</a:t>
            </a:fld>
            <a:endParaRPr lang="en-US"/>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25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29</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0764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298496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30</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055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87552" y="1745226"/>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9116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23544" y="1745226"/>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32</a:t>
            </a:fld>
            <a:endParaRPr lang="en-US"/>
          </a:p>
        </p:txBody>
      </p:sp>
    </p:spTree>
    <p:extLst>
      <p:ext uri="{BB962C8B-B14F-4D97-AF65-F5344CB8AC3E}">
        <p14:creationId xmlns:p14="http://schemas.microsoft.com/office/powerpoint/2010/main" val="296594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931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295400" y="1745226"/>
            <a:ext cx="9601200" cy="3809999"/>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34</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4196732214"/>
              </p:ext>
            </p:extLst>
          </p:nvPr>
        </p:nvGraphicFramePr>
        <p:xfrm>
          <a:off x="952500" y="2491813"/>
          <a:ext cx="10287000" cy="3696992"/>
        </p:xfrm>
        <a:graphic>
          <a:graphicData uri="http://schemas.openxmlformats.org/drawingml/2006/table">
            <a:tbl>
              <a:tblPr>
                <a:tableStyleId>{BC89EF96-8CEA-46FF-86C4-4CE0E7609802}</a:tableStyleId>
              </a:tblPr>
              <a:tblGrid>
                <a:gridCol w="3789948">
                  <a:extLst>
                    <a:ext uri="{9D8B030D-6E8A-4147-A177-3AD203B41FA5}">
                      <a16:colId xmlns:a16="http://schemas.microsoft.com/office/drawing/2014/main" val="850995660"/>
                    </a:ext>
                  </a:extLst>
                </a:gridCol>
                <a:gridCol w="6497052">
                  <a:extLst>
                    <a:ext uri="{9D8B030D-6E8A-4147-A177-3AD203B41FA5}">
                      <a16:colId xmlns:a16="http://schemas.microsoft.com/office/drawing/2014/main" val="1344314899"/>
                    </a:ext>
                  </a:extLst>
                </a:gridCol>
              </a:tblGrid>
              <a:tr h="375157">
                <a:tc>
                  <a:txBody>
                    <a:bodyPr/>
                    <a:lstStyle/>
                    <a:p>
                      <a:pPr algn="l" fontAlgn="t"/>
                      <a:r>
                        <a:rPr lang="en-US" sz="1800" baseline="0" dirty="0" smtClean="0">
                          <a:effectLst/>
                        </a:rPr>
                        <a:t>Risk</a:t>
                      </a:r>
                      <a:endParaRPr lang="en-US" sz="1800" b="1" baseline="0" dirty="0">
                        <a:effectLst/>
                      </a:endParaRPr>
                    </a:p>
                  </a:txBody>
                  <a:tcPr marL="40968" marR="40968" marT="40968" marB="40968"/>
                </a:tc>
                <a:tc>
                  <a:txBody>
                    <a:bodyPr/>
                    <a:lstStyle/>
                    <a:p>
                      <a:pPr algn="l" fontAlgn="t"/>
                      <a:r>
                        <a:rPr lang="en-US" sz="1800" baseline="0" dirty="0" smtClean="0">
                          <a:effectLst/>
                        </a:rPr>
                        <a:t>Mitigation</a:t>
                      </a:r>
                      <a:endParaRPr lang="en-US" sz="1800" b="1" baseline="0" dirty="0">
                        <a:effectLst/>
                      </a:endParaRPr>
                    </a:p>
                  </a:txBody>
                  <a:tcPr marL="40968" marR="40968" marT="40968" marB="40968"/>
                </a:tc>
                <a:extLst>
                  <a:ext uri="{0D108BD9-81ED-4DB2-BD59-A6C34878D82A}">
                    <a16:rowId xmlns:a16="http://schemas.microsoft.com/office/drawing/2014/main" val="4165768172"/>
                  </a:ext>
                </a:extLst>
              </a:tr>
              <a:tr h="706737">
                <a:tc>
                  <a:txBody>
                    <a:bodyPr/>
                    <a:lstStyle/>
                    <a:p>
                      <a:pPr algn="l" fontAlgn="t"/>
                      <a:r>
                        <a:rPr lang="en-US" sz="1600" baseline="0" dirty="0" smtClean="0">
                          <a:effectLst/>
                        </a:rPr>
                        <a:t>Team </a:t>
                      </a:r>
                      <a:r>
                        <a:rPr lang="en-US" sz="1600" baseline="0" dirty="0">
                          <a:effectLst/>
                        </a:rPr>
                        <a:t>member lack the required skills for website testing.</a:t>
                      </a:r>
                    </a:p>
                  </a:txBody>
                  <a:tcPr marL="40968" marR="40968" marT="40968" marB="40968"/>
                </a:tc>
                <a:tc>
                  <a:txBody>
                    <a:bodyPr/>
                    <a:lstStyle/>
                    <a:p>
                      <a:pPr algn="l" fontAlgn="t"/>
                      <a:r>
                        <a:rPr lang="en-US" sz="1600" baseline="0" dirty="0" smtClean="0">
                          <a:effectLst/>
                        </a:rPr>
                        <a:t>Plan</a:t>
                      </a:r>
                      <a:r>
                        <a:rPr lang="en-US" sz="1600" baseline="0" dirty="0">
                          <a:effectLst/>
                        </a:rPr>
                        <a:t> training course to skill up your members</a:t>
                      </a:r>
                    </a:p>
                  </a:txBody>
                  <a:tcPr marL="40968" marR="40968" marT="40968" marB="40968"/>
                </a:tc>
                <a:extLst>
                  <a:ext uri="{0D108BD9-81ED-4DB2-BD59-A6C34878D82A}">
                    <a16:rowId xmlns:a16="http://schemas.microsoft.com/office/drawing/2014/main" val="2087701720"/>
                  </a:ext>
                </a:extLst>
              </a:tr>
              <a:tr h="706737">
                <a:tc>
                  <a:txBody>
                    <a:bodyPr/>
                    <a:lstStyle/>
                    <a:p>
                      <a:pPr algn="l" fontAlgn="t"/>
                      <a:r>
                        <a:rPr lang="en-US" sz="1600" baseline="0" dirty="0" smtClean="0">
                          <a:effectLst/>
                        </a:rPr>
                        <a:t>The </a:t>
                      </a:r>
                      <a:r>
                        <a:rPr lang="en-US" sz="1600" baseline="0" dirty="0">
                          <a:effectLst/>
                        </a:rPr>
                        <a:t>project schedule is too tight; it's hard to complete this project on time</a:t>
                      </a:r>
                    </a:p>
                  </a:txBody>
                  <a:tcPr marL="40968" marR="40968" marT="40968" marB="40968"/>
                </a:tc>
                <a:tc>
                  <a:txBody>
                    <a:bodyPr/>
                    <a:lstStyle/>
                    <a:p>
                      <a:pPr algn="l" fontAlgn="t"/>
                      <a:r>
                        <a:rPr lang="en-US" sz="1600" baseline="0" dirty="0" smtClean="0">
                          <a:effectLst/>
                        </a:rPr>
                        <a:t>Set</a:t>
                      </a:r>
                      <a:r>
                        <a:rPr lang="en-US" sz="1600" baseline="0" dirty="0">
                          <a:effectLst/>
                        </a:rPr>
                        <a:t> Test Priority for each of the test </a:t>
                      </a:r>
                      <a:r>
                        <a:rPr lang="en-US" sz="1600" baseline="0" dirty="0" smtClean="0">
                          <a:effectLst/>
                        </a:rPr>
                        <a:t>activity</a:t>
                      </a:r>
                      <a:endParaRPr lang="en-US" sz="1600" baseline="0" dirty="0">
                        <a:effectLst/>
                      </a:endParaRPr>
                    </a:p>
                  </a:txBody>
                  <a:tcPr marL="40968" marR="40968" marT="40968" marB="40968"/>
                </a:tc>
                <a:extLst>
                  <a:ext uri="{0D108BD9-81ED-4DB2-BD59-A6C34878D82A}">
                    <a16:rowId xmlns:a16="http://schemas.microsoft.com/office/drawing/2014/main" val="3188373244"/>
                  </a:ext>
                </a:extLst>
              </a:tr>
              <a:tr h="494887">
                <a:tc>
                  <a:txBody>
                    <a:bodyPr/>
                    <a:lstStyle/>
                    <a:p>
                      <a:pPr algn="l" fontAlgn="t"/>
                      <a:r>
                        <a:rPr lang="en-US" sz="1600" baseline="0" dirty="0" smtClean="0">
                          <a:effectLst/>
                        </a:rPr>
                        <a:t>Test </a:t>
                      </a:r>
                      <a:r>
                        <a:rPr lang="en-US" sz="1600" baseline="0" dirty="0">
                          <a:effectLst/>
                        </a:rPr>
                        <a:t>Manager has poor management skill</a:t>
                      </a:r>
                    </a:p>
                  </a:txBody>
                  <a:tcPr marL="40968" marR="40968" marT="40968" marB="40968"/>
                </a:tc>
                <a:tc>
                  <a:txBody>
                    <a:bodyPr/>
                    <a:lstStyle/>
                    <a:p>
                      <a:pPr algn="l" fontAlgn="t"/>
                      <a:r>
                        <a:rPr lang="en-US" sz="1600" baseline="0" dirty="0" smtClean="0">
                          <a:effectLst/>
                        </a:rPr>
                        <a:t>Plan</a:t>
                      </a:r>
                      <a:r>
                        <a:rPr lang="en-US" sz="1600" baseline="0" dirty="0">
                          <a:effectLst/>
                        </a:rPr>
                        <a:t> leadership training for manager</a:t>
                      </a:r>
                    </a:p>
                  </a:txBody>
                  <a:tcPr marL="40968" marR="40968" marT="40968" marB="40968"/>
                </a:tc>
                <a:extLst>
                  <a:ext uri="{0D108BD9-81ED-4DB2-BD59-A6C34878D82A}">
                    <a16:rowId xmlns:a16="http://schemas.microsoft.com/office/drawing/2014/main" val="2576116142"/>
                  </a:ext>
                </a:extLst>
              </a:tr>
              <a:tr h="706737">
                <a:tc>
                  <a:txBody>
                    <a:bodyPr/>
                    <a:lstStyle/>
                    <a:p>
                      <a:pPr algn="l" fontAlgn="t"/>
                      <a:r>
                        <a:rPr lang="en-US" sz="1600" baseline="0" dirty="0" smtClean="0">
                          <a:effectLst/>
                        </a:rPr>
                        <a:t>A </a:t>
                      </a:r>
                      <a:r>
                        <a:rPr lang="en-US" sz="1600" baseline="0" dirty="0">
                          <a:effectLst/>
                        </a:rPr>
                        <a:t>lack of cooperation negatively affects your </a:t>
                      </a:r>
                      <a:endParaRPr lang="en-US" sz="1600" baseline="0" dirty="0" smtClean="0">
                        <a:effectLst/>
                      </a:endParaRPr>
                    </a:p>
                    <a:p>
                      <a:pPr algn="l" fontAlgn="t"/>
                      <a:r>
                        <a:rPr lang="en-US" sz="1600" baseline="0" dirty="0" smtClean="0">
                          <a:effectLst/>
                        </a:rPr>
                        <a:t>employees</a:t>
                      </a:r>
                      <a:r>
                        <a:rPr lang="en-US" sz="1600" baseline="0" dirty="0">
                          <a:effectLst/>
                        </a:rPr>
                        <a:t>' productivity</a:t>
                      </a:r>
                    </a:p>
                  </a:txBody>
                  <a:tcPr marL="40968" marR="40968" marT="40968" marB="40968"/>
                </a:tc>
                <a:tc>
                  <a:txBody>
                    <a:bodyPr/>
                    <a:lstStyle/>
                    <a:p>
                      <a:pPr algn="l" fontAlgn="t"/>
                      <a:r>
                        <a:rPr lang="en-US" sz="1600" baseline="0" dirty="0" smtClean="0">
                          <a:effectLst/>
                        </a:rPr>
                        <a:t>Encourage</a:t>
                      </a:r>
                      <a:r>
                        <a:rPr lang="en-US" sz="1600" baseline="0" dirty="0">
                          <a:effectLst/>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06737">
                <a:tc>
                  <a:txBody>
                    <a:bodyPr/>
                    <a:lstStyle/>
                    <a:p>
                      <a:pPr algn="l" fontAlgn="t"/>
                      <a:r>
                        <a:rPr lang="en-US" sz="1600" baseline="0" dirty="0" smtClean="0">
                          <a:effectLst/>
                        </a:rPr>
                        <a:t>Wrong </a:t>
                      </a:r>
                      <a:r>
                        <a:rPr lang="en-US" sz="1600" baseline="0" dirty="0">
                          <a:effectLst/>
                        </a:rPr>
                        <a:t>budget estimate and cost overruns</a:t>
                      </a:r>
                    </a:p>
                  </a:txBody>
                  <a:tcPr marL="40968" marR="40968" marT="40968" marB="40968"/>
                </a:tc>
                <a:tc>
                  <a:txBody>
                    <a:bodyPr/>
                    <a:lstStyle/>
                    <a:p>
                      <a:pPr algn="l" fontAlgn="t"/>
                      <a:r>
                        <a:rPr lang="en-US" sz="1600" baseline="0" dirty="0" smtClean="0">
                          <a:effectLst/>
                        </a:rPr>
                        <a:t>Establish </a:t>
                      </a:r>
                      <a:r>
                        <a:rPr lang="en-US" sz="1600" baseline="0" dirty="0">
                          <a:effectLst/>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20966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3809999"/>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713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36</a:t>
            </a:fld>
            <a:endParaRPr lang="en-US"/>
          </a:p>
        </p:txBody>
      </p:sp>
    </p:spTree>
    <p:extLst>
      <p:ext uri="{BB962C8B-B14F-4D97-AF65-F5344CB8AC3E}">
        <p14:creationId xmlns:p14="http://schemas.microsoft.com/office/powerpoint/2010/main" val="101203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37</a:t>
            </a:fld>
            <a:endParaRPr lang="en-US"/>
          </a:p>
        </p:txBody>
      </p:sp>
    </p:spTree>
    <p:extLst>
      <p:ext uri="{BB962C8B-B14F-4D97-AF65-F5344CB8AC3E}">
        <p14:creationId xmlns:p14="http://schemas.microsoft.com/office/powerpoint/2010/main" val="66532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005840" y="1745226"/>
            <a:ext cx="9890760" cy="415412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38</a:t>
            </a:fld>
            <a:endParaRPr lang="en-US"/>
          </a:p>
        </p:txBody>
      </p:sp>
    </p:spTree>
    <p:extLst>
      <p:ext uri="{BB962C8B-B14F-4D97-AF65-F5344CB8AC3E}">
        <p14:creationId xmlns:p14="http://schemas.microsoft.com/office/powerpoint/2010/main" val="20078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4331109"/>
          </a:xfrm>
        </p:spPr>
        <p:txBody>
          <a:bodyPr>
            <a:normAutofit lnSpcReduction="10000"/>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spTree>
    <p:extLst>
      <p:ext uri="{BB962C8B-B14F-4D97-AF65-F5344CB8AC3E}">
        <p14:creationId xmlns:p14="http://schemas.microsoft.com/office/powerpoint/2010/main" val="1033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17248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69264" y="1745226"/>
            <a:ext cx="9927336" cy="4331109"/>
          </a:xfrm>
        </p:spPr>
        <p:txBody>
          <a:bodyPr>
            <a:normAutofit fontScale="85000" lnSpcReduction="1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spTree>
    <p:extLst>
      <p:ext uri="{BB962C8B-B14F-4D97-AF65-F5344CB8AC3E}">
        <p14:creationId xmlns:p14="http://schemas.microsoft.com/office/powerpoint/2010/main" val="309120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38200" y="1730477"/>
            <a:ext cx="10058400" cy="4060723"/>
          </a:xfrm>
        </p:spPr>
        <p:txBody>
          <a:bodyPr/>
          <a:lstStyle/>
          <a:p>
            <a:pPr>
              <a:lnSpc>
                <a:spcPct val="100000"/>
              </a:lnSpc>
            </a:pPr>
            <a:r>
              <a:rPr lang="en-US" dirty="0"/>
              <a:t>To do the Schedule and time estimation it is better to break down the whole project into small tasks and add the estimation for </a:t>
            </a:r>
            <a:br>
              <a:rPr lang="en-US" dirty="0"/>
            </a:br>
            <a:r>
              <a:rPr lang="en-US" dirty="0"/>
              <a:t>each 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41</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222630374"/>
              </p:ext>
            </p:extLst>
          </p:nvPr>
        </p:nvGraphicFramePr>
        <p:xfrm>
          <a:off x="1380744" y="3566160"/>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endParaRPr>
                    </a:p>
                    <a:p>
                      <a:pPr algn="l" fontAlgn="t"/>
                      <a:r>
                        <a:rPr lang="en-US" sz="1400" dirty="0" smtClean="0">
                          <a:effectLst/>
                        </a:rPr>
                        <a:t>Task</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Members</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Estimate </a:t>
                      </a:r>
                      <a:r>
                        <a:rPr lang="en-US" sz="1400" dirty="0">
                          <a:effectLst/>
                        </a:rPr>
                        <a:t>effort</a:t>
                      </a:r>
                      <a:endParaRPr lang="en-US" sz="1400" b="1" dirty="0">
                        <a:effectLst/>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endParaRPr>
                    </a:p>
                    <a:p>
                      <a:pPr algn="l" fontAlgn="t"/>
                      <a:r>
                        <a:rPr lang="en-US" sz="1300" dirty="0" smtClean="0">
                          <a:effectLst/>
                        </a:rPr>
                        <a:t>Create </a:t>
                      </a:r>
                      <a:r>
                        <a:rPr lang="en-US" sz="1300" dirty="0">
                          <a:effectLst/>
                        </a:rPr>
                        <a:t>the test specification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 </a:t>
                      </a:r>
                      <a:r>
                        <a:rPr lang="en-US" sz="1300" dirty="0">
                          <a:effectLst/>
                        </a:rPr>
                        <a:t>Designer</a:t>
                      </a:r>
                    </a:p>
                  </a:txBody>
                  <a:tcPr marL="60960" marR="60960" marT="60960" marB="60960"/>
                </a:tc>
                <a:tc>
                  <a:txBody>
                    <a:bodyPr/>
                    <a:lstStyle/>
                    <a:p>
                      <a:pPr algn="l" fontAlgn="t"/>
                      <a:endParaRPr lang="en-US" sz="1300" dirty="0" smtClean="0">
                        <a:effectLst/>
                      </a:endParaRPr>
                    </a:p>
                    <a:p>
                      <a:pPr algn="l" fontAlgn="t"/>
                      <a:r>
                        <a:rPr lang="en-US" sz="1300" dirty="0" smtClean="0">
                          <a:effectLst/>
                        </a:rPr>
                        <a:t>170 </a:t>
                      </a:r>
                      <a:r>
                        <a:rPr lang="en-US" sz="1300" dirty="0">
                          <a:effectLst/>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endParaRPr>
                    </a:p>
                    <a:p>
                      <a:pPr algn="l" fontAlgn="t"/>
                      <a:r>
                        <a:rPr lang="en-US" sz="1300" dirty="0" smtClean="0">
                          <a:effectLst/>
                        </a:rPr>
                        <a:t>Perform </a:t>
                      </a:r>
                      <a:r>
                        <a:rPr lang="en-US" sz="1300" dirty="0">
                          <a:effectLst/>
                        </a:rPr>
                        <a:t>Test Execution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r>
                        <a:rPr lang="en-US" sz="1300" dirty="0">
                          <a:effectLst/>
                        </a:rPr>
                        <a:t>, Test Administrator</a:t>
                      </a:r>
                    </a:p>
                  </a:txBody>
                  <a:tcPr marL="60960" marR="60960" marT="60960" marB="60960"/>
                </a:tc>
                <a:tc>
                  <a:txBody>
                    <a:bodyPr/>
                    <a:lstStyle/>
                    <a:p>
                      <a:pPr algn="l" fontAlgn="t"/>
                      <a:endParaRPr lang="en-US" sz="1300" dirty="0" smtClean="0">
                        <a:effectLst/>
                      </a:endParaRPr>
                    </a:p>
                    <a:p>
                      <a:pPr algn="l" fontAlgn="t"/>
                      <a:r>
                        <a:rPr lang="en-US" sz="1300" dirty="0" smtClean="0">
                          <a:effectLst/>
                        </a:rPr>
                        <a:t>80 </a:t>
                      </a:r>
                      <a:r>
                        <a:rPr lang="en-US" sz="1300" dirty="0">
                          <a:effectLst/>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endParaRPr>
                    </a:p>
                    <a:p>
                      <a:pPr algn="l" fontAlgn="t"/>
                      <a:r>
                        <a:rPr lang="en-US" sz="1300" dirty="0" smtClean="0">
                          <a:effectLst/>
                        </a:rPr>
                        <a:t>Test </a:t>
                      </a:r>
                      <a:r>
                        <a:rPr lang="en-US" sz="1300" dirty="0">
                          <a:effectLst/>
                        </a:rPr>
                        <a:t>Report</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endParaRPr lang="en-US" sz="1300" dirty="0">
                        <a:effectLst/>
                      </a:endParaRPr>
                    </a:p>
                  </a:txBody>
                  <a:tcPr marL="60960" marR="60960" marT="60960" marB="60960"/>
                </a:tc>
                <a:tc>
                  <a:txBody>
                    <a:bodyPr/>
                    <a:lstStyle/>
                    <a:p>
                      <a:pPr algn="l" fontAlgn="t"/>
                      <a:endParaRPr lang="en-US" sz="1300" dirty="0" smtClean="0">
                        <a:effectLst/>
                      </a:endParaRPr>
                    </a:p>
                    <a:p>
                      <a:pPr algn="l" fontAlgn="t"/>
                      <a:r>
                        <a:rPr lang="en-US" sz="1300" dirty="0" smtClean="0">
                          <a:effectLst/>
                        </a:rPr>
                        <a:t>10 </a:t>
                      </a:r>
                      <a:r>
                        <a:rPr lang="en-US" sz="1300" dirty="0">
                          <a:effectLst/>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endParaRPr>
                    </a:p>
                    <a:p>
                      <a:pPr algn="l" fontAlgn="t"/>
                      <a:r>
                        <a:rPr lang="en-US" sz="1300" dirty="0" smtClean="0">
                          <a:effectLst/>
                        </a:rPr>
                        <a:t>Test </a:t>
                      </a:r>
                      <a:r>
                        <a:rPr lang="en-US" sz="1300" dirty="0">
                          <a:effectLst/>
                        </a:rPr>
                        <a:t>Delivery</a:t>
                      </a: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20 </a:t>
                      </a:r>
                      <a:r>
                        <a:rPr lang="en-US" sz="1300" dirty="0">
                          <a:effectLst/>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endParaRPr>
                    </a:p>
                    <a:p>
                      <a:pPr algn="l" fontAlgn="t"/>
                      <a:r>
                        <a:rPr lang="en-US" sz="1300" dirty="0" smtClean="0">
                          <a:effectLst/>
                        </a:rPr>
                        <a:t>Total</a:t>
                      </a:r>
                      <a:endParaRPr lang="en-US" sz="1300" dirty="0">
                        <a:effectLst/>
                      </a:endParaRP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280 </a:t>
                      </a:r>
                      <a:r>
                        <a:rPr lang="en-US" sz="1300" dirty="0">
                          <a:effectLst/>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593236" y="2587751"/>
            <a:ext cx="2356007" cy="990607"/>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we estimate required effort?</a:t>
            </a:r>
          </a:p>
        </p:txBody>
      </p:sp>
    </p:spTree>
    <p:extLst>
      <p:ext uri="{BB962C8B-B14F-4D97-AF65-F5344CB8AC3E}">
        <p14:creationId xmlns:p14="http://schemas.microsoft.com/office/powerpoint/2010/main" val="399724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932688" y="1730477"/>
            <a:ext cx="9963912" cy="4060723"/>
          </a:xfrm>
        </p:spPr>
        <p:txBody>
          <a:bodyPr>
            <a:normAutofit fontScale="92500"/>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42</a:t>
            </a:fld>
            <a:endParaRPr lang="en-US"/>
          </a:p>
        </p:txBody>
      </p:sp>
    </p:spTree>
    <p:extLst>
      <p:ext uri="{BB962C8B-B14F-4D97-AF65-F5344CB8AC3E}">
        <p14:creationId xmlns:p14="http://schemas.microsoft.com/office/powerpoint/2010/main" val="181713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886968" y="503853"/>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86968" y="1646238"/>
            <a:ext cx="10009632" cy="406072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43</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924681"/>
            <a:ext cx="8801100" cy="2543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198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978408" y="1981201"/>
            <a:ext cx="9918192" cy="4006644"/>
          </a:xfrm>
        </p:spPr>
        <p:txBody>
          <a:bodyPr>
            <a:normAutofit lnSpcReduction="10000"/>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44</a:t>
            </a:fld>
            <a:endParaRPr lang="en-US"/>
          </a:p>
        </p:txBody>
      </p:sp>
    </p:spTree>
    <p:extLst>
      <p:ext uri="{BB962C8B-B14F-4D97-AF65-F5344CB8AC3E}">
        <p14:creationId xmlns:p14="http://schemas.microsoft.com/office/powerpoint/2010/main" val="267337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noAutofit/>
          </a:bodyPr>
          <a:lstStyle/>
          <a:p>
            <a:pPr marL="398463" indent="-398463">
              <a:lnSpc>
                <a:spcPct val="100000"/>
              </a:lnSpc>
              <a:spcBef>
                <a:spcPts val="1200"/>
              </a:spcBef>
              <a:buFont typeface="Wingdings" panose="05000000000000000000" pitchFamily="2" charset="2"/>
              <a:buChar char="Ø"/>
            </a:pPr>
            <a:r>
              <a:rPr lang="en-US" sz="2800" dirty="0" smtClean="0"/>
              <a:t>Test </a:t>
            </a:r>
            <a:r>
              <a:rPr lang="en-US" sz="2800" dirty="0"/>
              <a:t>Plan vs Test </a:t>
            </a:r>
            <a:r>
              <a:rPr lang="en-US" sz="2800" dirty="0" smtClean="0"/>
              <a:t>Strategy</a:t>
            </a:r>
          </a:p>
          <a:p>
            <a:pPr marL="398463" indent="-398463">
              <a:lnSpc>
                <a:spcPct val="100000"/>
              </a:lnSpc>
              <a:spcBef>
                <a:spcPts val="1200"/>
              </a:spcBef>
              <a:buFont typeface="Wingdings" panose="05000000000000000000" pitchFamily="2" charset="2"/>
              <a:buChar char="Ø"/>
            </a:pPr>
            <a:r>
              <a:rPr lang="en-US" sz="2800" dirty="0" smtClean="0"/>
              <a:t>Importance </a:t>
            </a:r>
            <a:r>
              <a:rPr lang="en-US" sz="2800" dirty="0"/>
              <a:t>of a Test Plan</a:t>
            </a:r>
          </a:p>
          <a:p>
            <a:pPr marL="398463" indent="-398463">
              <a:lnSpc>
                <a:spcPct val="100000"/>
              </a:lnSpc>
              <a:spcBef>
                <a:spcPts val="1200"/>
              </a:spcBef>
              <a:buFont typeface="Wingdings" panose="05000000000000000000" pitchFamily="2" charset="2"/>
              <a:buChar char="Ø"/>
            </a:pPr>
            <a:r>
              <a:rPr lang="en-US" sz="2800" dirty="0"/>
              <a:t>Test Documentation</a:t>
            </a:r>
          </a:p>
          <a:p>
            <a:pPr marL="398463" indent="-398463">
              <a:lnSpc>
                <a:spcPct val="100000"/>
              </a:lnSpc>
              <a:spcBef>
                <a:spcPts val="1200"/>
              </a:spcBef>
              <a:buFont typeface="Wingdings" panose="05000000000000000000" pitchFamily="2" charset="2"/>
              <a:buChar char="Ø"/>
            </a:pPr>
            <a:r>
              <a:rPr lang="en-US" sz="2800" dirty="0"/>
              <a:t>How to create a Test </a:t>
            </a:r>
            <a:r>
              <a:rPr lang="en-US" sz="2800" dirty="0" smtClean="0"/>
              <a:t>Plan</a:t>
            </a:r>
            <a:endParaRPr lang="en-US" sz="2800"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45</a:t>
            </a:fld>
            <a:endParaRPr lang="en-US"/>
          </a:p>
        </p:txBody>
      </p:sp>
    </p:spTree>
    <p:extLst>
      <p:ext uri="{BB962C8B-B14F-4D97-AF65-F5344CB8AC3E}">
        <p14:creationId xmlns:p14="http://schemas.microsoft.com/office/powerpoint/2010/main" val="400403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5</a:t>
            </a:fld>
            <a:endParaRPr lang="en-US"/>
          </a:p>
        </p:txBody>
      </p:sp>
    </p:spTree>
    <p:extLst>
      <p:ext uri="{BB962C8B-B14F-4D97-AF65-F5344CB8AC3E}">
        <p14:creationId xmlns:p14="http://schemas.microsoft.com/office/powerpoint/2010/main" val="17523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43544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99707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2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347799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82611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3238</Words>
  <Application>Microsoft Office PowerPoint</Application>
  <PresentationFormat>Widescreen</PresentationFormat>
  <Paragraphs>454</Paragraphs>
  <Slides>45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游ゴシック</vt:lpstr>
      <vt:lpstr>Arial</vt:lpstr>
      <vt:lpstr>Calibri</vt:lpstr>
      <vt:lpstr>Candara</vt:lpstr>
      <vt:lpstr>Times New Roman</vt:lpstr>
      <vt:lpstr>Wingdings</vt:lpstr>
      <vt:lpstr>Office Theme</vt:lpstr>
      <vt:lpstr>SE401 - Software Quality Assurance and Testing</vt:lpstr>
      <vt:lpstr>Outlines </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Test documentation</vt:lpstr>
      <vt:lpstr>Test documentation</vt:lpstr>
      <vt:lpstr>Test documentation</vt:lpstr>
      <vt:lpstr>Test documentation</vt:lpstr>
      <vt:lpstr>Test documentation</vt:lpstr>
      <vt:lpstr>Test documentation</vt:lpstr>
      <vt:lpstr>Test documentation</vt:lpstr>
      <vt:lpstr>Test documentation</vt:lpstr>
      <vt:lpstr>Elements of a test plan 1</vt:lpstr>
      <vt:lpstr>Elements of a test plan 2</vt:lpstr>
      <vt:lpstr>Elements of a test plan 3</vt:lpstr>
      <vt:lpstr>Elements of a test plan 4</vt:lpstr>
      <vt:lpstr>Elements of a test plan 5</vt:lpstr>
      <vt:lpstr>Test Plan Contents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2020-12-01T06:37:59Z</dcterms:created>
  <dcterms:modified xsi:type="dcterms:W3CDTF">2021-09-21T03:55:51Z</dcterms:modified>
</cp:coreProperties>
</file>