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7"/>
  </p:notesMasterIdLst>
  <p:sldIdLst>
    <p:sldId id="257" r:id="rId2"/>
    <p:sldId id="434" r:id="rId3"/>
    <p:sldId id="263" r:id="rId4"/>
    <p:sldId id="264" r:id="rId5"/>
    <p:sldId id="265" r:id="rId6"/>
    <p:sldId id="266" r:id="rId7"/>
    <p:sldId id="267" r:id="rId8"/>
    <p:sldId id="272" r:id="rId9"/>
    <p:sldId id="273" r:id="rId10"/>
    <p:sldId id="274" r:id="rId11"/>
    <p:sldId id="275" r:id="rId12"/>
    <p:sldId id="437" r:id="rId13"/>
    <p:sldId id="435" r:id="rId14"/>
    <p:sldId id="436" r:id="rId15"/>
    <p:sldId id="276" r:id="rId16"/>
    <p:sldId id="278" r:id="rId17"/>
    <p:sldId id="279" r:id="rId18"/>
    <p:sldId id="280" r:id="rId19"/>
    <p:sldId id="281" r:id="rId20"/>
    <p:sldId id="399" r:id="rId21"/>
    <p:sldId id="400" r:id="rId22"/>
    <p:sldId id="401" r:id="rId23"/>
    <p:sldId id="402" r:id="rId24"/>
    <p:sldId id="403" r:id="rId25"/>
    <p:sldId id="286" r:id="rId26"/>
    <p:sldId id="287" r:id="rId27"/>
    <p:sldId id="288" r:id="rId28"/>
    <p:sldId id="289" r:id="rId29"/>
    <p:sldId id="290" r:id="rId30"/>
    <p:sldId id="291" r:id="rId31"/>
    <p:sldId id="292" r:id="rId32"/>
    <p:sldId id="293" r:id="rId33"/>
    <p:sldId id="295" r:id="rId34"/>
    <p:sldId id="296" r:id="rId35"/>
    <p:sldId id="297" r:id="rId36"/>
    <p:sldId id="298" r:id="rId37"/>
    <p:sldId id="299" r:id="rId38"/>
    <p:sldId id="300" r:id="rId39"/>
    <p:sldId id="404" r:id="rId40"/>
    <p:sldId id="405" r:id="rId41"/>
    <p:sldId id="406" r:id="rId42"/>
    <p:sldId id="407" r:id="rId43"/>
    <p:sldId id="408" r:id="rId44"/>
    <p:sldId id="409" r:id="rId45"/>
    <p:sldId id="410" r:id="rId46"/>
    <p:sldId id="411" r:id="rId47"/>
    <p:sldId id="412" r:id="rId48"/>
    <p:sldId id="413" r:id="rId49"/>
    <p:sldId id="414" r:id="rId50"/>
    <p:sldId id="415" r:id="rId51"/>
    <p:sldId id="416" r:id="rId52"/>
    <p:sldId id="417" r:id="rId53"/>
    <p:sldId id="418"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438" r:id="rId75"/>
    <p:sldId id="439" r:id="rId76"/>
    <p:sldId id="321" r:id="rId77"/>
    <p:sldId id="419" r:id="rId78"/>
    <p:sldId id="420" r:id="rId79"/>
    <p:sldId id="421" r:id="rId80"/>
    <p:sldId id="422" r:id="rId81"/>
    <p:sldId id="423" r:id="rId82"/>
    <p:sldId id="424" r:id="rId83"/>
    <p:sldId id="425" r:id="rId84"/>
    <p:sldId id="428" r:id="rId85"/>
    <p:sldId id="429" r:id="rId86"/>
    <p:sldId id="430" r:id="rId87"/>
    <p:sldId id="431" r:id="rId88"/>
    <p:sldId id="432" r:id="rId89"/>
    <p:sldId id="433" r:id="rId90"/>
    <p:sldId id="426" r:id="rId91"/>
    <p:sldId id="427" r:id="rId92"/>
    <p:sldId id="328" r:id="rId93"/>
    <p:sldId id="329" r:id="rId94"/>
    <p:sldId id="330" r:id="rId95"/>
    <p:sldId id="331" r:id="rId96"/>
    <p:sldId id="440" r:id="rId97"/>
    <p:sldId id="441" r:id="rId98"/>
    <p:sldId id="336" r:id="rId99"/>
    <p:sldId id="442" r:id="rId100"/>
    <p:sldId id="443" r:id="rId101"/>
    <p:sldId id="444" r:id="rId102"/>
    <p:sldId id="445" r:id="rId103"/>
    <p:sldId id="446" r:id="rId104"/>
    <p:sldId id="447" r:id="rId105"/>
    <p:sldId id="448" r:id="rId106"/>
    <p:sldId id="449" r:id="rId107"/>
    <p:sldId id="450" r:id="rId108"/>
    <p:sldId id="451" r:id="rId109"/>
    <p:sldId id="452" r:id="rId110"/>
    <p:sldId id="453" r:id="rId111"/>
    <p:sldId id="454" r:id="rId112"/>
    <p:sldId id="455" r:id="rId113"/>
    <p:sldId id="456" r:id="rId114"/>
    <p:sldId id="457" r:id="rId115"/>
    <p:sldId id="458" r:id="rId116"/>
    <p:sldId id="459" r:id="rId117"/>
    <p:sldId id="460" r:id="rId118"/>
    <p:sldId id="461" r:id="rId119"/>
    <p:sldId id="462" r:id="rId120"/>
    <p:sldId id="463" r:id="rId121"/>
    <p:sldId id="464" r:id="rId122"/>
    <p:sldId id="335"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466" r:id="rId138"/>
    <p:sldId id="470" r:id="rId139"/>
    <p:sldId id="471" r:id="rId140"/>
    <p:sldId id="472" r:id="rId141"/>
    <p:sldId id="467" r:id="rId142"/>
    <p:sldId id="468" r:id="rId143"/>
    <p:sldId id="469" r:id="rId144"/>
    <p:sldId id="465" r:id="rId145"/>
    <p:sldId id="473"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10/10/2021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a:t>
            </a:fld>
            <a:r>
              <a:rPr lang="en-US" dirty="0" smtClean="0"/>
              <a:t> of 101</a:t>
            </a:r>
            <a:endParaRPr lang="en-US" dirty="0"/>
          </a:p>
        </p:txBody>
      </p:sp>
    </p:spTree>
    <p:extLst>
      <p:ext uri="{BB962C8B-B14F-4D97-AF65-F5344CB8AC3E}">
        <p14:creationId xmlns:p14="http://schemas.microsoft.com/office/powerpoint/2010/main" val="1656489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24</a:t>
            </a:fld>
            <a:r>
              <a:rPr lang="en-US" dirty="0" smtClean="0"/>
              <a:t> of 94</a:t>
            </a:r>
            <a:endParaRPr lang="en-US" dirty="0"/>
          </a:p>
        </p:txBody>
      </p:sp>
    </p:spTree>
    <p:extLst>
      <p:ext uri="{BB962C8B-B14F-4D97-AF65-F5344CB8AC3E}">
        <p14:creationId xmlns:p14="http://schemas.microsoft.com/office/powerpoint/2010/main" val="997343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101</a:t>
            </a:r>
            <a:endParaRPr lang="en-US" dirty="0"/>
          </a:p>
        </p:txBody>
      </p:sp>
    </p:spTree>
    <p:extLst>
      <p:ext uri="{BB962C8B-B14F-4D97-AF65-F5344CB8AC3E}">
        <p14:creationId xmlns:p14="http://schemas.microsoft.com/office/powerpoint/2010/main" val="2227362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101</a:t>
            </a:r>
            <a:endParaRPr lang="en-US" dirty="0"/>
          </a:p>
        </p:txBody>
      </p:sp>
    </p:spTree>
    <p:extLst>
      <p:ext uri="{BB962C8B-B14F-4D97-AF65-F5344CB8AC3E}">
        <p14:creationId xmlns:p14="http://schemas.microsoft.com/office/powerpoint/2010/main" val="3648623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101</a:t>
            </a:r>
            <a:endParaRPr lang="en-US" dirty="0"/>
          </a:p>
        </p:txBody>
      </p:sp>
    </p:spTree>
    <p:extLst>
      <p:ext uri="{BB962C8B-B14F-4D97-AF65-F5344CB8AC3E}">
        <p14:creationId xmlns:p14="http://schemas.microsoft.com/office/powerpoint/2010/main" val="1953738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101</a:t>
            </a:r>
            <a:endParaRPr lang="en-US" dirty="0"/>
          </a:p>
        </p:txBody>
      </p:sp>
    </p:spTree>
    <p:extLst>
      <p:ext uri="{BB962C8B-B14F-4D97-AF65-F5344CB8AC3E}">
        <p14:creationId xmlns:p14="http://schemas.microsoft.com/office/powerpoint/2010/main" val="2300283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101</a:t>
            </a:r>
            <a:endParaRPr lang="en-US" dirty="0"/>
          </a:p>
        </p:txBody>
      </p:sp>
    </p:spTree>
    <p:extLst>
      <p:ext uri="{BB962C8B-B14F-4D97-AF65-F5344CB8AC3E}">
        <p14:creationId xmlns:p14="http://schemas.microsoft.com/office/powerpoint/2010/main" val="2196287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101</a:t>
            </a:r>
            <a:endParaRPr lang="en-US" dirty="0"/>
          </a:p>
        </p:txBody>
      </p:sp>
    </p:spTree>
    <p:extLst>
      <p:ext uri="{BB962C8B-B14F-4D97-AF65-F5344CB8AC3E}">
        <p14:creationId xmlns:p14="http://schemas.microsoft.com/office/powerpoint/2010/main" val="2471479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101</a:t>
            </a:r>
            <a:endParaRPr lang="en-US" dirty="0"/>
          </a:p>
        </p:txBody>
      </p:sp>
    </p:spTree>
    <p:extLst>
      <p:ext uri="{BB962C8B-B14F-4D97-AF65-F5344CB8AC3E}">
        <p14:creationId xmlns:p14="http://schemas.microsoft.com/office/powerpoint/2010/main" val="2037490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8"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2444251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35</a:t>
            </a:fld>
            <a:r>
              <a:rPr lang="en-US" dirty="0" smtClean="0"/>
              <a:t> of 101</a:t>
            </a:r>
            <a:endParaRPr lang="en-US" dirty="0"/>
          </a:p>
        </p:txBody>
      </p:sp>
    </p:spTree>
    <p:extLst>
      <p:ext uri="{BB962C8B-B14F-4D97-AF65-F5344CB8AC3E}">
        <p14:creationId xmlns:p14="http://schemas.microsoft.com/office/powerpoint/2010/main" val="7567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7</a:t>
            </a:fld>
            <a:r>
              <a:rPr lang="en-US" smtClean="0"/>
              <a:t> of 101</a:t>
            </a:r>
            <a:endParaRPr lang="en-US" dirty="0"/>
          </a:p>
        </p:txBody>
      </p:sp>
    </p:spTree>
    <p:extLst>
      <p:ext uri="{BB962C8B-B14F-4D97-AF65-F5344CB8AC3E}">
        <p14:creationId xmlns:p14="http://schemas.microsoft.com/office/powerpoint/2010/main" val="4043226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101</a:t>
            </a:r>
            <a:endParaRPr lang="en-US" dirty="0"/>
          </a:p>
        </p:txBody>
      </p:sp>
    </p:spTree>
    <p:extLst>
      <p:ext uri="{BB962C8B-B14F-4D97-AF65-F5344CB8AC3E}">
        <p14:creationId xmlns:p14="http://schemas.microsoft.com/office/powerpoint/2010/main" val="3327924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40</a:t>
            </a:fld>
            <a:r>
              <a:rPr lang="en-US" dirty="0" smtClean="0"/>
              <a:t> of 94</a:t>
            </a:r>
            <a:endParaRPr lang="en-US" dirty="0"/>
          </a:p>
        </p:txBody>
      </p:sp>
    </p:spTree>
    <p:extLst>
      <p:ext uri="{BB962C8B-B14F-4D97-AF65-F5344CB8AC3E}">
        <p14:creationId xmlns:p14="http://schemas.microsoft.com/office/powerpoint/2010/main" val="207717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41</a:t>
            </a:fld>
            <a:r>
              <a:rPr lang="en-US" dirty="0" smtClean="0"/>
              <a:t> of 94</a:t>
            </a:r>
            <a:endParaRPr lang="en-US" dirty="0"/>
          </a:p>
        </p:txBody>
      </p:sp>
    </p:spTree>
    <p:extLst>
      <p:ext uri="{BB962C8B-B14F-4D97-AF65-F5344CB8AC3E}">
        <p14:creationId xmlns:p14="http://schemas.microsoft.com/office/powerpoint/2010/main" val="2148898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42</a:t>
            </a:fld>
            <a:r>
              <a:rPr lang="en-US" dirty="0" smtClean="0"/>
              <a:t> of 94</a:t>
            </a:r>
            <a:endParaRPr lang="en-US" dirty="0"/>
          </a:p>
        </p:txBody>
      </p:sp>
    </p:spTree>
    <p:extLst>
      <p:ext uri="{BB962C8B-B14F-4D97-AF65-F5344CB8AC3E}">
        <p14:creationId xmlns:p14="http://schemas.microsoft.com/office/powerpoint/2010/main" val="4280919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43</a:t>
            </a:fld>
            <a:r>
              <a:rPr lang="en-US" dirty="0" smtClean="0"/>
              <a:t> of 94</a:t>
            </a:r>
            <a:endParaRPr lang="en-US" dirty="0"/>
          </a:p>
        </p:txBody>
      </p:sp>
    </p:spTree>
    <p:extLst>
      <p:ext uri="{BB962C8B-B14F-4D97-AF65-F5344CB8AC3E}">
        <p14:creationId xmlns:p14="http://schemas.microsoft.com/office/powerpoint/2010/main" val="4245174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44</a:t>
            </a:fld>
            <a:r>
              <a:rPr lang="en-US" dirty="0" smtClean="0"/>
              <a:t> of 94</a:t>
            </a:r>
            <a:endParaRPr lang="en-US" dirty="0"/>
          </a:p>
        </p:txBody>
      </p:sp>
    </p:spTree>
    <p:extLst>
      <p:ext uri="{BB962C8B-B14F-4D97-AF65-F5344CB8AC3E}">
        <p14:creationId xmlns:p14="http://schemas.microsoft.com/office/powerpoint/2010/main" val="4148887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45</a:t>
            </a:fld>
            <a:r>
              <a:rPr lang="en-US" dirty="0" smtClean="0"/>
              <a:t> of 94</a:t>
            </a:r>
            <a:endParaRPr lang="en-US" dirty="0"/>
          </a:p>
        </p:txBody>
      </p:sp>
    </p:spTree>
    <p:extLst>
      <p:ext uri="{BB962C8B-B14F-4D97-AF65-F5344CB8AC3E}">
        <p14:creationId xmlns:p14="http://schemas.microsoft.com/office/powerpoint/2010/main" val="1570789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46</a:t>
            </a:fld>
            <a:r>
              <a:rPr lang="en-US" dirty="0" smtClean="0"/>
              <a:t> of 94</a:t>
            </a:r>
            <a:endParaRPr lang="en-US" dirty="0"/>
          </a:p>
        </p:txBody>
      </p:sp>
    </p:spTree>
    <p:extLst>
      <p:ext uri="{BB962C8B-B14F-4D97-AF65-F5344CB8AC3E}">
        <p14:creationId xmlns:p14="http://schemas.microsoft.com/office/powerpoint/2010/main" val="3481545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47</a:t>
            </a:fld>
            <a:r>
              <a:rPr lang="en-US" dirty="0" smtClean="0"/>
              <a:t> of 94</a:t>
            </a:r>
            <a:endParaRPr lang="en-US" dirty="0"/>
          </a:p>
        </p:txBody>
      </p:sp>
    </p:spTree>
    <p:extLst>
      <p:ext uri="{BB962C8B-B14F-4D97-AF65-F5344CB8AC3E}">
        <p14:creationId xmlns:p14="http://schemas.microsoft.com/office/powerpoint/2010/main" val="1070162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49</a:t>
            </a:fld>
            <a:r>
              <a:rPr lang="en-US" dirty="0" smtClean="0"/>
              <a:t> of 94</a:t>
            </a:r>
            <a:endParaRPr lang="en-US" dirty="0"/>
          </a:p>
        </p:txBody>
      </p:sp>
    </p:spTree>
    <p:extLst>
      <p:ext uri="{BB962C8B-B14F-4D97-AF65-F5344CB8AC3E}">
        <p14:creationId xmlns:p14="http://schemas.microsoft.com/office/powerpoint/2010/main" val="278937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4994"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a:t>
            </a:fld>
            <a:r>
              <a:rPr lang="en-US" dirty="0" smtClean="0"/>
              <a:t> of 101</a:t>
            </a:r>
            <a:endParaRPr lang="en-US" dirty="0"/>
          </a:p>
        </p:txBody>
      </p:sp>
    </p:spTree>
    <p:extLst>
      <p:ext uri="{BB962C8B-B14F-4D97-AF65-F5344CB8AC3E}">
        <p14:creationId xmlns:p14="http://schemas.microsoft.com/office/powerpoint/2010/main" val="1006194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50</a:t>
            </a:fld>
            <a:r>
              <a:rPr lang="en-US" dirty="0" smtClean="0"/>
              <a:t> of 94</a:t>
            </a:r>
            <a:endParaRPr lang="en-US" dirty="0"/>
          </a:p>
        </p:txBody>
      </p:sp>
    </p:spTree>
    <p:extLst>
      <p:ext uri="{BB962C8B-B14F-4D97-AF65-F5344CB8AC3E}">
        <p14:creationId xmlns:p14="http://schemas.microsoft.com/office/powerpoint/2010/main" val="676376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51</a:t>
            </a:fld>
            <a:r>
              <a:rPr lang="en-US" dirty="0" smtClean="0"/>
              <a:t> of 94</a:t>
            </a:r>
            <a:endParaRPr lang="en-US" dirty="0"/>
          </a:p>
        </p:txBody>
      </p:sp>
    </p:spTree>
    <p:extLst>
      <p:ext uri="{BB962C8B-B14F-4D97-AF65-F5344CB8AC3E}">
        <p14:creationId xmlns:p14="http://schemas.microsoft.com/office/powerpoint/2010/main" val="4212944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52</a:t>
            </a:fld>
            <a:r>
              <a:rPr lang="en-US" dirty="0" smtClean="0"/>
              <a:t> of 94</a:t>
            </a:r>
            <a:endParaRPr lang="en-US" dirty="0"/>
          </a:p>
        </p:txBody>
      </p:sp>
    </p:spTree>
    <p:extLst>
      <p:ext uri="{BB962C8B-B14F-4D97-AF65-F5344CB8AC3E}">
        <p14:creationId xmlns:p14="http://schemas.microsoft.com/office/powerpoint/2010/main" val="757266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53</a:t>
            </a:fld>
            <a:r>
              <a:rPr lang="en-US" dirty="0" smtClean="0"/>
              <a:t> of 94</a:t>
            </a:r>
            <a:endParaRPr lang="en-US" dirty="0"/>
          </a:p>
        </p:txBody>
      </p:sp>
    </p:spTree>
    <p:extLst>
      <p:ext uri="{BB962C8B-B14F-4D97-AF65-F5344CB8AC3E}">
        <p14:creationId xmlns:p14="http://schemas.microsoft.com/office/powerpoint/2010/main" val="12670357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101</a:t>
            </a:r>
            <a:endParaRPr lang="en-US" dirty="0"/>
          </a:p>
        </p:txBody>
      </p:sp>
    </p:spTree>
    <p:extLst>
      <p:ext uri="{BB962C8B-B14F-4D97-AF65-F5344CB8AC3E}">
        <p14:creationId xmlns:p14="http://schemas.microsoft.com/office/powerpoint/2010/main" val="2780565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101</a:t>
            </a:r>
            <a:endParaRPr lang="en-US" dirty="0"/>
          </a:p>
        </p:txBody>
      </p:sp>
    </p:spTree>
    <p:extLst>
      <p:ext uri="{BB962C8B-B14F-4D97-AF65-F5344CB8AC3E}">
        <p14:creationId xmlns:p14="http://schemas.microsoft.com/office/powerpoint/2010/main" val="83357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101</a:t>
            </a:r>
            <a:endParaRPr lang="en-US" dirty="0"/>
          </a:p>
        </p:txBody>
      </p:sp>
    </p:spTree>
    <p:extLst>
      <p:ext uri="{BB962C8B-B14F-4D97-AF65-F5344CB8AC3E}">
        <p14:creationId xmlns:p14="http://schemas.microsoft.com/office/powerpoint/2010/main" val="37593744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3730"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101</a:t>
            </a:r>
            <a:endParaRPr lang="en-US" dirty="0"/>
          </a:p>
        </p:txBody>
      </p:sp>
    </p:spTree>
    <p:extLst>
      <p:ext uri="{BB962C8B-B14F-4D97-AF65-F5344CB8AC3E}">
        <p14:creationId xmlns:p14="http://schemas.microsoft.com/office/powerpoint/2010/main" val="238170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577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101</a:t>
            </a:r>
            <a:endParaRPr lang="en-US" dirty="0"/>
          </a:p>
        </p:txBody>
      </p:sp>
    </p:spTree>
    <p:extLst>
      <p:ext uri="{BB962C8B-B14F-4D97-AF65-F5344CB8AC3E}">
        <p14:creationId xmlns:p14="http://schemas.microsoft.com/office/powerpoint/2010/main" val="12852277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782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101</a:t>
            </a:r>
            <a:endParaRPr lang="en-US" dirty="0"/>
          </a:p>
        </p:txBody>
      </p:sp>
    </p:spTree>
    <p:extLst>
      <p:ext uri="{BB962C8B-B14F-4D97-AF65-F5344CB8AC3E}">
        <p14:creationId xmlns:p14="http://schemas.microsoft.com/office/powerpoint/2010/main" val="292451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101</a:t>
            </a:r>
            <a:endParaRPr lang="en-US" dirty="0"/>
          </a:p>
        </p:txBody>
      </p:sp>
    </p:spTree>
    <p:extLst>
      <p:ext uri="{BB962C8B-B14F-4D97-AF65-F5344CB8AC3E}">
        <p14:creationId xmlns:p14="http://schemas.microsoft.com/office/powerpoint/2010/main" val="10365293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101</a:t>
            </a:r>
            <a:endParaRPr lang="en-US" dirty="0"/>
          </a:p>
        </p:txBody>
      </p:sp>
    </p:spTree>
    <p:extLst>
      <p:ext uri="{BB962C8B-B14F-4D97-AF65-F5344CB8AC3E}">
        <p14:creationId xmlns:p14="http://schemas.microsoft.com/office/powerpoint/2010/main" val="80564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2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101</a:t>
            </a:r>
            <a:endParaRPr lang="en-US" dirty="0"/>
          </a:p>
        </p:txBody>
      </p:sp>
    </p:spTree>
    <p:extLst>
      <p:ext uri="{BB962C8B-B14F-4D97-AF65-F5344CB8AC3E}">
        <p14:creationId xmlns:p14="http://schemas.microsoft.com/office/powerpoint/2010/main" val="21944893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66</a:t>
            </a:fld>
            <a:r>
              <a:rPr lang="en-US" dirty="0" smtClean="0"/>
              <a:t> of 101</a:t>
            </a:r>
            <a:endParaRPr lang="en-US" dirty="0"/>
          </a:p>
        </p:txBody>
      </p:sp>
    </p:spTree>
    <p:extLst>
      <p:ext uri="{BB962C8B-B14F-4D97-AF65-F5344CB8AC3E}">
        <p14:creationId xmlns:p14="http://schemas.microsoft.com/office/powerpoint/2010/main" val="2899467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397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67</a:t>
            </a:fld>
            <a:r>
              <a:rPr lang="en-US" dirty="0" smtClean="0"/>
              <a:t> of 101</a:t>
            </a:r>
            <a:endParaRPr lang="en-US" dirty="0"/>
          </a:p>
        </p:txBody>
      </p:sp>
    </p:spTree>
    <p:extLst>
      <p:ext uri="{BB962C8B-B14F-4D97-AF65-F5344CB8AC3E}">
        <p14:creationId xmlns:p14="http://schemas.microsoft.com/office/powerpoint/2010/main" val="1831608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601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101</a:t>
            </a:r>
            <a:endParaRPr lang="en-US" dirty="0"/>
          </a:p>
        </p:txBody>
      </p:sp>
    </p:spTree>
    <p:extLst>
      <p:ext uri="{BB962C8B-B14F-4D97-AF65-F5344CB8AC3E}">
        <p14:creationId xmlns:p14="http://schemas.microsoft.com/office/powerpoint/2010/main" val="26715494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101</a:t>
            </a:r>
            <a:endParaRPr lang="en-US" dirty="0"/>
          </a:p>
        </p:txBody>
      </p:sp>
    </p:spTree>
    <p:extLst>
      <p:ext uri="{BB962C8B-B14F-4D97-AF65-F5344CB8AC3E}">
        <p14:creationId xmlns:p14="http://schemas.microsoft.com/office/powerpoint/2010/main" val="1193871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011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101</a:t>
            </a:r>
            <a:endParaRPr lang="en-US" dirty="0"/>
          </a:p>
        </p:txBody>
      </p:sp>
    </p:spTree>
    <p:extLst>
      <p:ext uri="{BB962C8B-B14F-4D97-AF65-F5344CB8AC3E}">
        <p14:creationId xmlns:p14="http://schemas.microsoft.com/office/powerpoint/2010/main" val="4294191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101</a:t>
            </a:r>
            <a:endParaRPr lang="en-US" dirty="0"/>
          </a:p>
        </p:txBody>
      </p:sp>
    </p:spTree>
    <p:extLst>
      <p:ext uri="{BB962C8B-B14F-4D97-AF65-F5344CB8AC3E}">
        <p14:creationId xmlns:p14="http://schemas.microsoft.com/office/powerpoint/2010/main" val="803555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101</a:t>
            </a:r>
            <a:endParaRPr lang="en-US" dirty="0"/>
          </a:p>
        </p:txBody>
      </p:sp>
    </p:spTree>
    <p:extLst>
      <p:ext uri="{BB962C8B-B14F-4D97-AF65-F5344CB8AC3E}">
        <p14:creationId xmlns:p14="http://schemas.microsoft.com/office/powerpoint/2010/main" val="40142024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101</a:t>
            </a:r>
            <a:endParaRPr lang="en-US" dirty="0"/>
          </a:p>
        </p:txBody>
      </p:sp>
    </p:spTree>
    <p:extLst>
      <p:ext uri="{BB962C8B-B14F-4D97-AF65-F5344CB8AC3E}">
        <p14:creationId xmlns:p14="http://schemas.microsoft.com/office/powerpoint/2010/main" val="154890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101</a:t>
            </a:r>
            <a:endParaRPr lang="en-US" dirty="0"/>
          </a:p>
        </p:txBody>
      </p:sp>
    </p:spTree>
    <p:extLst>
      <p:ext uri="{BB962C8B-B14F-4D97-AF65-F5344CB8AC3E}">
        <p14:creationId xmlns:p14="http://schemas.microsoft.com/office/powerpoint/2010/main" val="11728637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76</a:t>
            </a:fld>
            <a:r>
              <a:rPr lang="en-US" dirty="0" smtClean="0"/>
              <a:t> of 101</a:t>
            </a:r>
            <a:endParaRPr lang="en-US" dirty="0"/>
          </a:p>
        </p:txBody>
      </p:sp>
    </p:spTree>
    <p:extLst>
      <p:ext uri="{BB962C8B-B14F-4D97-AF65-F5344CB8AC3E}">
        <p14:creationId xmlns:p14="http://schemas.microsoft.com/office/powerpoint/2010/main" val="29267377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79</a:t>
            </a:fld>
            <a:r>
              <a:rPr lang="en-US" dirty="0" smtClean="0"/>
              <a:t> of 94</a:t>
            </a:r>
            <a:endParaRPr lang="en-US" dirty="0"/>
          </a:p>
        </p:txBody>
      </p:sp>
    </p:spTree>
    <p:extLst>
      <p:ext uri="{BB962C8B-B14F-4D97-AF65-F5344CB8AC3E}">
        <p14:creationId xmlns:p14="http://schemas.microsoft.com/office/powerpoint/2010/main" val="13443459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80</a:t>
            </a:fld>
            <a:r>
              <a:rPr lang="en-US" dirty="0" smtClean="0"/>
              <a:t> of 94</a:t>
            </a:r>
            <a:endParaRPr lang="en-US" dirty="0"/>
          </a:p>
        </p:txBody>
      </p:sp>
    </p:spTree>
    <p:extLst>
      <p:ext uri="{BB962C8B-B14F-4D97-AF65-F5344CB8AC3E}">
        <p14:creationId xmlns:p14="http://schemas.microsoft.com/office/powerpoint/2010/main" val="13023535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81</a:t>
            </a:fld>
            <a:r>
              <a:rPr lang="en-US" dirty="0" smtClean="0"/>
              <a:t> of 94</a:t>
            </a:r>
            <a:endParaRPr lang="en-US" dirty="0"/>
          </a:p>
        </p:txBody>
      </p:sp>
    </p:spTree>
    <p:extLst>
      <p:ext uri="{BB962C8B-B14F-4D97-AF65-F5344CB8AC3E}">
        <p14:creationId xmlns:p14="http://schemas.microsoft.com/office/powerpoint/2010/main" val="233303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82</a:t>
            </a:fld>
            <a:r>
              <a:rPr lang="en-US" dirty="0" smtClean="0"/>
              <a:t> of 94</a:t>
            </a:r>
            <a:endParaRPr lang="en-US" dirty="0"/>
          </a:p>
        </p:txBody>
      </p:sp>
    </p:spTree>
    <p:extLst>
      <p:ext uri="{BB962C8B-B14F-4D97-AF65-F5344CB8AC3E}">
        <p14:creationId xmlns:p14="http://schemas.microsoft.com/office/powerpoint/2010/main" val="12404483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83</a:t>
            </a:fld>
            <a:r>
              <a:rPr lang="en-US" dirty="0" smtClean="0"/>
              <a:t> of 94</a:t>
            </a:r>
            <a:endParaRPr lang="en-US" dirty="0"/>
          </a:p>
        </p:txBody>
      </p:sp>
    </p:spTree>
    <p:extLst>
      <p:ext uri="{BB962C8B-B14F-4D97-AF65-F5344CB8AC3E}">
        <p14:creationId xmlns:p14="http://schemas.microsoft.com/office/powerpoint/2010/main" val="24857008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2400"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84</a:t>
            </a:fld>
            <a:r>
              <a:rPr lang="en-US" dirty="0" smtClean="0"/>
              <a:t> of 101</a:t>
            </a:r>
            <a:endParaRPr lang="en-US" dirty="0"/>
          </a:p>
        </p:txBody>
      </p:sp>
    </p:spTree>
    <p:extLst>
      <p:ext uri="{BB962C8B-B14F-4D97-AF65-F5344CB8AC3E}">
        <p14:creationId xmlns:p14="http://schemas.microsoft.com/office/powerpoint/2010/main" val="37070676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85</a:t>
            </a:fld>
            <a:r>
              <a:rPr lang="en-US" dirty="0" smtClean="0"/>
              <a:t> of 101</a:t>
            </a:r>
            <a:endParaRPr lang="en-US" dirty="0"/>
          </a:p>
        </p:txBody>
      </p:sp>
    </p:spTree>
    <p:extLst>
      <p:ext uri="{BB962C8B-B14F-4D97-AF65-F5344CB8AC3E}">
        <p14:creationId xmlns:p14="http://schemas.microsoft.com/office/powerpoint/2010/main" val="3657667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445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86</a:t>
            </a:fld>
            <a:r>
              <a:rPr lang="en-US" dirty="0" smtClean="0"/>
              <a:t> of 101</a:t>
            </a:r>
            <a:endParaRPr lang="en-US" dirty="0"/>
          </a:p>
        </p:txBody>
      </p:sp>
    </p:spTree>
    <p:extLst>
      <p:ext uri="{BB962C8B-B14F-4D97-AF65-F5344CB8AC3E}">
        <p14:creationId xmlns:p14="http://schemas.microsoft.com/office/powerpoint/2010/main" val="35380740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101</a:t>
            </a:r>
            <a:endParaRPr lang="en-US" dirty="0"/>
          </a:p>
        </p:txBody>
      </p:sp>
    </p:spTree>
    <p:extLst>
      <p:ext uri="{BB962C8B-B14F-4D97-AF65-F5344CB8AC3E}">
        <p14:creationId xmlns:p14="http://schemas.microsoft.com/office/powerpoint/2010/main" val="2683475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lvl="2" defTabSz="897301" eaLnBrk="1" fontAlgn="auto" hangingPunct="1">
              <a:spcBef>
                <a:spcPct val="0"/>
              </a:spcBef>
              <a:spcAft>
                <a:spcPts val="0"/>
              </a:spcAft>
              <a:defRPr/>
            </a:pPr>
            <a:r>
              <a:rPr lang="en-US" dirty="0" smtClean="0"/>
              <a:t>The test designer can make the same logical mistakes and bad assumptions as the program designer (especially if they are the same person)</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101</a:t>
            </a:r>
            <a:endParaRPr lang="en-US" dirty="0"/>
          </a:p>
        </p:txBody>
      </p:sp>
    </p:spTree>
    <p:extLst>
      <p:ext uri="{BB962C8B-B14F-4D97-AF65-F5344CB8AC3E}">
        <p14:creationId xmlns:p14="http://schemas.microsoft.com/office/powerpoint/2010/main" val="39311857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854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101</a:t>
            </a:r>
            <a:endParaRPr lang="en-US" dirty="0"/>
          </a:p>
        </p:txBody>
      </p:sp>
    </p:spTree>
    <p:extLst>
      <p:ext uri="{BB962C8B-B14F-4D97-AF65-F5344CB8AC3E}">
        <p14:creationId xmlns:p14="http://schemas.microsoft.com/office/powerpoint/2010/main" val="35304207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059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101</a:t>
            </a:r>
            <a:endParaRPr lang="en-US" dirty="0"/>
          </a:p>
        </p:txBody>
      </p:sp>
    </p:spTree>
    <p:extLst>
      <p:ext uri="{BB962C8B-B14F-4D97-AF65-F5344CB8AC3E}">
        <p14:creationId xmlns:p14="http://schemas.microsoft.com/office/powerpoint/2010/main" val="27552247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90</a:t>
            </a:fld>
            <a:r>
              <a:rPr lang="en-US" dirty="0" smtClean="0"/>
              <a:t> of 94</a:t>
            </a:r>
            <a:endParaRPr lang="en-US" dirty="0"/>
          </a:p>
        </p:txBody>
      </p:sp>
    </p:spTree>
    <p:extLst>
      <p:ext uri="{BB962C8B-B14F-4D97-AF65-F5344CB8AC3E}">
        <p14:creationId xmlns:p14="http://schemas.microsoft.com/office/powerpoint/2010/main" val="37768606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91</a:t>
            </a:fld>
            <a:r>
              <a:rPr lang="en-US" dirty="0" smtClean="0"/>
              <a:t> of 94</a:t>
            </a:r>
            <a:endParaRPr lang="en-US" dirty="0"/>
          </a:p>
        </p:txBody>
      </p:sp>
    </p:spTree>
    <p:extLst>
      <p:ext uri="{BB962C8B-B14F-4D97-AF65-F5344CB8AC3E}">
        <p14:creationId xmlns:p14="http://schemas.microsoft.com/office/powerpoint/2010/main" val="21332617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264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92</a:t>
            </a:fld>
            <a:r>
              <a:rPr lang="en-US" dirty="0" smtClean="0"/>
              <a:t> of 101</a:t>
            </a:r>
            <a:endParaRPr lang="en-US" dirty="0"/>
          </a:p>
        </p:txBody>
      </p:sp>
    </p:spTree>
    <p:extLst>
      <p:ext uri="{BB962C8B-B14F-4D97-AF65-F5344CB8AC3E}">
        <p14:creationId xmlns:p14="http://schemas.microsoft.com/office/powerpoint/2010/main" val="40575863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469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93</a:t>
            </a:fld>
            <a:r>
              <a:rPr lang="en-US" dirty="0" smtClean="0"/>
              <a:t> of 101</a:t>
            </a:r>
            <a:endParaRPr lang="en-US" dirty="0"/>
          </a:p>
        </p:txBody>
      </p:sp>
    </p:spTree>
    <p:extLst>
      <p:ext uri="{BB962C8B-B14F-4D97-AF65-F5344CB8AC3E}">
        <p14:creationId xmlns:p14="http://schemas.microsoft.com/office/powerpoint/2010/main" val="9153129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673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101</a:t>
            </a:r>
            <a:endParaRPr lang="en-US" dirty="0"/>
          </a:p>
        </p:txBody>
      </p:sp>
    </p:spTree>
    <p:extLst>
      <p:ext uri="{BB962C8B-B14F-4D97-AF65-F5344CB8AC3E}">
        <p14:creationId xmlns:p14="http://schemas.microsoft.com/office/powerpoint/2010/main" val="25458350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101</a:t>
            </a:r>
            <a:endParaRPr lang="en-US" dirty="0"/>
          </a:p>
        </p:txBody>
      </p:sp>
    </p:spTree>
    <p:extLst>
      <p:ext uri="{BB962C8B-B14F-4D97-AF65-F5344CB8AC3E}">
        <p14:creationId xmlns:p14="http://schemas.microsoft.com/office/powerpoint/2010/main" val="34899417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124</a:t>
            </a:fld>
            <a:r>
              <a:rPr lang="en-US" dirty="0" smtClean="0"/>
              <a:t> of 94</a:t>
            </a:r>
            <a:endParaRPr lang="en-US" dirty="0"/>
          </a:p>
        </p:txBody>
      </p:sp>
    </p:spTree>
    <p:extLst>
      <p:ext uri="{BB962C8B-B14F-4D97-AF65-F5344CB8AC3E}">
        <p14:creationId xmlns:p14="http://schemas.microsoft.com/office/powerpoint/2010/main" val="14709494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125</a:t>
            </a:fld>
            <a:r>
              <a:rPr lang="en-US" dirty="0" smtClean="0"/>
              <a:t> of 94</a:t>
            </a:r>
            <a:endParaRPr lang="en-US" dirty="0"/>
          </a:p>
        </p:txBody>
      </p:sp>
    </p:spTree>
    <p:extLst>
      <p:ext uri="{BB962C8B-B14F-4D97-AF65-F5344CB8AC3E}">
        <p14:creationId xmlns:p14="http://schemas.microsoft.com/office/powerpoint/2010/main" val="79716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Instructor suggestion: Ask students to attempt to calculate how many uniform random test cases it would take, on average, to find this bug.   Encourage them to perform a quick, back-of-the-envelope calculation using reasonable assumptions. </a:t>
            </a:r>
          </a:p>
          <a:p>
            <a:pPr eaLnBrk="1" hangingPunct="1">
              <a:spcBef>
                <a:spcPct val="0"/>
              </a:spcBef>
            </a:pPr>
            <a:endParaRPr lang="en-US" dirty="0">
              <a:latin typeface="Calibri" charset="0"/>
            </a:endParaRPr>
          </a:p>
          <a:p>
            <a:pPr eaLnBrk="1" hangingPunct="1">
              <a:spcBef>
                <a:spcPct val="0"/>
              </a:spcBef>
            </a:pPr>
            <a:r>
              <a:rPr lang="en-US" dirty="0">
                <a:latin typeface="Calibri" charset="0"/>
              </a:rPr>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eaLnBrk="1" hangingPunct="1">
              <a:spcBef>
                <a:spcPct val="0"/>
              </a:spcBef>
            </a:pPr>
            <a:endParaRPr lang="en-US" dirty="0">
              <a:latin typeface="Calibri" charset="0"/>
            </a:endParaRPr>
          </a:p>
          <a:p>
            <a:pPr eaLnBrk="1" hangingPunct="1">
              <a:spcBef>
                <a:spcPct val="0"/>
              </a:spcBef>
            </a:pPr>
            <a:r>
              <a:rPr lang="en-US" dirty="0">
                <a:latin typeface="Calibri" charset="0"/>
              </a:rPr>
              <a:t>Since not all bit patterns are valid and distinct floating point numbers, and since very small values of a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18</a:t>
            </a:fld>
            <a:r>
              <a:rPr lang="en-US" dirty="0" smtClean="0"/>
              <a:t> of 101</a:t>
            </a:r>
            <a:endParaRPr lang="en-US" dirty="0"/>
          </a:p>
        </p:txBody>
      </p:sp>
    </p:spTree>
    <p:extLst>
      <p:ext uri="{BB962C8B-B14F-4D97-AF65-F5344CB8AC3E}">
        <p14:creationId xmlns:p14="http://schemas.microsoft.com/office/powerpoint/2010/main" val="24640015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126</a:t>
            </a:fld>
            <a:r>
              <a:rPr lang="en-US" dirty="0" smtClean="0"/>
              <a:t> of 94</a:t>
            </a:r>
            <a:endParaRPr lang="en-US" dirty="0"/>
          </a:p>
        </p:txBody>
      </p:sp>
    </p:spTree>
    <p:extLst>
      <p:ext uri="{BB962C8B-B14F-4D97-AF65-F5344CB8AC3E}">
        <p14:creationId xmlns:p14="http://schemas.microsoft.com/office/powerpoint/2010/main" val="3755779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127</a:t>
            </a:fld>
            <a:r>
              <a:rPr lang="en-US" dirty="0" smtClean="0"/>
              <a:t> of 94</a:t>
            </a:r>
            <a:endParaRPr lang="en-US" dirty="0"/>
          </a:p>
        </p:txBody>
      </p:sp>
    </p:spTree>
    <p:extLst>
      <p:ext uri="{BB962C8B-B14F-4D97-AF65-F5344CB8AC3E}">
        <p14:creationId xmlns:p14="http://schemas.microsoft.com/office/powerpoint/2010/main" val="9479777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128</a:t>
            </a:fld>
            <a:r>
              <a:rPr lang="en-US" dirty="0" smtClean="0"/>
              <a:t> of 94</a:t>
            </a:r>
            <a:endParaRPr lang="en-US" dirty="0"/>
          </a:p>
        </p:txBody>
      </p:sp>
    </p:spTree>
    <p:extLst>
      <p:ext uri="{BB962C8B-B14F-4D97-AF65-F5344CB8AC3E}">
        <p14:creationId xmlns:p14="http://schemas.microsoft.com/office/powerpoint/2010/main" val="33941717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129</a:t>
            </a:fld>
            <a:r>
              <a:rPr lang="en-US" dirty="0" smtClean="0"/>
              <a:t> of 94</a:t>
            </a:r>
            <a:endParaRPr lang="en-US" dirty="0"/>
          </a:p>
        </p:txBody>
      </p:sp>
    </p:spTree>
    <p:extLst>
      <p:ext uri="{BB962C8B-B14F-4D97-AF65-F5344CB8AC3E}">
        <p14:creationId xmlns:p14="http://schemas.microsoft.com/office/powerpoint/2010/main" val="1233683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130</a:t>
            </a:fld>
            <a:r>
              <a:rPr lang="en-US" dirty="0" smtClean="0"/>
              <a:t> of 94</a:t>
            </a:r>
            <a:endParaRPr lang="en-US" dirty="0"/>
          </a:p>
        </p:txBody>
      </p:sp>
    </p:spTree>
    <p:extLst>
      <p:ext uri="{BB962C8B-B14F-4D97-AF65-F5344CB8AC3E}">
        <p14:creationId xmlns:p14="http://schemas.microsoft.com/office/powerpoint/2010/main" val="27709490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131</a:t>
            </a:fld>
            <a:r>
              <a:rPr lang="en-US" dirty="0" smtClean="0"/>
              <a:t> of 94</a:t>
            </a:r>
            <a:endParaRPr lang="en-US" dirty="0"/>
          </a:p>
        </p:txBody>
      </p:sp>
    </p:spTree>
    <p:extLst>
      <p:ext uri="{BB962C8B-B14F-4D97-AF65-F5344CB8AC3E}">
        <p14:creationId xmlns:p14="http://schemas.microsoft.com/office/powerpoint/2010/main" val="36750865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132</a:t>
            </a:fld>
            <a:r>
              <a:rPr lang="en-US" dirty="0" smtClean="0"/>
              <a:t> of 94</a:t>
            </a:r>
            <a:endParaRPr lang="en-US" dirty="0"/>
          </a:p>
        </p:txBody>
      </p:sp>
    </p:spTree>
    <p:extLst>
      <p:ext uri="{BB962C8B-B14F-4D97-AF65-F5344CB8AC3E}">
        <p14:creationId xmlns:p14="http://schemas.microsoft.com/office/powerpoint/2010/main" val="34103777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133</a:t>
            </a:fld>
            <a:r>
              <a:rPr lang="en-US" dirty="0" smtClean="0"/>
              <a:t> of 94</a:t>
            </a:r>
            <a:endParaRPr lang="en-US" dirty="0"/>
          </a:p>
        </p:txBody>
      </p:sp>
    </p:spTree>
    <p:extLst>
      <p:ext uri="{BB962C8B-B14F-4D97-AF65-F5344CB8AC3E}">
        <p14:creationId xmlns:p14="http://schemas.microsoft.com/office/powerpoint/2010/main" val="74498399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134</a:t>
            </a:fld>
            <a:r>
              <a:rPr lang="en-US" dirty="0" smtClean="0"/>
              <a:t> of 94</a:t>
            </a:r>
            <a:endParaRPr lang="en-US" dirty="0"/>
          </a:p>
        </p:txBody>
      </p:sp>
    </p:spTree>
    <p:extLst>
      <p:ext uri="{BB962C8B-B14F-4D97-AF65-F5344CB8AC3E}">
        <p14:creationId xmlns:p14="http://schemas.microsoft.com/office/powerpoint/2010/main" val="11558197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135</a:t>
            </a:fld>
            <a:r>
              <a:rPr lang="en-US" dirty="0" smtClean="0"/>
              <a:t> of 94</a:t>
            </a:r>
            <a:endParaRPr lang="en-US" dirty="0"/>
          </a:p>
        </p:txBody>
      </p:sp>
    </p:spTree>
    <p:extLst>
      <p:ext uri="{BB962C8B-B14F-4D97-AF65-F5344CB8AC3E}">
        <p14:creationId xmlns:p14="http://schemas.microsoft.com/office/powerpoint/2010/main" val="3171697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20</a:t>
            </a:fld>
            <a:r>
              <a:rPr lang="en-US" dirty="0" smtClean="0"/>
              <a:t> of 94</a:t>
            </a:r>
            <a:endParaRPr lang="en-US" dirty="0"/>
          </a:p>
        </p:txBody>
      </p:sp>
    </p:spTree>
    <p:extLst>
      <p:ext uri="{BB962C8B-B14F-4D97-AF65-F5344CB8AC3E}">
        <p14:creationId xmlns:p14="http://schemas.microsoft.com/office/powerpoint/2010/main" val="39219816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136</a:t>
            </a:fld>
            <a:r>
              <a:rPr lang="en-US" dirty="0" smtClean="0"/>
              <a:t> of 94</a:t>
            </a:r>
            <a:endParaRPr lang="en-US" dirty="0"/>
          </a:p>
        </p:txBody>
      </p:sp>
    </p:spTree>
    <p:extLst>
      <p:ext uri="{BB962C8B-B14F-4D97-AF65-F5344CB8AC3E}">
        <p14:creationId xmlns:p14="http://schemas.microsoft.com/office/powerpoint/2010/main" val="17575874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141</a:t>
            </a:fld>
            <a:r>
              <a:rPr lang="en-US" dirty="0" smtClean="0"/>
              <a:t> of 101</a:t>
            </a:r>
            <a:endParaRPr lang="en-US" dirty="0"/>
          </a:p>
        </p:txBody>
      </p:sp>
    </p:spTree>
    <p:extLst>
      <p:ext uri="{BB962C8B-B14F-4D97-AF65-F5344CB8AC3E}">
        <p14:creationId xmlns:p14="http://schemas.microsoft.com/office/powerpoint/2010/main" val="23151491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142</a:t>
            </a:fld>
            <a:r>
              <a:rPr lang="en-US" dirty="0" smtClean="0"/>
              <a:t> of 101</a:t>
            </a:r>
            <a:endParaRPr lang="en-US" dirty="0"/>
          </a:p>
        </p:txBody>
      </p:sp>
    </p:spTree>
    <p:extLst>
      <p:ext uri="{BB962C8B-B14F-4D97-AF65-F5344CB8AC3E}">
        <p14:creationId xmlns:p14="http://schemas.microsoft.com/office/powerpoint/2010/main" val="33521703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143</a:t>
            </a:fld>
            <a:r>
              <a:rPr lang="en-US" dirty="0" smtClean="0"/>
              <a:t> of 101</a:t>
            </a:r>
            <a:endParaRPr lang="en-US" dirty="0"/>
          </a:p>
        </p:txBody>
      </p:sp>
    </p:spTree>
    <p:extLst>
      <p:ext uri="{BB962C8B-B14F-4D97-AF65-F5344CB8AC3E}">
        <p14:creationId xmlns:p14="http://schemas.microsoft.com/office/powerpoint/2010/main" val="277756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23</a:t>
            </a:fld>
            <a:r>
              <a:rPr lang="en-US" dirty="0" smtClean="0"/>
              <a:t> of 94</a:t>
            </a:r>
            <a:endParaRPr lang="en-US" dirty="0"/>
          </a:p>
        </p:txBody>
      </p:sp>
    </p:spTree>
    <p:extLst>
      <p:ext uri="{BB962C8B-B14F-4D97-AF65-F5344CB8AC3E}">
        <p14:creationId xmlns:p14="http://schemas.microsoft.com/office/powerpoint/2010/main" val="1985274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FD101-400E-4776-B6A1-E66263BB166C}" type="datetime1">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E49CB-35F8-4BA4-B1B7-ED8FB0BF7B5C}" type="datetime1">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83558-4C64-4F64-8B53-AB436A8F6E0E}" type="datetime1">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EF9E7CE-C971-4894-ADAA-85A95E1476B7}" type="datetime1">
              <a:rPr lang="en-US" smtClean="0"/>
              <a:t>10/10/2021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123778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36982-10A1-43B6-B64C-B5E8C9E024B5}" type="datetime1">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D44D18-1E10-4DC6-86C0-721ACAFB4A2D}" type="datetime1">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E56FC1-6F10-4FA3-B739-7F4CA1E5D252}" type="datetime1">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C4FDF-C2E1-4854-AB19-1D4A94409BFB}" type="datetime1">
              <a:rPr lang="en-US" smtClean="0"/>
              <a:t>10/10/2021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A0895-2DD5-4198-8212-297650A48B2D}" type="datetime1">
              <a:rPr lang="en-US" smtClean="0"/>
              <a:t>10/10/2021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18F10-E1CC-4543-9B0E-D28FC34E09F0}" type="datetime1">
              <a:rPr lang="en-US" smtClean="0"/>
              <a:t>10/10/2021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747F68-58C1-4C0C-9FC6-1F82F9D53AB8}" type="datetime1">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CE41B2-4CE2-40B8-AAAD-1CAE75D8DD19}" type="datetime1">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98188DCF-B36E-420F-B91C-F87A5796DDBE}" type="datetime1">
              <a:rPr lang="en-US" smtClean="0"/>
              <a:t>10/10/2021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Black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a:t>
            </a:r>
            <a:r>
              <a:rPr lang="en-US" dirty="0" smtClean="0"/>
              <a:t>Development</a:t>
            </a:r>
            <a:endParaRPr lang="en-US" dirty="0"/>
          </a:p>
        </p:txBody>
      </p:sp>
      <p:sp>
        <p:nvSpPr>
          <p:cNvPr id="3" name="Content Placeholder 2"/>
          <p:cNvSpPr>
            <a:spLocks noGrp="1"/>
          </p:cNvSpPr>
          <p:nvPr>
            <p:ph idx="1"/>
          </p:nvPr>
        </p:nvSpPr>
        <p:spPr/>
        <p:txBody>
          <a:bodyPr/>
          <a:lstStyle/>
          <a:p>
            <a:r>
              <a:rPr lang="en-US" dirty="0" smtClean="0"/>
              <a:t>Test driven development (TDD) is one of the corner stones of agile software development  </a:t>
            </a:r>
          </a:p>
          <a:p>
            <a:r>
              <a:rPr lang="en-US" dirty="0" smtClean="0"/>
              <a:t>Agile, iterative, incremental development</a:t>
            </a:r>
          </a:p>
          <a:p>
            <a:pPr lvl="1"/>
            <a:r>
              <a:rPr lang="en-US" dirty="0"/>
              <a:t>S</a:t>
            </a:r>
            <a:r>
              <a:rPr lang="en-US" dirty="0" smtClean="0"/>
              <a:t>mall iterations, a few units   </a:t>
            </a:r>
          </a:p>
          <a:p>
            <a:r>
              <a:rPr lang="en-US" dirty="0"/>
              <a:t>Verification and </a:t>
            </a:r>
            <a:r>
              <a:rPr lang="en-US" dirty="0" smtClean="0"/>
              <a:t>validation </a:t>
            </a:r>
            <a:r>
              <a:rPr lang="en-US" dirty="0"/>
              <a:t>carried out </a:t>
            </a:r>
            <a:r>
              <a:rPr lang="en-US" dirty="0" smtClean="0"/>
              <a:t>for </a:t>
            </a:r>
            <a:r>
              <a:rPr lang="en-US" dirty="0"/>
              <a:t>each iteration. </a:t>
            </a:r>
            <a:endParaRPr lang="en-US" dirty="0" smtClean="0"/>
          </a:p>
          <a:p>
            <a:pPr lvl="1"/>
            <a:r>
              <a:rPr lang="en-US" dirty="0" smtClean="0"/>
              <a:t>Design &amp; implement test cases </a:t>
            </a:r>
            <a:r>
              <a:rPr lang="en-US" i="1" dirty="0" smtClean="0"/>
              <a:t>before</a:t>
            </a:r>
            <a:r>
              <a:rPr lang="en-US" dirty="0" smtClean="0"/>
              <a:t> implementing the functionality </a:t>
            </a:r>
            <a:endParaRPr lang="en-US" dirty="0"/>
          </a:p>
          <a:p>
            <a:pPr lvl="1"/>
            <a:r>
              <a:rPr lang="en-US" dirty="0" smtClean="0"/>
              <a:t>Run </a:t>
            </a:r>
            <a:r>
              <a:rPr lang="en-US" i="1" dirty="0" smtClean="0"/>
              <a:t>automated </a:t>
            </a:r>
            <a:r>
              <a:rPr lang="en-US" i="1" dirty="0"/>
              <a:t>r</a:t>
            </a:r>
            <a:r>
              <a:rPr lang="en-US" i="1" dirty="0" smtClean="0"/>
              <a:t>egression test </a:t>
            </a:r>
            <a:r>
              <a:rPr lang="en-US" dirty="0" smtClean="0"/>
              <a:t>of whole system continuously</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13076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a:t>Recall truth tables in mathematical logic :</a:t>
            </a:r>
          </a:p>
        </p:txBody>
      </p:sp>
      <p:sp>
        <p:nvSpPr>
          <p:cNvPr id="4" name="Slide Number Placeholder 3"/>
          <p:cNvSpPr>
            <a:spLocks noGrp="1"/>
          </p:cNvSpPr>
          <p:nvPr>
            <p:ph type="sldNum" sz="quarter" idx="12"/>
          </p:nvPr>
        </p:nvSpPr>
        <p:spPr/>
        <p:txBody>
          <a:bodyPr/>
          <a:lstStyle/>
          <a:p>
            <a:fld id="{B543A0FD-1CA6-4228-86A2-78061B4844C8}" type="slidenum">
              <a:rPr lang="en-US" smtClean="0"/>
              <a:t>100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51559864"/>
              </p:ext>
            </p:extLst>
          </p:nvPr>
        </p:nvGraphicFramePr>
        <p:xfrm>
          <a:off x="1638808" y="3074194"/>
          <a:ext cx="8128000" cy="1854200"/>
        </p:xfrm>
        <a:graphic>
          <a:graphicData uri="http://schemas.openxmlformats.org/drawingml/2006/table">
            <a:tbl>
              <a:tblPr firstRow="1" bandRow="1">
                <a:tableStyleId>{BDBED569-4797-4DF1-A0F4-6AAB3CD982D8}</a:tableStyleId>
              </a:tblPr>
              <a:tblGrid>
                <a:gridCol w="2032000">
                  <a:extLst>
                    <a:ext uri="{9D8B030D-6E8A-4147-A177-3AD203B41FA5}">
                      <a16:colId xmlns:a16="http://schemas.microsoft.com/office/drawing/2014/main" val="2177617380"/>
                    </a:ext>
                  </a:extLst>
                </a:gridCol>
                <a:gridCol w="2032000">
                  <a:extLst>
                    <a:ext uri="{9D8B030D-6E8A-4147-A177-3AD203B41FA5}">
                      <a16:colId xmlns:a16="http://schemas.microsoft.com/office/drawing/2014/main" val="658739049"/>
                    </a:ext>
                  </a:extLst>
                </a:gridCol>
                <a:gridCol w="2032000">
                  <a:extLst>
                    <a:ext uri="{9D8B030D-6E8A-4147-A177-3AD203B41FA5}">
                      <a16:colId xmlns:a16="http://schemas.microsoft.com/office/drawing/2014/main" val="543235087"/>
                    </a:ext>
                  </a:extLst>
                </a:gridCol>
                <a:gridCol w="2032000">
                  <a:extLst>
                    <a:ext uri="{9D8B030D-6E8A-4147-A177-3AD203B41FA5}">
                      <a16:colId xmlns:a16="http://schemas.microsoft.com/office/drawing/2014/main" val="1526497221"/>
                    </a:ext>
                  </a:extLst>
                </a:gridCol>
              </a:tblGrid>
              <a:tr h="370840">
                <a:tc>
                  <a:txBody>
                    <a:bodyPr/>
                    <a:lstStyle/>
                    <a:p>
                      <a:endParaRPr lang="en-US" dirty="0"/>
                    </a:p>
                  </a:txBody>
                  <a:tcPr/>
                </a:tc>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 </a:t>
                      </a:r>
                      <a:r>
                        <a:rPr lang="el-GR" dirty="0" smtClean="0"/>
                        <a:t>ᴧ</a:t>
                      </a:r>
                      <a:r>
                        <a:rPr lang="en-US" dirty="0" smtClean="0"/>
                        <a:t> Q</a:t>
                      </a:r>
                      <a:endParaRPr lang="en-US" dirty="0"/>
                    </a:p>
                  </a:txBody>
                  <a:tcPr/>
                </a:tc>
                <a:extLst>
                  <a:ext uri="{0D108BD9-81ED-4DB2-BD59-A6C34878D82A}">
                    <a16:rowId xmlns:a16="http://schemas.microsoft.com/office/drawing/2014/main" val="3771784854"/>
                  </a:ext>
                </a:extLst>
              </a:tr>
              <a:tr h="370840">
                <a:tc>
                  <a:txBody>
                    <a:bodyPr/>
                    <a:lstStyle/>
                    <a:p>
                      <a:r>
                        <a:rPr lang="en-US" dirty="0" smtClean="0"/>
                        <a:t>Case 1</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extLst>
                  <a:ext uri="{0D108BD9-81ED-4DB2-BD59-A6C34878D82A}">
                    <a16:rowId xmlns:a16="http://schemas.microsoft.com/office/drawing/2014/main" val="2914813512"/>
                  </a:ext>
                </a:extLst>
              </a:tr>
              <a:tr h="370840">
                <a:tc>
                  <a:txBody>
                    <a:bodyPr/>
                    <a:lstStyle/>
                    <a:p>
                      <a:r>
                        <a:rPr lang="en-US" dirty="0" smtClean="0"/>
                        <a:t>Case 2</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413030771"/>
                  </a:ext>
                </a:extLst>
              </a:tr>
              <a:tr h="370840">
                <a:tc>
                  <a:txBody>
                    <a:bodyPr/>
                    <a:lstStyle/>
                    <a:p>
                      <a:r>
                        <a:rPr lang="en-US" dirty="0" smtClean="0"/>
                        <a:t>Case 3</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2802216504"/>
                  </a:ext>
                </a:extLst>
              </a:tr>
              <a:tr h="370840">
                <a:tc>
                  <a:txBody>
                    <a:bodyPr/>
                    <a:lstStyle/>
                    <a:p>
                      <a:r>
                        <a:rPr lang="en-US" smtClean="0"/>
                        <a:t>Case 4</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554672281"/>
                  </a:ext>
                </a:extLst>
              </a:tr>
            </a:tbl>
          </a:graphicData>
        </a:graphic>
      </p:graphicFrame>
    </p:spTree>
    <p:extLst>
      <p:ext uri="{BB962C8B-B14F-4D97-AF65-F5344CB8AC3E}">
        <p14:creationId xmlns:p14="http://schemas.microsoft.com/office/powerpoint/2010/main" val="22834295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a:xfrm>
            <a:off x="838200" y="1728026"/>
            <a:ext cx="10515600" cy="4351338"/>
          </a:xfrm>
        </p:spPr>
        <p:txBody>
          <a:bodyPr/>
          <a:lstStyle/>
          <a:p>
            <a:r>
              <a:rPr lang="en-US" dirty="0" smtClean="0"/>
              <a:t>Decision tables</a:t>
            </a:r>
            <a:endParaRPr lang="en-US" dirty="0"/>
          </a:p>
          <a:p>
            <a:pPr lvl="1"/>
            <a:r>
              <a:rPr lang="en-US" dirty="0" smtClean="0"/>
              <a:t>Cause-effect table</a:t>
            </a:r>
            <a:endParaRPr lang="en-US" dirty="0"/>
          </a:p>
          <a:p>
            <a:pPr lvl="1"/>
            <a:r>
              <a:rPr lang="en-US" dirty="0" smtClean="0"/>
              <a:t>Used when input and actions can be expressed as Boolean</a:t>
            </a:r>
            <a:endParaRPr lang="en-US" dirty="0"/>
          </a:p>
          <a:p>
            <a:pPr lvl="1"/>
            <a:r>
              <a:rPr lang="en-US" dirty="0" smtClean="0"/>
              <a:t>Systematic way of stating complex business rules</a:t>
            </a:r>
          </a:p>
          <a:p>
            <a:pPr lvl="1"/>
            <a:r>
              <a:rPr lang="en-US" dirty="0" smtClean="0"/>
              <a:t>Help tester identify effects of combination of different input</a:t>
            </a:r>
          </a:p>
          <a:p>
            <a:pPr lvl="1"/>
            <a:r>
              <a:rPr lang="en-US" dirty="0" smtClean="0"/>
              <a:t>Effective approach to reveal faults in the requirements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101</a:t>
            </a:fld>
            <a:endParaRPr lang="en-US"/>
          </a:p>
        </p:txBody>
      </p:sp>
      <p:pic>
        <p:nvPicPr>
          <p:cNvPr id="5" name="Picture 4"/>
          <p:cNvPicPr>
            <a:picLocks noChangeAspect="1"/>
          </p:cNvPicPr>
          <p:nvPr/>
        </p:nvPicPr>
        <p:blipFill>
          <a:blip r:embed="rId2"/>
          <a:stretch>
            <a:fillRect/>
          </a:stretch>
        </p:blipFill>
        <p:spPr>
          <a:xfrm>
            <a:off x="6474615" y="4150958"/>
            <a:ext cx="3638649" cy="2609790"/>
          </a:xfrm>
          <a:prstGeom prst="rect">
            <a:avLst/>
          </a:prstGeom>
        </p:spPr>
      </p:pic>
    </p:spTree>
    <p:extLst>
      <p:ext uri="{BB962C8B-B14F-4D97-AF65-F5344CB8AC3E}">
        <p14:creationId xmlns:p14="http://schemas.microsoft.com/office/powerpoint/2010/main" val="18066502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normAutofit/>
          </a:bodyPr>
          <a:lstStyle/>
          <a:p>
            <a:r>
              <a:rPr lang="en-US" dirty="0"/>
              <a:t>When creating decision tables, the specification is </a:t>
            </a:r>
            <a:r>
              <a:rPr lang="en-US" dirty="0" smtClean="0"/>
              <a:t>analyzed, </a:t>
            </a:r>
            <a:r>
              <a:rPr lang="en-US" dirty="0"/>
              <a:t>and </a:t>
            </a:r>
            <a:r>
              <a:rPr lang="en-US" dirty="0" smtClean="0"/>
              <a:t>actions of </a:t>
            </a:r>
            <a:r>
              <a:rPr lang="en-US" dirty="0"/>
              <a:t>the system are identified </a:t>
            </a:r>
            <a:r>
              <a:rPr lang="en-US" dirty="0" smtClean="0"/>
              <a:t>.</a:t>
            </a:r>
          </a:p>
          <a:p>
            <a:r>
              <a:rPr lang="en-US" dirty="0"/>
              <a:t>If the input conditions and actions are stated in a way where they </a:t>
            </a:r>
            <a:r>
              <a:rPr lang="en-US" dirty="0" smtClean="0"/>
              <a:t>are either </a:t>
            </a:r>
            <a:r>
              <a:rPr lang="en-US" dirty="0"/>
              <a:t>be true or false (</a:t>
            </a:r>
            <a:r>
              <a:rPr lang="en-US" dirty="0" smtClean="0"/>
              <a:t>Boolean), </a:t>
            </a:r>
            <a:r>
              <a:rPr lang="en-US" dirty="0"/>
              <a:t>decision tables can be </a:t>
            </a:r>
            <a:r>
              <a:rPr lang="en-US" dirty="0" smtClean="0"/>
              <a:t>useful</a:t>
            </a:r>
            <a:endParaRPr lang="en-US" dirty="0"/>
          </a:p>
          <a:p>
            <a:r>
              <a:rPr lang="en-US" dirty="0" smtClean="0"/>
              <a:t>The </a:t>
            </a:r>
            <a:r>
              <a:rPr lang="en-US" dirty="0"/>
              <a:t>decision table contains the triggering </a:t>
            </a:r>
            <a:r>
              <a:rPr lang="en-US" dirty="0" smtClean="0"/>
              <a:t>conditions</a:t>
            </a:r>
          </a:p>
          <a:p>
            <a:pPr lvl="1"/>
            <a:r>
              <a:rPr lang="en-US" dirty="0" smtClean="0"/>
              <a:t>all combinations </a:t>
            </a:r>
            <a:r>
              <a:rPr lang="en-US" dirty="0"/>
              <a:t>of true and false for all input conditions, and </a:t>
            </a:r>
            <a:endParaRPr lang="en-US" dirty="0" smtClean="0"/>
          </a:p>
          <a:p>
            <a:pPr lvl="1"/>
            <a:r>
              <a:rPr lang="en-US" dirty="0" smtClean="0"/>
              <a:t>the resulting actions </a:t>
            </a:r>
            <a:r>
              <a:rPr lang="en-US" dirty="0"/>
              <a:t>for each combination of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35885479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103</a:t>
            </a:fld>
            <a:endParaRPr lang="en-US"/>
          </a:p>
        </p:txBody>
      </p:sp>
      <p:graphicFrame>
        <p:nvGraphicFramePr>
          <p:cNvPr id="5" name="object 7"/>
          <p:cNvGraphicFramePr>
            <a:graphicFrameLocks noGrp="1"/>
          </p:cNvGraphicFramePr>
          <p:nvPr/>
        </p:nvGraphicFramePr>
        <p:xfrm>
          <a:off x="838200" y="1779426"/>
          <a:ext cx="10088880" cy="4942049"/>
        </p:xfrm>
        <a:graphic>
          <a:graphicData uri="http://schemas.openxmlformats.org/drawingml/2006/table">
            <a:tbl>
              <a:tblPr firstRow="1" bandRow="1">
                <a:tableStyleId>{2D5ABB26-0587-4C30-8999-92F81FD0307C}</a:tableStyleId>
              </a:tblPr>
              <a:tblGrid>
                <a:gridCol w="1961290">
                  <a:extLst>
                    <a:ext uri="{9D8B030D-6E8A-4147-A177-3AD203B41FA5}">
                      <a16:colId xmlns:a16="http://schemas.microsoft.com/office/drawing/2014/main" val="20000"/>
                    </a:ext>
                  </a:extLst>
                </a:gridCol>
                <a:gridCol w="1110421">
                  <a:extLst>
                    <a:ext uri="{9D8B030D-6E8A-4147-A177-3AD203B41FA5}">
                      <a16:colId xmlns:a16="http://schemas.microsoft.com/office/drawing/2014/main" val="20001"/>
                    </a:ext>
                  </a:extLst>
                </a:gridCol>
                <a:gridCol w="1139735">
                  <a:extLst>
                    <a:ext uri="{9D8B030D-6E8A-4147-A177-3AD203B41FA5}">
                      <a16:colId xmlns:a16="http://schemas.microsoft.com/office/drawing/2014/main" val="20002"/>
                    </a:ext>
                  </a:extLst>
                </a:gridCol>
                <a:gridCol w="1023904">
                  <a:extLst>
                    <a:ext uri="{9D8B030D-6E8A-4147-A177-3AD203B41FA5}">
                      <a16:colId xmlns:a16="http://schemas.microsoft.com/office/drawing/2014/main" val="20003"/>
                    </a:ext>
                  </a:extLst>
                </a:gridCol>
                <a:gridCol w="995303">
                  <a:extLst>
                    <a:ext uri="{9D8B030D-6E8A-4147-A177-3AD203B41FA5}">
                      <a16:colId xmlns:a16="http://schemas.microsoft.com/office/drawing/2014/main" val="20004"/>
                    </a:ext>
                  </a:extLst>
                </a:gridCol>
                <a:gridCol w="981003">
                  <a:extLst>
                    <a:ext uri="{9D8B030D-6E8A-4147-A177-3AD203B41FA5}">
                      <a16:colId xmlns:a16="http://schemas.microsoft.com/office/drawing/2014/main" val="20005"/>
                    </a:ext>
                  </a:extLst>
                </a:gridCol>
                <a:gridCol w="1009603">
                  <a:extLst>
                    <a:ext uri="{9D8B030D-6E8A-4147-A177-3AD203B41FA5}">
                      <a16:colId xmlns:a16="http://schemas.microsoft.com/office/drawing/2014/main" val="20006"/>
                    </a:ext>
                  </a:extLst>
                </a:gridCol>
                <a:gridCol w="908785">
                  <a:extLst>
                    <a:ext uri="{9D8B030D-6E8A-4147-A177-3AD203B41FA5}">
                      <a16:colId xmlns:a16="http://schemas.microsoft.com/office/drawing/2014/main" val="20007"/>
                    </a:ext>
                  </a:extLst>
                </a:gridCol>
                <a:gridCol w="958836">
                  <a:extLst>
                    <a:ext uri="{9D8B030D-6E8A-4147-A177-3AD203B41FA5}">
                      <a16:colId xmlns:a16="http://schemas.microsoft.com/office/drawing/2014/main" val="20008"/>
                    </a:ext>
                  </a:extLst>
                </a:gridCol>
              </a:tblGrid>
              <a:tr h="32816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44932">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36117">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8983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4985">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9636">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609574">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609600">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4</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58517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b="1" dirty="0"/>
              <a:t>coverage standard </a:t>
            </a:r>
            <a:r>
              <a:rPr lang="en-US" dirty="0"/>
              <a:t>commonly used with decision table testing is to have at least one test per column, which typically involves covering all </a:t>
            </a:r>
            <a:r>
              <a:rPr lang="en-US" dirty="0" smtClean="0"/>
              <a:t>combinations of </a:t>
            </a:r>
            <a:r>
              <a:rPr lang="en-US" dirty="0"/>
              <a:t>triggering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104</a:t>
            </a:fld>
            <a:endParaRPr lang="en-US"/>
          </a:p>
        </p:txBody>
      </p:sp>
      <p:graphicFrame>
        <p:nvGraphicFramePr>
          <p:cNvPr id="5" name="object 9"/>
          <p:cNvGraphicFramePr>
            <a:graphicFrameLocks noGrp="1"/>
          </p:cNvGraphicFramePr>
          <p:nvPr/>
        </p:nvGraphicFramePr>
        <p:xfrm>
          <a:off x="1266952" y="1846706"/>
          <a:ext cx="9264646" cy="2939031"/>
        </p:xfrm>
        <a:graphic>
          <a:graphicData uri="http://schemas.openxmlformats.org/drawingml/2006/table">
            <a:tbl>
              <a:tblPr firstRow="1" bandRow="1">
                <a:tableStyleId>{2D5ABB26-0587-4C30-8999-92F81FD0307C}</a:tableStyleId>
              </a:tblPr>
              <a:tblGrid>
                <a:gridCol w="1802130">
                  <a:extLst>
                    <a:ext uri="{9D8B030D-6E8A-4147-A177-3AD203B41FA5}">
                      <a16:colId xmlns:a16="http://schemas.microsoft.com/office/drawing/2014/main" val="20000"/>
                    </a:ext>
                  </a:extLst>
                </a:gridCol>
                <a:gridCol w="1019809">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1040130">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gridCol w="930274">
                  <a:extLst>
                    <a:ext uri="{9D8B030D-6E8A-4147-A177-3AD203B41FA5}">
                      <a16:colId xmlns:a16="http://schemas.microsoft.com/office/drawing/2014/main" val="20005"/>
                    </a:ext>
                  </a:extLst>
                </a:gridCol>
                <a:gridCol w="897254">
                  <a:extLst>
                    <a:ext uri="{9D8B030D-6E8A-4147-A177-3AD203B41FA5}">
                      <a16:colId xmlns:a16="http://schemas.microsoft.com/office/drawing/2014/main" val="20006"/>
                    </a:ext>
                  </a:extLst>
                </a:gridCol>
                <a:gridCol w="834390">
                  <a:extLst>
                    <a:ext uri="{9D8B030D-6E8A-4147-A177-3AD203B41FA5}">
                      <a16:colId xmlns:a16="http://schemas.microsoft.com/office/drawing/2014/main" val="20007"/>
                    </a:ext>
                  </a:extLst>
                </a:gridCol>
                <a:gridCol w="880745">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5045">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89">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327">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19">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355"/>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380317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The </a:t>
            </a:r>
            <a:r>
              <a:rPr lang="en-US" b="1" dirty="0"/>
              <a:t>coverage standard </a:t>
            </a:r>
            <a:r>
              <a:rPr lang="en-US" dirty="0"/>
              <a:t>commonly used with decision table testing is to have at least one test per column, which typically involves covering all combinations of triggering conditions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105</a:t>
            </a:fld>
            <a:endParaRPr lang="en-US"/>
          </a:p>
        </p:txBody>
      </p:sp>
      <p:graphicFrame>
        <p:nvGraphicFramePr>
          <p:cNvPr id="5" name="object 10"/>
          <p:cNvGraphicFramePr>
            <a:graphicFrameLocks noGrp="1"/>
          </p:cNvGraphicFramePr>
          <p:nvPr/>
        </p:nvGraphicFramePr>
        <p:xfrm>
          <a:off x="1139570" y="1825625"/>
          <a:ext cx="9211438" cy="2960621"/>
        </p:xfrm>
        <a:graphic>
          <a:graphicData uri="http://schemas.openxmlformats.org/drawingml/2006/table">
            <a:tbl>
              <a:tblPr firstRow="1" bandRow="1">
                <a:tableStyleId>{2D5ABB26-0587-4C30-8999-92F81FD0307C}</a:tableStyleId>
              </a:tblPr>
              <a:tblGrid>
                <a:gridCol w="1695961">
                  <a:extLst>
                    <a:ext uri="{9D8B030D-6E8A-4147-A177-3AD203B41FA5}">
                      <a16:colId xmlns:a16="http://schemas.microsoft.com/office/drawing/2014/main" val="20000"/>
                    </a:ext>
                  </a:extLst>
                </a:gridCol>
                <a:gridCol w="1333873">
                  <a:extLst>
                    <a:ext uri="{9D8B030D-6E8A-4147-A177-3AD203B41FA5}">
                      <a16:colId xmlns:a16="http://schemas.microsoft.com/office/drawing/2014/main" val="20001"/>
                    </a:ext>
                  </a:extLst>
                </a:gridCol>
                <a:gridCol w="1472444">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115568">
                  <a:extLst>
                    <a:ext uri="{9D8B030D-6E8A-4147-A177-3AD203B41FA5}">
                      <a16:colId xmlns:a16="http://schemas.microsoft.com/office/drawing/2014/main" val="20004"/>
                    </a:ext>
                  </a:extLst>
                </a:gridCol>
                <a:gridCol w="1042416">
                  <a:extLst>
                    <a:ext uri="{9D8B030D-6E8A-4147-A177-3AD203B41FA5}">
                      <a16:colId xmlns:a16="http://schemas.microsoft.com/office/drawing/2014/main" val="20005"/>
                    </a:ext>
                  </a:extLst>
                </a:gridCol>
                <a:gridCol w="1225296">
                  <a:extLst>
                    <a:ext uri="{9D8B030D-6E8A-4147-A177-3AD203B41FA5}">
                      <a16:colId xmlns:a16="http://schemas.microsoft.com/office/drawing/2014/main" val="20006"/>
                    </a:ext>
                  </a:extLst>
                </a:gridCol>
              </a:tblGrid>
              <a:tr h="39382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smtClean="0">
                          <a:latin typeface="Candara" panose="020E0502030303020204" pitchFamily="34" charset="0"/>
                          <a:cs typeface="Trebuchet MS"/>
                        </a:rPr>
                        <a:t>2</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20" dirty="0" smtClean="0">
                          <a:latin typeface="Candara" panose="020E0502030303020204" pitchFamily="34" charset="0"/>
                          <a:cs typeface="Trebuchet MS"/>
                        </a:rPr>
                        <a:t> </a:t>
                      </a:r>
                      <a:r>
                        <a:rPr sz="2000" spc="-35" dirty="0">
                          <a:latin typeface="Candara" panose="020E0502030303020204" pitchFamily="34" charset="0"/>
                          <a:cs typeface="Trebuchet MS"/>
                        </a:rPr>
                        <a:t>6</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3</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smtClean="0">
                          <a:latin typeface="Candara" panose="020E0502030303020204" pitchFamily="34" charset="0"/>
                          <a:cs typeface="Trebuchet MS"/>
                        </a:rPr>
                        <a:t>7</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00" dirty="0" smtClean="0">
                          <a:latin typeface="Candara" panose="020E0502030303020204" pitchFamily="34" charset="0"/>
                          <a:cs typeface="Trebuchet MS"/>
                        </a:rPr>
                        <a:t> </a:t>
                      </a:r>
                      <a:r>
                        <a:rPr sz="2000" spc="-35" dirty="0">
                          <a:latin typeface="Candara" panose="020E0502030303020204" pitchFamily="34" charset="0"/>
                          <a:cs typeface="Trebuchet MS"/>
                        </a:rPr>
                        <a:t>8</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413">
                <a:tc>
                  <a:txBody>
                    <a:bodyPr/>
                    <a:lstStyle/>
                    <a:p>
                      <a:pPr marL="68580">
                        <a:lnSpc>
                          <a:spcPts val="2340"/>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491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40" dirty="0">
                          <a:latin typeface="Candara" panose="020E0502030303020204" pitchFamily="34" charset="0"/>
                          <a:cs typeface="Trebuchet MS"/>
                        </a:rPr>
                        <a:t>----</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90">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6540">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453">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9710">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20">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350"/>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0"/>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840958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b="1" dirty="0"/>
              <a:t>Example-</a:t>
            </a:r>
            <a:r>
              <a:rPr lang="en-US" dirty="0"/>
              <a:t>Decision table for credit-card</a:t>
            </a:r>
          </a:p>
          <a:p>
            <a:pPr lvl="1"/>
            <a:r>
              <a:rPr lang="en-US" dirty="0" smtClean="0"/>
              <a:t>If </a:t>
            </a:r>
            <a:r>
              <a:rPr lang="en-US" dirty="0"/>
              <a:t>you are a new customer opening a credit card account, you will get a 15% discount on all your purchases today. </a:t>
            </a:r>
          </a:p>
          <a:p>
            <a:pPr lvl="1"/>
            <a:r>
              <a:rPr lang="en-US" dirty="0" smtClean="0"/>
              <a:t>If </a:t>
            </a:r>
            <a:r>
              <a:rPr lang="en-US" dirty="0"/>
              <a:t>are an existing customer and you hold a loyalty card, you get 10% discount.</a:t>
            </a:r>
          </a:p>
          <a:p>
            <a:pPr lvl="1"/>
            <a:r>
              <a:rPr lang="en-US" dirty="0" smtClean="0"/>
              <a:t>If </a:t>
            </a:r>
            <a:r>
              <a:rPr lang="en-US" dirty="0"/>
              <a:t>you have a coupon, you can get 20% off today (but it can’t be used with a ‘new-customer’ discount) </a:t>
            </a:r>
          </a:p>
          <a:p>
            <a:pPr lvl="1"/>
            <a:r>
              <a:rPr lang="en-US" dirty="0" smtClean="0"/>
              <a:t>Discount </a:t>
            </a:r>
            <a:r>
              <a:rPr lang="en-US" dirty="0"/>
              <a:t>are added, if applicable.</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106</a:t>
            </a:fld>
            <a:endParaRPr lang="en-US"/>
          </a:p>
        </p:txBody>
      </p:sp>
    </p:spTree>
    <p:extLst>
      <p:ext uri="{BB962C8B-B14F-4D97-AF65-F5344CB8AC3E}">
        <p14:creationId xmlns:p14="http://schemas.microsoft.com/office/powerpoint/2010/main" val="28619144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107</a:t>
            </a:fld>
            <a:endParaRPr lang="en-US"/>
          </a:p>
        </p:txBody>
      </p:sp>
      <p:graphicFrame>
        <p:nvGraphicFramePr>
          <p:cNvPr id="5" name="object 9"/>
          <p:cNvGraphicFramePr>
            <a:graphicFrameLocks noGrp="1"/>
          </p:cNvGraphicFramePr>
          <p:nvPr/>
        </p:nvGraphicFramePr>
        <p:xfrm>
          <a:off x="1271269" y="1825625"/>
          <a:ext cx="9493879" cy="3200904"/>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gridCol w="924560">
                  <a:extLst>
                    <a:ext uri="{9D8B030D-6E8A-4147-A177-3AD203B41FA5}">
                      <a16:colId xmlns:a16="http://schemas.microsoft.com/office/drawing/2014/main" val="20001"/>
                    </a:ext>
                  </a:extLst>
                </a:gridCol>
                <a:gridCol w="874394">
                  <a:extLst>
                    <a:ext uri="{9D8B030D-6E8A-4147-A177-3AD203B41FA5}">
                      <a16:colId xmlns:a16="http://schemas.microsoft.com/office/drawing/2014/main" val="20002"/>
                    </a:ext>
                  </a:extLst>
                </a:gridCol>
                <a:gridCol w="887729">
                  <a:extLst>
                    <a:ext uri="{9D8B030D-6E8A-4147-A177-3AD203B41FA5}">
                      <a16:colId xmlns:a16="http://schemas.microsoft.com/office/drawing/2014/main" val="20003"/>
                    </a:ext>
                  </a:extLst>
                </a:gridCol>
                <a:gridCol w="887729">
                  <a:extLst>
                    <a:ext uri="{9D8B030D-6E8A-4147-A177-3AD203B41FA5}">
                      <a16:colId xmlns:a16="http://schemas.microsoft.com/office/drawing/2014/main" val="20004"/>
                    </a:ext>
                  </a:extLst>
                </a:gridCol>
                <a:gridCol w="861695">
                  <a:extLst>
                    <a:ext uri="{9D8B030D-6E8A-4147-A177-3AD203B41FA5}">
                      <a16:colId xmlns:a16="http://schemas.microsoft.com/office/drawing/2014/main" val="20005"/>
                    </a:ext>
                  </a:extLst>
                </a:gridCol>
                <a:gridCol w="861059">
                  <a:extLst>
                    <a:ext uri="{9D8B030D-6E8A-4147-A177-3AD203B41FA5}">
                      <a16:colId xmlns:a16="http://schemas.microsoft.com/office/drawing/2014/main" val="20006"/>
                    </a:ext>
                  </a:extLst>
                </a:gridCol>
                <a:gridCol w="887729">
                  <a:extLst>
                    <a:ext uri="{9D8B030D-6E8A-4147-A177-3AD203B41FA5}">
                      <a16:colId xmlns:a16="http://schemas.microsoft.com/office/drawing/2014/main" val="20007"/>
                    </a:ext>
                  </a:extLst>
                </a:gridCol>
                <a:gridCol w="940434">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1</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2</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3</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7</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6">
                <a:tc>
                  <a:txBody>
                    <a:bodyPr/>
                    <a:lstStyle/>
                    <a:p>
                      <a:pPr marL="68580">
                        <a:lnSpc>
                          <a:spcPts val="2335"/>
                        </a:lnSpc>
                      </a:pPr>
                      <a:r>
                        <a:rPr sz="2000" b="1" spc="-10"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80"/>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b="1" spc="-5" dirty="0">
                          <a:latin typeface="Candara" panose="020E0502030303020204" pitchFamily="34" charset="0"/>
                          <a:cs typeface="Carlito"/>
                        </a:rPr>
                        <a:t>20</a:t>
                      </a:r>
                      <a:r>
                        <a:rPr sz="2000" b="1" spc="-5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7429921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108</a:t>
            </a:fld>
            <a:endParaRPr lang="en-US"/>
          </a:p>
        </p:txBody>
      </p:sp>
      <p:graphicFrame>
        <p:nvGraphicFramePr>
          <p:cNvPr id="5" name="object 10"/>
          <p:cNvGraphicFramePr>
            <a:graphicFrameLocks noGrp="1"/>
          </p:cNvGraphicFramePr>
          <p:nvPr/>
        </p:nvGraphicFramePr>
        <p:xfrm>
          <a:off x="1371600" y="1825625"/>
          <a:ext cx="8436099" cy="3377181"/>
        </p:xfrm>
        <a:graphic>
          <a:graphicData uri="http://schemas.openxmlformats.org/drawingml/2006/table">
            <a:tbl>
              <a:tblPr firstRow="1" bandRow="1">
                <a:tableStyleId>{2D5ABB26-0587-4C30-8999-92F81FD0307C}</a:tableStyleId>
              </a:tblPr>
              <a:tblGrid>
                <a:gridCol w="2295144">
                  <a:extLst>
                    <a:ext uri="{9D8B030D-6E8A-4147-A177-3AD203B41FA5}">
                      <a16:colId xmlns:a16="http://schemas.microsoft.com/office/drawing/2014/main" val="20000"/>
                    </a:ext>
                  </a:extLst>
                </a:gridCol>
                <a:gridCol w="1133856">
                  <a:extLst>
                    <a:ext uri="{9D8B030D-6E8A-4147-A177-3AD203B41FA5}">
                      <a16:colId xmlns:a16="http://schemas.microsoft.com/office/drawing/2014/main" val="20001"/>
                    </a:ext>
                  </a:extLst>
                </a:gridCol>
                <a:gridCol w="1132703">
                  <a:extLst>
                    <a:ext uri="{9D8B030D-6E8A-4147-A177-3AD203B41FA5}">
                      <a16:colId xmlns:a16="http://schemas.microsoft.com/office/drawing/2014/main" val="20002"/>
                    </a:ext>
                  </a:extLst>
                </a:gridCol>
                <a:gridCol w="968599">
                  <a:extLst>
                    <a:ext uri="{9D8B030D-6E8A-4147-A177-3AD203B41FA5}">
                      <a16:colId xmlns:a16="http://schemas.microsoft.com/office/drawing/2014/main" val="20003"/>
                    </a:ext>
                  </a:extLst>
                </a:gridCol>
                <a:gridCol w="940193">
                  <a:extLst>
                    <a:ext uri="{9D8B030D-6E8A-4147-A177-3AD203B41FA5}">
                      <a16:colId xmlns:a16="http://schemas.microsoft.com/office/drawing/2014/main" val="20004"/>
                    </a:ext>
                  </a:extLst>
                </a:gridCol>
                <a:gridCol w="939499">
                  <a:extLst>
                    <a:ext uri="{9D8B030D-6E8A-4147-A177-3AD203B41FA5}">
                      <a16:colId xmlns:a16="http://schemas.microsoft.com/office/drawing/2014/main" val="20005"/>
                    </a:ext>
                  </a:extLst>
                </a:gridCol>
                <a:gridCol w="1026105">
                  <a:extLst>
                    <a:ext uri="{9D8B030D-6E8A-4147-A177-3AD203B41FA5}">
                      <a16:colId xmlns:a16="http://schemas.microsoft.com/office/drawing/2014/main" val="20006"/>
                    </a:ext>
                  </a:extLst>
                </a:gridCol>
              </a:tblGrid>
              <a:tr h="548640">
                <a:tc>
                  <a:txBody>
                    <a:bodyPr/>
                    <a:lstStyle/>
                    <a:p>
                      <a:pP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1</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2</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3</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7</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0495">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0335" algn="r">
                        <a:lnSpc>
                          <a:spcPts val="2039"/>
                        </a:lnSpc>
                      </a:pPr>
                      <a:r>
                        <a:rPr sz="1800" spc="-100" dirty="0">
                          <a:latin typeface="Candara" panose="020E0502030303020204" pitchFamily="34" charset="0"/>
                          <a:cs typeface="Trebuchet MS"/>
                        </a:rPr>
                        <a:t>Rule</a:t>
                      </a:r>
                      <a:r>
                        <a:rPr sz="1800" spc="-28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75"/>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5" dirty="0">
                          <a:latin typeface="Candara" panose="020E0502030303020204" pitchFamily="34" charset="0"/>
                          <a:cs typeface="Carlito"/>
                        </a:rPr>
                        <a:t>---</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40"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827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655" algn="ctr">
                        <a:lnSpc>
                          <a:spcPts val="2275"/>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5895" algn="ctr">
                        <a:lnSpc>
                          <a:spcPts val="2280"/>
                        </a:lnSpc>
                      </a:pPr>
                      <a:r>
                        <a:rPr sz="2000" i="1" spc="-35" dirty="0">
                          <a:latin typeface="Candara" panose="020E0502030303020204" pitchFamily="34" charset="0"/>
                          <a:cs typeface="Carlito"/>
                        </a:rPr>
                        <a:t>F</a:t>
                      </a:r>
                      <a:r>
                        <a:rPr sz="2000" i="1" spc="-15" dirty="0">
                          <a:latin typeface="Candara" panose="020E0502030303020204" pitchFamily="34" charset="0"/>
                          <a:cs typeface="Carlito"/>
                        </a:rPr>
                        <a:t>als</a:t>
                      </a:r>
                      <a:r>
                        <a:rPr sz="2000" i="1" dirty="0">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6850" algn="ctr">
                        <a:lnSpc>
                          <a:spcPts val="2280"/>
                        </a:lnSpc>
                      </a:pPr>
                      <a:r>
                        <a:rPr sz="2000" i="1" spc="-105" dirty="0">
                          <a:solidFill>
                            <a:srgbClr val="C00000"/>
                          </a:solidFill>
                          <a:latin typeface="Candara" panose="020E0502030303020204" pitchFamily="34" charset="0"/>
                          <a:cs typeface="Carlito"/>
                        </a:rPr>
                        <a:t>T</a:t>
                      </a:r>
                      <a:r>
                        <a:rPr sz="2000" i="1" dirty="0">
                          <a:solidFill>
                            <a:srgbClr val="C00000"/>
                          </a:solidFill>
                          <a:latin typeface="Candara" panose="020E0502030303020204" pitchFamily="34" charset="0"/>
                          <a:cs typeface="Carlito"/>
                        </a:rPr>
                        <a: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5"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10820" algn="ctr">
                        <a:lnSpc>
                          <a:spcPts val="2280"/>
                        </a:lnSpc>
                      </a:pPr>
                      <a:r>
                        <a:rPr sz="2000" i="1" spc="-114" dirty="0">
                          <a:solidFill>
                            <a:srgbClr val="C00000"/>
                          </a:solidFill>
                          <a:latin typeface="Candara" panose="020E0502030303020204" pitchFamily="34" charset="0"/>
                          <a:cs typeface="Carlito"/>
                        </a:rPr>
                        <a:t>T</a:t>
                      </a:r>
                      <a:r>
                        <a:rPr sz="2000" i="1" spc="-20" dirty="0">
                          <a:solidFill>
                            <a:srgbClr val="C00000"/>
                          </a:solidFill>
                          <a:latin typeface="Candara" panose="020E0502030303020204" pitchFamily="34" charset="0"/>
                          <a:cs typeface="Carlito"/>
                        </a:rPr>
                        <a:t>r</a:t>
                      </a:r>
                      <a:r>
                        <a:rPr sz="2000" i="1" spc="-15" dirty="0">
                          <a:solidFill>
                            <a:srgbClr val="C00000"/>
                          </a:solidFill>
                          <a:latin typeface="Candara" panose="020E0502030303020204" pitchFamily="34" charset="0"/>
                          <a:cs typeface="Carlito"/>
                        </a:rPr>
                        <a:t>u</a:t>
                      </a:r>
                      <a:r>
                        <a:rPr sz="2000" i="1" dirty="0">
                          <a:solidFill>
                            <a:srgbClr val="C00000"/>
                          </a:solidFill>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020" algn="ctr">
                        <a:lnSpc>
                          <a:spcPts val="2280"/>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0"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6690" algn="r">
                        <a:lnSpc>
                          <a:spcPts val="2280"/>
                        </a:lnSpc>
                      </a:pPr>
                      <a:r>
                        <a:rPr sz="2000" b="1" spc="-5" dirty="0">
                          <a:latin typeface="Candara" panose="020E0502030303020204" pitchFamily="34" charset="0"/>
                          <a:cs typeface="Carlito"/>
                        </a:rPr>
                        <a:t>20</a:t>
                      </a:r>
                      <a:r>
                        <a:rPr sz="2000" b="1" spc="-12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8279">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9390" algn="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872364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a:bodyPr>
          <a:lstStyle/>
          <a:p>
            <a:r>
              <a:rPr lang="en-US" b="1" dirty="0"/>
              <a:t>Decision tables </a:t>
            </a:r>
            <a:r>
              <a:rPr lang="en-US" dirty="0"/>
              <a:t>are a good way to:</a:t>
            </a:r>
          </a:p>
          <a:p>
            <a:pPr lvl="1"/>
            <a:r>
              <a:rPr lang="en-US" dirty="0" smtClean="0"/>
              <a:t>capture </a:t>
            </a:r>
            <a:r>
              <a:rPr lang="en-US" dirty="0"/>
              <a:t>system </a:t>
            </a:r>
            <a:r>
              <a:rPr lang="en-US" dirty="0" smtClean="0"/>
              <a:t>requirements that </a:t>
            </a:r>
            <a:r>
              <a:rPr lang="en-US" dirty="0"/>
              <a:t>contain </a:t>
            </a:r>
            <a:r>
              <a:rPr lang="en-US" i="1" dirty="0"/>
              <a:t>logical conditions</a:t>
            </a:r>
            <a:endParaRPr lang="en-US" dirty="0"/>
          </a:p>
          <a:p>
            <a:pPr lvl="1"/>
            <a:r>
              <a:rPr lang="en-US" dirty="0" smtClean="0"/>
              <a:t>to </a:t>
            </a:r>
            <a:r>
              <a:rPr lang="en-US" dirty="0"/>
              <a:t>document internal system design. </a:t>
            </a:r>
          </a:p>
          <a:p>
            <a:r>
              <a:rPr lang="en-US" dirty="0" smtClean="0"/>
              <a:t>The </a:t>
            </a:r>
            <a:r>
              <a:rPr lang="en-US" dirty="0"/>
              <a:t>input conditions and actions are most often stated in such a way that they can be either true or false (Boolean). </a:t>
            </a:r>
          </a:p>
          <a:p>
            <a:r>
              <a:rPr lang="en-US" dirty="0"/>
              <a:t>The </a:t>
            </a:r>
            <a:r>
              <a:rPr lang="en-US" dirty="0" smtClean="0"/>
              <a:t>strength of </a:t>
            </a:r>
            <a:r>
              <a:rPr lang="en-US" dirty="0"/>
              <a:t>decision table testing is that it creates combinations of conditions that might not otherwise have been exercised during testing. </a:t>
            </a:r>
          </a:p>
          <a:p>
            <a:r>
              <a:rPr lang="en-US" dirty="0"/>
              <a:t>It may be applied to all situations when the action of the software depends on several logical decisions.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109</a:t>
            </a:fld>
            <a:endParaRPr lang="en-US"/>
          </a:p>
        </p:txBody>
      </p:sp>
    </p:spTree>
    <p:extLst>
      <p:ext uri="{BB962C8B-B14F-4D97-AF65-F5344CB8AC3E}">
        <p14:creationId xmlns:p14="http://schemas.microsoft.com/office/powerpoint/2010/main" val="345591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normAutofit/>
          </a:bodyPr>
          <a:lstStyle/>
          <a:p>
            <a:r>
              <a:rPr lang="en-CA" sz="4000" dirty="0"/>
              <a:t>Process of Test Driven Development</a:t>
            </a:r>
            <a:endParaRPr lang="en-CA" sz="4000" b="1" dirty="0"/>
          </a:p>
        </p:txBody>
      </p:sp>
      <p:sp>
        <p:nvSpPr>
          <p:cNvPr id="25605" name="Rectangle 3"/>
          <p:cNvSpPr>
            <a:spLocks noGrp="1"/>
          </p:cNvSpPr>
          <p:nvPr>
            <p:ph idx="1"/>
          </p:nvPr>
        </p:nvSpPr>
        <p:spPr>
          <a:xfrm>
            <a:off x="838200" y="1612392"/>
            <a:ext cx="10515600" cy="4477512"/>
          </a:xfrm>
        </p:spPr>
        <p:txBody>
          <a:bodyPr/>
          <a:lstStyle/>
          <a:p>
            <a:pPr>
              <a:lnSpc>
                <a:spcPct val="80000"/>
              </a:lnSpc>
            </a:pPr>
            <a:r>
              <a:rPr lang="en-CA" dirty="0"/>
              <a:t>Tests should be written first (before any code)</a:t>
            </a:r>
          </a:p>
          <a:p>
            <a:pPr lvl="1">
              <a:lnSpc>
                <a:spcPct val="80000"/>
              </a:lnSpc>
            </a:pPr>
            <a:r>
              <a:rPr lang="en-CA" dirty="0"/>
              <a:t>Execute all test cases =&gt; all fail</a:t>
            </a:r>
          </a:p>
          <a:p>
            <a:pPr>
              <a:lnSpc>
                <a:spcPct val="80000"/>
              </a:lnSpc>
            </a:pPr>
            <a:r>
              <a:rPr lang="en-CA" dirty="0"/>
              <a:t>Implement some functions</a:t>
            </a:r>
          </a:p>
          <a:p>
            <a:pPr lvl="1">
              <a:lnSpc>
                <a:spcPct val="80000"/>
              </a:lnSpc>
            </a:pPr>
            <a:r>
              <a:rPr lang="en-CA" dirty="0"/>
              <a:t>Execute all test cases =&gt; some pass </a:t>
            </a:r>
          </a:p>
          <a:p>
            <a:pPr>
              <a:lnSpc>
                <a:spcPct val="80000"/>
              </a:lnSpc>
            </a:pPr>
            <a:r>
              <a:rPr lang="en-CA" dirty="0"/>
              <a:t>Repeat implement and re-execute all test cases </a:t>
            </a:r>
          </a:p>
          <a:p>
            <a:pPr lvl="1">
              <a:lnSpc>
                <a:spcPct val="80000"/>
              </a:lnSpc>
            </a:pPr>
            <a:r>
              <a:rPr lang="en-CA" dirty="0"/>
              <a:t>Until all test cases =&gt; pass</a:t>
            </a:r>
          </a:p>
          <a:p>
            <a:pPr>
              <a:lnSpc>
                <a:spcPct val="80000"/>
              </a:lnSpc>
            </a:pPr>
            <a:r>
              <a:rPr lang="en-CA" dirty="0"/>
              <a:t>Refactoring, to improve design &amp; implementation </a:t>
            </a:r>
          </a:p>
          <a:p>
            <a:pPr lvl="1">
              <a:lnSpc>
                <a:spcPct val="80000"/>
              </a:lnSpc>
            </a:pPr>
            <a:r>
              <a:rPr lang="en-CA" dirty="0"/>
              <a:t>re-execute all test cases =&gt; all pass </a:t>
            </a:r>
          </a:p>
          <a:p>
            <a:pPr>
              <a:lnSpc>
                <a:spcPct val="80000"/>
              </a:lnSpc>
            </a:pPr>
            <a:r>
              <a:rPr lang="en-CA" dirty="0"/>
              <a:t>Every time changes are made </a:t>
            </a:r>
          </a:p>
          <a:p>
            <a:pPr lvl="1">
              <a:lnSpc>
                <a:spcPct val="80000"/>
              </a:lnSpc>
            </a:pPr>
            <a:r>
              <a:rPr lang="en-CA" dirty="0"/>
              <a:t>re-execute all test cases =&gt; all pass </a:t>
            </a:r>
          </a:p>
        </p:txBody>
      </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9061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transition testing</a:t>
            </a:r>
            <a:endParaRPr lang="en-US" dirty="0"/>
          </a:p>
        </p:txBody>
      </p:sp>
      <p:sp>
        <p:nvSpPr>
          <p:cNvPr id="3" name="Content Placeholder 2"/>
          <p:cNvSpPr>
            <a:spLocks noGrp="1"/>
          </p:cNvSpPr>
          <p:nvPr>
            <p:ph idx="1"/>
          </p:nvPr>
        </p:nvSpPr>
        <p:spPr/>
        <p:txBody>
          <a:bodyPr/>
          <a:lstStyle/>
          <a:p>
            <a:r>
              <a:rPr lang="en-US" b="1" dirty="0"/>
              <a:t>A system </a:t>
            </a:r>
            <a:r>
              <a:rPr lang="en-US" dirty="0"/>
              <a:t>can be in a finite number of different states. This  aspects of the system can be described as a </a:t>
            </a:r>
            <a:r>
              <a:rPr lang="en-US" i="1" dirty="0"/>
              <a:t>‘finite state machine</a:t>
            </a:r>
            <a:r>
              <a:rPr lang="en-US" i="1" dirty="0" smtClean="0"/>
              <a:t>’ ; a </a:t>
            </a:r>
            <a:r>
              <a:rPr lang="en-US" i="1" dirty="0"/>
              <a:t>state diagram. </a:t>
            </a:r>
            <a:endParaRPr lang="en-US" dirty="0"/>
          </a:p>
          <a:p>
            <a:r>
              <a:rPr lang="en-US" dirty="0"/>
              <a:t>Any system where you get a different output for the same input, </a:t>
            </a:r>
            <a:r>
              <a:rPr lang="en-US" dirty="0" smtClean="0"/>
              <a:t>depending on </a:t>
            </a:r>
            <a:r>
              <a:rPr lang="en-US" dirty="0"/>
              <a:t>what has happened before, is a finite state system. </a:t>
            </a:r>
          </a:p>
          <a:p>
            <a:r>
              <a:rPr lang="en-US" dirty="0"/>
              <a:t>The </a:t>
            </a:r>
            <a:r>
              <a:rPr lang="en-US" dirty="0" smtClean="0"/>
              <a:t>transition from </a:t>
            </a:r>
            <a:r>
              <a:rPr lang="en-US" dirty="0"/>
              <a:t>one state to another  are determined by the rules of the ‘machine’.</a:t>
            </a:r>
          </a:p>
        </p:txBody>
      </p:sp>
      <p:sp>
        <p:nvSpPr>
          <p:cNvPr id="4" name="Slide Number Placeholder 3"/>
          <p:cNvSpPr>
            <a:spLocks noGrp="1"/>
          </p:cNvSpPr>
          <p:nvPr>
            <p:ph type="sldNum" sz="quarter" idx="12"/>
          </p:nvPr>
        </p:nvSpPr>
        <p:spPr/>
        <p:txBody>
          <a:bodyPr/>
          <a:lstStyle/>
          <a:p>
            <a:fld id="{B543A0FD-1CA6-4228-86A2-78061B4844C8}" type="slidenum">
              <a:rPr lang="en-US" smtClean="0"/>
              <a:t>110</a:t>
            </a:fld>
            <a:endParaRPr lang="en-US"/>
          </a:p>
        </p:txBody>
      </p:sp>
    </p:spTree>
    <p:extLst>
      <p:ext uri="{BB962C8B-B14F-4D97-AF65-F5344CB8AC3E}">
        <p14:creationId xmlns:p14="http://schemas.microsoft.com/office/powerpoint/2010/main" val="13751167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State transition testing</a:t>
            </a:r>
          </a:p>
          <a:p>
            <a:pPr lvl="1"/>
            <a:r>
              <a:rPr lang="en-US" dirty="0" smtClean="0"/>
              <a:t>System can be in a finite number of different states</a:t>
            </a:r>
          </a:p>
          <a:p>
            <a:r>
              <a:rPr lang="en-US" dirty="0" smtClean="0"/>
              <a:t>Elements of state transition models</a:t>
            </a:r>
          </a:p>
          <a:p>
            <a:pPr lvl="1"/>
            <a:r>
              <a:rPr lang="en-US" dirty="0" smtClean="0"/>
              <a:t>States (The software may occupy)</a:t>
            </a:r>
          </a:p>
          <a:p>
            <a:pPr lvl="2"/>
            <a:r>
              <a:rPr lang="en-US" dirty="0" smtClean="0"/>
              <a:t>Open/closed, active/inactive</a:t>
            </a:r>
          </a:p>
          <a:p>
            <a:pPr lvl="1"/>
            <a:r>
              <a:rPr lang="en-US" dirty="0" smtClean="0"/>
              <a:t>Transitions (From one state to another)</a:t>
            </a:r>
          </a:p>
          <a:p>
            <a:pPr lvl="2"/>
            <a:r>
              <a:rPr lang="en-US" dirty="0" smtClean="0"/>
              <a:t>Not all transitions are allowed</a:t>
            </a:r>
          </a:p>
          <a:p>
            <a:pPr lvl="1"/>
            <a:r>
              <a:rPr lang="en-US" dirty="0" smtClean="0"/>
              <a:t>Events (Causing state transition)</a:t>
            </a:r>
          </a:p>
          <a:p>
            <a:pPr lvl="2"/>
            <a:r>
              <a:rPr lang="en-US" dirty="0" smtClean="0"/>
              <a:t>Closing a files/withdrawing money</a:t>
            </a:r>
          </a:p>
          <a:p>
            <a:pPr lvl="1"/>
            <a:r>
              <a:rPr lang="en-US" dirty="0" smtClean="0"/>
              <a:t>Actions (Action resulting from transitions)</a:t>
            </a:r>
          </a:p>
          <a:p>
            <a:pPr lvl="2"/>
            <a:r>
              <a:rPr lang="en-US" dirty="0" smtClean="0"/>
              <a:t>Error message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111</a:t>
            </a:fld>
            <a:endParaRPr lang="en-US"/>
          </a:p>
        </p:txBody>
      </p:sp>
      <p:sp>
        <p:nvSpPr>
          <p:cNvPr id="5" name="object 10"/>
          <p:cNvSpPr/>
          <p:nvPr/>
        </p:nvSpPr>
        <p:spPr>
          <a:xfrm>
            <a:off x="9171432" y="1825625"/>
            <a:ext cx="2593848" cy="4198812"/>
          </a:xfrm>
          <a:prstGeom prst="rect">
            <a:avLst/>
          </a:prstGeom>
          <a:blipFill>
            <a:blip r:embed="rId2" cstate="print"/>
            <a:srcRect/>
            <a:stretch>
              <a:fillRect l="-231890"/>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5664717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4"/>
            <a:ext cx="10515600" cy="4785487"/>
          </a:xfrm>
        </p:spPr>
        <p:txBody>
          <a:bodyPr/>
          <a:lstStyle/>
          <a:p>
            <a:r>
              <a:rPr lang="en-US" dirty="0" smtClean="0"/>
              <a:t>A ‘</a:t>
            </a:r>
            <a:r>
              <a:rPr lang="en-US" dirty="0"/>
              <a:t>finite state machine’ is often shown as a state </a:t>
            </a:r>
            <a:r>
              <a:rPr lang="en-US" dirty="0" smtClean="0"/>
              <a:t>diagram </a:t>
            </a:r>
          </a:p>
          <a:p>
            <a:r>
              <a:rPr lang="en-US" dirty="0" smtClean="0"/>
              <a:t>ATM </a:t>
            </a:r>
            <a:r>
              <a:rPr lang="en-US" dirty="0"/>
              <a:t>PIN example</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states of the system under test are separate, </a:t>
            </a:r>
            <a:r>
              <a:rPr lang="en-US" dirty="0" smtClean="0"/>
              <a:t>identifiable and </a:t>
            </a:r>
            <a:r>
              <a:rPr lang="en-US" dirty="0"/>
              <a:t>finite in number. </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112</a:t>
            </a:fld>
            <a:endParaRPr lang="en-US"/>
          </a:p>
        </p:txBody>
      </p:sp>
      <p:pic>
        <p:nvPicPr>
          <p:cNvPr id="2050" name="Picture 2" descr="State Tran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896" y="2453607"/>
            <a:ext cx="6284976" cy="290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5251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a:t>How many tests do we need to exercise every state? </a:t>
            </a:r>
          </a:p>
        </p:txBody>
      </p:sp>
      <p:sp>
        <p:nvSpPr>
          <p:cNvPr id="4" name="Slide Number Placeholder 3"/>
          <p:cNvSpPr>
            <a:spLocks noGrp="1"/>
          </p:cNvSpPr>
          <p:nvPr>
            <p:ph type="sldNum" sz="quarter" idx="12"/>
          </p:nvPr>
        </p:nvSpPr>
        <p:spPr/>
        <p:txBody>
          <a:bodyPr/>
          <a:lstStyle/>
          <a:p>
            <a:fld id="{B543A0FD-1CA6-4228-86A2-78061B4844C8}" type="slidenum">
              <a:rPr lang="en-US" smtClean="0"/>
              <a:t>113</a:t>
            </a:fld>
            <a:endParaRPr lang="en-US"/>
          </a:p>
        </p:txBody>
      </p:sp>
      <p:pic>
        <p:nvPicPr>
          <p:cNvPr id="6" name="Picture 5"/>
          <p:cNvPicPr>
            <a:picLocks noChangeAspect="1"/>
          </p:cNvPicPr>
          <p:nvPr/>
        </p:nvPicPr>
        <p:blipFill>
          <a:blip r:embed="rId2"/>
          <a:stretch>
            <a:fillRect/>
          </a:stretch>
        </p:blipFill>
        <p:spPr>
          <a:xfrm>
            <a:off x="5421953" y="2287755"/>
            <a:ext cx="6377293" cy="2994179"/>
          </a:xfrm>
          <a:prstGeom prst="rect">
            <a:avLst/>
          </a:prstGeom>
        </p:spPr>
      </p:pic>
      <p:sp>
        <p:nvSpPr>
          <p:cNvPr id="8" name="Rectangle 7"/>
          <p:cNvSpPr/>
          <p:nvPr/>
        </p:nvSpPr>
        <p:spPr>
          <a:xfrm>
            <a:off x="569976" y="4507587"/>
            <a:ext cx="8040624" cy="2031325"/>
          </a:xfrm>
          <a:prstGeom prst="rect">
            <a:avLst/>
          </a:prstGeom>
        </p:spPr>
        <p:txBody>
          <a:bodyPr wrap="square">
            <a:spAutoFit/>
          </a:bodyPr>
          <a:lstStyle/>
          <a:p>
            <a:r>
              <a:rPr lang="en-US" b="1" u="sng" dirty="0">
                <a:solidFill>
                  <a:srgbClr val="212121"/>
                </a:solidFill>
                <a:latin typeface="Candara" panose="020E0502030303020204" pitchFamily="34" charset="0"/>
              </a:rPr>
              <a:t>States:</a:t>
            </a:r>
            <a:r>
              <a:rPr lang="en-US" dirty="0">
                <a:solidFill>
                  <a:srgbClr val="212121"/>
                </a:solidFill>
                <a:latin typeface="Candara" panose="020E0502030303020204" pitchFamily="34" charset="0"/>
              </a:rPr>
              <a:t> States can be numbered as S1, S2 or as alphabets A, B, C </a:t>
            </a:r>
            <a:r>
              <a:rPr lang="en-US" dirty="0" err="1">
                <a:solidFill>
                  <a:srgbClr val="212121"/>
                </a:solidFill>
                <a:latin typeface="Candara" panose="020E0502030303020204" pitchFamily="34" charset="0"/>
              </a:rPr>
              <a:t>etc</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S1:Start, S2:Wait for Pin, S3: 1st try, S4: 2nd Try, S5: 3rd Try, S6: access to account, S7: eat card</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Events:</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Event1:Card inserted, Event 2: enter Pin, Event 3: Pin OK, Event 4: Pin not OK</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Actions :</a:t>
            </a:r>
            <a:r>
              <a:rPr lang="en-US" dirty="0">
                <a:solidFill>
                  <a:srgbClr val="212121"/>
                </a:solidFill>
                <a:latin typeface="Candara" panose="020E0502030303020204" pitchFamily="34" charset="0"/>
              </a:rPr>
              <a:t> (not shown in the above example) could be : Messages on the screen – error or otherwise.</a:t>
            </a:r>
            <a:endParaRPr lang="en-US" dirty="0">
              <a:latin typeface="Candara" panose="020E0502030303020204" pitchFamily="34" charset="0"/>
            </a:endParaRPr>
          </a:p>
        </p:txBody>
      </p:sp>
    </p:spTree>
    <p:extLst>
      <p:ext uri="{BB962C8B-B14F-4D97-AF65-F5344CB8AC3E}">
        <p14:creationId xmlns:p14="http://schemas.microsoft.com/office/powerpoint/2010/main" val="17619364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4"/>
            <a:ext cx="10515600" cy="4794631"/>
          </a:xfrm>
        </p:spPr>
        <p:txBody>
          <a:bodyPr>
            <a:normAutofit lnSpcReduction="1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Invalid </a:t>
            </a:r>
            <a:r>
              <a:rPr lang="en-US" sz="2400" dirty="0"/>
              <a:t>or Null Transitions are represented as ‘-‘ in red in the table above.</a:t>
            </a:r>
          </a:p>
        </p:txBody>
      </p:sp>
      <p:sp>
        <p:nvSpPr>
          <p:cNvPr id="4" name="Slide Number Placeholder 3"/>
          <p:cNvSpPr>
            <a:spLocks noGrp="1"/>
          </p:cNvSpPr>
          <p:nvPr>
            <p:ph type="sldNum" sz="quarter" idx="12"/>
          </p:nvPr>
        </p:nvSpPr>
        <p:spPr/>
        <p:txBody>
          <a:bodyPr/>
          <a:lstStyle/>
          <a:p>
            <a:fld id="{B543A0FD-1CA6-4228-86A2-78061B4844C8}" type="slidenum">
              <a:rPr lang="en-US" smtClean="0"/>
              <a:t>114</a:t>
            </a:fld>
            <a:endParaRPr lang="en-US"/>
          </a:p>
        </p:txBody>
      </p:sp>
      <p:pic>
        <p:nvPicPr>
          <p:cNvPr id="3074" name="Picture 2" descr="Stat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95" y="3272440"/>
            <a:ext cx="9020175" cy="26098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tate Trans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241" y="914383"/>
            <a:ext cx="5109123" cy="2358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2479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Why state </a:t>
            </a:r>
            <a:r>
              <a:rPr lang="en-US" dirty="0"/>
              <a:t>transition testing?</a:t>
            </a:r>
          </a:p>
          <a:p>
            <a:pPr lvl="1"/>
            <a:r>
              <a:rPr lang="en-US" dirty="0"/>
              <a:t>Because a system may exhibit a different response depending on current </a:t>
            </a:r>
            <a:r>
              <a:rPr lang="en-US" dirty="0" smtClean="0"/>
              <a:t>conditions or </a:t>
            </a:r>
            <a:r>
              <a:rPr lang="en-US" dirty="0"/>
              <a:t>previous history.</a:t>
            </a:r>
          </a:p>
          <a:p>
            <a:r>
              <a:rPr lang="en-US" dirty="0"/>
              <a:t>State transition testing allows the tester to view:</a:t>
            </a:r>
          </a:p>
          <a:p>
            <a:pPr lvl="1"/>
            <a:r>
              <a:rPr lang="en-US" dirty="0" smtClean="0"/>
              <a:t>the </a:t>
            </a:r>
            <a:r>
              <a:rPr lang="en-US" dirty="0"/>
              <a:t>software in terms of its states</a:t>
            </a:r>
          </a:p>
          <a:p>
            <a:pPr lvl="1"/>
            <a:r>
              <a:rPr lang="en-US" dirty="0" smtClean="0"/>
              <a:t>transitions between states </a:t>
            </a:r>
            <a:endParaRPr lang="en-US" dirty="0"/>
          </a:p>
          <a:p>
            <a:pPr lvl="1"/>
            <a:r>
              <a:rPr lang="en-US" dirty="0" smtClean="0"/>
              <a:t>the </a:t>
            </a:r>
            <a:r>
              <a:rPr lang="en-US" dirty="0"/>
              <a:t>inputs or events that trigger state changes (transitions) </a:t>
            </a:r>
          </a:p>
          <a:p>
            <a:pPr lvl="1"/>
            <a:r>
              <a:rPr lang="en-US" dirty="0" smtClean="0"/>
              <a:t>the actions </a:t>
            </a:r>
            <a:r>
              <a:rPr lang="en-US" dirty="0"/>
              <a:t>which may result from those transitions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115</a:t>
            </a:fld>
            <a:endParaRPr lang="en-US"/>
          </a:p>
        </p:txBody>
      </p:sp>
    </p:spTree>
    <p:extLst>
      <p:ext uri="{BB962C8B-B14F-4D97-AF65-F5344CB8AC3E}">
        <p14:creationId xmlns:p14="http://schemas.microsoft.com/office/powerpoint/2010/main" val="23516715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5"/>
            <a:ext cx="8406384" cy="4351338"/>
          </a:xfrm>
        </p:spPr>
        <p:txBody>
          <a:bodyPr>
            <a:normAutofit/>
          </a:bodyPr>
          <a:lstStyle/>
          <a:p>
            <a:r>
              <a:rPr lang="en-US" dirty="0"/>
              <a:t>Tests can be designed</a:t>
            </a:r>
          </a:p>
          <a:p>
            <a:pPr lvl="1"/>
            <a:r>
              <a:rPr lang="en-US" dirty="0" smtClean="0"/>
              <a:t>to </a:t>
            </a:r>
            <a:r>
              <a:rPr lang="en-US" dirty="0"/>
              <a:t>cover a typical sequence </a:t>
            </a:r>
            <a:r>
              <a:rPr lang="en-US" dirty="0" smtClean="0"/>
              <a:t>of states</a:t>
            </a:r>
            <a:endParaRPr lang="en-US" dirty="0"/>
          </a:p>
          <a:p>
            <a:pPr lvl="1"/>
            <a:r>
              <a:rPr lang="en-US" dirty="0" smtClean="0"/>
              <a:t>to </a:t>
            </a:r>
            <a:r>
              <a:rPr lang="en-US" dirty="0"/>
              <a:t>exercise specific sequences of transitions</a:t>
            </a:r>
          </a:p>
          <a:p>
            <a:pPr lvl="1"/>
            <a:r>
              <a:rPr lang="en-US" dirty="0" smtClean="0"/>
              <a:t>to </a:t>
            </a:r>
            <a:r>
              <a:rPr lang="en-US" dirty="0"/>
              <a:t>cover every state</a:t>
            </a:r>
          </a:p>
          <a:p>
            <a:pPr lvl="1"/>
            <a:r>
              <a:rPr lang="en-US" dirty="0" smtClean="0"/>
              <a:t>to </a:t>
            </a:r>
            <a:r>
              <a:rPr lang="en-US" dirty="0"/>
              <a:t>exercise every transition </a:t>
            </a:r>
          </a:p>
          <a:p>
            <a:pPr lvl="1"/>
            <a:r>
              <a:rPr lang="en-US" dirty="0" smtClean="0"/>
              <a:t>to </a:t>
            </a:r>
            <a:r>
              <a:rPr lang="en-US" dirty="0"/>
              <a:t>test invalid transitions</a:t>
            </a:r>
          </a:p>
          <a:p>
            <a:r>
              <a:rPr lang="en-US" dirty="0" smtClean="0"/>
              <a:t>State </a:t>
            </a:r>
            <a:r>
              <a:rPr lang="en-US" dirty="0"/>
              <a:t>transition testing is much used within </a:t>
            </a:r>
            <a:r>
              <a:rPr lang="en-US" dirty="0" smtClean="0"/>
              <a:t>the software </a:t>
            </a:r>
            <a:r>
              <a:rPr lang="en-US" dirty="0"/>
              <a:t>industry and technical automation </a:t>
            </a:r>
            <a:r>
              <a:rPr lang="en-US" dirty="0" smtClean="0"/>
              <a:t>in general</a:t>
            </a:r>
            <a:r>
              <a:rPr lang="en-US" dirty="0"/>
              <a:t>. </a:t>
            </a:r>
          </a:p>
        </p:txBody>
      </p:sp>
      <p:sp>
        <p:nvSpPr>
          <p:cNvPr id="4" name="Slide Number Placeholder 3"/>
          <p:cNvSpPr>
            <a:spLocks noGrp="1"/>
          </p:cNvSpPr>
          <p:nvPr>
            <p:ph type="sldNum" sz="quarter" idx="12"/>
          </p:nvPr>
        </p:nvSpPr>
        <p:spPr/>
        <p:txBody>
          <a:bodyPr/>
          <a:lstStyle/>
          <a:p>
            <a:fld id="{B543A0FD-1CA6-4228-86A2-78061B4844C8}" type="slidenum">
              <a:rPr lang="en-US" smtClean="0"/>
              <a:t>116</a:t>
            </a:fld>
            <a:endParaRPr lang="en-US"/>
          </a:p>
        </p:txBody>
      </p:sp>
      <p:pic>
        <p:nvPicPr>
          <p:cNvPr id="5" name="Picture 4"/>
          <p:cNvPicPr>
            <a:picLocks noChangeAspect="1"/>
          </p:cNvPicPr>
          <p:nvPr/>
        </p:nvPicPr>
        <p:blipFill>
          <a:blip r:embed="rId2"/>
          <a:stretch>
            <a:fillRect/>
          </a:stretch>
        </p:blipFill>
        <p:spPr>
          <a:xfrm>
            <a:off x="8979259" y="1819237"/>
            <a:ext cx="2787533" cy="4357726"/>
          </a:xfrm>
          <a:prstGeom prst="rect">
            <a:avLst/>
          </a:prstGeom>
        </p:spPr>
      </p:pic>
    </p:spTree>
    <p:extLst>
      <p:ext uri="{BB962C8B-B14F-4D97-AF65-F5344CB8AC3E}">
        <p14:creationId xmlns:p14="http://schemas.microsoft.com/office/powerpoint/2010/main" val="5942641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541443"/>
            <a:ext cx="10515600" cy="4351338"/>
          </a:xfrm>
        </p:spPr>
        <p:txBody>
          <a:bodyPr/>
          <a:lstStyle/>
          <a:p>
            <a:r>
              <a:rPr lang="en-US" dirty="0" smtClean="0"/>
              <a:t>Use case </a:t>
            </a:r>
            <a:r>
              <a:rPr lang="en-US" dirty="0"/>
              <a:t>describes interactions between actors (users and the system</a:t>
            </a:r>
            <a:r>
              <a:rPr lang="en-US" dirty="0" smtClean="0"/>
              <a:t>), which </a:t>
            </a:r>
            <a:r>
              <a:rPr lang="en-US" dirty="0"/>
              <a:t>produce a result of value to a system user</a:t>
            </a:r>
          </a:p>
        </p:txBody>
      </p:sp>
      <p:sp>
        <p:nvSpPr>
          <p:cNvPr id="4" name="Slide Number Placeholder 3"/>
          <p:cNvSpPr>
            <a:spLocks noGrp="1"/>
          </p:cNvSpPr>
          <p:nvPr>
            <p:ph type="sldNum" sz="quarter" idx="12"/>
          </p:nvPr>
        </p:nvSpPr>
        <p:spPr/>
        <p:txBody>
          <a:bodyPr/>
          <a:lstStyle/>
          <a:p>
            <a:fld id="{B543A0FD-1CA6-4228-86A2-78061B4844C8}" type="slidenum">
              <a:rPr lang="en-US" smtClean="0"/>
              <a:t>117</a:t>
            </a:fld>
            <a:endParaRPr lang="en-US"/>
          </a:p>
        </p:txBody>
      </p:sp>
      <p:pic>
        <p:nvPicPr>
          <p:cNvPr id="5" name="Picture 4"/>
          <p:cNvPicPr>
            <a:picLocks noChangeAspect="1"/>
          </p:cNvPicPr>
          <p:nvPr/>
        </p:nvPicPr>
        <p:blipFill>
          <a:blip r:embed="rId2"/>
          <a:stretch>
            <a:fillRect/>
          </a:stretch>
        </p:blipFill>
        <p:spPr>
          <a:xfrm>
            <a:off x="6454178" y="2361795"/>
            <a:ext cx="4869662" cy="4103648"/>
          </a:xfrm>
          <a:prstGeom prst="rect">
            <a:avLst/>
          </a:prstGeom>
        </p:spPr>
      </p:pic>
      <p:sp>
        <p:nvSpPr>
          <p:cNvPr id="6" name="Rectangle 5"/>
          <p:cNvSpPr/>
          <p:nvPr/>
        </p:nvSpPr>
        <p:spPr>
          <a:xfrm>
            <a:off x="1155192" y="2914571"/>
            <a:ext cx="5298986" cy="2246769"/>
          </a:xfrm>
          <a:prstGeom prst="rect">
            <a:avLst/>
          </a:prstGeom>
        </p:spPr>
        <p:txBody>
          <a:bodyPr wrap="square">
            <a:spAutoFit/>
          </a:bodyPr>
          <a:lstStyle/>
          <a:p>
            <a:r>
              <a:rPr lang="en-US" sz="2000" b="1" dirty="0" smtClean="0">
                <a:solidFill>
                  <a:srgbClr val="000000"/>
                </a:solidFill>
                <a:latin typeface="Candara" panose="020E0502030303020204" pitchFamily="34" charset="0"/>
              </a:rPr>
              <a:t>Example</a:t>
            </a:r>
          </a:p>
          <a:p>
            <a:endParaRPr lang="en-US" sz="2000" dirty="0">
              <a:solidFill>
                <a:srgbClr val="000000"/>
              </a:solidFill>
              <a:latin typeface="Candara" panose="020E0502030303020204" pitchFamily="34" charset="0"/>
            </a:endParaRPr>
          </a:p>
          <a:p>
            <a:pPr lvl="1"/>
            <a:r>
              <a:rPr lang="en-US" sz="2000" dirty="0">
                <a:solidFill>
                  <a:srgbClr val="000000"/>
                </a:solidFill>
                <a:latin typeface="Candara" panose="020E0502030303020204" pitchFamily="34" charset="0"/>
              </a:rPr>
              <a:t>An on-line training website:</a:t>
            </a:r>
          </a:p>
          <a:p>
            <a:pPr lvl="1"/>
            <a:r>
              <a:rPr lang="en-US" sz="2000" dirty="0">
                <a:solidFill>
                  <a:srgbClr val="000000"/>
                </a:solidFill>
                <a:latin typeface="Candara" panose="020E0502030303020204" pitchFamily="34" charset="0"/>
              </a:rPr>
              <a:t>User 1: the learner</a:t>
            </a:r>
          </a:p>
          <a:p>
            <a:pPr lvl="1"/>
            <a:r>
              <a:rPr lang="en-US" sz="2000" dirty="0">
                <a:solidFill>
                  <a:srgbClr val="000000"/>
                </a:solidFill>
                <a:latin typeface="Candara" panose="020E0502030303020204" pitchFamily="34" charset="0"/>
              </a:rPr>
              <a:t>User 2: the tutor (instructor)</a:t>
            </a:r>
          </a:p>
          <a:p>
            <a:pPr lvl="1"/>
            <a:r>
              <a:rPr lang="en-US" sz="2000" dirty="0">
                <a:solidFill>
                  <a:srgbClr val="000000"/>
                </a:solidFill>
                <a:latin typeface="Candara" panose="020E0502030303020204" pitchFamily="34" charset="0"/>
              </a:rPr>
              <a:t>User 3: the training manager</a:t>
            </a:r>
          </a:p>
          <a:p>
            <a:pPr lvl="1"/>
            <a:r>
              <a:rPr lang="en-US" sz="2000" dirty="0">
                <a:solidFill>
                  <a:srgbClr val="000000"/>
                </a:solidFill>
                <a:latin typeface="Candara" panose="020E0502030303020204" pitchFamily="34" charset="0"/>
              </a:rPr>
              <a:t>User 4: the instructional designer</a:t>
            </a:r>
            <a:endParaRPr lang="en-US" sz="2000" dirty="0">
              <a:latin typeface="Candara" panose="020E0502030303020204" pitchFamily="34" charset="0"/>
            </a:endParaRPr>
          </a:p>
        </p:txBody>
      </p:sp>
    </p:spTree>
    <p:extLst>
      <p:ext uri="{BB962C8B-B14F-4D97-AF65-F5344CB8AC3E}">
        <p14:creationId xmlns:p14="http://schemas.microsoft.com/office/powerpoint/2010/main" val="35568065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825625"/>
            <a:ext cx="7117080" cy="4351338"/>
          </a:xfrm>
        </p:spPr>
        <p:txBody>
          <a:bodyPr>
            <a:normAutofit lnSpcReduction="10000"/>
          </a:bodyPr>
          <a:lstStyle/>
          <a:p>
            <a:r>
              <a:rPr lang="en-US" dirty="0" smtClean="0"/>
              <a:t>Identify </a:t>
            </a:r>
            <a:r>
              <a:rPr lang="en-US" dirty="0"/>
              <a:t>test cases that exercise the whole system on a transaction by transaction basis from start to finish. </a:t>
            </a:r>
            <a:endParaRPr lang="en-US" dirty="0" smtClean="0"/>
          </a:p>
          <a:p>
            <a:r>
              <a:rPr lang="en-US" dirty="0" smtClean="0"/>
              <a:t>Describe interactions between actor and system</a:t>
            </a:r>
          </a:p>
          <a:p>
            <a:r>
              <a:rPr lang="en-US" dirty="0" smtClean="0"/>
              <a:t>Use </a:t>
            </a:r>
            <a:r>
              <a:rPr lang="en-US" dirty="0"/>
              <a:t>the language and terms of the business rather than technical terms, especially when the actor is a business user</a:t>
            </a:r>
            <a:r>
              <a:rPr lang="en-US" dirty="0" smtClean="0"/>
              <a:t>.</a:t>
            </a:r>
          </a:p>
          <a:p>
            <a:r>
              <a:rPr lang="en-US" dirty="0" smtClean="0"/>
              <a:t>Can </a:t>
            </a:r>
            <a:r>
              <a:rPr lang="en-US" dirty="0"/>
              <a:t>uncover integration defects, that is, defects caused by the incorrect interaction between different components.</a:t>
            </a:r>
          </a:p>
        </p:txBody>
      </p:sp>
      <p:sp>
        <p:nvSpPr>
          <p:cNvPr id="4" name="Slide Number Placeholder 3"/>
          <p:cNvSpPr>
            <a:spLocks noGrp="1"/>
          </p:cNvSpPr>
          <p:nvPr>
            <p:ph type="sldNum" sz="quarter" idx="12"/>
          </p:nvPr>
        </p:nvSpPr>
        <p:spPr/>
        <p:txBody>
          <a:bodyPr/>
          <a:lstStyle/>
          <a:p>
            <a:fld id="{B543A0FD-1CA6-4228-86A2-78061B4844C8}" type="slidenum">
              <a:rPr lang="en-US" smtClean="0"/>
              <a:t>118</a:t>
            </a:fld>
            <a:endParaRPr lang="en-US"/>
          </a:p>
        </p:txBody>
      </p:sp>
      <p:pic>
        <p:nvPicPr>
          <p:cNvPr id="5" name="Picture 4"/>
          <p:cNvPicPr>
            <a:picLocks noChangeAspect="1"/>
          </p:cNvPicPr>
          <p:nvPr/>
        </p:nvPicPr>
        <p:blipFill>
          <a:blip r:embed="rId2"/>
          <a:stretch>
            <a:fillRect/>
          </a:stretch>
        </p:blipFill>
        <p:spPr>
          <a:xfrm>
            <a:off x="8070239" y="1825625"/>
            <a:ext cx="3823922" cy="3954196"/>
          </a:xfrm>
          <a:prstGeom prst="rect">
            <a:avLst/>
          </a:prstGeom>
        </p:spPr>
      </p:pic>
    </p:spTree>
    <p:extLst>
      <p:ext uri="{BB962C8B-B14F-4D97-AF65-F5344CB8AC3E}">
        <p14:creationId xmlns:p14="http://schemas.microsoft.com/office/powerpoint/2010/main" val="330507228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p:txBody>
          <a:bodyPr/>
          <a:lstStyle/>
          <a:p>
            <a:r>
              <a:rPr lang="en-US" dirty="0"/>
              <a:t>Each use case has pre-conditions, which need to be met for a use case to work successfully. </a:t>
            </a:r>
          </a:p>
          <a:p>
            <a:r>
              <a:rPr lang="en-US" dirty="0"/>
              <a:t>Each use case terminates with post-conditions, which are the observable </a:t>
            </a:r>
            <a:r>
              <a:rPr lang="en-US" dirty="0" smtClean="0"/>
              <a:t>results and </a:t>
            </a:r>
            <a:r>
              <a:rPr lang="en-US" dirty="0"/>
              <a:t>final state of the system </a:t>
            </a:r>
            <a:r>
              <a:rPr lang="en-US" dirty="0" smtClean="0"/>
              <a:t>after the </a:t>
            </a:r>
            <a:r>
              <a:rPr lang="en-US" dirty="0"/>
              <a:t>use case has been completed. </a:t>
            </a:r>
          </a:p>
          <a:p>
            <a:r>
              <a:rPr lang="en-US" dirty="0"/>
              <a:t>A use case usually has a </a:t>
            </a:r>
            <a:r>
              <a:rPr lang="en-US" i="1" dirty="0"/>
              <a:t>mainstream</a:t>
            </a:r>
            <a:r>
              <a:rPr lang="en-US" dirty="0"/>
              <a:t>(i.e. most likely) scenario, and sometimes </a:t>
            </a:r>
            <a:r>
              <a:rPr lang="en-US" i="1" dirty="0"/>
              <a:t>alternative branches</a:t>
            </a:r>
            <a:r>
              <a:rPr lang="en-US" dirty="0"/>
              <a:t>.</a:t>
            </a:r>
          </a:p>
        </p:txBody>
      </p:sp>
      <p:sp>
        <p:nvSpPr>
          <p:cNvPr id="4" name="Slide Number Placeholder 3"/>
          <p:cNvSpPr>
            <a:spLocks noGrp="1"/>
          </p:cNvSpPr>
          <p:nvPr>
            <p:ph type="sldNum" sz="quarter" idx="12"/>
          </p:nvPr>
        </p:nvSpPr>
        <p:spPr/>
        <p:txBody>
          <a:bodyPr/>
          <a:lstStyle/>
          <a:p>
            <a:fld id="{B543A0FD-1CA6-4228-86A2-78061B4844C8}" type="slidenum">
              <a:rPr lang="en-US" smtClean="0"/>
              <a:t>119</a:t>
            </a:fld>
            <a:endParaRPr lang="en-US"/>
          </a:p>
        </p:txBody>
      </p:sp>
    </p:spTree>
    <p:extLst>
      <p:ext uri="{BB962C8B-B14F-4D97-AF65-F5344CB8AC3E}">
        <p14:creationId xmlns:p14="http://schemas.microsoft.com/office/powerpoint/2010/main" val="267478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Testing </a:t>
            </a:r>
            <a:r>
              <a:rPr lang="en-US" sz="4800" dirty="0" smtClean="0"/>
              <a:t>Techniques</a:t>
            </a:r>
            <a:endParaRPr lang="en-US" sz="4800" dirty="0"/>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pic>
        <p:nvPicPr>
          <p:cNvPr id="2050" name="Picture 2" descr="Test Design in Software Testing - Testing Basics - The Testers Corner"/>
          <p:cNvPicPr>
            <a:picLocks noChangeAspect="1" noChangeArrowheads="1"/>
          </p:cNvPicPr>
          <p:nvPr/>
        </p:nvPicPr>
        <p:blipFill rotWithShape="1">
          <a:blip r:embed="rId2">
            <a:extLst>
              <a:ext uri="{28A0092B-C50C-407E-A947-70E740481C1C}">
                <a14:useLocalDpi xmlns:a14="http://schemas.microsoft.com/office/drawing/2010/main" val="0"/>
              </a:ext>
            </a:extLst>
          </a:blip>
          <a:srcRect t="11479" b="13871"/>
          <a:stretch/>
        </p:blipFill>
        <p:spPr bwMode="auto">
          <a:xfrm>
            <a:off x="3712464" y="1227969"/>
            <a:ext cx="4663440" cy="224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26556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120</a:t>
            </a:fld>
            <a:endParaRPr lang="en-US"/>
          </a:p>
        </p:txBody>
      </p:sp>
      <p:pic>
        <p:nvPicPr>
          <p:cNvPr id="5" name="Picture 4"/>
          <p:cNvPicPr>
            <a:picLocks noChangeAspect="1"/>
          </p:cNvPicPr>
          <p:nvPr/>
        </p:nvPicPr>
        <p:blipFill>
          <a:blip r:embed="rId2"/>
          <a:stretch>
            <a:fillRect/>
          </a:stretch>
        </p:blipFill>
        <p:spPr>
          <a:xfrm>
            <a:off x="2286297" y="1825625"/>
            <a:ext cx="7113735" cy="4707619"/>
          </a:xfrm>
          <a:prstGeom prst="rect">
            <a:avLst/>
          </a:prstGeom>
        </p:spPr>
      </p:pic>
    </p:spTree>
    <p:extLst>
      <p:ext uri="{BB962C8B-B14F-4D97-AF65-F5344CB8AC3E}">
        <p14:creationId xmlns:p14="http://schemas.microsoft.com/office/powerpoint/2010/main" val="149360850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a:xfrm>
            <a:off x="838200" y="1825625"/>
            <a:ext cx="10683240" cy="4351338"/>
          </a:xfrm>
        </p:spPr>
        <p:txBody>
          <a:bodyPr>
            <a:normAutofit/>
          </a:bodyPr>
          <a:lstStyle/>
          <a:p>
            <a:r>
              <a:rPr lang="en-US" sz="2400" dirty="0" smtClean="0"/>
              <a:t>Very </a:t>
            </a:r>
            <a:r>
              <a:rPr lang="en-US" sz="2400" dirty="0"/>
              <a:t>useful for designing acceptance tests with customer/user participation. </a:t>
            </a:r>
          </a:p>
          <a:p>
            <a:r>
              <a:rPr lang="en-US" sz="2400" dirty="0" smtClean="0"/>
              <a:t>Describe </a:t>
            </a:r>
            <a:r>
              <a:rPr lang="en-US" sz="2400" dirty="0"/>
              <a:t>the ‘process flows’ through a system base on its actual likely use. </a:t>
            </a:r>
          </a:p>
          <a:p>
            <a:r>
              <a:rPr lang="en-US" sz="2400" dirty="0" smtClean="0"/>
              <a:t>Derived </a:t>
            </a:r>
            <a:r>
              <a:rPr lang="en-US" sz="2400" dirty="0"/>
              <a:t>from use cases are most useful in uncovering </a:t>
            </a:r>
            <a:r>
              <a:rPr lang="en-US" sz="2400" dirty="0" smtClean="0"/>
              <a:t>defects in </a:t>
            </a:r>
            <a:r>
              <a:rPr lang="en-US" sz="2400" dirty="0"/>
              <a:t>the process flows during real-world use of the system.</a:t>
            </a:r>
          </a:p>
          <a:p>
            <a:r>
              <a:rPr lang="en-US" sz="2400" dirty="0" smtClean="0"/>
              <a:t>Help </a:t>
            </a:r>
            <a:r>
              <a:rPr lang="en-US" sz="2400" dirty="0"/>
              <a:t>uncover integration defects caused by the integration and interference of different components, which individual testing would not see.</a:t>
            </a:r>
          </a:p>
          <a:p>
            <a:r>
              <a:rPr lang="en-US" sz="2400" dirty="0" smtClean="0"/>
              <a:t>Designing </a:t>
            </a:r>
            <a:r>
              <a:rPr lang="en-US" sz="2400" dirty="0"/>
              <a:t>test cases from use cases may be combined with other specification-based test techniques. </a:t>
            </a:r>
          </a:p>
        </p:txBody>
      </p:sp>
      <p:sp>
        <p:nvSpPr>
          <p:cNvPr id="4" name="Slide Number Placeholder 3"/>
          <p:cNvSpPr>
            <a:spLocks noGrp="1"/>
          </p:cNvSpPr>
          <p:nvPr>
            <p:ph type="sldNum" sz="quarter" idx="12"/>
          </p:nvPr>
        </p:nvSpPr>
        <p:spPr/>
        <p:txBody>
          <a:bodyPr/>
          <a:lstStyle/>
          <a:p>
            <a:fld id="{B543A0FD-1CA6-4228-86A2-78061B4844C8}" type="slidenum">
              <a:rPr lang="en-US" smtClean="0"/>
              <a:t>121</a:t>
            </a:fld>
            <a:endParaRPr lang="en-US"/>
          </a:p>
        </p:txBody>
      </p:sp>
    </p:spTree>
    <p:extLst>
      <p:ext uri="{BB962C8B-B14F-4D97-AF65-F5344CB8AC3E}">
        <p14:creationId xmlns:p14="http://schemas.microsoft.com/office/powerpoint/2010/main" val="27086059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838200" y="1548384"/>
            <a:ext cx="9403080" cy="4632960"/>
          </a:xfrm>
        </p:spPr>
        <p:txBody>
          <a:bodyPr>
            <a:normAutofit lnSpcReduction="10000"/>
          </a:bodyPr>
          <a:lstStyle/>
          <a:p>
            <a:r>
              <a:rPr lang="en-US" dirty="0"/>
              <a:t>Black-box testing</a:t>
            </a:r>
          </a:p>
          <a:p>
            <a:pPr lvl="1"/>
            <a:r>
              <a:rPr lang="en-US" dirty="0"/>
              <a:t>vs. random testing, white-box testing</a:t>
            </a:r>
          </a:p>
          <a:p>
            <a:r>
              <a:rPr lang="en-US" dirty="0" smtClean="0"/>
              <a:t>Black </a:t>
            </a:r>
            <a:r>
              <a:rPr lang="en-US" dirty="0"/>
              <a:t>box testing techniques </a:t>
            </a:r>
          </a:p>
          <a:p>
            <a:pPr lvl="1"/>
            <a:r>
              <a:rPr lang="en-US" dirty="0"/>
              <a:t>Equivalence class</a:t>
            </a:r>
          </a:p>
          <a:p>
            <a:pPr lvl="1"/>
            <a:r>
              <a:rPr lang="en-US" dirty="0"/>
              <a:t>Boundary value testing </a:t>
            </a:r>
          </a:p>
          <a:p>
            <a:pPr lvl="1"/>
            <a:r>
              <a:rPr lang="en-US" dirty="0" smtClean="0"/>
              <a:t>Decision tables</a:t>
            </a:r>
          </a:p>
          <a:p>
            <a:pPr lvl="1"/>
            <a:r>
              <a:rPr lang="en-US" dirty="0" smtClean="0"/>
              <a:t>State transition</a:t>
            </a:r>
          </a:p>
          <a:p>
            <a:pPr lvl="1"/>
            <a:r>
              <a:rPr lang="en-US" dirty="0" smtClean="0"/>
              <a:t>Use case testing</a:t>
            </a:r>
            <a:endParaRPr lang="en-US" dirty="0"/>
          </a:p>
          <a:p>
            <a:r>
              <a:rPr lang="en-US" dirty="0"/>
              <a:t>Single defect assumption </a:t>
            </a:r>
          </a:p>
          <a:p>
            <a:r>
              <a:rPr lang="en-US" dirty="0"/>
              <a:t>Normal vs. robustness testing </a:t>
            </a:r>
          </a:p>
          <a:p>
            <a:r>
              <a:rPr lang="en-US" dirty="0"/>
              <a:t>Weak and strong combinations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122</a:t>
            </a:fld>
            <a:endParaRPr lang="en-US"/>
          </a:p>
        </p:txBody>
      </p:sp>
    </p:spTree>
    <p:extLst>
      <p:ext uri="{BB962C8B-B14F-4D97-AF65-F5344CB8AC3E}">
        <p14:creationId xmlns:p14="http://schemas.microsoft.com/office/powerpoint/2010/main" val="150088641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123</a:t>
            </a:fld>
            <a:endParaRPr lang="en-US"/>
          </a:p>
        </p:txBody>
      </p:sp>
    </p:spTree>
    <p:extLst>
      <p:ext uri="{BB962C8B-B14F-4D97-AF65-F5344CB8AC3E}">
        <p14:creationId xmlns:p14="http://schemas.microsoft.com/office/powerpoint/2010/main" val="27770937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838200" y="1609344"/>
            <a:ext cx="10515600" cy="456761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124</a:t>
            </a:fld>
            <a:endParaRPr lang="en-US"/>
          </a:p>
        </p:txBody>
      </p:sp>
    </p:spTree>
    <p:extLst>
      <p:ext uri="{BB962C8B-B14F-4D97-AF65-F5344CB8AC3E}">
        <p14:creationId xmlns:p14="http://schemas.microsoft.com/office/powerpoint/2010/main" val="56887410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125</a:t>
            </a:fld>
            <a:endParaRPr lang="en-US"/>
          </a:p>
        </p:txBody>
      </p:sp>
    </p:spTree>
    <p:extLst>
      <p:ext uri="{BB962C8B-B14F-4D97-AF65-F5344CB8AC3E}">
        <p14:creationId xmlns:p14="http://schemas.microsoft.com/office/powerpoint/2010/main" val="384928900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126</a:t>
            </a:fld>
            <a:endParaRPr lang="en-US"/>
          </a:p>
        </p:txBody>
      </p:sp>
    </p:spTree>
    <p:extLst>
      <p:ext uri="{BB962C8B-B14F-4D97-AF65-F5344CB8AC3E}">
        <p14:creationId xmlns:p14="http://schemas.microsoft.com/office/powerpoint/2010/main" val="38145713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127</a:t>
            </a:fld>
            <a:endParaRPr lang="en-US"/>
          </a:p>
        </p:txBody>
      </p:sp>
    </p:spTree>
    <p:extLst>
      <p:ext uri="{BB962C8B-B14F-4D97-AF65-F5344CB8AC3E}">
        <p14:creationId xmlns:p14="http://schemas.microsoft.com/office/powerpoint/2010/main" val="206504136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lnSpcReduction="200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128</a:t>
            </a:fld>
            <a:endParaRPr lang="en-US"/>
          </a:p>
        </p:txBody>
      </p:sp>
    </p:spTree>
    <p:extLst>
      <p:ext uri="{BB962C8B-B14F-4D97-AF65-F5344CB8AC3E}">
        <p14:creationId xmlns:p14="http://schemas.microsoft.com/office/powerpoint/2010/main" val="288607625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fontScale="92500"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129</a:t>
            </a:fld>
            <a:endParaRPr lang="en-US"/>
          </a:p>
        </p:txBody>
      </p:sp>
    </p:spTree>
    <p:extLst>
      <p:ext uri="{BB962C8B-B14F-4D97-AF65-F5344CB8AC3E}">
        <p14:creationId xmlns:p14="http://schemas.microsoft.com/office/powerpoint/2010/main" val="4255000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
        <p:nvSpPr>
          <p:cNvPr id="5" name="object 2"/>
          <p:cNvSpPr txBox="1"/>
          <p:nvPr/>
        </p:nvSpPr>
        <p:spPr>
          <a:xfrm>
            <a:off x="1933187" y="2205135"/>
            <a:ext cx="184277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Static</a:t>
            </a:r>
            <a:r>
              <a:rPr sz="2500" spc="-4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6" name="object 3"/>
          <p:cNvSpPr/>
          <p:nvPr/>
        </p:nvSpPr>
        <p:spPr>
          <a:xfrm>
            <a:off x="1186228" y="3431848"/>
            <a:ext cx="3336689" cy="322325"/>
          </a:xfrm>
          <a:prstGeom prst="rect">
            <a:avLst/>
          </a:prstGeom>
          <a:blipFill>
            <a:blip r:embed="rId2" cstate="print"/>
            <a:stretch>
              <a:fillRect/>
            </a:stretch>
          </a:blipFill>
        </p:spPr>
        <p:txBody>
          <a:bodyPr wrap="square" lIns="0" tIns="0" rIns="0" bIns="0" rtlCol="0"/>
          <a:lstStyle/>
          <a:p>
            <a:endParaRPr>
              <a:latin typeface="Candara" panose="020E0502030303020204" pitchFamily="34" charset="0"/>
            </a:endParaRPr>
          </a:p>
        </p:txBody>
      </p:sp>
      <p:sp>
        <p:nvSpPr>
          <p:cNvPr id="7" name="object 4"/>
          <p:cNvSpPr/>
          <p:nvPr/>
        </p:nvSpPr>
        <p:spPr>
          <a:xfrm>
            <a:off x="7513803" y="2703122"/>
            <a:ext cx="3327605" cy="1779778"/>
          </a:xfrm>
          <a:prstGeom prst="rect">
            <a:avLst/>
          </a:prstGeom>
          <a:blipFill>
            <a:blip r:embed="rId3" cstate="print"/>
            <a:stretch>
              <a:fillRect/>
            </a:stretch>
          </a:blipFill>
        </p:spPr>
        <p:txBody>
          <a:bodyPr wrap="square" lIns="0" tIns="0" rIns="0" bIns="0" rtlCol="0"/>
          <a:lstStyle/>
          <a:p>
            <a:endParaRPr>
              <a:latin typeface="Candara" panose="020E0502030303020204" pitchFamily="34" charset="0"/>
            </a:endParaRPr>
          </a:p>
        </p:txBody>
      </p:sp>
      <p:sp>
        <p:nvSpPr>
          <p:cNvPr id="8" name="object 5"/>
          <p:cNvSpPr txBox="1"/>
          <p:nvPr/>
        </p:nvSpPr>
        <p:spPr>
          <a:xfrm>
            <a:off x="8035875" y="2157376"/>
            <a:ext cx="228346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Dynamic</a:t>
            </a:r>
            <a:r>
              <a:rPr sz="2500" spc="-3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9" name="object 6"/>
          <p:cNvSpPr txBox="1"/>
          <p:nvPr/>
        </p:nvSpPr>
        <p:spPr>
          <a:xfrm>
            <a:off x="838200" y="4256288"/>
            <a:ext cx="4538472" cy="1275862"/>
          </a:xfrm>
          <a:prstGeom prst="rect">
            <a:avLst/>
          </a:prstGeom>
        </p:spPr>
        <p:txBody>
          <a:bodyPr vert="horz" wrap="square" lIns="0" tIns="4445" rIns="0" bIns="0" rtlCol="0">
            <a:spAutoFit/>
          </a:bodyPr>
          <a:lstStyle/>
          <a:p>
            <a:pPr marL="354965" marR="5080" indent="-354965">
              <a:lnSpc>
                <a:spcPct val="101800"/>
              </a:lnSpc>
              <a:spcBef>
                <a:spcPts val="35"/>
              </a:spcBef>
              <a:buFont typeface="Arial"/>
              <a:buChar char="•"/>
              <a:tabLst>
                <a:tab pos="354965" algn="l"/>
                <a:tab pos="355600" algn="l"/>
              </a:tabLst>
            </a:pPr>
            <a:r>
              <a:rPr sz="2800" spc="-5" dirty="0">
                <a:latin typeface="Candara" panose="020E0502030303020204" pitchFamily="34" charset="0"/>
                <a:cs typeface="Carlito"/>
              </a:rPr>
              <a:t>Manual</a:t>
            </a:r>
            <a:r>
              <a:rPr sz="2800" spc="-55" dirty="0">
                <a:latin typeface="Candara" panose="020E0502030303020204" pitchFamily="34" charset="0"/>
                <a:cs typeface="Carlito"/>
              </a:rPr>
              <a:t> </a:t>
            </a:r>
            <a:r>
              <a:rPr sz="2800" spc="-15" dirty="0">
                <a:latin typeface="Candara" panose="020E0502030303020204" pitchFamily="34" charset="0"/>
                <a:cs typeface="Carlito"/>
              </a:rPr>
              <a:t>examination  </a:t>
            </a:r>
            <a:r>
              <a:rPr sz="2800" spc="-5" dirty="0">
                <a:latin typeface="Candara" panose="020E0502030303020204" pitchFamily="34" charset="0"/>
                <a:cs typeface="Carlito"/>
              </a:rPr>
              <a:t>and </a:t>
            </a:r>
            <a:r>
              <a:rPr sz="2800" spc="-15" dirty="0">
                <a:latin typeface="Candara" panose="020E0502030303020204" pitchFamily="34" charset="0"/>
                <a:cs typeface="Carlito"/>
              </a:rPr>
              <a:t>automated  </a:t>
            </a:r>
            <a:r>
              <a:rPr sz="2500" spc="-5" dirty="0">
                <a:latin typeface="Candara" panose="020E0502030303020204" pitchFamily="34" charset="0"/>
                <a:cs typeface="Arial"/>
              </a:rPr>
              <a:t>analysis of</a:t>
            </a:r>
            <a:r>
              <a:rPr sz="2500" spc="-10" dirty="0">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code</a:t>
            </a:r>
            <a:r>
              <a:rPr lang="en-US" sz="2500" spc="-5" dirty="0" smtClean="0">
                <a:solidFill>
                  <a:srgbClr val="C00000"/>
                </a:solidFill>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without </a:t>
            </a:r>
            <a:r>
              <a:rPr sz="2500" spc="-5" dirty="0">
                <a:solidFill>
                  <a:srgbClr val="C00000"/>
                </a:solidFill>
                <a:latin typeface="Candara" panose="020E0502030303020204" pitchFamily="34" charset="0"/>
                <a:cs typeface="Arial"/>
              </a:rPr>
              <a:t>executing</a:t>
            </a:r>
            <a:r>
              <a:rPr sz="2500" dirty="0">
                <a:solidFill>
                  <a:srgbClr val="C00000"/>
                </a:solidFill>
                <a:latin typeface="Candara" panose="020E0502030303020204" pitchFamily="34" charset="0"/>
                <a:cs typeface="Arial"/>
              </a:rPr>
              <a:t> </a:t>
            </a:r>
            <a:r>
              <a:rPr sz="2500" spc="-10" dirty="0">
                <a:latin typeface="Candara" panose="020E0502030303020204" pitchFamily="34" charset="0"/>
                <a:cs typeface="Arial"/>
              </a:rPr>
              <a:t>it</a:t>
            </a:r>
            <a:endParaRPr sz="2500" dirty="0">
              <a:latin typeface="Candara" panose="020E0502030303020204" pitchFamily="34" charset="0"/>
              <a:cs typeface="Arial"/>
            </a:endParaRPr>
          </a:p>
        </p:txBody>
      </p:sp>
      <p:sp>
        <p:nvSpPr>
          <p:cNvPr id="10" name="object 9"/>
          <p:cNvSpPr txBox="1"/>
          <p:nvPr/>
        </p:nvSpPr>
        <p:spPr>
          <a:xfrm>
            <a:off x="7736791" y="4761592"/>
            <a:ext cx="288163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code </a:t>
            </a:r>
            <a:r>
              <a:rPr sz="2500" spc="-5" dirty="0">
                <a:latin typeface="Candara" panose="020E0502030303020204" pitchFamily="34" charset="0"/>
                <a:cs typeface="Arial"/>
              </a:rPr>
              <a:t>to be</a:t>
            </a:r>
            <a:r>
              <a:rPr sz="2500" spc="-45" dirty="0">
                <a:latin typeface="Candara" panose="020E0502030303020204" pitchFamily="34" charset="0"/>
                <a:cs typeface="Arial"/>
              </a:rPr>
              <a:t> </a:t>
            </a:r>
            <a:r>
              <a:rPr sz="2500" spc="-5" dirty="0">
                <a:solidFill>
                  <a:srgbClr val="C00000"/>
                </a:solidFill>
                <a:latin typeface="Candara" panose="020E0502030303020204" pitchFamily="34" charset="0"/>
                <a:cs typeface="Arial"/>
              </a:rPr>
              <a:t>executed</a:t>
            </a:r>
            <a:endParaRPr sz="2500" dirty="0">
              <a:latin typeface="Candara" panose="020E0502030303020204" pitchFamily="34" charset="0"/>
              <a:cs typeface="Arial"/>
            </a:endParaRPr>
          </a:p>
        </p:txBody>
      </p:sp>
      <p:sp>
        <p:nvSpPr>
          <p:cNvPr id="11" name="object 10"/>
          <p:cNvSpPr txBox="1"/>
          <p:nvPr/>
        </p:nvSpPr>
        <p:spPr>
          <a:xfrm>
            <a:off x="838200" y="1477383"/>
            <a:ext cx="10073211" cy="44307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ndara" panose="020E0502030303020204" pitchFamily="34" charset="0"/>
                <a:cs typeface="Carlito"/>
              </a:rPr>
              <a:t>Recall </a:t>
            </a:r>
            <a:r>
              <a:rPr sz="2800" spc="-5" dirty="0">
                <a:latin typeface="Candara" panose="020E0502030303020204" pitchFamily="34" charset="0"/>
                <a:cs typeface="Carlito"/>
              </a:rPr>
              <a:t>the </a:t>
            </a:r>
            <a:r>
              <a:rPr sz="2800" spc="-20" dirty="0">
                <a:latin typeface="Candara" panose="020E0502030303020204" pitchFamily="34" charset="0"/>
                <a:cs typeface="Carlito"/>
              </a:rPr>
              <a:t>difference </a:t>
            </a:r>
            <a:r>
              <a:rPr sz="2800" spc="-10" dirty="0">
                <a:latin typeface="Candara" panose="020E0502030303020204" pitchFamily="34" charset="0"/>
                <a:cs typeface="Carlito"/>
              </a:rPr>
              <a:t>between </a:t>
            </a:r>
            <a:r>
              <a:rPr sz="2800" spc="-20" dirty="0">
                <a:latin typeface="Candara" panose="020E0502030303020204" pitchFamily="34" charset="0"/>
                <a:cs typeface="Carlito"/>
              </a:rPr>
              <a:t>static </a:t>
            </a:r>
            <a:r>
              <a:rPr sz="2800" spc="-5" dirty="0">
                <a:latin typeface="Candara" panose="020E0502030303020204" pitchFamily="34" charset="0"/>
                <a:cs typeface="Carlito"/>
              </a:rPr>
              <a:t>and </a:t>
            </a:r>
            <a:r>
              <a:rPr sz="2800" spc="-10" dirty="0">
                <a:latin typeface="Candara" panose="020E0502030303020204" pitchFamily="34" charset="0"/>
                <a:cs typeface="Carlito"/>
              </a:rPr>
              <a:t>dynamic </a:t>
            </a:r>
            <a:r>
              <a:rPr sz="2800" spc="-20" dirty="0">
                <a:latin typeface="Candara" panose="020E0502030303020204" pitchFamily="34" charset="0"/>
                <a:cs typeface="Carlito"/>
              </a:rPr>
              <a:t>test</a:t>
            </a:r>
            <a:r>
              <a:rPr sz="2800" spc="145" dirty="0">
                <a:latin typeface="Candara" panose="020E0502030303020204" pitchFamily="34" charset="0"/>
                <a:cs typeface="Carlito"/>
              </a:rPr>
              <a:t> </a:t>
            </a:r>
            <a:r>
              <a:rPr sz="2800" spc="-10" dirty="0">
                <a:latin typeface="Candara" panose="020E0502030303020204" pitchFamily="34" charset="0"/>
                <a:cs typeface="Carlito"/>
              </a:rPr>
              <a:t>techniques:</a:t>
            </a:r>
            <a:endParaRPr sz="2800" dirty="0">
              <a:latin typeface="Candara" panose="020E0502030303020204" pitchFamily="34" charset="0"/>
              <a:cs typeface="Carlito"/>
            </a:endParaRPr>
          </a:p>
        </p:txBody>
      </p:sp>
    </p:spTree>
    <p:extLst>
      <p:ext uri="{BB962C8B-B14F-4D97-AF65-F5344CB8AC3E}">
        <p14:creationId xmlns:p14="http://schemas.microsoft.com/office/powerpoint/2010/main" val="7149890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130</a:t>
            </a:fld>
            <a:endParaRPr lang="en-US"/>
          </a:p>
        </p:txBody>
      </p:sp>
    </p:spTree>
    <p:extLst>
      <p:ext uri="{BB962C8B-B14F-4D97-AF65-F5344CB8AC3E}">
        <p14:creationId xmlns:p14="http://schemas.microsoft.com/office/powerpoint/2010/main" val="189589159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85000" lnSpcReduction="2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131</a:t>
            </a:fld>
            <a:endParaRPr lang="en-US"/>
          </a:p>
        </p:txBody>
      </p:sp>
    </p:spTree>
    <p:extLst>
      <p:ext uri="{BB962C8B-B14F-4D97-AF65-F5344CB8AC3E}">
        <p14:creationId xmlns:p14="http://schemas.microsoft.com/office/powerpoint/2010/main" val="298208911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132</a:t>
            </a:fld>
            <a:endParaRPr lang="en-US"/>
          </a:p>
        </p:txBody>
      </p:sp>
    </p:spTree>
    <p:extLst>
      <p:ext uri="{BB962C8B-B14F-4D97-AF65-F5344CB8AC3E}">
        <p14:creationId xmlns:p14="http://schemas.microsoft.com/office/powerpoint/2010/main" val="14385554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133</a:t>
            </a:fld>
            <a:endParaRPr lang="en-US"/>
          </a:p>
        </p:txBody>
      </p:sp>
    </p:spTree>
    <p:extLst>
      <p:ext uri="{BB962C8B-B14F-4D97-AF65-F5344CB8AC3E}">
        <p14:creationId xmlns:p14="http://schemas.microsoft.com/office/powerpoint/2010/main" val="368677397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134</a:t>
            </a:fld>
            <a:endParaRPr lang="en-US"/>
          </a:p>
        </p:txBody>
      </p:sp>
    </p:spTree>
    <p:extLst>
      <p:ext uri="{BB962C8B-B14F-4D97-AF65-F5344CB8AC3E}">
        <p14:creationId xmlns:p14="http://schemas.microsoft.com/office/powerpoint/2010/main" val="23909401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135</a:t>
            </a:fld>
            <a:endParaRPr lang="en-US"/>
          </a:p>
        </p:txBody>
      </p:sp>
    </p:spTree>
    <p:extLst>
      <p:ext uri="{BB962C8B-B14F-4D97-AF65-F5344CB8AC3E}">
        <p14:creationId xmlns:p14="http://schemas.microsoft.com/office/powerpoint/2010/main" val="95227084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136</a:t>
            </a:fld>
            <a:endParaRPr lang="en-US"/>
          </a:p>
        </p:txBody>
      </p:sp>
    </p:spTree>
    <p:extLst>
      <p:ext uri="{BB962C8B-B14F-4D97-AF65-F5344CB8AC3E}">
        <p14:creationId xmlns:p14="http://schemas.microsoft.com/office/powerpoint/2010/main" val="51361653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Experience-based </a:t>
            </a:r>
            <a:r>
              <a:rPr lang="en-US" dirty="0"/>
              <a:t>techniques</a:t>
            </a:r>
          </a:p>
        </p:txBody>
      </p:sp>
      <p:sp>
        <p:nvSpPr>
          <p:cNvPr id="3" name="Slide Number Placeholder 2"/>
          <p:cNvSpPr>
            <a:spLocks noGrp="1"/>
          </p:cNvSpPr>
          <p:nvPr>
            <p:ph type="sldNum" sz="quarter" idx="12"/>
          </p:nvPr>
        </p:nvSpPr>
        <p:spPr/>
        <p:txBody>
          <a:bodyPr/>
          <a:lstStyle/>
          <a:p>
            <a:fld id="{B543A0FD-1CA6-4228-86A2-78061B4844C8}" type="slidenum">
              <a:rPr lang="en-US" smtClean="0"/>
              <a:t>137</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561" r="14062" b="31346"/>
          <a:stretch/>
        </p:blipFill>
        <p:spPr>
          <a:xfrm>
            <a:off x="3877056" y="192563"/>
            <a:ext cx="3264408" cy="3446749"/>
          </a:xfrm>
          <a:prstGeom prst="rect">
            <a:avLst/>
          </a:prstGeom>
        </p:spPr>
      </p:pic>
      <p:sp>
        <p:nvSpPr>
          <p:cNvPr id="5" name="Rectangle 4"/>
          <p:cNvSpPr/>
          <p:nvPr/>
        </p:nvSpPr>
        <p:spPr>
          <a:xfrm>
            <a:off x="6044184" y="2414016"/>
            <a:ext cx="1261872" cy="131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79292" y="456025"/>
            <a:ext cx="982980"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028" y="192562"/>
            <a:ext cx="1011936" cy="1051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2724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Tests are derived from the tester’s skill and intuition and </a:t>
            </a:r>
            <a:r>
              <a:rPr lang="en-US" dirty="0" smtClean="0"/>
              <a:t>their experience </a:t>
            </a:r>
            <a:r>
              <a:rPr lang="en-US" dirty="0"/>
              <a:t>with similar applications and technologies</a:t>
            </a:r>
            <a:r>
              <a:rPr lang="en-US" dirty="0" smtClean="0"/>
              <a:t>.</a:t>
            </a:r>
          </a:p>
          <a:p>
            <a:r>
              <a:rPr lang="en-US" dirty="0"/>
              <a:t>When used to augment systematic techniques, experienced </a:t>
            </a:r>
            <a:r>
              <a:rPr lang="en-US" dirty="0" smtClean="0"/>
              <a:t>based testing </a:t>
            </a:r>
            <a:r>
              <a:rPr lang="en-US" dirty="0"/>
              <a:t>can be useful in identifying special tests not easily </a:t>
            </a:r>
            <a:r>
              <a:rPr lang="en-US" dirty="0" smtClean="0"/>
              <a:t>captured by </a:t>
            </a:r>
            <a:r>
              <a:rPr lang="en-US" dirty="0"/>
              <a:t>formal techniques, especially when applied after more </a:t>
            </a:r>
            <a:r>
              <a:rPr lang="en-US" dirty="0" smtClean="0"/>
              <a:t>formal approaches.</a:t>
            </a:r>
          </a:p>
          <a:p>
            <a:r>
              <a:rPr lang="en-US" dirty="0"/>
              <a:t>May yield widely varying degrees of effectiveness , depending on </a:t>
            </a:r>
            <a:r>
              <a:rPr lang="en-US" dirty="0" smtClean="0"/>
              <a:t>the testers </a:t>
            </a:r>
            <a:r>
              <a:rPr lang="en-US" dirty="0"/>
              <a:t>experience</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138</a:t>
            </a:fld>
            <a:endParaRPr lang="en-US"/>
          </a:p>
        </p:txBody>
      </p:sp>
    </p:spTree>
    <p:extLst>
      <p:ext uri="{BB962C8B-B14F-4D97-AF65-F5344CB8AC3E}">
        <p14:creationId xmlns:p14="http://schemas.microsoft.com/office/powerpoint/2010/main" val="38226154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Error guessing = a commonly used </a:t>
            </a:r>
            <a:r>
              <a:rPr lang="en-US" dirty="0" smtClean="0"/>
              <a:t>experienced-based technique</a:t>
            </a:r>
            <a:r>
              <a:rPr lang="en-US" dirty="0"/>
              <a:t>.</a:t>
            </a:r>
          </a:p>
          <a:p>
            <a:r>
              <a:rPr lang="en-US" dirty="0"/>
              <a:t>Generally testers anticipate defects based on experience. </a:t>
            </a:r>
          </a:p>
          <a:p>
            <a:r>
              <a:rPr lang="en-US" dirty="0"/>
              <a:t>A structured approach to the error guessing technique is to enumerate a list of possible errors and to design tests that attack these errors. </a:t>
            </a:r>
          </a:p>
          <a:p>
            <a:r>
              <a:rPr lang="en-US" dirty="0"/>
              <a:t>This systematic approach is called fault attack.</a:t>
            </a:r>
          </a:p>
        </p:txBody>
      </p:sp>
      <p:sp>
        <p:nvSpPr>
          <p:cNvPr id="4" name="Slide Number Placeholder 3"/>
          <p:cNvSpPr>
            <a:spLocks noGrp="1"/>
          </p:cNvSpPr>
          <p:nvPr>
            <p:ph type="sldNum" sz="quarter" idx="12"/>
          </p:nvPr>
        </p:nvSpPr>
        <p:spPr/>
        <p:txBody>
          <a:bodyPr/>
          <a:lstStyle/>
          <a:p>
            <a:fld id="{B543A0FD-1CA6-4228-86A2-78061B4844C8}" type="slidenum">
              <a:rPr lang="en-US" smtClean="0"/>
              <a:t>139</a:t>
            </a:fld>
            <a:endParaRPr lang="en-US"/>
          </a:p>
        </p:txBody>
      </p:sp>
    </p:spTree>
    <p:extLst>
      <p:ext uri="{BB962C8B-B14F-4D97-AF65-F5344CB8AC3E}">
        <p14:creationId xmlns:p14="http://schemas.microsoft.com/office/powerpoint/2010/main" val="417077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test design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1518443"/>
            <a:ext cx="6611112" cy="5020469"/>
          </a:xfrm>
          <a:prstGeom prst="rect">
            <a:avLst/>
          </a:prstGeom>
        </p:spPr>
      </p:pic>
    </p:spTree>
    <p:extLst>
      <p:ext uri="{BB962C8B-B14F-4D97-AF65-F5344CB8AC3E}">
        <p14:creationId xmlns:p14="http://schemas.microsoft.com/office/powerpoint/2010/main" val="34331336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normAutofit/>
          </a:bodyPr>
          <a:lstStyle/>
          <a:p>
            <a:r>
              <a:rPr lang="en-US" dirty="0"/>
              <a:t>Exploratory testing = </a:t>
            </a:r>
            <a:r>
              <a:rPr lang="en-US" dirty="0" smtClean="0"/>
              <a:t>concurrent test </a:t>
            </a:r>
            <a:r>
              <a:rPr lang="en-US" dirty="0"/>
              <a:t>design, test execution, test logging and learning,</a:t>
            </a:r>
          </a:p>
          <a:p>
            <a:r>
              <a:rPr lang="en-US" i="1" dirty="0"/>
              <a:t>based on a test charter containing test objectives</a:t>
            </a:r>
            <a:r>
              <a:rPr lang="en-US" i="1" dirty="0" smtClean="0"/>
              <a:t>, </a:t>
            </a:r>
            <a:r>
              <a:rPr lang="en-US" dirty="0" smtClean="0"/>
              <a:t>and </a:t>
            </a:r>
            <a:r>
              <a:rPr lang="en-US" i="1" dirty="0"/>
              <a:t>carried out within time-boxes</a:t>
            </a:r>
            <a:r>
              <a:rPr lang="en-US" dirty="0"/>
              <a:t>.</a:t>
            </a:r>
          </a:p>
          <a:p>
            <a:r>
              <a:rPr lang="en-US" dirty="0"/>
              <a:t>It is most useful …</a:t>
            </a:r>
          </a:p>
          <a:p>
            <a:pPr lvl="1"/>
            <a:r>
              <a:rPr lang="en-US" dirty="0" smtClean="0"/>
              <a:t>where </a:t>
            </a:r>
            <a:r>
              <a:rPr lang="en-US" dirty="0"/>
              <a:t>there are few </a:t>
            </a:r>
            <a:r>
              <a:rPr lang="en-US" dirty="0" smtClean="0"/>
              <a:t>or inadequate </a:t>
            </a:r>
            <a:r>
              <a:rPr lang="en-US" dirty="0"/>
              <a:t>specifications </a:t>
            </a:r>
          </a:p>
          <a:p>
            <a:pPr lvl="1"/>
            <a:r>
              <a:rPr lang="en-US" dirty="0" smtClean="0"/>
              <a:t>under </a:t>
            </a:r>
            <a:r>
              <a:rPr lang="en-US" dirty="0"/>
              <a:t>severe time pressure </a:t>
            </a:r>
          </a:p>
          <a:p>
            <a:pPr lvl="1"/>
            <a:r>
              <a:rPr lang="en-US" dirty="0" smtClean="0"/>
              <a:t>to </a:t>
            </a:r>
            <a:r>
              <a:rPr lang="en-US" dirty="0"/>
              <a:t>complement other, more formal testing</a:t>
            </a:r>
          </a:p>
          <a:p>
            <a:pPr lvl="1"/>
            <a:r>
              <a:rPr lang="en-US" dirty="0" smtClean="0"/>
              <a:t>It </a:t>
            </a:r>
            <a:r>
              <a:rPr lang="en-US" dirty="0"/>
              <a:t>can serve to help ensure that the most serious defects are found.</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140</a:t>
            </a:fld>
            <a:endParaRPr lang="en-US"/>
          </a:p>
        </p:txBody>
      </p:sp>
    </p:spTree>
    <p:extLst>
      <p:ext uri="{BB962C8B-B14F-4D97-AF65-F5344CB8AC3E}">
        <p14:creationId xmlns:p14="http://schemas.microsoft.com/office/powerpoint/2010/main" val="34819914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141</a:t>
            </a:fld>
            <a:endParaRPr lang="en-US"/>
          </a:p>
        </p:txBody>
      </p:sp>
    </p:spTree>
    <p:extLst>
      <p:ext uri="{BB962C8B-B14F-4D97-AF65-F5344CB8AC3E}">
        <p14:creationId xmlns:p14="http://schemas.microsoft.com/office/powerpoint/2010/main" val="358017170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Testing</a:t>
            </a:r>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142</a:t>
            </a:fld>
            <a:endParaRPr lang="en-US"/>
          </a:p>
        </p:txBody>
      </p:sp>
    </p:spTree>
    <p:extLst>
      <p:ext uri="{BB962C8B-B14F-4D97-AF65-F5344CB8AC3E}">
        <p14:creationId xmlns:p14="http://schemas.microsoft.com/office/powerpoint/2010/main" val="374158647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143</a:t>
            </a:fld>
            <a:endParaRPr lang="en-US"/>
          </a:p>
        </p:txBody>
      </p:sp>
    </p:spTree>
    <p:extLst>
      <p:ext uri="{BB962C8B-B14F-4D97-AF65-F5344CB8AC3E}">
        <p14:creationId xmlns:p14="http://schemas.microsoft.com/office/powerpoint/2010/main" val="251043776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techniques</a:t>
            </a:r>
          </a:p>
        </p:txBody>
      </p:sp>
      <p:sp>
        <p:nvSpPr>
          <p:cNvPr id="3" name="Content Placeholder 2"/>
          <p:cNvSpPr>
            <a:spLocks noGrp="1"/>
          </p:cNvSpPr>
          <p:nvPr>
            <p:ph idx="1"/>
          </p:nvPr>
        </p:nvSpPr>
        <p:spPr>
          <a:xfrm>
            <a:off x="838200" y="1551305"/>
            <a:ext cx="10515600" cy="4351338"/>
          </a:xfrm>
        </p:spPr>
        <p:txBody>
          <a:bodyPr/>
          <a:lstStyle/>
          <a:p>
            <a:r>
              <a:rPr lang="en-US" dirty="0" smtClean="0"/>
              <a:t>The choice </a:t>
            </a:r>
            <a:r>
              <a:rPr lang="en-US" dirty="0"/>
              <a:t>of which test techniques to use depends on a number </a:t>
            </a:r>
            <a:r>
              <a:rPr lang="en-US" dirty="0" smtClean="0"/>
              <a:t>of factors</a:t>
            </a:r>
            <a:r>
              <a:rPr lang="en-US" dirty="0"/>
              <a:t>, including:</a:t>
            </a:r>
          </a:p>
        </p:txBody>
      </p:sp>
      <p:sp>
        <p:nvSpPr>
          <p:cNvPr id="4" name="Slide Number Placeholder 3"/>
          <p:cNvSpPr>
            <a:spLocks noGrp="1"/>
          </p:cNvSpPr>
          <p:nvPr>
            <p:ph type="sldNum" sz="quarter" idx="12"/>
          </p:nvPr>
        </p:nvSpPr>
        <p:spPr/>
        <p:txBody>
          <a:bodyPr/>
          <a:lstStyle/>
          <a:p>
            <a:fld id="{B543A0FD-1CA6-4228-86A2-78061B4844C8}" type="slidenum">
              <a:rPr lang="en-US" smtClean="0"/>
              <a:t>144</a:t>
            </a:fld>
            <a:endParaRPr lang="en-US"/>
          </a:p>
        </p:txBody>
      </p:sp>
      <p:pic>
        <p:nvPicPr>
          <p:cNvPr id="5" name="Picture 4"/>
          <p:cNvPicPr>
            <a:picLocks noChangeAspect="1"/>
          </p:cNvPicPr>
          <p:nvPr/>
        </p:nvPicPr>
        <p:blipFill>
          <a:blip r:embed="rId2">
            <a:duotone>
              <a:schemeClr val="accent5">
                <a:shade val="45000"/>
                <a:satMod val="135000"/>
              </a:schemeClr>
              <a:prstClr val="white"/>
            </a:duotone>
          </a:blip>
          <a:stretch>
            <a:fillRect/>
          </a:stretch>
        </p:blipFill>
        <p:spPr>
          <a:xfrm>
            <a:off x="2427710" y="2442246"/>
            <a:ext cx="6768106" cy="4206382"/>
          </a:xfrm>
          <a:prstGeom prst="rect">
            <a:avLst/>
          </a:prstGeom>
        </p:spPr>
      </p:pic>
    </p:spTree>
    <p:extLst>
      <p:ext uri="{BB962C8B-B14F-4D97-AF65-F5344CB8AC3E}">
        <p14:creationId xmlns:p14="http://schemas.microsoft.com/office/powerpoint/2010/main" val="28177937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a:t>Test Driven Development (TDD</a:t>
            </a:r>
            <a:r>
              <a:rPr lang="en-US" dirty="0" smtClean="0"/>
              <a:t>)</a:t>
            </a:r>
          </a:p>
          <a:p>
            <a:r>
              <a:rPr lang="en-US" dirty="0"/>
              <a:t>Testing 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145</a:t>
            </a:fld>
            <a:endParaRPr lang="en-US"/>
          </a:p>
        </p:txBody>
      </p:sp>
    </p:spTree>
    <p:extLst>
      <p:ext uri="{BB962C8B-B14F-4D97-AF65-F5344CB8AC3E}">
        <p14:creationId xmlns:p14="http://schemas.microsoft.com/office/powerpoint/2010/main" val="21302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31850" y="1709738"/>
            <a:ext cx="10515600" cy="3602926"/>
          </a:xfrm>
        </p:spPr>
        <p:txBody>
          <a:bodyPr>
            <a:normAutofit/>
          </a:bodyPr>
          <a:lstStyle/>
          <a:p>
            <a:pPr algn="ctr" eaLnBrk="1" hangingPunct="1"/>
            <a:r>
              <a:rPr lang="en-US" sz="4800" dirty="0" smtClean="0"/>
              <a:t>Specification-Based Testing</a:t>
            </a:r>
            <a:br>
              <a:rPr lang="en-US" sz="4800" dirty="0" smtClean="0"/>
            </a:br>
            <a:r>
              <a:rPr lang="en-US" sz="4800" dirty="0" smtClean="0"/>
              <a:t>Black </a:t>
            </a:r>
            <a:r>
              <a:rPr lang="en-US" sz="4800" dirty="0"/>
              <a:t>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15</a:t>
            </a:fld>
            <a:endParaRPr lang="en-US"/>
          </a:p>
        </p:txBody>
      </p:sp>
      <p:pic>
        <p:nvPicPr>
          <p:cNvPr id="2050" name="Picture 2" descr="What is Black Box Testing | Techniques &amp;amp; Examples | Imperv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334" r="6725" b="19561"/>
          <a:stretch/>
        </p:blipFill>
        <p:spPr bwMode="auto">
          <a:xfrm>
            <a:off x="3538474" y="1415367"/>
            <a:ext cx="5102352" cy="178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45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838200" y="1690688"/>
            <a:ext cx="10591800" cy="4371784"/>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403965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a:t>Systematic vs. Random Testing</a:t>
            </a:r>
          </a:p>
        </p:txBody>
      </p:sp>
      <p:sp>
        <p:nvSpPr>
          <p:cNvPr id="29701" name="Rectangle 3"/>
          <p:cNvSpPr>
            <a:spLocks noGrp="1" noChangeArrowheads="1"/>
          </p:cNvSpPr>
          <p:nvPr>
            <p:ph idx="1"/>
          </p:nvPr>
        </p:nvSpPr>
        <p:spPr>
          <a:xfrm>
            <a:off x="947928" y="1786128"/>
            <a:ext cx="9732264" cy="3892296"/>
          </a:xfrm>
        </p:spPr>
        <p:txBody>
          <a:bodyPr/>
          <a:lstStyle/>
          <a:p>
            <a:pPr eaLnBrk="1" hangingPunct="1">
              <a:lnSpc>
                <a:spcPct val="90000"/>
              </a:lnSpc>
            </a:pPr>
            <a:r>
              <a:rPr lang="en-US" i="1" dirty="0" smtClean="0"/>
              <a:t>Random</a:t>
            </a:r>
            <a:r>
              <a:rPr lang="en-US" dirty="0" smtClean="0"/>
              <a:t> </a:t>
            </a:r>
            <a:r>
              <a:rPr lang="en-US" dirty="0"/>
              <a:t>(</a:t>
            </a:r>
            <a:r>
              <a:rPr lang="en-US" dirty="0" smtClean="0"/>
              <a:t>uniform</a:t>
            </a:r>
            <a:r>
              <a:rPr lang="en-US" dirty="0"/>
              <a:t>)</a:t>
            </a:r>
            <a:r>
              <a:rPr lang="en-US" dirty="0" smtClean="0"/>
              <a:t> testing</a:t>
            </a:r>
            <a:endParaRPr lang="en-US" dirty="0"/>
          </a:p>
          <a:p>
            <a:pPr lvl="1" eaLnBrk="1" hangingPunct="1">
              <a:lnSpc>
                <a:spcPct val="90000"/>
              </a:lnSpc>
            </a:pPr>
            <a:r>
              <a:rPr lang="en-US" dirty="0"/>
              <a:t>Pick possible inputs </a:t>
            </a:r>
            <a:r>
              <a:rPr lang="en-US" dirty="0" smtClean="0"/>
              <a:t>randomly and uniformly</a:t>
            </a:r>
            <a:endParaRPr lang="en-US" dirty="0"/>
          </a:p>
          <a:p>
            <a:pPr lvl="1" eaLnBrk="1" hangingPunct="1">
              <a:lnSpc>
                <a:spcPct val="90000"/>
              </a:lnSpc>
            </a:pPr>
            <a:r>
              <a:rPr lang="en-US" dirty="0"/>
              <a:t>Avoids designer bias</a:t>
            </a:r>
          </a:p>
          <a:p>
            <a:pPr lvl="1" eaLnBrk="1" hangingPunct="1">
              <a:lnSpc>
                <a:spcPct val="90000"/>
              </a:lnSpc>
            </a:pPr>
            <a:r>
              <a:rPr lang="en-US" dirty="0" smtClean="0"/>
              <a:t>But </a:t>
            </a:r>
            <a:r>
              <a:rPr lang="en-US" dirty="0"/>
              <a:t>treats all inputs as equally valuable</a:t>
            </a:r>
          </a:p>
          <a:p>
            <a:pPr eaLnBrk="1" hangingPunct="1">
              <a:lnSpc>
                <a:spcPct val="90000"/>
              </a:lnSpc>
            </a:pPr>
            <a:r>
              <a:rPr lang="en-US" i="1" dirty="0"/>
              <a:t>Systematic</a:t>
            </a:r>
            <a:r>
              <a:rPr lang="en-US" dirty="0"/>
              <a:t> (non-uniform</a:t>
            </a:r>
            <a:r>
              <a:rPr lang="en-US" dirty="0" smtClean="0"/>
              <a:t>) testing</a:t>
            </a:r>
            <a:endParaRPr lang="en-US" dirty="0"/>
          </a:p>
          <a:p>
            <a:pPr lvl="1" eaLnBrk="1" hangingPunct="1">
              <a:lnSpc>
                <a:spcPct val="90000"/>
              </a:lnSpc>
            </a:pPr>
            <a:r>
              <a:rPr lang="en-US" dirty="0"/>
              <a:t>S</a:t>
            </a:r>
            <a:r>
              <a:rPr lang="en-US" dirty="0" smtClean="0"/>
              <a:t>elect </a:t>
            </a:r>
            <a:r>
              <a:rPr lang="en-US" dirty="0"/>
              <a:t>inputs that are especially valuable</a:t>
            </a:r>
          </a:p>
          <a:p>
            <a:pPr lvl="1" eaLnBrk="1" hangingPunct="1">
              <a:lnSpc>
                <a:spcPct val="90000"/>
              </a:lnSpc>
            </a:pPr>
            <a:r>
              <a:rPr lang="en-US" dirty="0" smtClean="0"/>
              <a:t>Choose representatives  </a:t>
            </a:r>
            <a:endParaRPr lang="en-US" dirty="0"/>
          </a:p>
          <a:p>
            <a:pPr eaLnBrk="1" hangingPunct="1">
              <a:lnSpc>
                <a:spcPct val="90000"/>
              </a:lnSpc>
            </a:pPr>
            <a:r>
              <a:rPr lang="en-US" dirty="0" smtClean="0"/>
              <a:t>Black box </a:t>
            </a:r>
            <a:r>
              <a:rPr lang="en-US" dirty="0"/>
              <a:t>testing is systematic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1276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7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a:t>Why Not </a:t>
            </a:r>
            <a:r>
              <a:rPr lang="en-US" dirty="0" smtClean="0"/>
              <a:t>Random Testing?</a:t>
            </a:r>
            <a:endParaRPr lang="en-US" dirty="0"/>
          </a:p>
        </p:txBody>
      </p:sp>
      <p:sp>
        <p:nvSpPr>
          <p:cNvPr id="31749" name="Rectangle 3"/>
          <p:cNvSpPr>
            <a:spLocks noGrp="1" noChangeArrowheads="1"/>
          </p:cNvSpPr>
          <p:nvPr>
            <p:ph idx="1"/>
          </p:nvPr>
        </p:nvSpPr>
        <p:spPr/>
        <p:txBody>
          <a:bodyPr/>
          <a:lstStyle/>
          <a:p>
            <a:pPr eaLnBrk="1" hangingPunct="1">
              <a:lnSpc>
                <a:spcPct val="90000"/>
              </a:lnSpc>
            </a:pPr>
            <a:r>
              <a:rPr lang="en-US" dirty="0"/>
              <a:t>Non-uniform distribution of defects</a:t>
            </a:r>
          </a:p>
          <a:p>
            <a:pPr eaLnBrk="1" hangingPunct="1">
              <a:lnSpc>
                <a:spcPct val="90000"/>
              </a:lnSpc>
            </a:pPr>
            <a:r>
              <a:rPr lang="en-US" i="1" dirty="0"/>
              <a:t>Example:</a:t>
            </a:r>
            <a:r>
              <a:rPr lang="en-US" dirty="0"/>
              <a:t> </a:t>
            </a:r>
          </a:p>
          <a:p>
            <a:pPr lvl="1" eaLnBrk="1" hangingPunct="1">
              <a:lnSpc>
                <a:spcPct val="90000"/>
              </a:lnSpc>
            </a:pPr>
            <a:r>
              <a:rPr lang="en-US" altLang="ja-JP" dirty="0"/>
              <a:t>Program: solve a quadratic equation: </a:t>
            </a:r>
            <a:r>
              <a:rPr lang="en-US" altLang="ja-JP" i="1" dirty="0">
                <a:latin typeface="Times New Roman"/>
                <a:cs typeface="Times New Roman"/>
              </a:rPr>
              <a:t>a x</a:t>
            </a:r>
            <a:r>
              <a:rPr lang="en-US" altLang="ja-JP" i="1" baseline="30000" dirty="0">
                <a:latin typeface="Times New Roman"/>
                <a:cs typeface="Times New Roman"/>
              </a:rPr>
              <a:t>2</a:t>
            </a:r>
            <a:r>
              <a:rPr lang="en-US" altLang="ja-JP" i="1" dirty="0">
                <a:latin typeface="Times New Roman"/>
                <a:cs typeface="Times New Roman"/>
              </a:rPr>
              <a:t>  + b x + c = 0</a:t>
            </a:r>
          </a:p>
          <a:p>
            <a:pPr lvl="1" eaLnBrk="1" hangingPunct="1">
              <a:lnSpc>
                <a:spcPct val="90000"/>
              </a:lnSpc>
              <a:buFontTx/>
              <a:buNone/>
            </a:pPr>
            <a:endParaRPr lang="en-US" dirty="0">
              <a:latin typeface="Times New Roman"/>
              <a:cs typeface="Times New Roman"/>
            </a:endParaRPr>
          </a:p>
          <a:p>
            <a:pPr eaLnBrk="1" hangingPunct="1">
              <a:lnSpc>
                <a:spcPct val="90000"/>
              </a:lnSpc>
              <a:buFontTx/>
              <a:buNone/>
            </a:pPr>
            <a:endParaRPr lang="en-US" sz="2000" dirty="0"/>
          </a:p>
          <a:p>
            <a:pPr lvl="1" eaLnBrk="1" hangingPunct="1">
              <a:lnSpc>
                <a:spcPct val="90000"/>
              </a:lnSpc>
            </a:pPr>
            <a:r>
              <a:rPr lang="en-US" dirty="0"/>
              <a:t>Defect: incomplete implementation logic </a:t>
            </a:r>
          </a:p>
          <a:p>
            <a:pPr lvl="2" eaLnBrk="1" hangingPunct="1">
              <a:lnSpc>
                <a:spcPct val="90000"/>
              </a:lnSpc>
              <a:buFontTx/>
              <a:buNone/>
            </a:pPr>
            <a:r>
              <a:rPr lang="en-US" sz="2400" dirty="0"/>
              <a:t>does not properly handle special cases: b</a:t>
            </a:r>
            <a:r>
              <a:rPr lang="en-US" sz="2400" baseline="30000" dirty="0"/>
              <a:t>2</a:t>
            </a:r>
            <a:r>
              <a:rPr lang="en-US" sz="2400" dirty="0"/>
              <a:t> - 4ac = 0 and a = 0</a:t>
            </a:r>
          </a:p>
          <a:p>
            <a:pPr lvl="1" eaLnBrk="1" hangingPunct="1">
              <a:lnSpc>
                <a:spcPct val="90000"/>
              </a:lnSpc>
            </a:pPr>
            <a:r>
              <a:rPr lang="en-US" dirty="0"/>
              <a:t>Failing values are </a:t>
            </a:r>
            <a:r>
              <a:rPr lang="en-US" i="1" dirty="0"/>
              <a:t>sparse</a:t>
            </a:r>
            <a:r>
              <a:rPr lang="en-US" dirty="0"/>
              <a:t> in the input space — </a:t>
            </a:r>
          </a:p>
          <a:p>
            <a:pPr lvl="1" eaLnBrk="1" hangingPunct="1">
              <a:lnSpc>
                <a:spcPct val="90000"/>
              </a:lnSpc>
              <a:buFontTx/>
              <a:buNone/>
            </a:pPr>
            <a:r>
              <a:rPr lang="en-US" dirty="0"/>
              <a:t>	needles in a very big haystack. </a:t>
            </a:r>
          </a:p>
          <a:p>
            <a:pPr lvl="1" eaLnBrk="1" hangingPunct="1">
              <a:lnSpc>
                <a:spcPct val="90000"/>
              </a:lnSpc>
            </a:pPr>
            <a:r>
              <a:rPr lang="en-US" dirty="0"/>
              <a:t>Random sampling is unlikely to choose a=0.0 and b=0.0</a:t>
            </a:r>
          </a:p>
        </p:txBody>
      </p:sp>
      <p:pic>
        <p:nvPicPr>
          <p:cNvPr id="31750" name="Picture 4" descr="latex-image-1.pdf                                              0076C0AA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24" y="3322321"/>
            <a:ext cx="2343150"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230266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Random Testing?</a:t>
            </a:r>
          </a:p>
        </p:txBody>
      </p:sp>
      <p:sp>
        <p:nvSpPr>
          <p:cNvPr id="3" name="Content Placeholder 2"/>
          <p:cNvSpPr>
            <a:spLocks noGrp="1"/>
          </p:cNvSpPr>
          <p:nvPr>
            <p:ph idx="1"/>
          </p:nvPr>
        </p:nvSpPr>
        <p:spPr/>
        <p:txBody>
          <a:bodyPr/>
          <a:lstStyle/>
          <a:p>
            <a:pPr eaLnBrk="1" hangingPunct="1">
              <a:spcBef>
                <a:spcPct val="0"/>
              </a:spcBef>
            </a:pPr>
            <a:r>
              <a:rPr lang="en-US" sz="2200" dirty="0"/>
              <a:t>Estimate how many uniform random test cases it would take, on average, to find this bug.  Perform a quick calculation using reasonable assumptions. </a:t>
            </a:r>
          </a:p>
          <a:p>
            <a:pPr marL="0" indent="0">
              <a:spcBef>
                <a:spcPct val="0"/>
              </a:spcBef>
              <a:buNone/>
            </a:pPr>
            <a:endParaRPr lang="en-US" sz="2200" dirty="0"/>
          </a:p>
          <a:p>
            <a:pPr eaLnBrk="1" hangingPunct="1">
              <a:spcBef>
                <a:spcPct val="0"/>
              </a:spcBef>
            </a:pPr>
            <a:r>
              <a:rPr lang="en-US" sz="2200" dirty="0"/>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marL="0" indent="0">
              <a:spcBef>
                <a:spcPct val="0"/>
              </a:spcBef>
              <a:buNone/>
            </a:pPr>
            <a:endParaRPr lang="en-US" sz="2200" dirty="0"/>
          </a:p>
          <a:p>
            <a:pPr eaLnBrk="1" hangingPunct="1">
              <a:spcBef>
                <a:spcPct val="0"/>
              </a:spcBef>
            </a:pPr>
            <a:r>
              <a:rPr lang="en-US" sz="2200" dirty="0"/>
              <a:t>Since not all bit patterns are valid and distinct floating point numbers, and since very small values of </a:t>
            </a:r>
            <a:r>
              <a:rPr lang="en-US" sz="2200" b="1" dirty="0"/>
              <a:t>a</a:t>
            </a:r>
            <a:r>
              <a:rPr lang="en-US" sz="2200" dirty="0"/>
              <a:t> and </a:t>
            </a:r>
            <a:r>
              <a:rPr lang="en-US" sz="2200" b="1" dirty="0"/>
              <a:t>b</a:t>
            </a:r>
            <a:r>
              <a:rPr lang="en-US" sz="2200" dirty="0"/>
              <a:t>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4386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a:t>Test Driven Development (TDD</a:t>
            </a:r>
            <a:r>
              <a:rPr lang="en-US" dirty="0" smtClean="0"/>
              <a:t>)</a:t>
            </a:r>
          </a:p>
          <a:p>
            <a:r>
              <a:rPr lang="en-US" dirty="0"/>
              <a:t>Testing 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384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05831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a:t>
            </a:r>
            <a:r>
              <a:rPr lang="en-US" dirty="0" smtClean="0"/>
              <a:t>Errors Categories</a:t>
            </a:r>
            <a:endParaRPr lang="en-US" dirty="0"/>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925944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1011936" y="1690688"/>
            <a:ext cx="9640824" cy="4481512"/>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86414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985629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838200" y="1690688"/>
            <a:ext cx="10515600" cy="4819840"/>
          </a:xfrm>
        </p:spPr>
        <p:txBody>
          <a:bodyPr>
            <a:normAutofit fontScale="92500" lnSpcReduction="2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111711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lnSpcReduction="10000"/>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354497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10189828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728157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458342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838200" y="1690688"/>
            <a:ext cx="10515600" cy="4486275"/>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179331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829282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ext uri="{D42A27DB-BD31-4B8C-83A1-F6EECF244321}">
                <p14:modId xmlns:p14="http://schemas.microsoft.com/office/powerpoint/2010/main" val="3047063157"/>
              </p:ext>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74"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794962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34536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841248" y="3200400"/>
            <a:ext cx="6739128"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1353313" y="1676401"/>
            <a:ext cx="433023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squar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5044440" y="5169027"/>
            <a:ext cx="3810000" cy="1219200"/>
          </a:xfrm>
          <a:prstGeom prst="wedgeRectCallout">
            <a:avLst>
              <a:gd name="adj1" fmla="val -68618"/>
              <a:gd name="adj2" fmla="val -24139"/>
            </a:avLst>
          </a:prstGeom>
          <a:solidFill>
            <a:srgbClr val="FEFDC7"/>
          </a:solidFill>
          <a:ln w="9525">
            <a:solidFill>
              <a:schemeClr val="tx1"/>
            </a:solidFill>
            <a:miter lim="800000"/>
            <a:headEnd/>
            <a:tailEnd type="none" w="sm" len="sm"/>
          </a:ln>
        </p:spPr>
        <p:txBody>
          <a:bodyPr anchor="ctr"/>
          <a:lstStyle/>
          <a:p>
            <a:pPr algn="ctr"/>
            <a:r>
              <a:rPr lang="en-US" sz="2000" dirty="0"/>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901000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758698" y="2825496"/>
            <a:ext cx="10515600" cy="1060323"/>
          </a:xfrm>
        </p:spPr>
        <p:txBody>
          <a:bodyPr>
            <a:normAutofit/>
          </a:bodyPr>
          <a:lstStyle/>
          <a:p>
            <a:pPr algn="ctr"/>
            <a:r>
              <a:rPr lang="en-US" sz="4800" dirty="0" smtClean="0"/>
              <a:t>Black </a:t>
            </a:r>
            <a:r>
              <a:rPr lang="en-US" sz="4800" dirty="0"/>
              <a:t>Box Testing Techniques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0765" t="41698"/>
          <a:stretch/>
        </p:blipFill>
        <p:spPr>
          <a:xfrm>
            <a:off x="4575440" y="438912"/>
            <a:ext cx="2114919" cy="2386584"/>
          </a:xfrm>
          <a:prstGeom prst="rect">
            <a:avLst/>
          </a:prstGeom>
        </p:spPr>
      </p:pic>
    </p:spTree>
    <p:extLst>
      <p:ext uri="{BB962C8B-B14F-4D97-AF65-F5344CB8AC3E}">
        <p14:creationId xmlns:p14="http://schemas.microsoft.com/office/powerpoint/2010/main" val="16358593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en-US" dirty="0"/>
              <a:t>Single </a:t>
            </a:r>
            <a:r>
              <a:rPr lang="en-US" dirty="0" smtClean="0"/>
              <a:t>Defect </a:t>
            </a:r>
            <a:r>
              <a:rPr lang="en-US" dirty="0"/>
              <a:t>Assumption</a:t>
            </a:r>
          </a:p>
        </p:txBody>
      </p:sp>
      <p:sp>
        <p:nvSpPr>
          <p:cNvPr id="64517" name="Rectangle 3"/>
          <p:cNvSpPr>
            <a:spLocks noGrp="1" noChangeArrowheads="1"/>
          </p:cNvSpPr>
          <p:nvPr>
            <p:ph idx="1"/>
          </p:nvPr>
        </p:nvSpPr>
        <p:spPr/>
        <p:txBody>
          <a:bodyPr/>
          <a:lstStyle/>
          <a:p>
            <a:pPr>
              <a:buFont typeface="Wingdings" charset="0"/>
              <a:buNone/>
            </a:pPr>
            <a:endParaRPr lang="en-US" dirty="0">
              <a:latin typeface="Gill Sans MT" charset="0"/>
            </a:endParaRPr>
          </a:p>
          <a:p>
            <a:pPr>
              <a:buFont typeface="Wingdings" charset="0"/>
              <a:buNone/>
            </a:pPr>
            <a:r>
              <a:rPr lang="en-US" altLang="ja-JP" sz="3200" dirty="0" smtClean="0"/>
              <a:t>Failures </a:t>
            </a:r>
            <a:r>
              <a:rPr lang="en-US" altLang="ja-JP" sz="3200" dirty="0"/>
              <a:t>are rarely the result of the simultaneous effects of two (or more) defects.</a:t>
            </a:r>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653078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dirty="0" smtClean="0"/>
              <a:t>The 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93783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lstStyle/>
          <a:p>
            <a:r>
              <a:rPr lang="en-US" b="1" dirty="0" smtClean="0"/>
              <a:t>Consider: </a:t>
            </a:r>
            <a:r>
              <a:rPr lang="en-US" b="1" dirty="0"/>
              <a:t>Test cases for input box accepting numbers between 1 and 1000 </a:t>
            </a:r>
            <a:endParaRPr lang="en-US" b="1" dirty="0" smtClean="0"/>
          </a:p>
          <a:p>
            <a:pPr lvl="1"/>
            <a:r>
              <a:rPr lang="en-US" dirty="0" smtClean="0"/>
              <a:t>If </a:t>
            </a:r>
            <a:r>
              <a:rPr lang="en-US" dirty="0"/>
              <a:t>you are testing for an input box accepting numbers from 1 to 1000 then there is no use in writing thousand test cases for all 1000 valid input numbers plus other test cases for invalid data.</a:t>
            </a:r>
          </a:p>
          <a:p>
            <a:r>
              <a:rPr lang="en-US" dirty="0"/>
              <a:t>Using equivalence partitioning </a:t>
            </a:r>
            <a:r>
              <a:rPr lang="en-US" dirty="0" smtClean="0"/>
              <a:t>method, </a:t>
            </a:r>
            <a:r>
              <a:rPr lang="en-US" dirty="0"/>
              <a:t>above test cases can be divided into three sets of input data called as classes. Each test case is a representative of respective class.</a:t>
            </a:r>
          </a:p>
          <a:p>
            <a:r>
              <a:rPr lang="en-US" dirty="0" smtClean="0"/>
              <a:t>We </a:t>
            </a:r>
            <a:r>
              <a:rPr lang="en-US" dirty="0"/>
              <a:t>can divide our test cases into three equivalence classes of some valid and invalid inputs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1235338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One </a:t>
            </a:r>
            <a:r>
              <a:rPr lang="en-US" dirty="0"/>
              <a:t>input data class with all valid inputs. Pick a single value from range 1 to 1000 as a valid test case. If you select other values between 1 and 1000 then result is going to be same. So one test case for valid input data should be sufficient.</a:t>
            </a:r>
          </a:p>
          <a:p>
            <a:pPr marL="457200" indent="-457200">
              <a:buFont typeface="+mj-lt"/>
              <a:buAutoNum type="arabicPeriod"/>
            </a:pPr>
            <a:r>
              <a:rPr lang="en-US" dirty="0" smtClean="0"/>
              <a:t>Input </a:t>
            </a:r>
            <a:r>
              <a:rPr lang="en-US" dirty="0"/>
              <a:t>data class with all values below lower limit. I.e. any value below 1, as a invalid input data test case.</a:t>
            </a:r>
          </a:p>
          <a:p>
            <a:pPr marL="457200" indent="-457200">
              <a:buFont typeface="+mj-lt"/>
              <a:buAutoNum type="arabicPeriod"/>
            </a:pPr>
            <a:r>
              <a:rPr lang="en-US" dirty="0" smtClean="0"/>
              <a:t>Input </a:t>
            </a:r>
            <a:r>
              <a:rPr lang="en-US" dirty="0"/>
              <a:t>data with any value greater than 1000 to represent third invalid input class.</a:t>
            </a:r>
          </a:p>
          <a:p>
            <a:pPr marL="0" indent="0">
              <a:buNone/>
            </a:pPr>
            <a:r>
              <a:rPr lang="en-US" dirty="0"/>
              <a:t>So using equivalence partitioning you have categorized all possible test cases into three classes. Test cases with other values from any class should give you the same result.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1577387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xfrm>
            <a:off x="838200" y="1825625"/>
            <a:ext cx="10637520" cy="4351338"/>
          </a:xfrm>
          <a:noFill/>
        </p:spPr>
        <p:txBody>
          <a:bodyPr vert="horz" lIns="92075" tIns="46038" rIns="92075" bIns="46038" rtlCol="0">
            <a:normAutofit/>
          </a:bodyPr>
          <a:lstStyle/>
          <a:p>
            <a:r>
              <a:rPr lang="en-US" i="1" dirty="0"/>
              <a:t>Equivalence classes</a:t>
            </a:r>
            <a:r>
              <a:rPr lang="en-US" dirty="0"/>
              <a:t> are the </a:t>
            </a:r>
            <a:r>
              <a:rPr lang="en-US" dirty="0" smtClean="0"/>
              <a:t>sets of values </a:t>
            </a:r>
            <a:r>
              <a:rPr lang="en-US" dirty="0"/>
              <a:t>in a (</a:t>
            </a:r>
            <a:r>
              <a:rPr lang="en-US" i="1" dirty="0"/>
              <a:t>quasi-</a:t>
            </a:r>
            <a:r>
              <a:rPr lang="en-US" dirty="0"/>
              <a:t>) </a:t>
            </a:r>
            <a:r>
              <a:rPr lang="en-US" i="1" dirty="0"/>
              <a:t>partition</a:t>
            </a:r>
            <a:r>
              <a:rPr lang="en-US" dirty="0"/>
              <a:t> of the </a:t>
            </a:r>
            <a:r>
              <a:rPr lang="en-US" dirty="0" smtClean="0"/>
              <a:t>input, </a:t>
            </a:r>
            <a:r>
              <a:rPr lang="en-US" dirty="0"/>
              <a:t>or output domain </a:t>
            </a:r>
          </a:p>
          <a:p>
            <a:r>
              <a:rPr lang="en-US" dirty="0"/>
              <a:t>V</a:t>
            </a:r>
            <a:r>
              <a:rPr lang="en-US" dirty="0" smtClean="0"/>
              <a:t>alues </a:t>
            </a:r>
            <a:r>
              <a:rPr lang="en-US" dirty="0"/>
              <a:t>in an equivalence class cause the program to behave in a similar way: </a:t>
            </a:r>
          </a:p>
          <a:p>
            <a:pPr marL="742950" lvl="1" indent="-285750"/>
            <a:r>
              <a:rPr lang="en-US" dirty="0"/>
              <a:t>failure or success</a:t>
            </a:r>
          </a:p>
          <a:p>
            <a:r>
              <a:rPr lang="en-US" dirty="0"/>
              <a:t>Motivation: </a:t>
            </a:r>
          </a:p>
          <a:p>
            <a:pPr marL="742950" lvl="1" indent="-285750"/>
            <a:r>
              <a:rPr lang="en-US" dirty="0"/>
              <a:t>gain a sense of complete testing and avoid redundancy</a:t>
            </a:r>
          </a:p>
          <a:p>
            <a:r>
              <a:rPr lang="en-US" dirty="0"/>
              <a:t>First determine the boundaries … then determine the equivalencies</a:t>
            </a: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3410908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289898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17210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4127382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639725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998618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8390001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380022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7978744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30496199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20353149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838200" y="1825625"/>
            <a:ext cx="10515600" cy="4530725"/>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20650234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303100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565392" y="4969053"/>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39780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nvPr>
        </p:nvGraphicFramePr>
        <p:xfrm>
          <a:off x="1295400" y="2014729"/>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1144641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nvPr>
        </p:nvGraphicFramePr>
        <p:xfrm>
          <a:off x="1395984" y="1690688"/>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32523501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nvPr>
        </p:nvGraphicFramePr>
        <p:xfrm>
          <a:off x="1578864" y="177393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7989532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4080708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dirty="0"/>
              <a:t>Don</a:t>
            </a:r>
            <a:r>
              <a:rPr lang="en-US" altLang="ja-JP" dirty="0"/>
              <a:t>’t 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268410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dirty="0"/>
              <a:t>Determining equivalence classes for each input variable or field</a:t>
            </a:r>
          </a:p>
          <a:p>
            <a:pPr>
              <a:lnSpc>
                <a:spcPct val="90000"/>
              </a:lnSpc>
            </a:pPr>
            <a:r>
              <a:rPr lang="en-US" sz="3200" u="sng" dirty="0"/>
              <a:t>Single input variable</a:t>
            </a:r>
          </a:p>
          <a:p>
            <a:pPr marL="742950" lvl="1" indent="-285750"/>
            <a:r>
              <a:rPr lang="en-US" sz="2800" b="1" dirty="0"/>
              <a:t>Normal test</a:t>
            </a:r>
          </a:p>
          <a:p>
            <a:pPr lvl="2"/>
            <a:r>
              <a:rPr lang="en-US" sz="2400" dirty="0"/>
              <a:t>Select one data point from each valid equivalence class</a:t>
            </a:r>
            <a:endParaRPr lang="en-US" dirty="0"/>
          </a:p>
          <a:p>
            <a:pPr marL="742950" lvl="1" indent="-285750"/>
            <a:r>
              <a:rPr lang="en-US" sz="2800" b="1" dirty="0"/>
              <a:t>Robustness test</a:t>
            </a:r>
          </a:p>
          <a:p>
            <a:pPr lvl="2"/>
            <a:r>
              <a:rPr lang="en-US" sz="2400" dirty="0"/>
              <a:t>Include invalid equivalence class</a:t>
            </a: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1498849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6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6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u="sng" dirty="0"/>
              <a:t>Multiple input variables</a:t>
            </a:r>
          </a:p>
          <a:p>
            <a:pPr marL="742950" lvl="1" indent="-285750"/>
            <a:r>
              <a:rPr lang="en-US" sz="2800" b="1" dirty="0"/>
              <a:t>Weak normal test</a:t>
            </a:r>
            <a:r>
              <a:rPr lang="en-US" sz="2800" dirty="0"/>
              <a:t>: </a:t>
            </a:r>
          </a:p>
          <a:p>
            <a:pPr lvl="2"/>
            <a:r>
              <a:rPr lang="en-US" sz="2400" dirty="0"/>
              <a:t>Select one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a:p>
            <a:pPr marL="742950" lvl="1" indent="-285750"/>
            <a:r>
              <a:rPr lang="en-US" sz="2800" dirty="0"/>
              <a:t>How many test cases do we need? </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4040677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6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en-US" dirty="0"/>
              <a:t>Example of Selecting Data Points</a:t>
            </a:r>
            <a:endParaRPr lang="en-US" sz="2800" dirty="0"/>
          </a:p>
        </p:txBody>
      </p:sp>
      <p:sp>
        <p:nvSpPr>
          <p:cNvPr id="72709" name="Rectangle 3"/>
          <p:cNvSpPr>
            <a:spLocks noGrp="1" noChangeArrowheads="1"/>
          </p:cNvSpPr>
          <p:nvPr>
            <p:ph idx="1"/>
          </p:nvPr>
        </p:nvSpPr>
        <p:spPr/>
        <p:txBody>
          <a:bodyPr/>
          <a:lstStyle/>
          <a:p>
            <a:r>
              <a:rPr lang="en-US" dirty="0"/>
              <a:t>Suppose a program has 2 input variables, </a:t>
            </a:r>
            <a:r>
              <a:rPr lang="en-US" i="1" dirty="0">
                <a:solidFill>
                  <a:srgbClr val="FF0000"/>
                </a:solidFill>
              </a:rPr>
              <a:t>x</a:t>
            </a:r>
            <a:r>
              <a:rPr lang="en-US" dirty="0"/>
              <a:t> and </a:t>
            </a:r>
            <a:r>
              <a:rPr lang="en-US" i="1" dirty="0">
                <a:solidFill>
                  <a:srgbClr val="FF0000"/>
                </a:solidFill>
              </a:rPr>
              <a:t>y</a:t>
            </a:r>
            <a:endParaRPr lang="en-US" dirty="0"/>
          </a:p>
          <a:p>
            <a:r>
              <a:rPr lang="en-US" dirty="0"/>
              <a:t>Suppose </a:t>
            </a:r>
            <a:r>
              <a:rPr lang="en-US" i="1" dirty="0">
                <a:solidFill>
                  <a:srgbClr val="FF0000"/>
                </a:solidFill>
              </a:rPr>
              <a:t>x</a:t>
            </a:r>
            <a:r>
              <a:rPr lang="en-US" dirty="0"/>
              <a:t> can lie in 3 valid equivalence classes:</a:t>
            </a:r>
          </a:p>
          <a:p>
            <a:pPr marL="742950" lvl="1" indent="-285750"/>
            <a:r>
              <a:rPr lang="en-US" i="1" dirty="0">
                <a:latin typeface="Times New Roman"/>
                <a:cs typeface="Times New Roman"/>
              </a:rPr>
              <a:t>a </a:t>
            </a:r>
            <a:r>
              <a:rPr lang="en-US" i="1" dirty="0" smtClean="0">
                <a:latin typeface="Times New Roman"/>
                <a:cs typeface="Times New Roman"/>
              </a:rPr>
              <a:t> ≤  x  &lt;  b </a:t>
            </a:r>
            <a:endParaRPr lang="en-US" i="1" dirty="0">
              <a:latin typeface="Times New Roman"/>
              <a:cs typeface="Times New Roman"/>
            </a:endParaRPr>
          </a:p>
          <a:p>
            <a:pPr marL="742950" lvl="1" indent="-285750"/>
            <a:r>
              <a:rPr lang="en-US" i="1" dirty="0">
                <a:latin typeface="Times New Roman"/>
                <a:cs typeface="Times New Roman"/>
              </a:rPr>
              <a:t>b </a:t>
            </a:r>
            <a:r>
              <a:rPr lang="en-US" i="1" dirty="0" smtClean="0">
                <a:latin typeface="Times New Roman"/>
                <a:cs typeface="Times New Roman"/>
              </a:rPr>
              <a:t> ≤  x  &lt;  c </a:t>
            </a:r>
            <a:endParaRPr lang="en-US" i="1" dirty="0">
              <a:latin typeface="Times New Roman"/>
              <a:cs typeface="Times New Roman"/>
            </a:endParaRPr>
          </a:p>
          <a:p>
            <a:pPr marL="742950" lvl="1" indent="-285750"/>
            <a:r>
              <a:rPr lang="en-US" i="1" dirty="0">
                <a:latin typeface="Times New Roman"/>
                <a:cs typeface="Times New Roman"/>
              </a:rPr>
              <a:t>c </a:t>
            </a:r>
            <a:r>
              <a:rPr lang="en-US" i="1" dirty="0" smtClean="0">
                <a:latin typeface="Times New Roman"/>
                <a:cs typeface="Times New Roman"/>
              </a:rPr>
              <a:t> ≤  x  ≤  d</a:t>
            </a:r>
            <a:endParaRPr lang="en-US" i="1" dirty="0">
              <a:latin typeface="Times New Roman"/>
              <a:cs typeface="Times New Roman"/>
            </a:endParaRPr>
          </a:p>
          <a:p>
            <a:r>
              <a:rPr lang="en-US" dirty="0"/>
              <a:t> Suppose </a:t>
            </a:r>
            <a:r>
              <a:rPr lang="en-US" i="1" dirty="0">
                <a:solidFill>
                  <a:srgbClr val="FF0000"/>
                </a:solidFill>
              </a:rPr>
              <a:t>y</a:t>
            </a:r>
            <a:r>
              <a:rPr lang="en-US" dirty="0"/>
              <a:t> can lie in 2 valid equivalence classes:</a:t>
            </a:r>
          </a:p>
          <a:p>
            <a:pPr marL="742950" lvl="1" indent="-285750"/>
            <a:r>
              <a:rPr lang="en-US" i="1" dirty="0">
                <a:latin typeface="Times New Roman"/>
                <a:cs typeface="Times New Roman"/>
              </a:rPr>
              <a:t>e </a:t>
            </a:r>
            <a:r>
              <a:rPr lang="en-US" i="1" dirty="0" smtClean="0">
                <a:latin typeface="Times New Roman"/>
                <a:cs typeface="Times New Roman"/>
              </a:rPr>
              <a:t> ≤  y  &lt;  </a:t>
            </a:r>
            <a:r>
              <a:rPr lang="en-US" i="1" dirty="0">
                <a:latin typeface="Times New Roman"/>
                <a:cs typeface="Times New Roman"/>
              </a:rPr>
              <a:t>f </a:t>
            </a:r>
          </a:p>
          <a:p>
            <a:pPr marL="742950" lvl="1" indent="-285750"/>
            <a:r>
              <a:rPr lang="en-US" i="1" dirty="0">
                <a:latin typeface="Times New Roman"/>
                <a:cs typeface="Times New Roman"/>
              </a:rPr>
              <a:t>f </a:t>
            </a:r>
            <a:r>
              <a:rPr lang="en-US" i="1" dirty="0" smtClean="0">
                <a:latin typeface="Times New Roman"/>
                <a:cs typeface="Times New Roman"/>
              </a:rPr>
              <a:t> ≤  </a:t>
            </a:r>
            <a:r>
              <a:rPr lang="en-US" i="1" dirty="0">
                <a:latin typeface="Times New Roman"/>
                <a:cs typeface="Times New Roman"/>
              </a:rPr>
              <a:t>y </a:t>
            </a:r>
            <a:r>
              <a:rPr lang="en-US" i="1" dirty="0" smtClean="0">
                <a:latin typeface="Times New Roman"/>
                <a:cs typeface="Times New Roman"/>
              </a:rPr>
              <a:t> ≤  g</a:t>
            </a:r>
            <a:endParaRPr lang="en-US" i="1" dirty="0">
              <a:latin typeface="Times New Roman"/>
              <a:cs typeface="Times New Roman"/>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22596544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3" name="Content Placeholder 2"/>
          <p:cNvSpPr>
            <a:spLocks noGrp="1"/>
          </p:cNvSpPr>
          <p:nvPr>
            <p:ph sz="quarter" idx="1"/>
          </p:nvPr>
        </p:nvSpPr>
        <p:spPr/>
        <p:txBody>
          <a:bodyPr/>
          <a:lstStyle/>
          <a:p>
            <a:r>
              <a:rPr lang="en-US" dirty="0" smtClean="0"/>
              <a:t>Every normal, i.e., valid, equivalence class of every input variable is tested in at least one test case. </a:t>
            </a:r>
            <a:endParaRPr lang="en-US" dirty="0"/>
          </a:p>
          <a:p>
            <a:r>
              <a:rPr lang="en-US" dirty="0" smtClean="0"/>
              <a:t>A representative value of each normal equivalence class of each input variable appears in at least one test case. </a:t>
            </a:r>
            <a:endParaRPr lang="en-US" dirty="0"/>
          </a:p>
          <a:p>
            <a:r>
              <a:rPr lang="en-US" dirty="0" smtClean="0"/>
              <a:t>Economical, requires few test cases if the values are selected prudently.  </a:t>
            </a:r>
          </a:p>
          <a:p>
            <a:r>
              <a:rPr lang="en-US" dirty="0" smtClean="0"/>
              <a:t>Complete.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24887979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 name="Title 2"/>
          <p:cNvSpPr>
            <a:spLocks noGrp="1"/>
          </p:cNvSpPr>
          <p:nvPr>
            <p:ph type="title"/>
          </p:nvPr>
        </p:nvSpPr>
        <p:spPr/>
        <p:txBody>
          <a:bodyPr/>
          <a:lstStyle/>
          <a:p>
            <a:pPr>
              <a:defRPr/>
            </a:pPr>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74760" name="Rectangle 6"/>
          <p:cNvSpPr>
            <a:spLocks noChangeArrowheads="1"/>
          </p:cNvSpPr>
          <p:nvPr/>
        </p:nvSpPr>
        <p:spPr bwMode="auto">
          <a:xfrm>
            <a:off x="3746501" y="62103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74761" name="Rectangle 121"/>
          <p:cNvSpPr>
            <a:spLocks noChangeArrowheads="1"/>
          </p:cNvSpPr>
          <p:nvPr/>
        </p:nvSpPr>
        <p:spPr bwMode="auto">
          <a:xfrm>
            <a:off x="8648701" y="53975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312443" name="Rectangle 123"/>
          <p:cNvSpPr>
            <a:spLocks noChangeArrowheads="1"/>
          </p:cNvSpPr>
          <p:nvPr/>
        </p:nvSpPr>
        <p:spPr bwMode="auto">
          <a:xfrm>
            <a:off x="2209801" y="381001"/>
            <a:ext cx="65" cy="430887"/>
          </a:xfrm>
          <a:prstGeom prst="rect">
            <a:avLst/>
          </a:prstGeom>
          <a:noFill/>
          <a:ln w="9525">
            <a:noFill/>
            <a:miter lim="800000"/>
            <a:headEnd/>
            <a:tailEnd/>
          </a:ln>
        </p:spPr>
        <p:txBody>
          <a:bodyPr wrap="none" lIns="0" tIns="0" rIns="0" bIns="0">
            <a:spAutoFit/>
          </a:bodyPr>
          <a:lstStyle/>
          <a:p>
            <a:pPr>
              <a:defRPr/>
            </a:pPr>
            <a:endParaRPr lang="en-US" sz="2800" dirty="0">
              <a:solidFill>
                <a:schemeClr val="tx2"/>
              </a:solidFill>
              <a:effectLst>
                <a:outerShdw blurRad="38100" dist="38100" dir="2700000" algn="tl">
                  <a:srgbClr val="DDDDDD"/>
                </a:outerShdw>
              </a:effectLst>
              <a:cs typeface="Arial" charset="0"/>
            </a:endParaRPr>
          </a:p>
        </p:txBody>
      </p:sp>
      <p:grpSp>
        <p:nvGrpSpPr>
          <p:cNvPr id="74763" name="Group 207"/>
          <p:cNvGrpSpPr>
            <a:grpSpLocks/>
          </p:cNvGrpSpPr>
          <p:nvPr/>
        </p:nvGrpSpPr>
        <p:grpSpPr bwMode="auto">
          <a:xfrm>
            <a:off x="1981200" y="1524000"/>
            <a:ext cx="8102600" cy="4864100"/>
            <a:chOff x="240" y="640"/>
            <a:chExt cx="5104" cy="3064"/>
          </a:xfrm>
        </p:grpSpPr>
        <p:sp>
          <p:nvSpPr>
            <p:cNvPr id="74764" name="Freeform 22"/>
            <p:cNvSpPr>
              <a:spLocks/>
            </p:cNvSpPr>
            <p:nvPr/>
          </p:nvSpPr>
          <p:spPr bwMode="auto">
            <a:xfrm>
              <a:off x="520" y="928"/>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5" name="Line 23"/>
            <p:cNvSpPr>
              <a:spLocks noChangeShapeType="1"/>
            </p:cNvSpPr>
            <p:nvPr/>
          </p:nvSpPr>
          <p:spPr bwMode="auto">
            <a:xfrm flipV="1">
              <a:off x="552" y="1000"/>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66" name="Freeform 25"/>
            <p:cNvSpPr>
              <a:spLocks/>
            </p:cNvSpPr>
            <p:nvPr/>
          </p:nvSpPr>
          <p:spPr bwMode="auto">
            <a:xfrm>
              <a:off x="5232" y="32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7" name="Line 26"/>
            <p:cNvSpPr>
              <a:spLocks noChangeShapeType="1"/>
            </p:cNvSpPr>
            <p:nvPr/>
          </p:nvSpPr>
          <p:spPr bwMode="auto">
            <a:xfrm>
              <a:off x="416" y="3256"/>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68" name="Freeform 28"/>
            <p:cNvSpPr>
              <a:spLocks/>
            </p:cNvSpPr>
            <p:nvPr/>
          </p:nvSpPr>
          <p:spPr bwMode="auto">
            <a:xfrm>
              <a:off x="240" y="2784"/>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9" name="Freeform 29"/>
            <p:cNvSpPr>
              <a:spLocks/>
            </p:cNvSpPr>
            <p:nvPr/>
          </p:nvSpPr>
          <p:spPr bwMode="auto">
            <a:xfrm>
              <a:off x="4648" y="2784"/>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70" name="Line 30"/>
            <p:cNvSpPr>
              <a:spLocks noChangeShapeType="1"/>
            </p:cNvSpPr>
            <p:nvPr/>
          </p:nvSpPr>
          <p:spPr bwMode="auto">
            <a:xfrm>
              <a:off x="35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1" name="Line 31"/>
            <p:cNvSpPr>
              <a:spLocks noChangeShapeType="1"/>
            </p:cNvSpPr>
            <p:nvPr/>
          </p:nvSpPr>
          <p:spPr bwMode="auto">
            <a:xfrm>
              <a:off x="49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2" name="Line 32"/>
            <p:cNvSpPr>
              <a:spLocks noChangeShapeType="1"/>
            </p:cNvSpPr>
            <p:nvPr/>
          </p:nvSpPr>
          <p:spPr bwMode="auto">
            <a:xfrm>
              <a:off x="64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3" name="Line 33"/>
            <p:cNvSpPr>
              <a:spLocks noChangeShapeType="1"/>
            </p:cNvSpPr>
            <p:nvPr/>
          </p:nvSpPr>
          <p:spPr bwMode="auto">
            <a:xfrm>
              <a:off x="78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4" name="Line 34"/>
            <p:cNvSpPr>
              <a:spLocks noChangeShapeType="1"/>
            </p:cNvSpPr>
            <p:nvPr/>
          </p:nvSpPr>
          <p:spPr bwMode="auto">
            <a:xfrm>
              <a:off x="92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5" name="Line 35"/>
            <p:cNvSpPr>
              <a:spLocks noChangeShapeType="1"/>
            </p:cNvSpPr>
            <p:nvPr/>
          </p:nvSpPr>
          <p:spPr bwMode="auto">
            <a:xfrm>
              <a:off x="107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6" name="Line 36"/>
            <p:cNvSpPr>
              <a:spLocks noChangeShapeType="1"/>
            </p:cNvSpPr>
            <p:nvPr/>
          </p:nvSpPr>
          <p:spPr bwMode="auto">
            <a:xfrm>
              <a:off x="121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7" name="Line 37"/>
            <p:cNvSpPr>
              <a:spLocks noChangeShapeType="1"/>
            </p:cNvSpPr>
            <p:nvPr/>
          </p:nvSpPr>
          <p:spPr bwMode="auto">
            <a:xfrm>
              <a:off x="136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8" name="Line 38"/>
            <p:cNvSpPr>
              <a:spLocks noChangeShapeType="1"/>
            </p:cNvSpPr>
            <p:nvPr/>
          </p:nvSpPr>
          <p:spPr bwMode="auto">
            <a:xfrm>
              <a:off x="150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9" name="Line 39"/>
            <p:cNvSpPr>
              <a:spLocks noChangeShapeType="1"/>
            </p:cNvSpPr>
            <p:nvPr/>
          </p:nvSpPr>
          <p:spPr bwMode="auto">
            <a:xfrm>
              <a:off x="164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0" name="Line 40"/>
            <p:cNvSpPr>
              <a:spLocks noChangeShapeType="1"/>
            </p:cNvSpPr>
            <p:nvPr/>
          </p:nvSpPr>
          <p:spPr bwMode="auto">
            <a:xfrm>
              <a:off x="179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1" name="Line 41"/>
            <p:cNvSpPr>
              <a:spLocks noChangeShapeType="1"/>
            </p:cNvSpPr>
            <p:nvPr/>
          </p:nvSpPr>
          <p:spPr bwMode="auto">
            <a:xfrm>
              <a:off x="193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2" name="Line 42"/>
            <p:cNvSpPr>
              <a:spLocks noChangeShapeType="1"/>
            </p:cNvSpPr>
            <p:nvPr/>
          </p:nvSpPr>
          <p:spPr bwMode="auto">
            <a:xfrm>
              <a:off x="208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3" name="Line 43"/>
            <p:cNvSpPr>
              <a:spLocks noChangeShapeType="1"/>
            </p:cNvSpPr>
            <p:nvPr/>
          </p:nvSpPr>
          <p:spPr bwMode="auto">
            <a:xfrm>
              <a:off x="222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4" name="Line 44"/>
            <p:cNvSpPr>
              <a:spLocks noChangeShapeType="1"/>
            </p:cNvSpPr>
            <p:nvPr/>
          </p:nvSpPr>
          <p:spPr bwMode="auto">
            <a:xfrm>
              <a:off x="236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5" name="Line 45"/>
            <p:cNvSpPr>
              <a:spLocks noChangeShapeType="1"/>
            </p:cNvSpPr>
            <p:nvPr/>
          </p:nvSpPr>
          <p:spPr bwMode="auto">
            <a:xfrm>
              <a:off x="251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6" name="Line 46"/>
            <p:cNvSpPr>
              <a:spLocks noChangeShapeType="1"/>
            </p:cNvSpPr>
            <p:nvPr/>
          </p:nvSpPr>
          <p:spPr bwMode="auto">
            <a:xfrm>
              <a:off x="265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7" name="Line 47"/>
            <p:cNvSpPr>
              <a:spLocks noChangeShapeType="1"/>
            </p:cNvSpPr>
            <p:nvPr/>
          </p:nvSpPr>
          <p:spPr bwMode="auto">
            <a:xfrm>
              <a:off x="280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8" name="Line 48"/>
            <p:cNvSpPr>
              <a:spLocks noChangeShapeType="1"/>
            </p:cNvSpPr>
            <p:nvPr/>
          </p:nvSpPr>
          <p:spPr bwMode="auto">
            <a:xfrm>
              <a:off x="294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9" name="Line 49"/>
            <p:cNvSpPr>
              <a:spLocks noChangeShapeType="1"/>
            </p:cNvSpPr>
            <p:nvPr/>
          </p:nvSpPr>
          <p:spPr bwMode="auto">
            <a:xfrm>
              <a:off x="308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0" name="Line 50"/>
            <p:cNvSpPr>
              <a:spLocks noChangeShapeType="1"/>
            </p:cNvSpPr>
            <p:nvPr/>
          </p:nvSpPr>
          <p:spPr bwMode="auto">
            <a:xfrm>
              <a:off x="323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1" name="Line 51"/>
            <p:cNvSpPr>
              <a:spLocks noChangeShapeType="1"/>
            </p:cNvSpPr>
            <p:nvPr/>
          </p:nvSpPr>
          <p:spPr bwMode="auto">
            <a:xfrm>
              <a:off x="337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2" name="Line 52"/>
            <p:cNvSpPr>
              <a:spLocks noChangeShapeType="1"/>
            </p:cNvSpPr>
            <p:nvPr/>
          </p:nvSpPr>
          <p:spPr bwMode="auto">
            <a:xfrm>
              <a:off x="352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3" name="Line 53"/>
            <p:cNvSpPr>
              <a:spLocks noChangeShapeType="1"/>
            </p:cNvSpPr>
            <p:nvPr/>
          </p:nvSpPr>
          <p:spPr bwMode="auto">
            <a:xfrm>
              <a:off x="366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4" name="Line 54"/>
            <p:cNvSpPr>
              <a:spLocks noChangeShapeType="1"/>
            </p:cNvSpPr>
            <p:nvPr/>
          </p:nvSpPr>
          <p:spPr bwMode="auto">
            <a:xfrm>
              <a:off x="380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5" name="Line 55"/>
            <p:cNvSpPr>
              <a:spLocks noChangeShapeType="1"/>
            </p:cNvSpPr>
            <p:nvPr/>
          </p:nvSpPr>
          <p:spPr bwMode="auto">
            <a:xfrm>
              <a:off x="395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6" name="Line 56"/>
            <p:cNvSpPr>
              <a:spLocks noChangeShapeType="1"/>
            </p:cNvSpPr>
            <p:nvPr/>
          </p:nvSpPr>
          <p:spPr bwMode="auto">
            <a:xfrm>
              <a:off x="409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7" name="Line 57"/>
            <p:cNvSpPr>
              <a:spLocks noChangeShapeType="1"/>
            </p:cNvSpPr>
            <p:nvPr/>
          </p:nvSpPr>
          <p:spPr bwMode="auto">
            <a:xfrm>
              <a:off x="424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8" name="Line 58"/>
            <p:cNvSpPr>
              <a:spLocks noChangeShapeType="1"/>
            </p:cNvSpPr>
            <p:nvPr/>
          </p:nvSpPr>
          <p:spPr bwMode="auto">
            <a:xfrm>
              <a:off x="438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9" name="Line 59"/>
            <p:cNvSpPr>
              <a:spLocks noChangeShapeType="1"/>
            </p:cNvSpPr>
            <p:nvPr/>
          </p:nvSpPr>
          <p:spPr bwMode="auto">
            <a:xfrm>
              <a:off x="452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0" name="Freeform 61"/>
            <p:cNvSpPr>
              <a:spLocks/>
            </p:cNvSpPr>
            <p:nvPr/>
          </p:nvSpPr>
          <p:spPr bwMode="auto">
            <a:xfrm>
              <a:off x="864" y="3496"/>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01" name="Freeform 62"/>
            <p:cNvSpPr>
              <a:spLocks/>
            </p:cNvSpPr>
            <p:nvPr/>
          </p:nvSpPr>
          <p:spPr bwMode="auto">
            <a:xfrm>
              <a:off x="864" y="1024"/>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02" name="Line 63"/>
            <p:cNvSpPr>
              <a:spLocks noChangeShapeType="1"/>
            </p:cNvSpPr>
            <p:nvPr/>
          </p:nvSpPr>
          <p:spPr bwMode="auto">
            <a:xfrm flipV="1">
              <a:off x="888" y="3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3" name="Line 64"/>
            <p:cNvSpPr>
              <a:spLocks noChangeShapeType="1"/>
            </p:cNvSpPr>
            <p:nvPr/>
          </p:nvSpPr>
          <p:spPr bwMode="auto">
            <a:xfrm flipV="1">
              <a:off x="888" y="3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4" name="Line 65"/>
            <p:cNvSpPr>
              <a:spLocks noChangeShapeType="1"/>
            </p:cNvSpPr>
            <p:nvPr/>
          </p:nvSpPr>
          <p:spPr bwMode="auto">
            <a:xfrm flipV="1">
              <a:off x="888" y="3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5" name="Line 66"/>
            <p:cNvSpPr>
              <a:spLocks noChangeShapeType="1"/>
            </p:cNvSpPr>
            <p:nvPr/>
          </p:nvSpPr>
          <p:spPr bwMode="auto">
            <a:xfrm flipV="1">
              <a:off x="888" y="2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6" name="Line 67"/>
            <p:cNvSpPr>
              <a:spLocks noChangeShapeType="1"/>
            </p:cNvSpPr>
            <p:nvPr/>
          </p:nvSpPr>
          <p:spPr bwMode="auto">
            <a:xfrm flipV="1">
              <a:off x="888" y="2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7" name="Line 68"/>
            <p:cNvSpPr>
              <a:spLocks noChangeShapeType="1"/>
            </p:cNvSpPr>
            <p:nvPr/>
          </p:nvSpPr>
          <p:spPr bwMode="auto">
            <a:xfrm flipV="1">
              <a:off x="888" y="2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8" name="Line 69"/>
            <p:cNvSpPr>
              <a:spLocks noChangeShapeType="1"/>
            </p:cNvSpPr>
            <p:nvPr/>
          </p:nvSpPr>
          <p:spPr bwMode="auto">
            <a:xfrm flipV="1">
              <a:off x="888" y="2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9" name="Line 70"/>
            <p:cNvSpPr>
              <a:spLocks noChangeShapeType="1"/>
            </p:cNvSpPr>
            <p:nvPr/>
          </p:nvSpPr>
          <p:spPr bwMode="auto">
            <a:xfrm flipV="1">
              <a:off x="888" y="2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0" name="Line 71"/>
            <p:cNvSpPr>
              <a:spLocks noChangeShapeType="1"/>
            </p:cNvSpPr>
            <p:nvPr/>
          </p:nvSpPr>
          <p:spPr bwMode="auto">
            <a:xfrm flipV="1">
              <a:off x="888" y="2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1" name="Line 72"/>
            <p:cNvSpPr>
              <a:spLocks noChangeShapeType="1"/>
            </p:cNvSpPr>
            <p:nvPr/>
          </p:nvSpPr>
          <p:spPr bwMode="auto">
            <a:xfrm flipV="1">
              <a:off x="888" y="2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2" name="Line 73"/>
            <p:cNvSpPr>
              <a:spLocks noChangeShapeType="1"/>
            </p:cNvSpPr>
            <p:nvPr/>
          </p:nvSpPr>
          <p:spPr bwMode="auto">
            <a:xfrm flipV="1">
              <a:off x="888" y="1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3" name="Line 74"/>
            <p:cNvSpPr>
              <a:spLocks noChangeShapeType="1"/>
            </p:cNvSpPr>
            <p:nvPr/>
          </p:nvSpPr>
          <p:spPr bwMode="auto">
            <a:xfrm flipV="1">
              <a:off x="888" y="1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4" name="Line 75"/>
            <p:cNvSpPr>
              <a:spLocks noChangeShapeType="1"/>
            </p:cNvSpPr>
            <p:nvPr/>
          </p:nvSpPr>
          <p:spPr bwMode="auto">
            <a:xfrm flipV="1">
              <a:off x="888" y="1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5" name="Line 76"/>
            <p:cNvSpPr>
              <a:spLocks noChangeShapeType="1"/>
            </p:cNvSpPr>
            <p:nvPr/>
          </p:nvSpPr>
          <p:spPr bwMode="auto">
            <a:xfrm flipV="1">
              <a:off x="888" y="1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6" name="Line 77"/>
            <p:cNvSpPr>
              <a:spLocks noChangeShapeType="1"/>
            </p:cNvSpPr>
            <p:nvPr/>
          </p:nvSpPr>
          <p:spPr bwMode="auto">
            <a:xfrm flipV="1">
              <a:off x="888" y="1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7" name="Line 78"/>
            <p:cNvSpPr>
              <a:spLocks noChangeShapeType="1"/>
            </p:cNvSpPr>
            <p:nvPr/>
          </p:nvSpPr>
          <p:spPr bwMode="auto">
            <a:xfrm flipV="1">
              <a:off x="888" y="1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8" name="Line 79"/>
            <p:cNvSpPr>
              <a:spLocks noChangeShapeType="1"/>
            </p:cNvSpPr>
            <p:nvPr/>
          </p:nvSpPr>
          <p:spPr bwMode="auto">
            <a:xfrm flipV="1">
              <a:off x="888" y="1136"/>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9" name="Freeform 81"/>
            <p:cNvSpPr>
              <a:spLocks/>
            </p:cNvSpPr>
            <p:nvPr/>
          </p:nvSpPr>
          <p:spPr bwMode="auto">
            <a:xfrm>
              <a:off x="240" y="149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20" name="Freeform 82"/>
            <p:cNvSpPr>
              <a:spLocks/>
            </p:cNvSpPr>
            <p:nvPr/>
          </p:nvSpPr>
          <p:spPr bwMode="auto">
            <a:xfrm>
              <a:off x="4640" y="149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21" name="Line 83"/>
            <p:cNvSpPr>
              <a:spLocks noChangeShapeType="1"/>
            </p:cNvSpPr>
            <p:nvPr/>
          </p:nvSpPr>
          <p:spPr bwMode="auto">
            <a:xfrm>
              <a:off x="35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2" name="Line 84"/>
            <p:cNvSpPr>
              <a:spLocks noChangeShapeType="1"/>
            </p:cNvSpPr>
            <p:nvPr/>
          </p:nvSpPr>
          <p:spPr bwMode="auto">
            <a:xfrm>
              <a:off x="49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3" name="Line 85"/>
            <p:cNvSpPr>
              <a:spLocks noChangeShapeType="1"/>
            </p:cNvSpPr>
            <p:nvPr/>
          </p:nvSpPr>
          <p:spPr bwMode="auto">
            <a:xfrm>
              <a:off x="64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4" name="Line 86"/>
            <p:cNvSpPr>
              <a:spLocks noChangeShapeType="1"/>
            </p:cNvSpPr>
            <p:nvPr/>
          </p:nvSpPr>
          <p:spPr bwMode="auto">
            <a:xfrm>
              <a:off x="78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5" name="Line 87"/>
            <p:cNvSpPr>
              <a:spLocks noChangeShapeType="1"/>
            </p:cNvSpPr>
            <p:nvPr/>
          </p:nvSpPr>
          <p:spPr bwMode="auto">
            <a:xfrm>
              <a:off x="92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6" name="Line 88"/>
            <p:cNvSpPr>
              <a:spLocks noChangeShapeType="1"/>
            </p:cNvSpPr>
            <p:nvPr/>
          </p:nvSpPr>
          <p:spPr bwMode="auto">
            <a:xfrm>
              <a:off x="107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7" name="Line 89"/>
            <p:cNvSpPr>
              <a:spLocks noChangeShapeType="1"/>
            </p:cNvSpPr>
            <p:nvPr/>
          </p:nvSpPr>
          <p:spPr bwMode="auto">
            <a:xfrm>
              <a:off x="121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8" name="Line 90"/>
            <p:cNvSpPr>
              <a:spLocks noChangeShapeType="1"/>
            </p:cNvSpPr>
            <p:nvPr/>
          </p:nvSpPr>
          <p:spPr bwMode="auto">
            <a:xfrm>
              <a:off x="136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9" name="Line 91"/>
            <p:cNvSpPr>
              <a:spLocks noChangeShapeType="1"/>
            </p:cNvSpPr>
            <p:nvPr/>
          </p:nvSpPr>
          <p:spPr bwMode="auto">
            <a:xfrm>
              <a:off x="150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0" name="Line 92"/>
            <p:cNvSpPr>
              <a:spLocks noChangeShapeType="1"/>
            </p:cNvSpPr>
            <p:nvPr/>
          </p:nvSpPr>
          <p:spPr bwMode="auto">
            <a:xfrm>
              <a:off x="164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1" name="Line 93"/>
            <p:cNvSpPr>
              <a:spLocks noChangeShapeType="1"/>
            </p:cNvSpPr>
            <p:nvPr/>
          </p:nvSpPr>
          <p:spPr bwMode="auto">
            <a:xfrm>
              <a:off x="179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2" name="Line 94"/>
            <p:cNvSpPr>
              <a:spLocks noChangeShapeType="1"/>
            </p:cNvSpPr>
            <p:nvPr/>
          </p:nvSpPr>
          <p:spPr bwMode="auto">
            <a:xfrm>
              <a:off x="193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3" name="Line 95"/>
            <p:cNvSpPr>
              <a:spLocks noChangeShapeType="1"/>
            </p:cNvSpPr>
            <p:nvPr/>
          </p:nvSpPr>
          <p:spPr bwMode="auto">
            <a:xfrm>
              <a:off x="208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4" name="Line 96"/>
            <p:cNvSpPr>
              <a:spLocks noChangeShapeType="1"/>
            </p:cNvSpPr>
            <p:nvPr/>
          </p:nvSpPr>
          <p:spPr bwMode="auto">
            <a:xfrm>
              <a:off x="222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5" name="Line 97"/>
            <p:cNvSpPr>
              <a:spLocks noChangeShapeType="1"/>
            </p:cNvSpPr>
            <p:nvPr/>
          </p:nvSpPr>
          <p:spPr bwMode="auto">
            <a:xfrm>
              <a:off x="236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6" name="Line 98"/>
            <p:cNvSpPr>
              <a:spLocks noChangeShapeType="1"/>
            </p:cNvSpPr>
            <p:nvPr/>
          </p:nvSpPr>
          <p:spPr bwMode="auto">
            <a:xfrm>
              <a:off x="251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7" name="Line 99"/>
            <p:cNvSpPr>
              <a:spLocks noChangeShapeType="1"/>
            </p:cNvSpPr>
            <p:nvPr/>
          </p:nvSpPr>
          <p:spPr bwMode="auto">
            <a:xfrm>
              <a:off x="265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8" name="Line 100"/>
            <p:cNvSpPr>
              <a:spLocks noChangeShapeType="1"/>
            </p:cNvSpPr>
            <p:nvPr/>
          </p:nvSpPr>
          <p:spPr bwMode="auto">
            <a:xfrm>
              <a:off x="280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9" name="Line 101"/>
            <p:cNvSpPr>
              <a:spLocks noChangeShapeType="1"/>
            </p:cNvSpPr>
            <p:nvPr/>
          </p:nvSpPr>
          <p:spPr bwMode="auto">
            <a:xfrm>
              <a:off x="294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0" name="Line 102"/>
            <p:cNvSpPr>
              <a:spLocks noChangeShapeType="1"/>
            </p:cNvSpPr>
            <p:nvPr/>
          </p:nvSpPr>
          <p:spPr bwMode="auto">
            <a:xfrm>
              <a:off x="308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1" name="Line 103"/>
            <p:cNvSpPr>
              <a:spLocks noChangeShapeType="1"/>
            </p:cNvSpPr>
            <p:nvPr/>
          </p:nvSpPr>
          <p:spPr bwMode="auto">
            <a:xfrm>
              <a:off x="323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2" name="Line 104"/>
            <p:cNvSpPr>
              <a:spLocks noChangeShapeType="1"/>
            </p:cNvSpPr>
            <p:nvPr/>
          </p:nvSpPr>
          <p:spPr bwMode="auto">
            <a:xfrm>
              <a:off x="337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3" name="Line 105"/>
            <p:cNvSpPr>
              <a:spLocks noChangeShapeType="1"/>
            </p:cNvSpPr>
            <p:nvPr/>
          </p:nvSpPr>
          <p:spPr bwMode="auto">
            <a:xfrm>
              <a:off x="352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4" name="Line 106"/>
            <p:cNvSpPr>
              <a:spLocks noChangeShapeType="1"/>
            </p:cNvSpPr>
            <p:nvPr/>
          </p:nvSpPr>
          <p:spPr bwMode="auto">
            <a:xfrm>
              <a:off x="366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5" name="Line 107"/>
            <p:cNvSpPr>
              <a:spLocks noChangeShapeType="1"/>
            </p:cNvSpPr>
            <p:nvPr/>
          </p:nvSpPr>
          <p:spPr bwMode="auto">
            <a:xfrm>
              <a:off x="380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6" name="Line 108"/>
            <p:cNvSpPr>
              <a:spLocks noChangeShapeType="1"/>
            </p:cNvSpPr>
            <p:nvPr/>
          </p:nvSpPr>
          <p:spPr bwMode="auto">
            <a:xfrm>
              <a:off x="395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7" name="Line 109"/>
            <p:cNvSpPr>
              <a:spLocks noChangeShapeType="1"/>
            </p:cNvSpPr>
            <p:nvPr/>
          </p:nvSpPr>
          <p:spPr bwMode="auto">
            <a:xfrm>
              <a:off x="409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8" name="Line 110"/>
            <p:cNvSpPr>
              <a:spLocks noChangeShapeType="1"/>
            </p:cNvSpPr>
            <p:nvPr/>
          </p:nvSpPr>
          <p:spPr bwMode="auto">
            <a:xfrm>
              <a:off x="424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9" name="Line 111"/>
            <p:cNvSpPr>
              <a:spLocks noChangeShapeType="1"/>
            </p:cNvSpPr>
            <p:nvPr/>
          </p:nvSpPr>
          <p:spPr bwMode="auto">
            <a:xfrm>
              <a:off x="438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50" name="Line 112"/>
            <p:cNvSpPr>
              <a:spLocks noChangeShapeType="1"/>
            </p:cNvSpPr>
            <p:nvPr/>
          </p:nvSpPr>
          <p:spPr bwMode="auto">
            <a:xfrm>
              <a:off x="452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51" name="Rectangle 114"/>
            <p:cNvSpPr>
              <a:spLocks noChangeArrowheads="1"/>
            </p:cNvSpPr>
            <p:nvPr/>
          </p:nvSpPr>
          <p:spPr bwMode="auto">
            <a:xfrm>
              <a:off x="944" y="340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4852" name="Rectangle 115"/>
            <p:cNvSpPr>
              <a:spLocks noChangeArrowheads="1"/>
            </p:cNvSpPr>
            <p:nvPr/>
          </p:nvSpPr>
          <p:spPr bwMode="auto">
            <a:xfrm>
              <a:off x="1480" y="338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4853" name="Rectangle 116"/>
            <p:cNvSpPr>
              <a:spLocks noChangeArrowheads="1"/>
            </p:cNvSpPr>
            <p:nvPr/>
          </p:nvSpPr>
          <p:spPr bwMode="auto">
            <a:xfrm>
              <a:off x="2840" y="338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4854" name="Rectangle 117"/>
            <p:cNvSpPr>
              <a:spLocks noChangeArrowheads="1"/>
            </p:cNvSpPr>
            <p:nvPr/>
          </p:nvSpPr>
          <p:spPr bwMode="auto">
            <a:xfrm>
              <a:off x="3848" y="337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4855" name="Rectangle 119"/>
            <p:cNvSpPr>
              <a:spLocks noChangeArrowheads="1"/>
            </p:cNvSpPr>
            <p:nvPr/>
          </p:nvSpPr>
          <p:spPr bwMode="auto">
            <a:xfrm>
              <a:off x="568" y="64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4856" name="Rectangle 120"/>
            <p:cNvSpPr>
              <a:spLocks noChangeArrowheads="1"/>
            </p:cNvSpPr>
            <p:nvPr/>
          </p:nvSpPr>
          <p:spPr bwMode="auto">
            <a:xfrm>
              <a:off x="4408" y="33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4857" name="Freeform 124"/>
            <p:cNvSpPr>
              <a:spLocks/>
            </p:cNvSpPr>
            <p:nvPr/>
          </p:nvSpPr>
          <p:spPr bwMode="auto">
            <a:xfrm>
              <a:off x="272" y="19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58" name="Freeform 125"/>
            <p:cNvSpPr>
              <a:spLocks/>
            </p:cNvSpPr>
            <p:nvPr/>
          </p:nvSpPr>
          <p:spPr bwMode="auto">
            <a:xfrm>
              <a:off x="4680" y="19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59" name="Line 126"/>
            <p:cNvSpPr>
              <a:spLocks noChangeShapeType="1"/>
            </p:cNvSpPr>
            <p:nvPr/>
          </p:nvSpPr>
          <p:spPr bwMode="auto">
            <a:xfrm>
              <a:off x="38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0" name="Line 127"/>
            <p:cNvSpPr>
              <a:spLocks noChangeShapeType="1"/>
            </p:cNvSpPr>
            <p:nvPr/>
          </p:nvSpPr>
          <p:spPr bwMode="auto">
            <a:xfrm>
              <a:off x="52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1" name="Line 128"/>
            <p:cNvSpPr>
              <a:spLocks noChangeShapeType="1"/>
            </p:cNvSpPr>
            <p:nvPr/>
          </p:nvSpPr>
          <p:spPr bwMode="auto">
            <a:xfrm>
              <a:off x="67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2" name="Line 129"/>
            <p:cNvSpPr>
              <a:spLocks noChangeShapeType="1"/>
            </p:cNvSpPr>
            <p:nvPr/>
          </p:nvSpPr>
          <p:spPr bwMode="auto">
            <a:xfrm>
              <a:off x="81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3" name="Line 130"/>
            <p:cNvSpPr>
              <a:spLocks noChangeShapeType="1"/>
            </p:cNvSpPr>
            <p:nvPr/>
          </p:nvSpPr>
          <p:spPr bwMode="auto">
            <a:xfrm>
              <a:off x="96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4" name="Line 131"/>
            <p:cNvSpPr>
              <a:spLocks noChangeShapeType="1"/>
            </p:cNvSpPr>
            <p:nvPr/>
          </p:nvSpPr>
          <p:spPr bwMode="auto">
            <a:xfrm>
              <a:off x="110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5" name="Line 132"/>
            <p:cNvSpPr>
              <a:spLocks noChangeShapeType="1"/>
            </p:cNvSpPr>
            <p:nvPr/>
          </p:nvSpPr>
          <p:spPr bwMode="auto">
            <a:xfrm>
              <a:off x="124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6" name="Line 133"/>
            <p:cNvSpPr>
              <a:spLocks noChangeShapeType="1"/>
            </p:cNvSpPr>
            <p:nvPr/>
          </p:nvSpPr>
          <p:spPr bwMode="auto">
            <a:xfrm>
              <a:off x="139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7" name="Line 134"/>
            <p:cNvSpPr>
              <a:spLocks noChangeShapeType="1"/>
            </p:cNvSpPr>
            <p:nvPr/>
          </p:nvSpPr>
          <p:spPr bwMode="auto">
            <a:xfrm>
              <a:off x="153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8" name="Line 135"/>
            <p:cNvSpPr>
              <a:spLocks noChangeShapeType="1"/>
            </p:cNvSpPr>
            <p:nvPr/>
          </p:nvSpPr>
          <p:spPr bwMode="auto">
            <a:xfrm>
              <a:off x="168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9" name="Line 136"/>
            <p:cNvSpPr>
              <a:spLocks noChangeShapeType="1"/>
            </p:cNvSpPr>
            <p:nvPr/>
          </p:nvSpPr>
          <p:spPr bwMode="auto">
            <a:xfrm>
              <a:off x="182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0" name="Line 137"/>
            <p:cNvSpPr>
              <a:spLocks noChangeShapeType="1"/>
            </p:cNvSpPr>
            <p:nvPr/>
          </p:nvSpPr>
          <p:spPr bwMode="auto">
            <a:xfrm>
              <a:off x="196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1" name="Line 138"/>
            <p:cNvSpPr>
              <a:spLocks noChangeShapeType="1"/>
            </p:cNvSpPr>
            <p:nvPr/>
          </p:nvSpPr>
          <p:spPr bwMode="auto">
            <a:xfrm>
              <a:off x="211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2" name="Line 139"/>
            <p:cNvSpPr>
              <a:spLocks noChangeShapeType="1"/>
            </p:cNvSpPr>
            <p:nvPr/>
          </p:nvSpPr>
          <p:spPr bwMode="auto">
            <a:xfrm>
              <a:off x="225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3" name="Line 140"/>
            <p:cNvSpPr>
              <a:spLocks noChangeShapeType="1"/>
            </p:cNvSpPr>
            <p:nvPr/>
          </p:nvSpPr>
          <p:spPr bwMode="auto">
            <a:xfrm>
              <a:off x="240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4" name="Line 141"/>
            <p:cNvSpPr>
              <a:spLocks noChangeShapeType="1"/>
            </p:cNvSpPr>
            <p:nvPr/>
          </p:nvSpPr>
          <p:spPr bwMode="auto">
            <a:xfrm>
              <a:off x="254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5" name="Line 142"/>
            <p:cNvSpPr>
              <a:spLocks noChangeShapeType="1"/>
            </p:cNvSpPr>
            <p:nvPr/>
          </p:nvSpPr>
          <p:spPr bwMode="auto">
            <a:xfrm>
              <a:off x="268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6" name="Line 143"/>
            <p:cNvSpPr>
              <a:spLocks noChangeShapeType="1"/>
            </p:cNvSpPr>
            <p:nvPr/>
          </p:nvSpPr>
          <p:spPr bwMode="auto">
            <a:xfrm>
              <a:off x="283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7" name="Line 144"/>
            <p:cNvSpPr>
              <a:spLocks noChangeShapeType="1"/>
            </p:cNvSpPr>
            <p:nvPr/>
          </p:nvSpPr>
          <p:spPr bwMode="auto">
            <a:xfrm>
              <a:off x="297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8" name="Line 145"/>
            <p:cNvSpPr>
              <a:spLocks noChangeShapeType="1"/>
            </p:cNvSpPr>
            <p:nvPr/>
          </p:nvSpPr>
          <p:spPr bwMode="auto">
            <a:xfrm>
              <a:off x="312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9" name="Line 146"/>
            <p:cNvSpPr>
              <a:spLocks noChangeShapeType="1"/>
            </p:cNvSpPr>
            <p:nvPr/>
          </p:nvSpPr>
          <p:spPr bwMode="auto">
            <a:xfrm>
              <a:off x="326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0" name="Line 147"/>
            <p:cNvSpPr>
              <a:spLocks noChangeShapeType="1"/>
            </p:cNvSpPr>
            <p:nvPr/>
          </p:nvSpPr>
          <p:spPr bwMode="auto">
            <a:xfrm>
              <a:off x="340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1" name="Line 148"/>
            <p:cNvSpPr>
              <a:spLocks noChangeShapeType="1"/>
            </p:cNvSpPr>
            <p:nvPr/>
          </p:nvSpPr>
          <p:spPr bwMode="auto">
            <a:xfrm>
              <a:off x="355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2" name="Line 149"/>
            <p:cNvSpPr>
              <a:spLocks noChangeShapeType="1"/>
            </p:cNvSpPr>
            <p:nvPr/>
          </p:nvSpPr>
          <p:spPr bwMode="auto">
            <a:xfrm>
              <a:off x="369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3" name="Line 150"/>
            <p:cNvSpPr>
              <a:spLocks noChangeShapeType="1"/>
            </p:cNvSpPr>
            <p:nvPr/>
          </p:nvSpPr>
          <p:spPr bwMode="auto">
            <a:xfrm>
              <a:off x="384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4" name="Line 151"/>
            <p:cNvSpPr>
              <a:spLocks noChangeShapeType="1"/>
            </p:cNvSpPr>
            <p:nvPr/>
          </p:nvSpPr>
          <p:spPr bwMode="auto">
            <a:xfrm>
              <a:off x="398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5" name="Line 152"/>
            <p:cNvSpPr>
              <a:spLocks noChangeShapeType="1"/>
            </p:cNvSpPr>
            <p:nvPr/>
          </p:nvSpPr>
          <p:spPr bwMode="auto">
            <a:xfrm>
              <a:off x="412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6" name="Line 153"/>
            <p:cNvSpPr>
              <a:spLocks noChangeShapeType="1"/>
            </p:cNvSpPr>
            <p:nvPr/>
          </p:nvSpPr>
          <p:spPr bwMode="auto">
            <a:xfrm>
              <a:off x="427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7" name="Line 154"/>
            <p:cNvSpPr>
              <a:spLocks noChangeShapeType="1"/>
            </p:cNvSpPr>
            <p:nvPr/>
          </p:nvSpPr>
          <p:spPr bwMode="auto">
            <a:xfrm>
              <a:off x="441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8" name="Line 155"/>
            <p:cNvSpPr>
              <a:spLocks noChangeShapeType="1"/>
            </p:cNvSpPr>
            <p:nvPr/>
          </p:nvSpPr>
          <p:spPr bwMode="auto">
            <a:xfrm>
              <a:off x="456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9" name="Freeform 157"/>
            <p:cNvSpPr>
              <a:spLocks/>
            </p:cNvSpPr>
            <p:nvPr/>
          </p:nvSpPr>
          <p:spPr bwMode="auto">
            <a:xfrm>
              <a:off x="1352" y="35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90" name="Freeform 158"/>
            <p:cNvSpPr>
              <a:spLocks/>
            </p:cNvSpPr>
            <p:nvPr/>
          </p:nvSpPr>
          <p:spPr bwMode="auto">
            <a:xfrm>
              <a:off x="1352" y="10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91" name="Line 159"/>
            <p:cNvSpPr>
              <a:spLocks noChangeShapeType="1"/>
            </p:cNvSpPr>
            <p:nvPr/>
          </p:nvSpPr>
          <p:spPr bwMode="auto">
            <a:xfrm flipV="1">
              <a:off x="1376" y="3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2" name="Line 160"/>
            <p:cNvSpPr>
              <a:spLocks noChangeShapeType="1"/>
            </p:cNvSpPr>
            <p:nvPr/>
          </p:nvSpPr>
          <p:spPr bwMode="auto">
            <a:xfrm flipV="1">
              <a:off x="1376" y="3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3" name="Line 161"/>
            <p:cNvSpPr>
              <a:spLocks noChangeShapeType="1"/>
            </p:cNvSpPr>
            <p:nvPr/>
          </p:nvSpPr>
          <p:spPr bwMode="auto">
            <a:xfrm flipV="1">
              <a:off x="1376" y="3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4" name="Line 162"/>
            <p:cNvSpPr>
              <a:spLocks noChangeShapeType="1"/>
            </p:cNvSpPr>
            <p:nvPr/>
          </p:nvSpPr>
          <p:spPr bwMode="auto">
            <a:xfrm flipV="1">
              <a:off x="1376" y="3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5" name="Line 163"/>
            <p:cNvSpPr>
              <a:spLocks noChangeShapeType="1"/>
            </p:cNvSpPr>
            <p:nvPr/>
          </p:nvSpPr>
          <p:spPr bwMode="auto">
            <a:xfrm flipV="1">
              <a:off x="1376" y="2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6" name="Line 164"/>
            <p:cNvSpPr>
              <a:spLocks noChangeShapeType="1"/>
            </p:cNvSpPr>
            <p:nvPr/>
          </p:nvSpPr>
          <p:spPr bwMode="auto">
            <a:xfrm flipV="1">
              <a:off x="1376" y="27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7" name="Line 165"/>
            <p:cNvSpPr>
              <a:spLocks noChangeShapeType="1"/>
            </p:cNvSpPr>
            <p:nvPr/>
          </p:nvSpPr>
          <p:spPr bwMode="auto">
            <a:xfrm flipV="1">
              <a:off x="1376" y="25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8" name="Line 166"/>
            <p:cNvSpPr>
              <a:spLocks noChangeShapeType="1"/>
            </p:cNvSpPr>
            <p:nvPr/>
          </p:nvSpPr>
          <p:spPr bwMode="auto">
            <a:xfrm flipV="1">
              <a:off x="1376" y="24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9" name="Line 167"/>
            <p:cNvSpPr>
              <a:spLocks noChangeShapeType="1"/>
            </p:cNvSpPr>
            <p:nvPr/>
          </p:nvSpPr>
          <p:spPr bwMode="auto">
            <a:xfrm flipV="1">
              <a:off x="1376" y="23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0" name="Line 168"/>
            <p:cNvSpPr>
              <a:spLocks noChangeShapeType="1"/>
            </p:cNvSpPr>
            <p:nvPr/>
          </p:nvSpPr>
          <p:spPr bwMode="auto">
            <a:xfrm flipV="1">
              <a:off x="1376" y="21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1" name="Line 169"/>
            <p:cNvSpPr>
              <a:spLocks noChangeShapeType="1"/>
            </p:cNvSpPr>
            <p:nvPr/>
          </p:nvSpPr>
          <p:spPr bwMode="auto">
            <a:xfrm flipV="1">
              <a:off x="1376" y="20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2" name="Line 170"/>
            <p:cNvSpPr>
              <a:spLocks noChangeShapeType="1"/>
            </p:cNvSpPr>
            <p:nvPr/>
          </p:nvSpPr>
          <p:spPr bwMode="auto">
            <a:xfrm flipV="1">
              <a:off x="1376" y="18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3" name="Line 171"/>
            <p:cNvSpPr>
              <a:spLocks noChangeShapeType="1"/>
            </p:cNvSpPr>
            <p:nvPr/>
          </p:nvSpPr>
          <p:spPr bwMode="auto">
            <a:xfrm flipV="1">
              <a:off x="1376" y="17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4" name="Line 172"/>
            <p:cNvSpPr>
              <a:spLocks noChangeShapeType="1"/>
            </p:cNvSpPr>
            <p:nvPr/>
          </p:nvSpPr>
          <p:spPr bwMode="auto">
            <a:xfrm flipV="1">
              <a:off x="1376" y="15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5" name="Line 173"/>
            <p:cNvSpPr>
              <a:spLocks noChangeShapeType="1"/>
            </p:cNvSpPr>
            <p:nvPr/>
          </p:nvSpPr>
          <p:spPr bwMode="auto">
            <a:xfrm flipV="1">
              <a:off x="1376" y="14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6" name="Line 174"/>
            <p:cNvSpPr>
              <a:spLocks noChangeShapeType="1"/>
            </p:cNvSpPr>
            <p:nvPr/>
          </p:nvSpPr>
          <p:spPr bwMode="auto">
            <a:xfrm flipV="1">
              <a:off x="1376" y="12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7" name="Line 175"/>
            <p:cNvSpPr>
              <a:spLocks noChangeShapeType="1"/>
            </p:cNvSpPr>
            <p:nvPr/>
          </p:nvSpPr>
          <p:spPr bwMode="auto">
            <a:xfrm flipV="1">
              <a:off x="1376" y="116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8" name="Freeform 177"/>
            <p:cNvSpPr>
              <a:spLocks/>
            </p:cNvSpPr>
            <p:nvPr/>
          </p:nvSpPr>
          <p:spPr bwMode="auto">
            <a:xfrm>
              <a:off x="3744" y="3584"/>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09" name="Freeform 178"/>
            <p:cNvSpPr>
              <a:spLocks/>
            </p:cNvSpPr>
            <p:nvPr/>
          </p:nvSpPr>
          <p:spPr bwMode="auto">
            <a:xfrm>
              <a:off x="3744" y="111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10" name="Line 179"/>
            <p:cNvSpPr>
              <a:spLocks noChangeShapeType="1"/>
            </p:cNvSpPr>
            <p:nvPr/>
          </p:nvSpPr>
          <p:spPr bwMode="auto">
            <a:xfrm flipV="1">
              <a:off x="3768" y="35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1" name="Line 180"/>
            <p:cNvSpPr>
              <a:spLocks noChangeShapeType="1"/>
            </p:cNvSpPr>
            <p:nvPr/>
          </p:nvSpPr>
          <p:spPr bwMode="auto">
            <a:xfrm flipV="1">
              <a:off x="3768" y="33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2" name="Line 181"/>
            <p:cNvSpPr>
              <a:spLocks noChangeShapeType="1"/>
            </p:cNvSpPr>
            <p:nvPr/>
          </p:nvSpPr>
          <p:spPr bwMode="auto">
            <a:xfrm flipV="1">
              <a:off x="3768" y="32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3" name="Line 182"/>
            <p:cNvSpPr>
              <a:spLocks noChangeShapeType="1"/>
            </p:cNvSpPr>
            <p:nvPr/>
          </p:nvSpPr>
          <p:spPr bwMode="auto">
            <a:xfrm flipV="1">
              <a:off x="3768" y="30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4" name="Line 183"/>
            <p:cNvSpPr>
              <a:spLocks noChangeShapeType="1"/>
            </p:cNvSpPr>
            <p:nvPr/>
          </p:nvSpPr>
          <p:spPr bwMode="auto">
            <a:xfrm flipV="1">
              <a:off x="3768" y="29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5" name="Line 184"/>
            <p:cNvSpPr>
              <a:spLocks noChangeShapeType="1"/>
            </p:cNvSpPr>
            <p:nvPr/>
          </p:nvSpPr>
          <p:spPr bwMode="auto">
            <a:xfrm flipV="1">
              <a:off x="3768" y="27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6" name="Line 185"/>
            <p:cNvSpPr>
              <a:spLocks noChangeShapeType="1"/>
            </p:cNvSpPr>
            <p:nvPr/>
          </p:nvSpPr>
          <p:spPr bwMode="auto">
            <a:xfrm flipV="1">
              <a:off x="3768" y="2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7" name="Line 186"/>
            <p:cNvSpPr>
              <a:spLocks noChangeShapeType="1"/>
            </p:cNvSpPr>
            <p:nvPr/>
          </p:nvSpPr>
          <p:spPr bwMode="auto">
            <a:xfrm flipV="1">
              <a:off x="3768" y="2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8" name="Line 187"/>
            <p:cNvSpPr>
              <a:spLocks noChangeShapeType="1"/>
            </p:cNvSpPr>
            <p:nvPr/>
          </p:nvSpPr>
          <p:spPr bwMode="auto">
            <a:xfrm flipV="1">
              <a:off x="3768" y="2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9" name="Line 188"/>
            <p:cNvSpPr>
              <a:spLocks noChangeShapeType="1"/>
            </p:cNvSpPr>
            <p:nvPr/>
          </p:nvSpPr>
          <p:spPr bwMode="auto">
            <a:xfrm flipV="1">
              <a:off x="3768" y="2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0" name="Line 189"/>
            <p:cNvSpPr>
              <a:spLocks noChangeShapeType="1"/>
            </p:cNvSpPr>
            <p:nvPr/>
          </p:nvSpPr>
          <p:spPr bwMode="auto">
            <a:xfrm flipV="1">
              <a:off x="3768" y="2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1" name="Line 190"/>
            <p:cNvSpPr>
              <a:spLocks noChangeShapeType="1"/>
            </p:cNvSpPr>
            <p:nvPr/>
          </p:nvSpPr>
          <p:spPr bwMode="auto">
            <a:xfrm flipV="1">
              <a:off x="3768" y="1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2" name="Line 191"/>
            <p:cNvSpPr>
              <a:spLocks noChangeShapeType="1"/>
            </p:cNvSpPr>
            <p:nvPr/>
          </p:nvSpPr>
          <p:spPr bwMode="auto">
            <a:xfrm flipV="1">
              <a:off x="3768" y="1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3" name="Line 192"/>
            <p:cNvSpPr>
              <a:spLocks noChangeShapeType="1"/>
            </p:cNvSpPr>
            <p:nvPr/>
          </p:nvSpPr>
          <p:spPr bwMode="auto">
            <a:xfrm flipV="1">
              <a:off x="3768" y="1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4" name="Line 193"/>
            <p:cNvSpPr>
              <a:spLocks noChangeShapeType="1"/>
            </p:cNvSpPr>
            <p:nvPr/>
          </p:nvSpPr>
          <p:spPr bwMode="auto">
            <a:xfrm flipV="1">
              <a:off x="3768" y="1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5" name="Line 194"/>
            <p:cNvSpPr>
              <a:spLocks noChangeShapeType="1"/>
            </p:cNvSpPr>
            <p:nvPr/>
          </p:nvSpPr>
          <p:spPr bwMode="auto">
            <a:xfrm flipV="1">
              <a:off x="3768" y="1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6" name="Line 195"/>
            <p:cNvSpPr>
              <a:spLocks noChangeShapeType="1"/>
            </p:cNvSpPr>
            <p:nvPr/>
          </p:nvSpPr>
          <p:spPr bwMode="auto">
            <a:xfrm flipV="1">
              <a:off x="3768" y="122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7" name="Freeform 197"/>
            <p:cNvSpPr>
              <a:spLocks/>
            </p:cNvSpPr>
            <p:nvPr/>
          </p:nvSpPr>
          <p:spPr bwMode="auto">
            <a:xfrm>
              <a:off x="2728" y="350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28" name="Freeform 198"/>
            <p:cNvSpPr>
              <a:spLocks/>
            </p:cNvSpPr>
            <p:nvPr/>
          </p:nvSpPr>
          <p:spPr bwMode="auto">
            <a:xfrm>
              <a:off x="2728" y="103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29" name="Line 199"/>
            <p:cNvSpPr>
              <a:spLocks noChangeShapeType="1"/>
            </p:cNvSpPr>
            <p:nvPr/>
          </p:nvSpPr>
          <p:spPr bwMode="auto">
            <a:xfrm flipV="1">
              <a:off x="2752" y="34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0" name="Line 200"/>
            <p:cNvSpPr>
              <a:spLocks noChangeShapeType="1"/>
            </p:cNvSpPr>
            <p:nvPr/>
          </p:nvSpPr>
          <p:spPr bwMode="auto">
            <a:xfrm flipV="1">
              <a:off x="2752" y="32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1" name="Line 201"/>
            <p:cNvSpPr>
              <a:spLocks noChangeShapeType="1"/>
            </p:cNvSpPr>
            <p:nvPr/>
          </p:nvSpPr>
          <p:spPr bwMode="auto">
            <a:xfrm flipV="1">
              <a:off x="2752" y="31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2" name="Line 202"/>
            <p:cNvSpPr>
              <a:spLocks noChangeShapeType="1"/>
            </p:cNvSpPr>
            <p:nvPr/>
          </p:nvSpPr>
          <p:spPr bwMode="auto">
            <a:xfrm flipV="1">
              <a:off x="2752" y="30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3" name="Line 203"/>
            <p:cNvSpPr>
              <a:spLocks noChangeShapeType="1"/>
            </p:cNvSpPr>
            <p:nvPr/>
          </p:nvSpPr>
          <p:spPr bwMode="auto">
            <a:xfrm flipV="1">
              <a:off x="2752" y="28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4" name="Line 204"/>
            <p:cNvSpPr>
              <a:spLocks noChangeShapeType="1"/>
            </p:cNvSpPr>
            <p:nvPr/>
          </p:nvSpPr>
          <p:spPr bwMode="auto">
            <a:xfrm flipV="1">
              <a:off x="2752" y="27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5" name="Line 205"/>
            <p:cNvSpPr>
              <a:spLocks noChangeShapeType="1"/>
            </p:cNvSpPr>
            <p:nvPr/>
          </p:nvSpPr>
          <p:spPr bwMode="auto">
            <a:xfrm flipV="1">
              <a:off x="2752" y="25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6" name="Line 206"/>
            <p:cNvSpPr>
              <a:spLocks noChangeShapeType="1"/>
            </p:cNvSpPr>
            <p:nvPr/>
          </p:nvSpPr>
          <p:spPr bwMode="auto">
            <a:xfrm flipV="1">
              <a:off x="2752" y="2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7" name="Line 207"/>
            <p:cNvSpPr>
              <a:spLocks noChangeShapeType="1"/>
            </p:cNvSpPr>
            <p:nvPr/>
          </p:nvSpPr>
          <p:spPr bwMode="auto">
            <a:xfrm flipV="1">
              <a:off x="2752" y="2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8" name="Line 208"/>
            <p:cNvSpPr>
              <a:spLocks noChangeShapeType="1"/>
            </p:cNvSpPr>
            <p:nvPr/>
          </p:nvSpPr>
          <p:spPr bwMode="auto">
            <a:xfrm flipV="1">
              <a:off x="2752" y="2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9" name="Line 209"/>
            <p:cNvSpPr>
              <a:spLocks noChangeShapeType="1"/>
            </p:cNvSpPr>
            <p:nvPr/>
          </p:nvSpPr>
          <p:spPr bwMode="auto">
            <a:xfrm flipV="1">
              <a:off x="2752" y="1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0" name="Line 210"/>
            <p:cNvSpPr>
              <a:spLocks noChangeShapeType="1"/>
            </p:cNvSpPr>
            <p:nvPr/>
          </p:nvSpPr>
          <p:spPr bwMode="auto">
            <a:xfrm flipV="1">
              <a:off x="2752" y="1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1" name="Line 211"/>
            <p:cNvSpPr>
              <a:spLocks noChangeShapeType="1"/>
            </p:cNvSpPr>
            <p:nvPr/>
          </p:nvSpPr>
          <p:spPr bwMode="auto">
            <a:xfrm flipV="1">
              <a:off x="2752" y="1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2" name="Line 212"/>
            <p:cNvSpPr>
              <a:spLocks noChangeShapeType="1"/>
            </p:cNvSpPr>
            <p:nvPr/>
          </p:nvSpPr>
          <p:spPr bwMode="auto">
            <a:xfrm flipV="1">
              <a:off x="2752" y="1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3" name="Line 213"/>
            <p:cNvSpPr>
              <a:spLocks noChangeShapeType="1"/>
            </p:cNvSpPr>
            <p:nvPr/>
          </p:nvSpPr>
          <p:spPr bwMode="auto">
            <a:xfrm flipV="1">
              <a:off x="2752" y="1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4" name="Line 214"/>
            <p:cNvSpPr>
              <a:spLocks noChangeShapeType="1"/>
            </p:cNvSpPr>
            <p:nvPr/>
          </p:nvSpPr>
          <p:spPr bwMode="auto">
            <a:xfrm flipV="1">
              <a:off x="2752" y="1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5" name="Line 215"/>
            <p:cNvSpPr>
              <a:spLocks noChangeShapeType="1"/>
            </p:cNvSpPr>
            <p:nvPr/>
          </p:nvSpPr>
          <p:spPr bwMode="auto">
            <a:xfrm flipV="1">
              <a:off x="2752" y="114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6" name="Rectangle 217"/>
            <p:cNvSpPr>
              <a:spLocks noChangeArrowheads="1"/>
            </p:cNvSpPr>
            <p:nvPr/>
          </p:nvSpPr>
          <p:spPr bwMode="auto">
            <a:xfrm>
              <a:off x="408" y="28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4947" name="Rectangle 218"/>
            <p:cNvSpPr>
              <a:spLocks noChangeArrowheads="1"/>
            </p:cNvSpPr>
            <p:nvPr/>
          </p:nvSpPr>
          <p:spPr bwMode="auto">
            <a:xfrm>
              <a:off x="424" y="2000"/>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4948" name="Rectangle 219"/>
            <p:cNvSpPr>
              <a:spLocks noChangeArrowheads="1"/>
            </p:cNvSpPr>
            <p:nvPr/>
          </p:nvSpPr>
          <p:spPr bwMode="auto">
            <a:xfrm>
              <a:off x="424" y="156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4949" name="Oval 220"/>
            <p:cNvSpPr>
              <a:spLocks noChangeArrowheads="1"/>
            </p:cNvSpPr>
            <p:nvPr/>
          </p:nvSpPr>
          <p:spPr bwMode="auto">
            <a:xfrm>
              <a:off x="1900" y="170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4950" name="Oval 221"/>
            <p:cNvSpPr>
              <a:spLocks noChangeArrowheads="1"/>
            </p:cNvSpPr>
            <p:nvPr/>
          </p:nvSpPr>
          <p:spPr bwMode="auto">
            <a:xfrm>
              <a:off x="1100" y="2308"/>
              <a:ext cx="64" cy="64"/>
            </a:xfrm>
            <a:prstGeom prst="ellipse">
              <a:avLst/>
            </a:prstGeom>
            <a:solidFill>
              <a:schemeClr val="tx1"/>
            </a:solidFill>
            <a:ln w="12700">
              <a:solidFill>
                <a:srgbClr val="000000"/>
              </a:solidFill>
              <a:round/>
              <a:headEnd/>
              <a:tailEnd/>
            </a:ln>
          </p:spPr>
          <p:txBody>
            <a:bodyPr/>
            <a:lstStyle/>
            <a:p>
              <a:endParaRPr lang="en-US" dirty="0"/>
            </a:p>
          </p:txBody>
        </p:sp>
        <p:sp>
          <p:nvSpPr>
            <p:cNvPr id="74951" name="Oval 222"/>
            <p:cNvSpPr>
              <a:spLocks noChangeArrowheads="1"/>
            </p:cNvSpPr>
            <p:nvPr/>
          </p:nvSpPr>
          <p:spPr bwMode="auto">
            <a:xfrm>
              <a:off x="3068" y="2236"/>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4" name="Slide Number Placeholder 3"/>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892956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36515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Strong Normal Test </a:t>
            </a:r>
            <a:endParaRPr lang="en-US" dirty="0"/>
          </a:p>
        </p:txBody>
      </p:sp>
      <p:sp>
        <p:nvSpPr>
          <p:cNvPr id="3" name="Content Placeholder 2"/>
          <p:cNvSpPr>
            <a:spLocks noGrp="1"/>
          </p:cNvSpPr>
          <p:nvPr>
            <p:ph idx="1"/>
          </p:nvPr>
        </p:nvSpPr>
        <p:spPr/>
        <p:txBody>
          <a:bodyPr/>
          <a:lstStyle/>
          <a:p>
            <a:r>
              <a:rPr lang="en-US" dirty="0" smtClean="0"/>
              <a:t>Every combination of normal equivalence classes of every input variable is tested in at least one </a:t>
            </a:r>
            <a:r>
              <a:rPr lang="en-US" smtClean="0"/>
              <a:t>test case.</a:t>
            </a:r>
            <a:endParaRPr lang="en-US" dirty="0"/>
          </a:p>
          <a:p>
            <a:r>
              <a:rPr lang="en-US" dirty="0" smtClean="0"/>
              <a:t>More comprehensive.</a:t>
            </a:r>
            <a:endParaRPr lang="en-US" dirty="0"/>
          </a:p>
          <a:p>
            <a:r>
              <a:rPr lang="en-US" dirty="0" smtClean="0"/>
              <a:t>Requires more test cases. </a:t>
            </a:r>
            <a:endParaRPr lang="en-US" dirty="0"/>
          </a:p>
          <a:p>
            <a:r>
              <a:rPr lang="en-US" dirty="0" smtClean="0"/>
              <a:t>May not be practical for programs with large number of input variables.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1782217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tangle 207"/>
          <p:cNvSpPr/>
          <p:nvPr/>
        </p:nvSpPr>
        <p:spPr>
          <a:xfrm>
            <a:off x="32004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Normal </a:t>
            </a:r>
            <a:r>
              <a:rPr lang="en-US" dirty="0" smtClean="0">
                <a:effectLst>
                  <a:outerShdw blurRad="38100" dist="38100" dir="2700000" algn="tl">
                    <a:srgbClr val="DDDDDD"/>
                  </a:outerShdw>
                </a:effectLst>
              </a:rPr>
              <a:t>Test</a:t>
            </a:r>
            <a:endParaRPr lang="en-US" dirty="0"/>
          </a:p>
        </p:txBody>
      </p:sp>
      <p:grpSp>
        <p:nvGrpSpPr>
          <p:cNvPr id="76808" name="Group 208"/>
          <p:cNvGrpSpPr>
            <a:grpSpLocks/>
          </p:cNvGrpSpPr>
          <p:nvPr/>
        </p:nvGrpSpPr>
        <p:grpSpPr bwMode="auto">
          <a:xfrm>
            <a:off x="2057400" y="1524000"/>
            <a:ext cx="8102600" cy="4940300"/>
            <a:chOff x="240" y="688"/>
            <a:chExt cx="5104" cy="3112"/>
          </a:xfrm>
        </p:grpSpPr>
        <p:grpSp>
          <p:nvGrpSpPr>
            <p:cNvPr id="76809" name="Group 24"/>
            <p:cNvGrpSpPr>
              <a:grpSpLocks/>
            </p:cNvGrpSpPr>
            <p:nvPr/>
          </p:nvGrpSpPr>
          <p:grpSpPr bwMode="auto">
            <a:xfrm>
              <a:off x="520" y="1024"/>
              <a:ext cx="72" cy="2504"/>
              <a:chOff x="616" y="544"/>
              <a:chExt cx="72" cy="2504"/>
            </a:xfrm>
          </p:grpSpPr>
          <p:sp>
            <p:nvSpPr>
              <p:cNvPr id="77007"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7008"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0" name="Group 27"/>
            <p:cNvGrpSpPr>
              <a:grpSpLocks/>
            </p:cNvGrpSpPr>
            <p:nvPr/>
          </p:nvGrpSpPr>
          <p:grpSpPr bwMode="auto">
            <a:xfrm>
              <a:off x="416" y="3320"/>
              <a:ext cx="4928" cy="72"/>
              <a:chOff x="512" y="2840"/>
              <a:chExt cx="4928" cy="72"/>
            </a:xfrm>
          </p:grpSpPr>
          <p:sp>
            <p:nvSpPr>
              <p:cNvPr id="77005"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7006"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1" name="Group 60"/>
            <p:cNvGrpSpPr>
              <a:grpSpLocks/>
            </p:cNvGrpSpPr>
            <p:nvPr/>
          </p:nvGrpSpPr>
          <p:grpSpPr bwMode="auto">
            <a:xfrm>
              <a:off x="240" y="2880"/>
              <a:ext cx="4520" cy="56"/>
              <a:chOff x="336" y="2400"/>
              <a:chExt cx="4520" cy="56"/>
            </a:xfrm>
          </p:grpSpPr>
          <p:sp>
            <p:nvSpPr>
              <p:cNvPr id="76973"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74"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75"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6"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7"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8"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9"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0"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1"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2"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3"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4"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5"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6"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7"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8"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9"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0"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1"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2"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3"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4"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5"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6"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7"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8"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9"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0"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1"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2"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3"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4"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2" name="Group 80"/>
            <p:cNvGrpSpPr>
              <a:grpSpLocks/>
            </p:cNvGrpSpPr>
            <p:nvPr/>
          </p:nvGrpSpPr>
          <p:grpSpPr bwMode="auto">
            <a:xfrm>
              <a:off x="864" y="1120"/>
              <a:ext cx="56" cy="2584"/>
              <a:chOff x="960" y="640"/>
              <a:chExt cx="56" cy="2584"/>
            </a:xfrm>
          </p:grpSpPr>
          <p:sp>
            <p:nvSpPr>
              <p:cNvPr id="76954"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55"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56"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7"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8"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9"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0"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1"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2"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3"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4"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5"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6"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7"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8"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9"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0"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1"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2"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3" name="Group 113"/>
            <p:cNvGrpSpPr>
              <a:grpSpLocks/>
            </p:cNvGrpSpPr>
            <p:nvPr/>
          </p:nvGrpSpPr>
          <p:grpSpPr bwMode="auto">
            <a:xfrm>
              <a:off x="240" y="1592"/>
              <a:ext cx="4512" cy="56"/>
              <a:chOff x="336" y="1112"/>
              <a:chExt cx="4512" cy="56"/>
            </a:xfrm>
          </p:grpSpPr>
          <p:sp>
            <p:nvSpPr>
              <p:cNvPr id="76922"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23"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24"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5"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6"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7"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8"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9"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0"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1"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2"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3"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4"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5"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6"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7"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8"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9"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0"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1"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2"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3"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4"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5"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6"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7"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8"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9"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0"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1"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2"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3"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76814" name="Rectangle 114"/>
            <p:cNvSpPr>
              <a:spLocks noChangeArrowheads="1"/>
            </p:cNvSpPr>
            <p:nvPr/>
          </p:nvSpPr>
          <p:spPr bwMode="auto">
            <a:xfrm>
              <a:off x="944" y="349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6815" name="Rectangle 115"/>
            <p:cNvSpPr>
              <a:spLocks noChangeArrowheads="1"/>
            </p:cNvSpPr>
            <p:nvPr/>
          </p:nvSpPr>
          <p:spPr bwMode="auto">
            <a:xfrm>
              <a:off x="1480" y="348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6816" name="Rectangle 116"/>
            <p:cNvSpPr>
              <a:spLocks noChangeArrowheads="1"/>
            </p:cNvSpPr>
            <p:nvPr/>
          </p:nvSpPr>
          <p:spPr bwMode="auto">
            <a:xfrm>
              <a:off x="2840" y="34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6817" name="Rectangle 117"/>
            <p:cNvSpPr>
              <a:spLocks noChangeArrowheads="1"/>
            </p:cNvSpPr>
            <p:nvPr/>
          </p:nvSpPr>
          <p:spPr bwMode="auto">
            <a:xfrm>
              <a:off x="3848" y="347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6818" name="Rectangle 118"/>
            <p:cNvSpPr>
              <a:spLocks noChangeArrowheads="1"/>
            </p:cNvSpPr>
            <p:nvPr/>
          </p:nvSpPr>
          <p:spPr bwMode="auto">
            <a:xfrm>
              <a:off x="488" y="68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6819" name="Rectangle 120"/>
            <p:cNvSpPr>
              <a:spLocks noChangeArrowheads="1"/>
            </p:cNvSpPr>
            <p:nvPr/>
          </p:nvSpPr>
          <p:spPr bwMode="auto">
            <a:xfrm>
              <a:off x="4408" y="344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76820" name="Group 156"/>
            <p:cNvGrpSpPr>
              <a:grpSpLocks/>
            </p:cNvGrpSpPr>
            <p:nvPr/>
          </p:nvGrpSpPr>
          <p:grpSpPr bwMode="auto">
            <a:xfrm>
              <a:off x="272" y="2016"/>
              <a:ext cx="4520" cy="56"/>
              <a:chOff x="368" y="1536"/>
              <a:chExt cx="4520" cy="56"/>
            </a:xfrm>
          </p:grpSpPr>
          <p:sp>
            <p:nvSpPr>
              <p:cNvPr id="76890"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91"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92"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3"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4"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5"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6"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7"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8"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9"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0"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1"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2"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3"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4"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5"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6"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7"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8"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9"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0"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1"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2"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3"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4"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5"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6"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7"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8"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9"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0"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1"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1" name="Group 176"/>
            <p:cNvGrpSpPr>
              <a:grpSpLocks/>
            </p:cNvGrpSpPr>
            <p:nvPr/>
          </p:nvGrpSpPr>
          <p:grpSpPr bwMode="auto">
            <a:xfrm>
              <a:off x="1352" y="1152"/>
              <a:ext cx="56" cy="2584"/>
              <a:chOff x="1448" y="672"/>
              <a:chExt cx="56" cy="2584"/>
            </a:xfrm>
          </p:grpSpPr>
          <p:sp>
            <p:nvSpPr>
              <p:cNvPr id="76871"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72"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73"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4"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5"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6"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7"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8"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9"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0"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1"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2"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3"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4"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5"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6"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7"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8"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9"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2" name="Group 196"/>
            <p:cNvGrpSpPr>
              <a:grpSpLocks/>
            </p:cNvGrpSpPr>
            <p:nvPr/>
          </p:nvGrpSpPr>
          <p:grpSpPr bwMode="auto">
            <a:xfrm>
              <a:off x="3744" y="1208"/>
              <a:ext cx="56" cy="2592"/>
              <a:chOff x="3840" y="728"/>
              <a:chExt cx="56" cy="2592"/>
            </a:xfrm>
          </p:grpSpPr>
          <p:sp>
            <p:nvSpPr>
              <p:cNvPr id="76852"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53"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54"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5"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6"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7"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8"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9"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0"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1"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2"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3"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4"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5"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6"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7"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8"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9"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0"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3" name="Group 216"/>
            <p:cNvGrpSpPr>
              <a:grpSpLocks/>
            </p:cNvGrpSpPr>
            <p:nvPr/>
          </p:nvGrpSpPr>
          <p:grpSpPr bwMode="auto">
            <a:xfrm>
              <a:off x="2728" y="1128"/>
              <a:ext cx="56" cy="2584"/>
              <a:chOff x="2824" y="648"/>
              <a:chExt cx="56" cy="2584"/>
            </a:xfrm>
          </p:grpSpPr>
          <p:sp>
            <p:nvSpPr>
              <p:cNvPr id="76833"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34"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35"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6"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7"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8"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9"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0"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1"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2"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3"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4"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5"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6"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7"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8"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9"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0"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1"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76824" name="Rectangle 217"/>
            <p:cNvSpPr>
              <a:spLocks noChangeArrowheads="1"/>
            </p:cNvSpPr>
            <p:nvPr/>
          </p:nvSpPr>
          <p:spPr bwMode="auto">
            <a:xfrm>
              <a:off x="408" y="297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6825" name="Rectangle 218"/>
            <p:cNvSpPr>
              <a:spLocks noChangeArrowheads="1"/>
            </p:cNvSpPr>
            <p:nvPr/>
          </p:nvSpPr>
          <p:spPr bwMode="auto">
            <a:xfrm>
              <a:off x="424" y="2096"/>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6826" name="Rectangle 219"/>
            <p:cNvSpPr>
              <a:spLocks noChangeArrowheads="1"/>
            </p:cNvSpPr>
            <p:nvPr/>
          </p:nvSpPr>
          <p:spPr bwMode="auto">
            <a:xfrm>
              <a:off x="424" y="165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6827" name="Oval 220"/>
            <p:cNvSpPr>
              <a:spLocks noChangeArrowheads="1"/>
            </p:cNvSpPr>
            <p:nvPr/>
          </p:nvSpPr>
          <p:spPr bwMode="auto">
            <a:xfrm>
              <a:off x="1900" y="17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8" name="Oval 221"/>
            <p:cNvSpPr>
              <a:spLocks noChangeArrowheads="1"/>
            </p:cNvSpPr>
            <p:nvPr/>
          </p:nvSpPr>
          <p:spPr bwMode="auto">
            <a:xfrm>
              <a:off x="1100" y="2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9" name="Oval 222"/>
            <p:cNvSpPr>
              <a:spLocks noChangeArrowheads="1"/>
            </p:cNvSpPr>
            <p:nvPr/>
          </p:nvSpPr>
          <p:spPr bwMode="auto">
            <a:xfrm>
              <a:off x="3404"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0" name="Oval 223"/>
            <p:cNvSpPr>
              <a:spLocks noChangeArrowheads="1"/>
            </p:cNvSpPr>
            <p:nvPr/>
          </p:nvSpPr>
          <p:spPr bwMode="auto">
            <a:xfrm>
              <a:off x="3420" y="174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1" name="Oval 224"/>
            <p:cNvSpPr>
              <a:spLocks noChangeArrowheads="1"/>
            </p:cNvSpPr>
            <p:nvPr/>
          </p:nvSpPr>
          <p:spPr bwMode="auto">
            <a:xfrm>
              <a:off x="2364" y="23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2" name="Oval 225"/>
            <p:cNvSpPr>
              <a:spLocks noChangeArrowheads="1"/>
            </p:cNvSpPr>
            <p:nvPr/>
          </p:nvSpPr>
          <p:spPr bwMode="auto">
            <a:xfrm>
              <a:off x="1180" y="17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10224698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Robustness Test </a:t>
            </a:r>
            <a:endParaRPr lang="en-US" dirty="0"/>
          </a:p>
        </p:txBody>
      </p:sp>
      <p:sp>
        <p:nvSpPr>
          <p:cNvPr id="3" name="Content Placeholder 2"/>
          <p:cNvSpPr>
            <a:spLocks noGrp="1"/>
          </p:cNvSpPr>
          <p:nvPr>
            <p:ph sz="quarter" idx="1"/>
          </p:nvPr>
        </p:nvSpPr>
        <p:spPr/>
        <p:txBody>
          <a:bodyPr/>
          <a:lstStyle/>
          <a:p>
            <a:r>
              <a:rPr lang="en-US" dirty="0" smtClean="0"/>
              <a:t>Add robustness test cases to weak normal test suite. </a:t>
            </a:r>
          </a:p>
          <a:p>
            <a:r>
              <a:rPr lang="en-US" dirty="0" smtClean="0"/>
              <a:t>Every invalid equivalence class of every input variable is tested in at least one robustness test case.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12689392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20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Weak Robustness </a:t>
            </a:r>
            <a:r>
              <a:rPr lang="en-US" dirty="0" smtClean="0">
                <a:effectLst>
                  <a:outerShdw blurRad="38100" dist="38100" dir="2700000" algn="tl">
                    <a:srgbClr val="DDDDDD"/>
                  </a:outerShdw>
                </a:effectLst>
              </a:rPr>
              <a:t>Test</a:t>
            </a:r>
            <a:endParaRPr lang="en-US" dirty="0"/>
          </a:p>
        </p:txBody>
      </p:sp>
      <p:sp>
        <p:nvSpPr>
          <p:cNvPr id="78856" name="Rectangle 6"/>
          <p:cNvSpPr>
            <a:spLocks noChangeArrowheads="1"/>
          </p:cNvSpPr>
          <p:nvPr/>
        </p:nvSpPr>
        <p:spPr bwMode="auto">
          <a:xfrm>
            <a:off x="3746501" y="62103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78857" name="Rectangle 121"/>
          <p:cNvSpPr>
            <a:spLocks noChangeArrowheads="1"/>
          </p:cNvSpPr>
          <p:nvPr/>
        </p:nvSpPr>
        <p:spPr bwMode="auto">
          <a:xfrm>
            <a:off x="8648701" y="53975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grpSp>
        <p:nvGrpSpPr>
          <p:cNvPr id="78858" name="Group 199"/>
          <p:cNvGrpSpPr>
            <a:grpSpLocks/>
          </p:cNvGrpSpPr>
          <p:nvPr/>
        </p:nvGrpSpPr>
        <p:grpSpPr bwMode="auto">
          <a:xfrm>
            <a:off x="1981200" y="1524000"/>
            <a:ext cx="8102600" cy="4864100"/>
            <a:chOff x="288" y="864"/>
            <a:chExt cx="5104" cy="3064"/>
          </a:xfrm>
        </p:grpSpPr>
        <p:sp>
          <p:nvSpPr>
            <p:cNvPr id="78859" name="Freeform 22"/>
            <p:cNvSpPr>
              <a:spLocks/>
            </p:cNvSpPr>
            <p:nvPr/>
          </p:nvSpPr>
          <p:spPr bwMode="auto">
            <a:xfrm>
              <a:off x="568" y="1152"/>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0" name="Line 23"/>
            <p:cNvSpPr>
              <a:spLocks noChangeShapeType="1"/>
            </p:cNvSpPr>
            <p:nvPr/>
          </p:nvSpPr>
          <p:spPr bwMode="auto">
            <a:xfrm flipV="1">
              <a:off x="600" y="1224"/>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1" name="Freeform 25"/>
            <p:cNvSpPr>
              <a:spLocks/>
            </p:cNvSpPr>
            <p:nvPr/>
          </p:nvSpPr>
          <p:spPr bwMode="auto">
            <a:xfrm>
              <a:off x="5280" y="344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2" name="Line 26"/>
            <p:cNvSpPr>
              <a:spLocks noChangeShapeType="1"/>
            </p:cNvSpPr>
            <p:nvPr/>
          </p:nvSpPr>
          <p:spPr bwMode="auto">
            <a:xfrm>
              <a:off x="464" y="3480"/>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3" name="Freeform 28"/>
            <p:cNvSpPr>
              <a:spLocks/>
            </p:cNvSpPr>
            <p:nvPr/>
          </p:nvSpPr>
          <p:spPr bwMode="auto">
            <a:xfrm>
              <a:off x="288" y="3008"/>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4" name="Freeform 29"/>
            <p:cNvSpPr>
              <a:spLocks/>
            </p:cNvSpPr>
            <p:nvPr/>
          </p:nvSpPr>
          <p:spPr bwMode="auto">
            <a:xfrm>
              <a:off x="4696" y="3008"/>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5" name="Line 30"/>
            <p:cNvSpPr>
              <a:spLocks noChangeShapeType="1"/>
            </p:cNvSpPr>
            <p:nvPr/>
          </p:nvSpPr>
          <p:spPr bwMode="auto">
            <a:xfrm>
              <a:off x="40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6" name="Line 31"/>
            <p:cNvSpPr>
              <a:spLocks noChangeShapeType="1"/>
            </p:cNvSpPr>
            <p:nvPr/>
          </p:nvSpPr>
          <p:spPr bwMode="auto">
            <a:xfrm>
              <a:off x="54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7" name="Line 32"/>
            <p:cNvSpPr>
              <a:spLocks noChangeShapeType="1"/>
            </p:cNvSpPr>
            <p:nvPr/>
          </p:nvSpPr>
          <p:spPr bwMode="auto">
            <a:xfrm>
              <a:off x="68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8" name="Line 33"/>
            <p:cNvSpPr>
              <a:spLocks noChangeShapeType="1"/>
            </p:cNvSpPr>
            <p:nvPr/>
          </p:nvSpPr>
          <p:spPr bwMode="auto">
            <a:xfrm>
              <a:off x="83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9" name="Line 34"/>
            <p:cNvSpPr>
              <a:spLocks noChangeShapeType="1"/>
            </p:cNvSpPr>
            <p:nvPr/>
          </p:nvSpPr>
          <p:spPr bwMode="auto">
            <a:xfrm>
              <a:off x="97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0" name="Line 35"/>
            <p:cNvSpPr>
              <a:spLocks noChangeShapeType="1"/>
            </p:cNvSpPr>
            <p:nvPr/>
          </p:nvSpPr>
          <p:spPr bwMode="auto">
            <a:xfrm>
              <a:off x="112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1" name="Line 36"/>
            <p:cNvSpPr>
              <a:spLocks noChangeShapeType="1"/>
            </p:cNvSpPr>
            <p:nvPr/>
          </p:nvSpPr>
          <p:spPr bwMode="auto">
            <a:xfrm>
              <a:off x="126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2" name="Line 37"/>
            <p:cNvSpPr>
              <a:spLocks noChangeShapeType="1"/>
            </p:cNvSpPr>
            <p:nvPr/>
          </p:nvSpPr>
          <p:spPr bwMode="auto">
            <a:xfrm>
              <a:off x="140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3" name="Line 38"/>
            <p:cNvSpPr>
              <a:spLocks noChangeShapeType="1"/>
            </p:cNvSpPr>
            <p:nvPr/>
          </p:nvSpPr>
          <p:spPr bwMode="auto">
            <a:xfrm>
              <a:off x="155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4" name="Line 39"/>
            <p:cNvSpPr>
              <a:spLocks noChangeShapeType="1"/>
            </p:cNvSpPr>
            <p:nvPr/>
          </p:nvSpPr>
          <p:spPr bwMode="auto">
            <a:xfrm>
              <a:off x="169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5" name="Line 40"/>
            <p:cNvSpPr>
              <a:spLocks noChangeShapeType="1"/>
            </p:cNvSpPr>
            <p:nvPr/>
          </p:nvSpPr>
          <p:spPr bwMode="auto">
            <a:xfrm>
              <a:off x="184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6" name="Line 41"/>
            <p:cNvSpPr>
              <a:spLocks noChangeShapeType="1"/>
            </p:cNvSpPr>
            <p:nvPr/>
          </p:nvSpPr>
          <p:spPr bwMode="auto">
            <a:xfrm>
              <a:off x="198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7" name="Line 42"/>
            <p:cNvSpPr>
              <a:spLocks noChangeShapeType="1"/>
            </p:cNvSpPr>
            <p:nvPr/>
          </p:nvSpPr>
          <p:spPr bwMode="auto">
            <a:xfrm>
              <a:off x="212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8" name="Line 43"/>
            <p:cNvSpPr>
              <a:spLocks noChangeShapeType="1"/>
            </p:cNvSpPr>
            <p:nvPr/>
          </p:nvSpPr>
          <p:spPr bwMode="auto">
            <a:xfrm>
              <a:off x="227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9" name="Line 44"/>
            <p:cNvSpPr>
              <a:spLocks noChangeShapeType="1"/>
            </p:cNvSpPr>
            <p:nvPr/>
          </p:nvSpPr>
          <p:spPr bwMode="auto">
            <a:xfrm>
              <a:off x="241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0" name="Line 45"/>
            <p:cNvSpPr>
              <a:spLocks noChangeShapeType="1"/>
            </p:cNvSpPr>
            <p:nvPr/>
          </p:nvSpPr>
          <p:spPr bwMode="auto">
            <a:xfrm>
              <a:off x="256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1" name="Line 46"/>
            <p:cNvSpPr>
              <a:spLocks noChangeShapeType="1"/>
            </p:cNvSpPr>
            <p:nvPr/>
          </p:nvSpPr>
          <p:spPr bwMode="auto">
            <a:xfrm>
              <a:off x="270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2" name="Line 47"/>
            <p:cNvSpPr>
              <a:spLocks noChangeShapeType="1"/>
            </p:cNvSpPr>
            <p:nvPr/>
          </p:nvSpPr>
          <p:spPr bwMode="auto">
            <a:xfrm>
              <a:off x="284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3" name="Line 48"/>
            <p:cNvSpPr>
              <a:spLocks noChangeShapeType="1"/>
            </p:cNvSpPr>
            <p:nvPr/>
          </p:nvSpPr>
          <p:spPr bwMode="auto">
            <a:xfrm>
              <a:off x="299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4" name="Line 49"/>
            <p:cNvSpPr>
              <a:spLocks noChangeShapeType="1"/>
            </p:cNvSpPr>
            <p:nvPr/>
          </p:nvSpPr>
          <p:spPr bwMode="auto">
            <a:xfrm>
              <a:off x="313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5" name="Line 50"/>
            <p:cNvSpPr>
              <a:spLocks noChangeShapeType="1"/>
            </p:cNvSpPr>
            <p:nvPr/>
          </p:nvSpPr>
          <p:spPr bwMode="auto">
            <a:xfrm>
              <a:off x="328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6" name="Line 51"/>
            <p:cNvSpPr>
              <a:spLocks noChangeShapeType="1"/>
            </p:cNvSpPr>
            <p:nvPr/>
          </p:nvSpPr>
          <p:spPr bwMode="auto">
            <a:xfrm>
              <a:off x="342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7" name="Line 52"/>
            <p:cNvSpPr>
              <a:spLocks noChangeShapeType="1"/>
            </p:cNvSpPr>
            <p:nvPr/>
          </p:nvSpPr>
          <p:spPr bwMode="auto">
            <a:xfrm>
              <a:off x="356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8" name="Line 53"/>
            <p:cNvSpPr>
              <a:spLocks noChangeShapeType="1"/>
            </p:cNvSpPr>
            <p:nvPr/>
          </p:nvSpPr>
          <p:spPr bwMode="auto">
            <a:xfrm>
              <a:off x="371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9" name="Line 54"/>
            <p:cNvSpPr>
              <a:spLocks noChangeShapeType="1"/>
            </p:cNvSpPr>
            <p:nvPr/>
          </p:nvSpPr>
          <p:spPr bwMode="auto">
            <a:xfrm>
              <a:off x="385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0" name="Line 55"/>
            <p:cNvSpPr>
              <a:spLocks noChangeShapeType="1"/>
            </p:cNvSpPr>
            <p:nvPr/>
          </p:nvSpPr>
          <p:spPr bwMode="auto">
            <a:xfrm>
              <a:off x="400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1" name="Line 56"/>
            <p:cNvSpPr>
              <a:spLocks noChangeShapeType="1"/>
            </p:cNvSpPr>
            <p:nvPr/>
          </p:nvSpPr>
          <p:spPr bwMode="auto">
            <a:xfrm>
              <a:off x="414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2" name="Line 57"/>
            <p:cNvSpPr>
              <a:spLocks noChangeShapeType="1"/>
            </p:cNvSpPr>
            <p:nvPr/>
          </p:nvSpPr>
          <p:spPr bwMode="auto">
            <a:xfrm>
              <a:off x="428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3" name="Line 58"/>
            <p:cNvSpPr>
              <a:spLocks noChangeShapeType="1"/>
            </p:cNvSpPr>
            <p:nvPr/>
          </p:nvSpPr>
          <p:spPr bwMode="auto">
            <a:xfrm>
              <a:off x="443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4" name="Line 59"/>
            <p:cNvSpPr>
              <a:spLocks noChangeShapeType="1"/>
            </p:cNvSpPr>
            <p:nvPr/>
          </p:nvSpPr>
          <p:spPr bwMode="auto">
            <a:xfrm>
              <a:off x="457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5" name="Freeform 61"/>
            <p:cNvSpPr>
              <a:spLocks/>
            </p:cNvSpPr>
            <p:nvPr/>
          </p:nvSpPr>
          <p:spPr bwMode="auto">
            <a:xfrm>
              <a:off x="912" y="37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96" name="Freeform 62"/>
            <p:cNvSpPr>
              <a:spLocks/>
            </p:cNvSpPr>
            <p:nvPr/>
          </p:nvSpPr>
          <p:spPr bwMode="auto">
            <a:xfrm>
              <a:off x="912" y="12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97" name="Line 63"/>
            <p:cNvSpPr>
              <a:spLocks noChangeShapeType="1"/>
            </p:cNvSpPr>
            <p:nvPr/>
          </p:nvSpPr>
          <p:spPr bwMode="auto">
            <a:xfrm flipV="1">
              <a:off x="936" y="3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8" name="Line 64"/>
            <p:cNvSpPr>
              <a:spLocks noChangeShapeType="1"/>
            </p:cNvSpPr>
            <p:nvPr/>
          </p:nvSpPr>
          <p:spPr bwMode="auto">
            <a:xfrm flipV="1">
              <a:off x="936" y="3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9" name="Line 65"/>
            <p:cNvSpPr>
              <a:spLocks noChangeShapeType="1"/>
            </p:cNvSpPr>
            <p:nvPr/>
          </p:nvSpPr>
          <p:spPr bwMode="auto">
            <a:xfrm flipV="1">
              <a:off x="936" y="3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0" name="Line 66"/>
            <p:cNvSpPr>
              <a:spLocks noChangeShapeType="1"/>
            </p:cNvSpPr>
            <p:nvPr/>
          </p:nvSpPr>
          <p:spPr bwMode="auto">
            <a:xfrm flipV="1">
              <a:off x="936" y="3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1" name="Line 67"/>
            <p:cNvSpPr>
              <a:spLocks noChangeShapeType="1"/>
            </p:cNvSpPr>
            <p:nvPr/>
          </p:nvSpPr>
          <p:spPr bwMode="auto">
            <a:xfrm flipV="1">
              <a:off x="936"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2" name="Line 68"/>
            <p:cNvSpPr>
              <a:spLocks noChangeShapeType="1"/>
            </p:cNvSpPr>
            <p:nvPr/>
          </p:nvSpPr>
          <p:spPr bwMode="auto">
            <a:xfrm flipV="1">
              <a:off x="936"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3" name="Line 69"/>
            <p:cNvSpPr>
              <a:spLocks noChangeShapeType="1"/>
            </p:cNvSpPr>
            <p:nvPr/>
          </p:nvSpPr>
          <p:spPr bwMode="auto">
            <a:xfrm flipV="1">
              <a:off x="936"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4" name="Line 70"/>
            <p:cNvSpPr>
              <a:spLocks noChangeShapeType="1"/>
            </p:cNvSpPr>
            <p:nvPr/>
          </p:nvSpPr>
          <p:spPr bwMode="auto">
            <a:xfrm flipV="1">
              <a:off x="936"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5" name="Line 71"/>
            <p:cNvSpPr>
              <a:spLocks noChangeShapeType="1"/>
            </p:cNvSpPr>
            <p:nvPr/>
          </p:nvSpPr>
          <p:spPr bwMode="auto">
            <a:xfrm flipV="1">
              <a:off x="936"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6" name="Line 72"/>
            <p:cNvSpPr>
              <a:spLocks noChangeShapeType="1"/>
            </p:cNvSpPr>
            <p:nvPr/>
          </p:nvSpPr>
          <p:spPr bwMode="auto">
            <a:xfrm flipV="1">
              <a:off x="936"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7" name="Line 73"/>
            <p:cNvSpPr>
              <a:spLocks noChangeShapeType="1"/>
            </p:cNvSpPr>
            <p:nvPr/>
          </p:nvSpPr>
          <p:spPr bwMode="auto">
            <a:xfrm flipV="1">
              <a:off x="936"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8" name="Line 74"/>
            <p:cNvSpPr>
              <a:spLocks noChangeShapeType="1"/>
            </p:cNvSpPr>
            <p:nvPr/>
          </p:nvSpPr>
          <p:spPr bwMode="auto">
            <a:xfrm flipV="1">
              <a:off x="936"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9" name="Line 75"/>
            <p:cNvSpPr>
              <a:spLocks noChangeShapeType="1"/>
            </p:cNvSpPr>
            <p:nvPr/>
          </p:nvSpPr>
          <p:spPr bwMode="auto">
            <a:xfrm flipV="1">
              <a:off x="936"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0" name="Line 76"/>
            <p:cNvSpPr>
              <a:spLocks noChangeShapeType="1"/>
            </p:cNvSpPr>
            <p:nvPr/>
          </p:nvSpPr>
          <p:spPr bwMode="auto">
            <a:xfrm flipV="1">
              <a:off x="936"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1" name="Line 77"/>
            <p:cNvSpPr>
              <a:spLocks noChangeShapeType="1"/>
            </p:cNvSpPr>
            <p:nvPr/>
          </p:nvSpPr>
          <p:spPr bwMode="auto">
            <a:xfrm flipV="1">
              <a:off x="936"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2" name="Line 78"/>
            <p:cNvSpPr>
              <a:spLocks noChangeShapeType="1"/>
            </p:cNvSpPr>
            <p:nvPr/>
          </p:nvSpPr>
          <p:spPr bwMode="auto">
            <a:xfrm flipV="1">
              <a:off x="936"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3" name="Line 79"/>
            <p:cNvSpPr>
              <a:spLocks noChangeShapeType="1"/>
            </p:cNvSpPr>
            <p:nvPr/>
          </p:nvSpPr>
          <p:spPr bwMode="auto">
            <a:xfrm flipV="1">
              <a:off x="936" y="13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4" name="Freeform 81"/>
            <p:cNvSpPr>
              <a:spLocks/>
            </p:cNvSpPr>
            <p:nvPr/>
          </p:nvSpPr>
          <p:spPr bwMode="auto">
            <a:xfrm>
              <a:off x="288" y="17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15" name="Freeform 82"/>
            <p:cNvSpPr>
              <a:spLocks/>
            </p:cNvSpPr>
            <p:nvPr/>
          </p:nvSpPr>
          <p:spPr bwMode="auto">
            <a:xfrm>
              <a:off x="4688" y="17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16" name="Line 83"/>
            <p:cNvSpPr>
              <a:spLocks noChangeShapeType="1"/>
            </p:cNvSpPr>
            <p:nvPr/>
          </p:nvSpPr>
          <p:spPr bwMode="auto">
            <a:xfrm>
              <a:off x="40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7" name="Line 84"/>
            <p:cNvSpPr>
              <a:spLocks noChangeShapeType="1"/>
            </p:cNvSpPr>
            <p:nvPr/>
          </p:nvSpPr>
          <p:spPr bwMode="auto">
            <a:xfrm>
              <a:off x="54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8" name="Line 85"/>
            <p:cNvSpPr>
              <a:spLocks noChangeShapeType="1"/>
            </p:cNvSpPr>
            <p:nvPr/>
          </p:nvSpPr>
          <p:spPr bwMode="auto">
            <a:xfrm>
              <a:off x="68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9" name="Line 86"/>
            <p:cNvSpPr>
              <a:spLocks noChangeShapeType="1"/>
            </p:cNvSpPr>
            <p:nvPr/>
          </p:nvSpPr>
          <p:spPr bwMode="auto">
            <a:xfrm>
              <a:off x="83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0" name="Line 87"/>
            <p:cNvSpPr>
              <a:spLocks noChangeShapeType="1"/>
            </p:cNvSpPr>
            <p:nvPr/>
          </p:nvSpPr>
          <p:spPr bwMode="auto">
            <a:xfrm>
              <a:off x="97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1" name="Line 88"/>
            <p:cNvSpPr>
              <a:spLocks noChangeShapeType="1"/>
            </p:cNvSpPr>
            <p:nvPr/>
          </p:nvSpPr>
          <p:spPr bwMode="auto">
            <a:xfrm>
              <a:off x="112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2" name="Line 89"/>
            <p:cNvSpPr>
              <a:spLocks noChangeShapeType="1"/>
            </p:cNvSpPr>
            <p:nvPr/>
          </p:nvSpPr>
          <p:spPr bwMode="auto">
            <a:xfrm>
              <a:off x="126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3" name="Line 90"/>
            <p:cNvSpPr>
              <a:spLocks noChangeShapeType="1"/>
            </p:cNvSpPr>
            <p:nvPr/>
          </p:nvSpPr>
          <p:spPr bwMode="auto">
            <a:xfrm>
              <a:off x="140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4" name="Line 91"/>
            <p:cNvSpPr>
              <a:spLocks noChangeShapeType="1"/>
            </p:cNvSpPr>
            <p:nvPr/>
          </p:nvSpPr>
          <p:spPr bwMode="auto">
            <a:xfrm>
              <a:off x="155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5" name="Line 92"/>
            <p:cNvSpPr>
              <a:spLocks noChangeShapeType="1"/>
            </p:cNvSpPr>
            <p:nvPr/>
          </p:nvSpPr>
          <p:spPr bwMode="auto">
            <a:xfrm>
              <a:off x="169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6" name="Line 93"/>
            <p:cNvSpPr>
              <a:spLocks noChangeShapeType="1"/>
            </p:cNvSpPr>
            <p:nvPr/>
          </p:nvSpPr>
          <p:spPr bwMode="auto">
            <a:xfrm>
              <a:off x="184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7" name="Line 94"/>
            <p:cNvSpPr>
              <a:spLocks noChangeShapeType="1"/>
            </p:cNvSpPr>
            <p:nvPr/>
          </p:nvSpPr>
          <p:spPr bwMode="auto">
            <a:xfrm>
              <a:off x="198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8" name="Line 95"/>
            <p:cNvSpPr>
              <a:spLocks noChangeShapeType="1"/>
            </p:cNvSpPr>
            <p:nvPr/>
          </p:nvSpPr>
          <p:spPr bwMode="auto">
            <a:xfrm>
              <a:off x="212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9" name="Line 96"/>
            <p:cNvSpPr>
              <a:spLocks noChangeShapeType="1"/>
            </p:cNvSpPr>
            <p:nvPr/>
          </p:nvSpPr>
          <p:spPr bwMode="auto">
            <a:xfrm>
              <a:off x="227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0" name="Line 97"/>
            <p:cNvSpPr>
              <a:spLocks noChangeShapeType="1"/>
            </p:cNvSpPr>
            <p:nvPr/>
          </p:nvSpPr>
          <p:spPr bwMode="auto">
            <a:xfrm>
              <a:off x="241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1" name="Line 98"/>
            <p:cNvSpPr>
              <a:spLocks noChangeShapeType="1"/>
            </p:cNvSpPr>
            <p:nvPr/>
          </p:nvSpPr>
          <p:spPr bwMode="auto">
            <a:xfrm>
              <a:off x="256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2" name="Line 99"/>
            <p:cNvSpPr>
              <a:spLocks noChangeShapeType="1"/>
            </p:cNvSpPr>
            <p:nvPr/>
          </p:nvSpPr>
          <p:spPr bwMode="auto">
            <a:xfrm>
              <a:off x="270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3" name="Line 100"/>
            <p:cNvSpPr>
              <a:spLocks noChangeShapeType="1"/>
            </p:cNvSpPr>
            <p:nvPr/>
          </p:nvSpPr>
          <p:spPr bwMode="auto">
            <a:xfrm>
              <a:off x="284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4" name="Line 101"/>
            <p:cNvSpPr>
              <a:spLocks noChangeShapeType="1"/>
            </p:cNvSpPr>
            <p:nvPr/>
          </p:nvSpPr>
          <p:spPr bwMode="auto">
            <a:xfrm>
              <a:off x="299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5" name="Line 102"/>
            <p:cNvSpPr>
              <a:spLocks noChangeShapeType="1"/>
            </p:cNvSpPr>
            <p:nvPr/>
          </p:nvSpPr>
          <p:spPr bwMode="auto">
            <a:xfrm>
              <a:off x="313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6" name="Line 103"/>
            <p:cNvSpPr>
              <a:spLocks noChangeShapeType="1"/>
            </p:cNvSpPr>
            <p:nvPr/>
          </p:nvSpPr>
          <p:spPr bwMode="auto">
            <a:xfrm>
              <a:off x="328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7" name="Line 104"/>
            <p:cNvSpPr>
              <a:spLocks noChangeShapeType="1"/>
            </p:cNvSpPr>
            <p:nvPr/>
          </p:nvSpPr>
          <p:spPr bwMode="auto">
            <a:xfrm>
              <a:off x="342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8" name="Line 105"/>
            <p:cNvSpPr>
              <a:spLocks noChangeShapeType="1"/>
            </p:cNvSpPr>
            <p:nvPr/>
          </p:nvSpPr>
          <p:spPr bwMode="auto">
            <a:xfrm>
              <a:off x="356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9" name="Line 106"/>
            <p:cNvSpPr>
              <a:spLocks noChangeShapeType="1"/>
            </p:cNvSpPr>
            <p:nvPr/>
          </p:nvSpPr>
          <p:spPr bwMode="auto">
            <a:xfrm>
              <a:off x="371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0" name="Line 107"/>
            <p:cNvSpPr>
              <a:spLocks noChangeShapeType="1"/>
            </p:cNvSpPr>
            <p:nvPr/>
          </p:nvSpPr>
          <p:spPr bwMode="auto">
            <a:xfrm>
              <a:off x="385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1" name="Line 108"/>
            <p:cNvSpPr>
              <a:spLocks noChangeShapeType="1"/>
            </p:cNvSpPr>
            <p:nvPr/>
          </p:nvSpPr>
          <p:spPr bwMode="auto">
            <a:xfrm>
              <a:off x="400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2" name="Line 109"/>
            <p:cNvSpPr>
              <a:spLocks noChangeShapeType="1"/>
            </p:cNvSpPr>
            <p:nvPr/>
          </p:nvSpPr>
          <p:spPr bwMode="auto">
            <a:xfrm>
              <a:off x="414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3" name="Line 110"/>
            <p:cNvSpPr>
              <a:spLocks noChangeShapeType="1"/>
            </p:cNvSpPr>
            <p:nvPr/>
          </p:nvSpPr>
          <p:spPr bwMode="auto">
            <a:xfrm>
              <a:off x="428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4" name="Line 111"/>
            <p:cNvSpPr>
              <a:spLocks noChangeShapeType="1"/>
            </p:cNvSpPr>
            <p:nvPr/>
          </p:nvSpPr>
          <p:spPr bwMode="auto">
            <a:xfrm>
              <a:off x="443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5" name="Line 112"/>
            <p:cNvSpPr>
              <a:spLocks noChangeShapeType="1"/>
            </p:cNvSpPr>
            <p:nvPr/>
          </p:nvSpPr>
          <p:spPr bwMode="auto">
            <a:xfrm>
              <a:off x="457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6" name="Rectangle 114"/>
            <p:cNvSpPr>
              <a:spLocks noChangeArrowheads="1"/>
            </p:cNvSpPr>
            <p:nvPr/>
          </p:nvSpPr>
          <p:spPr bwMode="auto">
            <a:xfrm>
              <a:off x="992" y="362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8947" name="Rectangle 115"/>
            <p:cNvSpPr>
              <a:spLocks noChangeArrowheads="1"/>
            </p:cNvSpPr>
            <p:nvPr/>
          </p:nvSpPr>
          <p:spPr bwMode="auto">
            <a:xfrm>
              <a:off x="1528" y="3608"/>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8948" name="Rectangle 116"/>
            <p:cNvSpPr>
              <a:spLocks noChangeArrowheads="1"/>
            </p:cNvSpPr>
            <p:nvPr/>
          </p:nvSpPr>
          <p:spPr bwMode="auto">
            <a:xfrm>
              <a:off x="2888" y="360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8949" name="Rectangle 117"/>
            <p:cNvSpPr>
              <a:spLocks noChangeArrowheads="1"/>
            </p:cNvSpPr>
            <p:nvPr/>
          </p:nvSpPr>
          <p:spPr bwMode="auto">
            <a:xfrm>
              <a:off x="3896" y="360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8950" name="Rectangle 119"/>
            <p:cNvSpPr>
              <a:spLocks noChangeArrowheads="1"/>
            </p:cNvSpPr>
            <p:nvPr/>
          </p:nvSpPr>
          <p:spPr bwMode="auto">
            <a:xfrm>
              <a:off x="616" y="8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8951" name="Rectangle 120"/>
            <p:cNvSpPr>
              <a:spLocks noChangeArrowheads="1"/>
            </p:cNvSpPr>
            <p:nvPr/>
          </p:nvSpPr>
          <p:spPr bwMode="auto">
            <a:xfrm>
              <a:off x="4456" y="357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8952" name="Freeform 124"/>
            <p:cNvSpPr>
              <a:spLocks/>
            </p:cNvSpPr>
            <p:nvPr/>
          </p:nvSpPr>
          <p:spPr bwMode="auto">
            <a:xfrm>
              <a:off x="320" y="2144"/>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53" name="Freeform 125"/>
            <p:cNvSpPr>
              <a:spLocks/>
            </p:cNvSpPr>
            <p:nvPr/>
          </p:nvSpPr>
          <p:spPr bwMode="auto">
            <a:xfrm>
              <a:off x="4728" y="2144"/>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54" name="Line 126"/>
            <p:cNvSpPr>
              <a:spLocks noChangeShapeType="1"/>
            </p:cNvSpPr>
            <p:nvPr/>
          </p:nvSpPr>
          <p:spPr bwMode="auto">
            <a:xfrm>
              <a:off x="43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5" name="Line 127"/>
            <p:cNvSpPr>
              <a:spLocks noChangeShapeType="1"/>
            </p:cNvSpPr>
            <p:nvPr/>
          </p:nvSpPr>
          <p:spPr bwMode="auto">
            <a:xfrm>
              <a:off x="57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6" name="Line 128"/>
            <p:cNvSpPr>
              <a:spLocks noChangeShapeType="1"/>
            </p:cNvSpPr>
            <p:nvPr/>
          </p:nvSpPr>
          <p:spPr bwMode="auto">
            <a:xfrm>
              <a:off x="72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7" name="Line 129"/>
            <p:cNvSpPr>
              <a:spLocks noChangeShapeType="1"/>
            </p:cNvSpPr>
            <p:nvPr/>
          </p:nvSpPr>
          <p:spPr bwMode="auto">
            <a:xfrm>
              <a:off x="86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8" name="Line 130"/>
            <p:cNvSpPr>
              <a:spLocks noChangeShapeType="1"/>
            </p:cNvSpPr>
            <p:nvPr/>
          </p:nvSpPr>
          <p:spPr bwMode="auto">
            <a:xfrm>
              <a:off x="100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9" name="Line 131"/>
            <p:cNvSpPr>
              <a:spLocks noChangeShapeType="1"/>
            </p:cNvSpPr>
            <p:nvPr/>
          </p:nvSpPr>
          <p:spPr bwMode="auto">
            <a:xfrm>
              <a:off x="115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0" name="Line 132"/>
            <p:cNvSpPr>
              <a:spLocks noChangeShapeType="1"/>
            </p:cNvSpPr>
            <p:nvPr/>
          </p:nvSpPr>
          <p:spPr bwMode="auto">
            <a:xfrm>
              <a:off x="129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1" name="Line 133"/>
            <p:cNvSpPr>
              <a:spLocks noChangeShapeType="1"/>
            </p:cNvSpPr>
            <p:nvPr/>
          </p:nvSpPr>
          <p:spPr bwMode="auto">
            <a:xfrm>
              <a:off x="144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2" name="Line 134"/>
            <p:cNvSpPr>
              <a:spLocks noChangeShapeType="1"/>
            </p:cNvSpPr>
            <p:nvPr/>
          </p:nvSpPr>
          <p:spPr bwMode="auto">
            <a:xfrm>
              <a:off x="158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3" name="Line 135"/>
            <p:cNvSpPr>
              <a:spLocks noChangeShapeType="1"/>
            </p:cNvSpPr>
            <p:nvPr/>
          </p:nvSpPr>
          <p:spPr bwMode="auto">
            <a:xfrm>
              <a:off x="172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4" name="Line 136"/>
            <p:cNvSpPr>
              <a:spLocks noChangeShapeType="1"/>
            </p:cNvSpPr>
            <p:nvPr/>
          </p:nvSpPr>
          <p:spPr bwMode="auto">
            <a:xfrm>
              <a:off x="187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5" name="Line 137"/>
            <p:cNvSpPr>
              <a:spLocks noChangeShapeType="1"/>
            </p:cNvSpPr>
            <p:nvPr/>
          </p:nvSpPr>
          <p:spPr bwMode="auto">
            <a:xfrm>
              <a:off x="201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6" name="Line 138"/>
            <p:cNvSpPr>
              <a:spLocks noChangeShapeType="1"/>
            </p:cNvSpPr>
            <p:nvPr/>
          </p:nvSpPr>
          <p:spPr bwMode="auto">
            <a:xfrm>
              <a:off x="216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7" name="Line 139"/>
            <p:cNvSpPr>
              <a:spLocks noChangeShapeType="1"/>
            </p:cNvSpPr>
            <p:nvPr/>
          </p:nvSpPr>
          <p:spPr bwMode="auto">
            <a:xfrm>
              <a:off x="230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8" name="Line 140"/>
            <p:cNvSpPr>
              <a:spLocks noChangeShapeType="1"/>
            </p:cNvSpPr>
            <p:nvPr/>
          </p:nvSpPr>
          <p:spPr bwMode="auto">
            <a:xfrm>
              <a:off x="244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9" name="Line 141"/>
            <p:cNvSpPr>
              <a:spLocks noChangeShapeType="1"/>
            </p:cNvSpPr>
            <p:nvPr/>
          </p:nvSpPr>
          <p:spPr bwMode="auto">
            <a:xfrm>
              <a:off x="259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0" name="Line 142"/>
            <p:cNvSpPr>
              <a:spLocks noChangeShapeType="1"/>
            </p:cNvSpPr>
            <p:nvPr/>
          </p:nvSpPr>
          <p:spPr bwMode="auto">
            <a:xfrm>
              <a:off x="273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1" name="Line 143"/>
            <p:cNvSpPr>
              <a:spLocks noChangeShapeType="1"/>
            </p:cNvSpPr>
            <p:nvPr/>
          </p:nvSpPr>
          <p:spPr bwMode="auto">
            <a:xfrm>
              <a:off x="288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2" name="Line 144"/>
            <p:cNvSpPr>
              <a:spLocks noChangeShapeType="1"/>
            </p:cNvSpPr>
            <p:nvPr/>
          </p:nvSpPr>
          <p:spPr bwMode="auto">
            <a:xfrm>
              <a:off x="302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3" name="Line 145"/>
            <p:cNvSpPr>
              <a:spLocks noChangeShapeType="1"/>
            </p:cNvSpPr>
            <p:nvPr/>
          </p:nvSpPr>
          <p:spPr bwMode="auto">
            <a:xfrm>
              <a:off x="316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4" name="Line 146"/>
            <p:cNvSpPr>
              <a:spLocks noChangeShapeType="1"/>
            </p:cNvSpPr>
            <p:nvPr/>
          </p:nvSpPr>
          <p:spPr bwMode="auto">
            <a:xfrm>
              <a:off x="331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5" name="Line 147"/>
            <p:cNvSpPr>
              <a:spLocks noChangeShapeType="1"/>
            </p:cNvSpPr>
            <p:nvPr/>
          </p:nvSpPr>
          <p:spPr bwMode="auto">
            <a:xfrm>
              <a:off x="345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6" name="Line 148"/>
            <p:cNvSpPr>
              <a:spLocks noChangeShapeType="1"/>
            </p:cNvSpPr>
            <p:nvPr/>
          </p:nvSpPr>
          <p:spPr bwMode="auto">
            <a:xfrm>
              <a:off x="360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7" name="Line 149"/>
            <p:cNvSpPr>
              <a:spLocks noChangeShapeType="1"/>
            </p:cNvSpPr>
            <p:nvPr/>
          </p:nvSpPr>
          <p:spPr bwMode="auto">
            <a:xfrm>
              <a:off x="374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8" name="Line 150"/>
            <p:cNvSpPr>
              <a:spLocks noChangeShapeType="1"/>
            </p:cNvSpPr>
            <p:nvPr/>
          </p:nvSpPr>
          <p:spPr bwMode="auto">
            <a:xfrm>
              <a:off x="388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9" name="Line 151"/>
            <p:cNvSpPr>
              <a:spLocks noChangeShapeType="1"/>
            </p:cNvSpPr>
            <p:nvPr/>
          </p:nvSpPr>
          <p:spPr bwMode="auto">
            <a:xfrm>
              <a:off x="403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0" name="Line 152"/>
            <p:cNvSpPr>
              <a:spLocks noChangeShapeType="1"/>
            </p:cNvSpPr>
            <p:nvPr/>
          </p:nvSpPr>
          <p:spPr bwMode="auto">
            <a:xfrm>
              <a:off x="417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1" name="Line 153"/>
            <p:cNvSpPr>
              <a:spLocks noChangeShapeType="1"/>
            </p:cNvSpPr>
            <p:nvPr/>
          </p:nvSpPr>
          <p:spPr bwMode="auto">
            <a:xfrm>
              <a:off x="432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2" name="Line 154"/>
            <p:cNvSpPr>
              <a:spLocks noChangeShapeType="1"/>
            </p:cNvSpPr>
            <p:nvPr/>
          </p:nvSpPr>
          <p:spPr bwMode="auto">
            <a:xfrm>
              <a:off x="446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3" name="Line 155"/>
            <p:cNvSpPr>
              <a:spLocks noChangeShapeType="1"/>
            </p:cNvSpPr>
            <p:nvPr/>
          </p:nvSpPr>
          <p:spPr bwMode="auto">
            <a:xfrm>
              <a:off x="460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4" name="Freeform 157"/>
            <p:cNvSpPr>
              <a:spLocks/>
            </p:cNvSpPr>
            <p:nvPr/>
          </p:nvSpPr>
          <p:spPr bwMode="auto">
            <a:xfrm>
              <a:off x="1400" y="375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85" name="Freeform 158"/>
            <p:cNvSpPr>
              <a:spLocks/>
            </p:cNvSpPr>
            <p:nvPr/>
          </p:nvSpPr>
          <p:spPr bwMode="auto">
            <a:xfrm>
              <a:off x="1400" y="128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86" name="Line 159"/>
            <p:cNvSpPr>
              <a:spLocks noChangeShapeType="1"/>
            </p:cNvSpPr>
            <p:nvPr/>
          </p:nvSpPr>
          <p:spPr bwMode="auto">
            <a:xfrm flipV="1">
              <a:off x="1424" y="3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7" name="Line 160"/>
            <p:cNvSpPr>
              <a:spLocks noChangeShapeType="1"/>
            </p:cNvSpPr>
            <p:nvPr/>
          </p:nvSpPr>
          <p:spPr bwMode="auto">
            <a:xfrm flipV="1">
              <a:off x="1424" y="3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8" name="Line 161"/>
            <p:cNvSpPr>
              <a:spLocks noChangeShapeType="1"/>
            </p:cNvSpPr>
            <p:nvPr/>
          </p:nvSpPr>
          <p:spPr bwMode="auto">
            <a:xfrm flipV="1">
              <a:off x="1424" y="3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9" name="Line 162"/>
            <p:cNvSpPr>
              <a:spLocks noChangeShapeType="1"/>
            </p:cNvSpPr>
            <p:nvPr/>
          </p:nvSpPr>
          <p:spPr bwMode="auto">
            <a:xfrm flipV="1">
              <a:off x="1424" y="3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0" name="Line 163"/>
            <p:cNvSpPr>
              <a:spLocks noChangeShapeType="1"/>
            </p:cNvSpPr>
            <p:nvPr/>
          </p:nvSpPr>
          <p:spPr bwMode="auto">
            <a:xfrm flipV="1">
              <a:off x="1424" y="3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1" name="Line 164"/>
            <p:cNvSpPr>
              <a:spLocks noChangeShapeType="1"/>
            </p:cNvSpPr>
            <p:nvPr/>
          </p:nvSpPr>
          <p:spPr bwMode="auto">
            <a:xfrm flipV="1">
              <a:off x="1424" y="2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2" name="Line 165"/>
            <p:cNvSpPr>
              <a:spLocks noChangeShapeType="1"/>
            </p:cNvSpPr>
            <p:nvPr/>
          </p:nvSpPr>
          <p:spPr bwMode="auto">
            <a:xfrm flipV="1">
              <a:off x="1424" y="2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3" name="Line 166"/>
            <p:cNvSpPr>
              <a:spLocks noChangeShapeType="1"/>
            </p:cNvSpPr>
            <p:nvPr/>
          </p:nvSpPr>
          <p:spPr bwMode="auto">
            <a:xfrm flipV="1">
              <a:off x="1424" y="2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4" name="Line 167"/>
            <p:cNvSpPr>
              <a:spLocks noChangeShapeType="1"/>
            </p:cNvSpPr>
            <p:nvPr/>
          </p:nvSpPr>
          <p:spPr bwMode="auto">
            <a:xfrm flipV="1">
              <a:off x="1424" y="2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5" name="Line 168"/>
            <p:cNvSpPr>
              <a:spLocks noChangeShapeType="1"/>
            </p:cNvSpPr>
            <p:nvPr/>
          </p:nvSpPr>
          <p:spPr bwMode="auto">
            <a:xfrm flipV="1">
              <a:off x="1424" y="2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6" name="Line 169"/>
            <p:cNvSpPr>
              <a:spLocks noChangeShapeType="1"/>
            </p:cNvSpPr>
            <p:nvPr/>
          </p:nvSpPr>
          <p:spPr bwMode="auto">
            <a:xfrm flipV="1">
              <a:off x="1424" y="2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7" name="Line 170"/>
            <p:cNvSpPr>
              <a:spLocks noChangeShapeType="1"/>
            </p:cNvSpPr>
            <p:nvPr/>
          </p:nvSpPr>
          <p:spPr bwMode="auto">
            <a:xfrm flipV="1">
              <a:off x="1424" y="2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8" name="Line 171"/>
            <p:cNvSpPr>
              <a:spLocks noChangeShapeType="1"/>
            </p:cNvSpPr>
            <p:nvPr/>
          </p:nvSpPr>
          <p:spPr bwMode="auto">
            <a:xfrm flipV="1">
              <a:off x="1424" y="19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9" name="Line 172"/>
            <p:cNvSpPr>
              <a:spLocks noChangeShapeType="1"/>
            </p:cNvSpPr>
            <p:nvPr/>
          </p:nvSpPr>
          <p:spPr bwMode="auto">
            <a:xfrm flipV="1">
              <a:off x="1424" y="18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0" name="Line 173"/>
            <p:cNvSpPr>
              <a:spLocks noChangeShapeType="1"/>
            </p:cNvSpPr>
            <p:nvPr/>
          </p:nvSpPr>
          <p:spPr bwMode="auto">
            <a:xfrm flipV="1">
              <a:off x="1424" y="16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1" name="Line 174"/>
            <p:cNvSpPr>
              <a:spLocks noChangeShapeType="1"/>
            </p:cNvSpPr>
            <p:nvPr/>
          </p:nvSpPr>
          <p:spPr bwMode="auto">
            <a:xfrm flipV="1">
              <a:off x="1424" y="15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2" name="Line 175"/>
            <p:cNvSpPr>
              <a:spLocks noChangeShapeType="1"/>
            </p:cNvSpPr>
            <p:nvPr/>
          </p:nvSpPr>
          <p:spPr bwMode="auto">
            <a:xfrm flipV="1">
              <a:off x="1424" y="139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3" name="Freeform 177"/>
            <p:cNvSpPr>
              <a:spLocks/>
            </p:cNvSpPr>
            <p:nvPr/>
          </p:nvSpPr>
          <p:spPr bwMode="auto">
            <a:xfrm>
              <a:off x="3792" y="3808"/>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04" name="Freeform 178"/>
            <p:cNvSpPr>
              <a:spLocks/>
            </p:cNvSpPr>
            <p:nvPr/>
          </p:nvSpPr>
          <p:spPr bwMode="auto">
            <a:xfrm>
              <a:off x="3792" y="133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05" name="Line 179"/>
            <p:cNvSpPr>
              <a:spLocks noChangeShapeType="1"/>
            </p:cNvSpPr>
            <p:nvPr/>
          </p:nvSpPr>
          <p:spPr bwMode="auto">
            <a:xfrm flipV="1">
              <a:off x="3816" y="37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6" name="Line 180"/>
            <p:cNvSpPr>
              <a:spLocks noChangeShapeType="1"/>
            </p:cNvSpPr>
            <p:nvPr/>
          </p:nvSpPr>
          <p:spPr bwMode="auto">
            <a:xfrm flipV="1">
              <a:off x="3816" y="35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7" name="Line 181"/>
            <p:cNvSpPr>
              <a:spLocks noChangeShapeType="1"/>
            </p:cNvSpPr>
            <p:nvPr/>
          </p:nvSpPr>
          <p:spPr bwMode="auto">
            <a:xfrm flipV="1">
              <a:off x="3816" y="34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8" name="Line 182"/>
            <p:cNvSpPr>
              <a:spLocks noChangeShapeType="1"/>
            </p:cNvSpPr>
            <p:nvPr/>
          </p:nvSpPr>
          <p:spPr bwMode="auto">
            <a:xfrm flipV="1">
              <a:off x="3816" y="33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9" name="Line 183"/>
            <p:cNvSpPr>
              <a:spLocks noChangeShapeType="1"/>
            </p:cNvSpPr>
            <p:nvPr/>
          </p:nvSpPr>
          <p:spPr bwMode="auto">
            <a:xfrm flipV="1">
              <a:off x="3816" y="31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0" name="Line 184"/>
            <p:cNvSpPr>
              <a:spLocks noChangeShapeType="1"/>
            </p:cNvSpPr>
            <p:nvPr/>
          </p:nvSpPr>
          <p:spPr bwMode="auto">
            <a:xfrm flipV="1">
              <a:off x="3816" y="30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1" name="Line 185"/>
            <p:cNvSpPr>
              <a:spLocks noChangeShapeType="1"/>
            </p:cNvSpPr>
            <p:nvPr/>
          </p:nvSpPr>
          <p:spPr bwMode="auto">
            <a:xfrm flipV="1">
              <a:off x="3816" y="28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2" name="Line 186"/>
            <p:cNvSpPr>
              <a:spLocks noChangeShapeType="1"/>
            </p:cNvSpPr>
            <p:nvPr/>
          </p:nvSpPr>
          <p:spPr bwMode="auto">
            <a:xfrm flipV="1">
              <a:off x="3816" y="27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3" name="Line 187"/>
            <p:cNvSpPr>
              <a:spLocks noChangeShapeType="1"/>
            </p:cNvSpPr>
            <p:nvPr/>
          </p:nvSpPr>
          <p:spPr bwMode="auto">
            <a:xfrm flipV="1">
              <a:off x="3816" y="25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4" name="Line 188"/>
            <p:cNvSpPr>
              <a:spLocks noChangeShapeType="1"/>
            </p:cNvSpPr>
            <p:nvPr/>
          </p:nvSpPr>
          <p:spPr bwMode="auto">
            <a:xfrm flipV="1">
              <a:off x="3816" y="24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5" name="Line 189"/>
            <p:cNvSpPr>
              <a:spLocks noChangeShapeType="1"/>
            </p:cNvSpPr>
            <p:nvPr/>
          </p:nvSpPr>
          <p:spPr bwMode="auto">
            <a:xfrm flipV="1">
              <a:off x="3816" y="22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6" name="Line 190"/>
            <p:cNvSpPr>
              <a:spLocks noChangeShapeType="1"/>
            </p:cNvSpPr>
            <p:nvPr/>
          </p:nvSpPr>
          <p:spPr bwMode="auto">
            <a:xfrm flipV="1">
              <a:off x="3816" y="21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7" name="Line 191"/>
            <p:cNvSpPr>
              <a:spLocks noChangeShapeType="1"/>
            </p:cNvSpPr>
            <p:nvPr/>
          </p:nvSpPr>
          <p:spPr bwMode="auto">
            <a:xfrm flipV="1">
              <a:off x="3816" y="20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8" name="Line 192"/>
            <p:cNvSpPr>
              <a:spLocks noChangeShapeType="1"/>
            </p:cNvSpPr>
            <p:nvPr/>
          </p:nvSpPr>
          <p:spPr bwMode="auto">
            <a:xfrm flipV="1">
              <a:off x="3816" y="18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9" name="Line 193"/>
            <p:cNvSpPr>
              <a:spLocks noChangeShapeType="1"/>
            </p:cNvSpPr>
            <p:nvPr/>
          </p:nvSpPr>
          <p:spPr bwMode="auto">
            <a:xfrm flipV="1">
              <a:off x="3816" y="17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0" name="Line 194"/>
            <p:cNvSpPr>
              <a:spLocks noChangeShapeType="1"/>
            </p:cNvSpPr>
            <p:nvPr/>
          </p:nvSpPr>
          <p:spPr bwMode="auto">
            <a:xfrm flipV="1">
              <a:off x="3816" y="15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1" name="Line 195"/>
            <p:cNvSpPr>
              <a:spLocks noChangeShapeType="1"/>
            </p:cNvSpPr>
            <p:nvPr/>
          </p:nvSpPr>
          <p:spPr bwMode="auto">
            <a:xfrm flipV="1">
              <a:off x="3816" y="144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2" name="Freeform 197"/>
            <p:cNvSpPr>
              <a:spLocks/>
            </p:cNvSpPr>
            <p:nvPr/>
          </p:nvSpPr>
          <p:spPr bwMode="auto">
            <a:xfrm>
              <a:off x="2776" y="37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23" name="Freeform 198"/>
            <p:cNvSpPr>
              <a:spLocks/>
            </p:cNvSpPr>
            <p:nvPr/>
          </p:nvSpPr>
          <p:spPr bwMode="auto">
            <a:xfrm>
              <a:off x="2776" y="12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24" name="Line 199"/>
            <p:cNvSpPr>
              <a:spLocks noChangeShapeType="1"/>
            </p:cNvSpPr>
            <p:nvPr/>
          </p:nvSpPr>
          <p:spPr bwMode="auto">
            <a:xfrm flipV="1">
              <a:off x="2800" y="36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5" name="Line 200"/>
            <p:cNvSpPr>
              <a:spLocks noChangeShapeType="1"/>
            </p:cNvSpPr>
            <p:nvPr/>
          </p:nvSpPr>
          <p:spPr bwMode="auto">
            <a:xfrm flipV="1">
              <a:off x="2800" y="35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6" name="Line 201"/>
            <p:cNvSpPr>
              <a:spLocks noChangeShapeType="1"/>
            </p:cNvSpPr>
            <p:nvPr/>
          </p:nvSpPr>
          <p:spPr bwMode="auto">
            <a:xfrm flipV="1">
              <a:off x="2800" y="33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7" name="Line 202"/>
            <p:cNvSpPr>
              <a:spLocks noChangeShapeType="1"/>
            </p:cNvSpPr>
            <p:nvPr/>
          </p:nvSpPr>
          <p:spPr bwMode="auto">
            <a:xfrm flipV="1">
              <a:off x="2800" y="32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8" name="Line 203"/>
            <p:cNvSpPr>
              <a:spLocks noChangeShapeType="1"/>
            </p:cNvSpPr>
            <p:nvPr/>
          </p:nvSpPr>
          <p:spPr bwMode="auto">
            <a:xfrm flipV="1">
              <a:off x="2800" y="30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9" name="Line 204"/>
            <p:cNvSpPr>
              <a:spLocks noChangeShapeType="1"/>
            </p:cNvSpPr>
            <p:nvPr/>
          </p:nvSpPr>
          <p:spPr bwMode="auto">
            <a:xfrm flipV="1">
              <a:off x="2800" y="29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0" name="Line 205"/>
            <p:cNvSpPr>
              <a:spLocks noChangeShapeType="1"/>
            </p:cNvSpPr>
            <p:nvPr/>
          </p:nvSpPr>
          <p:spPr bwMode="auto">
            <a:xfrm flipV="1">
              <a:off x="2800" y="27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1" name="Line 206"/>
            <p:cNvSpPr>
              <a:spLocks noChangeShapeType="1"/>
            </p:cNvSpPr>
            <p:nvPr/>
          </p:nvSpPr>
          <p:spPr bwMode="auto">
            <a:xfrm flipV="1">
              <a:off x="2800" y="2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2" name="Line 207"/>
            <p:cNvSpPr>
              <a:spLocks noChangeShapeType="1"/>
            </p:cNvSpPr>
            <p:nvPr/>
          </p:nvSpPr>
          <p:spPr bwMode="auto">
            <a:xfrm flipV="1">
              <a:off x="2800" y="2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3" name="Line 208"/>
            <p:cNvSpPr>
              <a:spLocks noChangeShapeType="1"/>
            </p:cNvSpPr>
            <p:nvPr/>
          </p:nvSpPr>
          <p:spPr bwMode="auto">
            <a:xfrm flipV="1">
              <a:off x="2800" y="2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4" name="Line 209"/>
            <p:cNvSpPr>
              <a:spLocks noChangeShapeType="1"/>
            </p:cNvSpPr>
            <p:nvPr/>
          </p:nvSpPr>
          <p:spPr bwMode="auto">
            <a:xfrm flipV="1">
              <a:off x="2800" y="2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5" name="Line 210"/>
            <p:cNvSpPr>
              <a:spLocks noChangeShapeType="1"/>
            </p:cNvSpPr>
            <p:nvPr/>
          </p:nvSpPr>
          <p:spPr bwMode="auto">
            <a:xfrm flipV="1">
              <a:off x="2800" y="2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6" name="Line 211"/>
            <p:cNvSpPr>
              <a:spLocks noChangeShapeType="1"/>
            </p:cNvSpPr>
            <p:nvPr/>
          </p:nvSpPr>
          <p:spPr bwMode="auto">
            <a:xfrm flipV="1">
              <a:off x="2800" y="1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7" name="Line 212"/>
            <p:cNvSpPr>
              <a:spLocks noChangeShapeType="1"/>
            </p:cNvSpPr>
            <p:nvPr/>
          </p:nvSpPr>
          <p:spPr bwMode="auto">
            <a:xfrm flipV="1">
              <a:off x="2800" y="1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8" name="Line 213"/>
            <p:cNvSpPr>
              <a:spLocks noChangeShapeType="1"/>
            </p:cNvSpPr>
            <p:nvPr/>
          </p:nvSpPr>
          <p:spPr bwMode="auto">
            <a:xfrm flipV="1">
              <a:off x="2800" y="1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9" name="Line 214"/>
            <p:cNvSpPr>
              <a:spLocks noChangeShapeType="1"/>
            </p:cNvSpPr>
            <p:nvPr/>
          </p:nvSpPr>
          <p:spPr bwMode="auto">
            <a:xfrm flipV="1">
              <a:off x="2800" y="1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40" name="Line 215"/>
            <p:cNvSpPr>
              <a:spLocks noChangeShapeType="1"/>
            </p:cNvSpPr>
            <p:nvPr/>
          </p:nvSpPr>
          <p:spPr bwMode="auto">
            <a:xfrm flipV="1">
              <a:off x="2800" y="136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41" name="Rectangle 217"/>
            <p:cNvSpPr>
              <a:spLocks noChangeArrowheads="1"/>
            </p:cNvSpPr>
            <p:nvPr/>
          </p:nvSpPr>
          <p:spPr bwMode="auto">
            <a:xfrm>
              <a:off x="456" y="310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9042" name="Rectangle 218"/>
            <p:cNvSpPr>
              <a:spLocks noChangeArrowheads="1"/>
            </p:cNvSpPr>
            <p:nvPr/>
          </p:nvSpPr>
          <p:spPr bwMode="auto">
            <a:xfrm>
              <a:off x="472" y="2224"/>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9043" name="Rectangle 219"/>
            <p:cNvSpPr>
              <a:spLocks noChangeArrowheads="1"/>
            </p:cNvSpPr>
            <p:nvPr/>
          </p:nvSpPr>
          <p:spPr bwMode="auto">
            <a:xfrm>
              <a:off x="472" y="178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9044" name="Oval 220"/>
            <p:cNvSpPr>
              <a:spLocks noChangeArrowheads="1"/>
            </p:cNvSpPr>
            <p:nvPr/>
          </p:nvSpPr>
          <p:spPr bwMode="auto">
            <a:xfrm>
              <a:off x="1948"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5" name="Oval 221"/>
            <p:cNvSpPr>
              <a:spLocks noChangeArrowheads="1"/>
            </p:cNvSpPr>
            <p:nvPr/>
          </p:nvSpPr>
          <p:spPr bwMode="auto">
            <a:xfrm>
              <a:off x="1148"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6" name="Oval 222"/>
            <p:cNvSpPr>
              <a:spLocks noChangeArrowheads="1"/>
            </p:cNvSpPr>
            <p:nvPr/>
          </p:nvSpPr>
          <p:spPr bwMode="auto">
            <a:xfrm>
              <a:off x="3116" y="246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7"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8" name="Oval 222"/>
            <p:cNvSpPr>
              <a:spLocks noChangeArrowheads="1"/>
            </p:cNvSpPr>
            <p:nvPr/>
          </p:nvSpPr>
          <p:spPr bwMode="auto">
            <a:xfrm>
              <a:off x="316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9" name="Oval 222"/>
            <p:cNvSpPr>
              <a:spLocks noChangeArrowheads="1"/>
            </p:cNvSpPr>
            <p:nvPr/>
          </p:nvSpPr>
          <p:spPr bwMode="auto">
            <a:xfrm>
              <a:off x="4224" y="254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50" name="Oval 222"/>
            <p:cNvSpPr>
              <a:spLocks noChangeArrowheads="1"/>
            </p:cNvSpPr>
            <p:nvPr/>
          </p:nvSpPr>
          <p:spPr bwMode="auto">
            <a:xfrm>
              <a:off x="720" y="1968"/>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0607725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DDDDDD"/>
                  </a:outerShdw>
                </a:effectLst>
              </a:rPr>
              <a:t>Strong </a:t>
            </a:r>
            <a:r>
              <a:rPr lang="en-US" dirty="0">
                <a:effectLst>
                  <a:outerShdw blurRad="38100" dist="38100" dir="2700000" algn="tl">
                    <a:srgbClr val="DDDDDD"/>
                  </a:outerShdw>
                </a:effectLst>
              </a:rPr>
              <a:t>Robustness Test </a:t>
            </a:r>
            <a:endParaRPr lang="en-US" dirty="0"/>
          </a:p>
        </p:txBody>
      </p:sp>
      <p:sp>
        <p:nvSpPr>
          <p:cNvPr id="3" name="Content Placeholder 2"/>
          <p:cNvSpPr>
            <a:spLocks noGrp="1"/>
          </p:cNvSpPr>
          <p:nvPr>
            <p:ph idx="1"/>
          </p:nvPr>
        </p:nvSpPr>
        <p:spPr/>
        <p:txBody>
          <a:bodyPr/>
          <a:lstStyle/>
          <a:p>
            <a:r>
              <a:rPr lang="en-US" dirty="0" smtClean="0"/>
              <a:t>Add robustness test cases to strong normal test suite. </a:t>
            </a:r>
          </a:p>
          <a:p>
            <a:r>
              <a:rPr lang="en-US" dirty="0" smtClean="0"/>
              <a:t>Every invalid equivalence class of an input variable is tested with all combinations of valid equivalence classes of other input variable.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41039960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17"/>
          <p:cNvSpPr/>
          <p:nvPr/>
        </p:nvSpPr>
        <p:spPr>
          <a:xfrm>
            <a:off x="30480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Robustness Test </a:t>
            </a:r>
            <a:r>
              <a:rPr lang="en-US" dirty="0" smtClean="0">
                <a:effectLst>
                  <a:outerShdw blurRad="38100" dist="38100" dir="2700000" algn="tl">
                    <a:srgbClr val="DDDDDD"/>
                  </a:outerShdw>
                </a:effectLst>
              </a:rPr>
              <a:t>Cases</a:t>
            </a:r>
            <a:endParaRPr lang="en-US" dirty="0"/>
          </a:p>
        </p:txBody>
      </p:sp>
      <p:grpSp>
        <p:nvGrpSpPr>
          <p:cNvPr id="80904" name="Group 215"/>
          <p:cNvGrpSpPr>
            <a:grpSpLocks/>
          </p:cNvGrpSpPr>
          <p:nvPr/>
        </p:nvGrpSpPr>
        <p:grpSpPr bwMode="auto">
          <a:xfrm>
            <a:off x="1905000" y="1600200"/>
            <a:ext cx="8102600" cy="4940300"/>
            <a:chOff x="336" y="864"/>
            <a:chExt cx="5104" cy="3112"/>
          </a:xfrm>
        </p:grpSpPr>
        <p:grpSp>
          <p:nvGrpSpPr>
            <p:cNvPr id="80905" name="Group 24"/>
            <p:cNvGrpSpPr>
              <a:grpSpLocks/>
            </p:cNvGrpSpPr>
            <p:nvPr/>
          </p:nvGrpSpPr>
          <p:grpSpPr bwMode="auto">
            <a:xfrm>
              <a:off x="616" y="1200"/>
              <a:ext cx="72" cy="2504"/>
              <a:chOff x="616" y="544"/>
              <a:chExt cx="72" cy="2504"/>
            </a:xfrm>
          </p:grpSpPr>
          <p:sp>
            <p:nvSpPr>
              <p:cNvPr id="81113"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114"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6" name="Group 27"/>
            <p:cNvGrpSpPr>
              <a:grpSpLocks/>
            </p:cNvGrpSpPr>
            <p:nvPr/>
          </p:nvGrpSpPr>
          <p:grpSpPr bwMode="auto">
            <a:xfrm>
              <a:off x="512" y="3496"/>
              <a:ext cx="4928" cy="72"/>
              <a:chOff x="512" y="2840"/>
              <a:chExt cx="4928" cy="72"/>
            </a:xfrm>
          </p:grpSpPr>
          <p:sp>
            <p:nvSpPr>
              <p:cNvPr id="81111"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112"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7" name="Group 60"/>
            <p:cNvGrpSpPr>
              <a:grpSpLocks/>
            </p:cNvGrpSpPr>
            <p:nvPr/>
          </p:nvGrpSpPr>
          <p:grpSpPr bwMode="auto">
            <a:xfrm>
              <a:off x="336" y="3056"/>
              <a:ext cx="4520" cy="56"/>
              <a:chOff x="336" y="2400"/>
              <a:chExt cx="4520" cy="56"/>
            </a:xfrm>
          </p:grpSpPr>
          <p:sp>
            <p:nvSpPr>
              <p:cNvPr id="81079"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80"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81"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2"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3"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4"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5"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6"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7"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8"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9"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0"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1"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2"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3"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4"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5"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6"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7"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8"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9"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0"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1"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2"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3"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4"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5"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6"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7"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8"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9"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10"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8" name="Group 80"/>
            <p:cNvGrpSpPr>
              <a:grpSpLocks/>
            </p:cNvGrpSpPr>
            <p:nvPr/>
          </p:nvGrpSpPr>
          <p:grpSpPr bwMode="auto">
            <a:xfrm>
              <a:off x="960" y="1296"/>
              <a:ext cx="56" cy="2584"/>
              <a:chOff x="960" y="640"/>
              <a:chExt cx="56" cy="2584"/>
            </a:xfrm>
          </p:grpSpPr>
          <p:sp>
            <p:nvSpPr>
              <p:cNvPr id="81060"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61"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62"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3"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4"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5"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6"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7"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8"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9"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0"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1"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2"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3"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4"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5"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6"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7"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8"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9" name="Group 113"/>
            <p:cNvGrpSpPr>
              <a:grpSpLocks/>
            </p:cNvGrpSpPr>
            <p:nvPr/>
          </p:nvGrpSpPr>
          <p:grpSpPr bwMode="auto">
            <a:xfrm>
              <a:off x="336" y="1768"/>
              <a:ext cx="4512" cy="56"/>
              <a:chOff x="336" y="1112"/>
              <a:chExt cx="4512" cy="56"/>
            </a:xfrm>
          </p:grpSpPr>
          <p:sp>
            <p:nvSpPr>
              <p:cNvPr id="81028"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29"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30"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1"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2"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3"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4"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5"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6"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7"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8"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9"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0"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1"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2"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3"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4"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5"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6"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7"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8"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9"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0"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1"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2"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3"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4"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5"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6"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7"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8"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9"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80910" name="Rectangle 114"/>
            <p:cNvSpPr>
              <a:spLocks noChangeArrowheads="1"/>
            </p:cNvSpPr>
            <p:nvPr/>
          </p:nvSpPr>
          <p:spPr bwMode="auto">
            <a:xfrm>
              <a:off x="1040" y="367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80911" name="Rectangle 115"/>
            <p:cNvSpPr>
              <a:spLocks noChangeArrowheads="1"/>
            </p:cNvSpPr>
            <p:nvPr/>
          </p:nvSpPr>
          <p:spPr bwMode="auto">
            <a:xfrm>
              <a:off x="1576" y="365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80912" name="Rectangle 116"/>
            <p:cNvSpPr>
              <a:spLocks noChangeArrowheads="1"/>
            </p:cNvSpPr>
            <p:nvPr/>
          </p:nvSpPr>
          <p:spPr bwMode="auto">
            <a:xfrm>
              <a:off x="2936" y="365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80913" name="Rectangle 117"/>
            <p:cNvSpPr>
              <a:spLocks noChangeArrowheads="1"/>
            </p:cNvSpPr>
            <p:nvPr/>
          </p:nvSpPr>
          <p:spPr bwMode="auto">
            <a:xfrm>
              <a:off x="3944" y="3648"/>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80914" name="Rectangle 118"/>
            <p:cNvSpPr>
              <a:spLocks noChangeArrowheads="1"/>
            </p:cNvSpPr>
            <p:nvPr/>
          </p:nvSpPr>
          <p:spPr bwMode="auto">
            <a:xfrm>
              <a:off x="584" y="8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80915" name="Rectangle 120"/>
            <p:cNvSpPr>
              <a:spLocks noChangeArrowheads="1"/>
            </p:cNvSpPr>
            <p:nvPr/>
          </p:nvSpPr>
          <p:spPr bwMode="auto">
            <a:xfrm>
              <a:off x="4504" y="362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80916" name="Group 156"/>
            <p:cNvGrpSpPr>
              <a:grpSpLocks/>
            </p:cNvGrpSpPr>
            <p:nvPr/>
          </p:nvGrpSpPr>
          <p:grpSpPr bwMode="auto">
            <a:xfrm>
              <a:off x="368" y="2192"/>
              <a:ext cx="4520" cy="56"/>
              <a:chOff x="368" y="1536"/>
              <a:chExt cx="4520" cy="56"/>
            </a:xfrm>
          </p:grpSpPr>
          <p:sp>
            <p:nvSpPr>
              <p:cNvPr id="80996"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97"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98"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9"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0"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1"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2"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3"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4"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5"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6"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7"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8"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9"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0"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1"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2"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3"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4"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5"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6"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7"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8"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9"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0"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1"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2"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3"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4"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5"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6"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7"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7" name="Group 176"/>
            <p:cNvGrpSpPr>
              <a:grpSpLocks/>
            </p:cNvGrpSpPr>
            <p:nvPr/>
          </p:nvGrpSpPr>
          <p:grpSpPr bwMode="auto">
            <a:xfrm>
              <a:off x="1448" y="1328"/>
              <a:ext cx="56" cy="2584"/>
              <a:chOff x="1448" y="672"/>
              <a:chExt cx="56" cy="2584"/>
            </a:xfrm>
          </p:grpSpPr>
          <p:sp>
            <p:nvSpPr>
              <p:cNvPr id="80977"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78"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79"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0"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1"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2"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3"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4"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5"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6"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7"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8"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9"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0"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1"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2"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3"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4"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5"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8" name="Group 196"/>
            <p:cNvGrpSpPr>
              <a:grpSpLocks/>
            </p:cNvGrpSpPr>
            <p:nvPr/>
          </p:nvGrpSpPr>
          <p:grpSpPr bwMode="auto">
            <a:xfrm>
              <a:off x="3840" y="1384"/>
              <a:ext cx="56" cy="2592"/>
              <a:chOff x="3840" y="728"/>
              <a:chExt cx="56" cy="2592"/>
            </a:xfrm>
          </p:grpSpPr>
          <p:sp>
            <p:nvSpPr>
              <p:cNvPr id="80958"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59"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60"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1"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2"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3"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4"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5"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6"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7"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8"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9"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0"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1"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2"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3"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4"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5"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6"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9" name="Group 216"/>
            <p:cNvGrpSpPr>
              <a:grpSpLocks/>
            </p:cNvGrpSpPr>
            <p:nvPr/>
          </p:nvGrpSpPr>
          <p:grpSpPr bwMode="auto">
            <a:xfrm>
              <a:off x="2824" y="1304"/>
              <a:ext cx="56" cy="2584"/>
              <a:chOff x="2824" y="648"/>
              <a:chExt cx="56" cy="2584"/>
            </a:xfrm>
          </p:grpSpPr>
          <p:sp>
            <p:nvSpPr>
              <p:cNvPr id="80939"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40"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41"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2"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3"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4"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5"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6"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7"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8"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9"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0"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1"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2"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3"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4"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5"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6"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7"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80920" name="Rectangle 217"/>
            <p:cNvSpPr>
              <a:spLocks noChangeArrowheads="1"/>
            </p:cNvSpPr>
            <p:nvPr/>
          </p:nvSpPr>
          <p:spPr bwMode="auto">
            <a:xfrm>
              <a:off x="504" y="31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80921" name="Rectangle 218"/>
            <p:cNvSpPr>
              <a:spLocks noChangeArrowheads="1"/>
            </p:cNvSpPr>
            <p:nvPr/>
          </p:nvSpPr>
          <p:spPr bwMode="auto">
            <a:xfrm>
              <a:off x="520" y="2272"/>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80922" name="Rectangle 219"/>
            <p:cNvSpPr>
              <a:spLocks noChangeArrowheads="1"/>
            </p:cNvSpPr>
            <p:nvPr/>
          </p:nvSpPr>
          <p:spPr bwMode="auto">
            <a:xfrm>
              <a:off x="520" y="183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80923" name="Oval 220"/>
            <p:cNvSpPr>
              <a:spLocks noChangeArrowheads="1"/>
            </p:cNvSpPr>
            <p:nvPr/>
          </p:nvSpPr>
          <p:spPr bwMode="auto">
            <a:xfrm>
              <a:off x="1996" y="1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4" name="Oval 221"/>
            <p:cNvSpPr>
              <a:spLocks noChangeArrowheads="1"/>
            </p:cNvSpPr>
            <p:nvPr/>
          </p:nvSpPr>
          <p:spPr bwMode="auto">
            <a:xfrm>
              <a:off x="1196" y="25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5" name="Oval 222"/>
            <p:cNvSpPr>
              <a:spLocks noChangeArrowheads="1"/>
            </p:cNvSpPr>
            <p:nvPr/>
          </p:nvSpPr>
          <p:spPr bwMode="auto">
            <a:xfrm>
              <a:off x="3500" y="27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6" name="Oval 223"/>
            <p:cNvSpPr>
              <a:spLocks noChangeArrowheads="1"/>
            </p:cNvSpPr>
            <p:nvPr/>
          </p:nvSpPr>
          <p:spPr bwMode="auto">
            <a:xfrm>
              <a:off x="3516"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7" name="Oval 224"/>
            <p:cNvSpPr>
              <a:spLocks noChangeArrowheads="1"/>
            </p:cNvSpPr>
            <p:nvPr/>
          </p:nvSpPr>
          <p:spPr bwMode="auto">
            <a:xfrm>
              <a:off x="2460" y="25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8" name="Oval 225"/>
            <p:cNvSpPr>
              <a:spLocks noChangeArrowheads="1"/>
            </p:cNvSpPr>
            <p:nvPr/>
          </p:nvSpPr>
          <p:spPr bwMode="auto">
            <a:xfrm>
              <a:off x="1276" y="1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9"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0" name="Oval 222"/>
            <p:cNvSpPr>
              <a:spLocks noChangeArrowheads="1"/>
            </p:cNvSpPr>
            <p:nvPr/>
          </p:nvSpPr>
          <p:spPr bwMode="auto">
            <a:xfrm>
              <a:off x="3216" y="1440"/>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1" name="Oval 222"/>
            <p:cNvSpPr>
              <a:spLocks noChangeArrowheads="1"/>
            </p:cNvSpPr>
            <p:nvPr/>
          </p:nvSpPr>
          <p:spPr bwMode="auto">
            <a:xfrm>
              <a:off x="1200" y="14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2" name="Oval 222"/>
            <p:cNvSpPr>
              <a:spLocks noChangeArrowheads="1"/>
            </p:cNvSpPr>
            <p:nvPr/>
          </p:nvSpPr>
          <p:spPr bwMode="auto">
            <a:xfrm>
              <a:off x="124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3" name="Oval 222"/>
            <p:cNvSpPr>
              <a:spLocks noChangeArrowheads="1"/>
            </p:cNvSpPr>
            <p:nvPr/>
          </p:nvSpPr>
          <p:spPr bwMode="auto">
            <a:xfrm>
              <a:off x="2016"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4" name="Oval 222"/>
            <p:cNvSpPr>
              <a:spLocks noChangeArrowheads="1"/>
            </p:cNvSpPr>
            <p:nvPr/>
          </p:nvSpPr>
          <p:spPr bwMode="auto">
            <a:xfrm>
              <a:off x="3312" y="326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5" name="Oval 222"/>
            <p:cNvSpPr>
              <a:spLocks noChangeArrowheads="1"/>
            </p:cNvSpPr>
            <p:nvPr/>
          </p:nvSpPr>
          <p:spPr bwMode="auto">
            <a:xfrm>
              <a:off x="412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6" name="Oval 222"/>
            <p:cNvSpPr>
              <a:spLocks noChangeArrowheads="1"/>
            </p:cNvSpPr>
            <p:nvPr/>
          </p:nvSpPr>
          <p:spPr bwMode="auto">
            <a:xfrm>
              <a:off x="4272" y="26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7" name="Oval 222"/>
            <p:cNvSpPr>
              <a:spLocks noChangeArrowheads="1"/>
            </p:cNvSpPr>
            <p:nvPr/>
          </p:nvSpPr>
          <p:spPr bwMode="auto">
            <a:xfrm>
              <a:off x="76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8" name="Oval 222"/>
            <p:cNvSpPr>
              <a:spLocks noChangeArrowheads="1"/>
            </p:cNvSpPr>
            <p:nvPr/>
          </p:nvSpPr>
          <p:spPr bwMode="auto">
            <a:xfrm>
              <a:off x="816" y="2592"/>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7634852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smtClean="0"/>
              <a:t>Summary</a:t>
            </a:r>
            <a:endParaRPr lang="en-US" dirty="0"/>
          </a:p>
        </p:txBody>
      </p:sp>
      <p:sp>
        <p:nvSpPr>
          <p:cNvPr id="70661" name="Rectangle 3"/>
          <p:cNvSpPr>
            <a:spLocks noGrp="1" noChangeArrowheads="1"/>
          </p:cNvSpPr>
          <p:nvPr>
            <p:ph idx="1"/>
          </p:nvPr>
        </p:nvSpPr>
        <p:spPr/>
        <p:txBody>
          <a:bodyPr/>
          <a:lstStyle/>
          <a:p>
            <a:pPr>
              <a:lnSpc>
                <a:spcPct val="90000"/>
              </a:lnSpc>
            </a:pPr>
            <a:r>
              <a:rPr lang="en-US" sz="3200" u="sng" dirty="0"/>
              <a:t>For Multiple input variables</a:t>
            </a:r>
          </a:p>
          <a:p>
            <a:pPr marL="742950" lvl="1" indent="-285750"/>
            <a:r>
              <a:rPr lang="en-US" sz="2800" b="1" dirty="0"/>
              <a:t>Weak normal test</a:t>
            </a:r>
            <a:r>
              <a:rPr lang="en-US" sz="2800" dirty="0"/>
              <a:t>: </a:t>
            </a:r>
          </a:p>
          <a:p>
            <a:pPr lvl="2"/>
            <a:r>
              <a:rPr lang="en-US" sz="2400" dirty="0"/>
              <a:t>Select </a:t>
            </a:r>
            <a:r>
              <a:rPr lang="en-US" sz="2400" b="1" dirty="0"/>
              <a:t>one</a:t>
            </a:r>
            <a:r>
              <a:rPr lang="en-US" sz="2400" dirty="0"/>
              <a:t>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48010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r>
              <a:rPr lang="en-US" dirty="0"/>
              <a:t>Example: nextDate() Function</a:t>
            </a:r>
          </a:p>
        </p:txBody>
      </p:sp>
      <p:sp>
        <p:nvSpPr>
          <p:cNvPr id="82949" name="Rectangle 3"/>
          <p:cNvSpPr>
            <a:spLocks noGrp="1" noChangeArrowheads="1"/>
          </p:cNvSpPr>
          <p:nvPr>
            <p:ph idx="1"/>
          </p:nvPr>
        </p:nvSpPr>
        <p:spPr/>
        <p:txBody>
          <a:bodyPr>
            <a:normAutofit lnSpcReduction="10000"/>
          </a:bodyPr>
          <a:lstStyle/>
          <a:p>
            <a:pPr>
              <a:defRPr/>
            </a:pPr>
            <a:r>
              <a:rPr lang="en-US" dirty="0"/>
              <a:t>This program reads a date in the format of </a:t>
            </a:r>
          </a:p>
          <a:p>
            <a:pPr marL="0" indent="0">
              <a:buNone/>
              <a:defRPr/>
            </a:pPr>
            <a:r>
              <a:rPr lang="en-US" dirty="0"/>
              <a:t>	</a:t>
            </a:r>
            <a:r>
              <a:rPr lang="en-US" dirty="0">
                <a:solidFill>
                  <a:schemeClr val="tx2"/>
                </a:solidFill>
              </a:rPr>
              <a:t>mm/dd/yyyy</a:t>
            </a:r>
            <a:r>
              <a:rPr lang="en-US" dirty="0"/>
              <a:t> </a:t>
            </a:r>
          </a:p>
          <a:p>
            <a:pPr>
              <a:buFont typeface="Wingdings 3" charset="0"/>
              <a:buNone/>
              <a:defRPr/>
            </a:pPr>
            <a:r>
              <a:rPr lang="en-US" dirty="0"/>
              <a:t>	and prints out the next date.</a:t>
            </a:r>
          </a:p>
          <a:p>
            <a:pPr>
              <a:defRPr/>
            </a:pPr>
            <a:r>
              <a:rPr lang="en-US" dirty="0"/>
              <a:t>For example, an input of </a:t>
            </a:r>
          </a:p>
          <a:p>
            <a:pPr>
              <a:buFont typeface="Wingdings 3" charset="0"/>
              <a:buNone/>
              <a:defRPr/>
            </a:pPr>
            <a:r>
              <a:rPr lang="en-US" dirty="0">
                <a:solidFill>
                  <a:srgbClr val="6666FF"/>
                </a:solidFill>
              </a:rPr>
              <a:t>		03/31/2014</a:t>
            </a:r>
            <a:r>
              <a:rPr lang="en-US" dirty="0"/>
              <a:t> </a:t>
            </a:r>
          </a:p>
          <a:p>
            <a:pPr>
              <a:buFont typeface="Wingdings 3" charset="0"/>
              <a:buNone/>
              <a:defRPr/>
            </a:pPr>
            <a:r>
              <a:rPr lang="en-US" dirty="0"/>
              <a:t>	gives an output of </a:t>
            </a:r>
          </a:p>
          <a:p>
            <a:pPr>
              <a:buFont typeface="Wingdings 3" charset="0"/>
              <a:buNone/>
              <a:defRPr/>
            </a:pPr>
            <a:r>
              <a:rPr lang="en-US" dirty="0"/>
              <a:t>		</a:t>
            </a:r>
            <a:r>
              <a:rPr lang="en-US" dirty="0">
                <a:solidFill>
                  <a:srgbClr val="6666FF"/>
                </a:solidFill>
              </a:rPr>
              <a:t>04/01/2014</a:t>
            </a:r>
            <a:endParaRPr lang="en-US" dirty="0"/>
          </a:p>
          <a:p>
            <a:pPr>
              <a:defRPr/>
            </a:pPr>
            <a:r>
              <a:rPr lang="en-US" dirty="0"/>
              <a:t>A constraint (arbitrary, for illustration purpose only)</a:t>
            </a:r>
          </a:p>
          <a:p>
            <a:pPr lvl="1">
              <a:defRPr/>
            </a:pPr>
            <a:r>
              <a:rPr lang="en-US" dirty="0"/>
              <a:t>The year is between 1800 and 2200 inclusive</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10048588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en-US" sz="3600" dirty="0"/>
              <a:t>Example: nextDate(): </a:t>
            </a:r>
            <a:r>
              <a:rPr lang="en-US" sz="2400" dirty="0"/>
              <a:t>Valid Equivalence Classes</a:t>
            </a:r>
            <a:endParaRPr lang="en-US" sz="4000" dirty="0"/>
          </a:p>
        </p:txBody>
      </p:sp>
      <p:sp>
        <p:nvSpPr>
          <p:cNvPr id="84997" name="Rectangle 3"/>
          <p:cNvSpPr>
            <a:spLocks noGrp="1" noChangeArrowheads="1"/>
          </p:cNvSpPr>
          <p:nvPr>
            <p:ph idx="1"/>
          </p:nvPr>
        </p:nvSpPr>
        <p:spPr>
          <a:xfrm>
            <a:off x="1011936" y="1371600"/>
            <a:ext cx="8442960" cy="5138928"/>
          </a:xfrm>
        </p:spPr>
        <p:txBody>
          <a:bodyPr/>
          <a:lstStyle/>
          <a:p>
            <a:pPr>
              <a:lnSpc>
                <a:spcPct val="90000"/>
              </a:lnSpc>
            </a:pPr>
            <a:r>
              <a:rPr lang="en-US" sz="2400" dirty="0"/>
              <a:t>The valid equivalence classes for the Day </a:t>
            </a:r>
          </a:p>
          <a:p>
            <a:pPr marL="742950" lvl="1" indent="-285750"/>
            <a:r>
              <a:rPr lang="en-US" dirty="0"/>
              <a:t>{ 1 ≤ Day ≤ 28 }  </a:t>
            </a:r>
          </a:p>
          <a:p>
            <a:pPr marL="742950" lvl="1" indent="-285750"/>
            <a:r>
              <a:rPr lang="en-US" dirty="0"/>
              <a:t>{ Day = 29 } </a:t>
            </a:r>
          </a:p>
          <a:p>
            <a:pPr marL="742950" lvl="1" indent="-285750"/>
            <a:r>
              <a:rPr lang="en-US" dirty="0"/>
              <a:t>{ Day = 30 }</a:t>
            </a:r>
          </a:p>
          <a:p>
            <a:pPr marL="742950" lvl="1" indent="-285750"/>
            <a:r>
              <a:rPr lang="en-US" dirty="0"/>
              <a:t>{ Day = 31 }</a:t>
            </a:r>
          </a:p>
          <a:p>
            <a:pPr>
              <a:lnSpc>
                <a:spcPct val="90000"/>
              </a:lnSpc>
            </a:pPr>
            <a:r>
              <a:rPr lang="en-US" sz="2400" dirty="0"/>
              <a:t>The valid equivalence classes for the Month </a:t>
            </a:r>
          </a:p>
          <a:p>
            <a:pPr marL="742950" lvl="1" indent="-285750"/>
            <a:r>
              <a:rPr lang="en-US" dirty="0"/>
              <a:t>{ Month has 30 days }</a:t>
            </a:r>
          </a:p>
          <a:p>
            <a:pPr marL="742950" lvl="1" indent="-285750"/>
            <a:r>
              <a:rPr lang="en-US" dirty="0"/>
              <a:t>{ Month has 31 days } </a:t>
            </a:r>
          </a:p>
          <a:p>
            <a:pPr marL="742950" lvl="1" indent="-285750"/>
            <a:r>
              <a:rPr lang="en-US" dirty="0"/>
              <a:t>{ Month = February }</a:t>
            </a:r>
          </a:p>
          <a:p>
            <a:pPr>
              <a:lnSpc>
                <a:spcPct val="90000"/>
              </a:lnSpc>
            </a:pPr>
            <a:r>
              <a:rPr lang="en-US" sz="2400" dirty="0"/>
              <a:t>The valid equivalence classes for the Year</a:t>
            </a:r>
          </a:p>
          <a:p>
            <a:pPr marL="742950" lvl="1" indent="-285750"/>
            <a:r>
              <a:rPr lang="en-US" dirty="0"/>
              <a:t>{ Year is not a leap year }</a:t>
            </a:r>
          </a:p>
          <a:p>
            <a:pPr marL="742950" lvl="1" indent="-285750"/>
            <a:r>
              <a:rPr lang="en-US" dirty="0"/>
              <a:t>{ Year is a leap year }</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39685773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en-US" sz="3600" dirty="0"/>
              <a:t>Example: nextDate(): </a:t>
            </a:r>
            <a:r>
              <a:rPr lang="en-US" sz="2400" dirty="0"/>
              <a:t>Invalid Equivalence Classes</a:t>
            </a:r>
            <a:endParaRPr lang="en-US" sz="2000" dirty="0"/>
          </a:p>
        </p:txBody>
      </p:sp>
      <p:sp>
        <p:nvSpPr>
          <p:cNvPr id="87045" name="Rectangle 3"/>
          <p:cNvSpPr>
            <a:spLocks noGrp="1" noChangeArrowheads="1"/>
          </p:cNvSpPr>
          <p:nvPr>
            <p:ph idx="1"/>
          </p:nvPr>
        </p:nvSpPr>
        <p:spPr>
          <a:xfrm>
            <a:off x="838200" y="1475232"/>
            <a:ext cx="8744712" cy="5081016"/>
          </a:xfrm>
        </p:spPr>
        <p:txBody>
          <a:bodyPr/>
          <a:lstStyle/>
          <a:p>
            <a:pPr>
              <a:lnSpc>
                <a:spcPct val="90000"/>
              </a:lnSpc>
            </a:pPr>
            <a:r>
              <a:rPr lang="en-US" sz="2400" dirty="0"/>
              <a:t>The invalid equivalence classes for the Day</a:t>
            </a:r>
          </a:p>
          <a:p>
            <a:pPr marL="457200" lvl="1" indent="0">
              <a:buNone/>
            </a:pPr>
            <a:r>
              <a:rPr lang="en-US" sz="2000" dirty="0"/>
              <a:t>{ Day &lt; 1 }			{ Day &gt; 31 } </a:t>
            </a:r>
          </a:p>
          <a:p>
            <a:pPr marL="457200" lvl="1" indent="0">
              <a:buNone/>
            </a:pPr>
            <a:r>
              <a:rPr lang="en-US" sz="2000" dirty="0"/>
              <a:t>{ Incorrect format of Day } 	{ Illegal characters of Day } </a:t>
            </a:r>
          </a:p>
          <a:p>
            <a:pPr>
              <a:lnSpc>
                <a:spcPct val="90000"/>
              </a:lnSpc>
            </a:pPr>
            <a:r>
              <a:rPr lang="en-US" sz="2400" dirty="0"/>
              <a:t>The invalid equivalence classes for the Month </a:t>
            </a:r>
          </a:p>
          <a:p>
            <a:pPr marL="457200" lvl="1" indent="0">
              <a:buNone/>
            </a:pPr>
            <a:r>
              <a:rPr lang="en-US" sz="2000" dirty="0"/>
              <a:t>{ Month &lt; 1 }		{ Month &gt; 12 }</a:t>
            </a:r>
          </a:p>
          <a:p>
            <a:pPr marL="457200" lvl="1" indent="0">
              <a:buNone/>
            </a:pPr>
            <a:r>
              <a:rPr lang="en-US" sz="2000" dirty="0"/>
              <a:t>{ Incorrect format of Month }	{ Illegal characters of Month } </a:t>
            </a:r>
          </a:p>
          <a:p>
            <a:pPr>
              <a:lnSpc>
                <a:spcPct val="90000"/>
              </a:lnSpc>
            </a:pPr>
            <a:r>
              <a:rPr lang="en-US" sz="2400" dirty="0"/>
              <a:t>The invalid equivalence classes for the Year</a:t>
            </a:r>
          </a:p>
          <a:p>
            <a:pPr marL="457200" lvl="1" indent="0">
              <a:buNone/>
            </a:pPr>
            <a:r>
              <a:rPr lang="en-US" sz="2000" dirty="0"/>
              <a:t>{ Year &lt; 1800 }		{ Year &gt; 2200 }</a:t>
            </a:r>
          </a:p>
          <a:p>
            <a:pPr marL="457200" lvl="1" indent="0">
              <a:buNone/>
            </a:pPr>
            <a:r>
              <a:rPr lang="en-US" sz="2000" dirty="0"/>
              <a:t>{ Incorrect format of Year }	{ Illegal characters of Year } </a:t>
            </a:r>
          </a:p>
          <a:p>
            <a:pPr>
              <a:lnSpc>
                <a:spcPct val="90000"/>
              </a:lnSpc>
            </a:pPr>
            <a:r>
              <a:rPr lang="en-US" sz="2400" dirty="0"/>
              <a:t>Other invalid equivalence classes</a:t>
            </a:r>
          </a:p>
          <a:p>
            <a:pPr marL="457200" lvl="1" indent="0">
              <a:buNone/>
            </a:pPr>
            <a:r>
              <a:rPr lang="en-US" sz="2000" dirty="0"/>
              <a:t>{ Incorrect order of Day, Month, Year }</a:t>
            </a:r>
          </a:p>
          <a:p>
            <a:pPr marL="457200" lvl="1" indent="0">
              <a:buNone/>
            </a:pPr>
            <a:r>
              <a:rPr lang="en-US" sz="2000" dirty="0"/>
              <a:t>{ Missing Day, Month, or Year }	</a:t>
            </a:r>
          </a:p>
          <a:p>
            <a:pPr marL="457200" lvl="1" indent="0">
              <a:buNone/>
            </a:pPr>
            <a:r>
              <a:rPr lang="en-US" sz="2000" dirty="0"/>
              <a:t>{ Extra number or character }</a:t>
            </a: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1769286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14236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p:txBody>
          <a:bodyPr/>
          <a:lstStyle/>
          <a:p>
            <a:r>
              <a:rPr lang="en-US" sz="3600" dirty="0"/>
              <a:t>Example: nextDate(): </a:t>
            </a:r>
            <a:r>
              <a:rPr lang="en-US" sz="2400" dirty="0"/>
              <a:t>Test Cases: Weak Normal</a:t>
            </a:r>
          </a:p>
        </p:txBody>
      </p:sp>
      <p:sp>
        <p:nvSpPr>
          <p:cNvPr id="89093" name="Rectangle 3"/>
          <p:cNvSpPr>
            <a:spLocks noGrp="1"/>
          </p:cNvSpPr>
          <p:nvPr>
            <p:ph sz="quarter" idx="1"/>
          </p:nvPr>
        </p:nvSpPr>
        <p:spPr>
          <a:xfrm>
            <a:off x="950976" y="1304544"/>
            <a:ext cx="6665976" cy="5410200"/>
          </a:xfrm>
        </p:spPr>
        <p:txBody>
          <a:bodyPr/>
          <a:lstStyle/>
          <a:p>
            <a:pPr>
              <a:lnSpc>
                <a:spcPct val="90000"/>
              </a:lnSpc>
            </a:pPr>
            <a:r>
              <a:rPr lang="en-US" dirty="0"/>
              <a:t>Valid equivalence classes and data points </a:t>
            </a:r>
          </a:p>
          <a:p>
            <a:pPr lvl="1">
              <a:lnSpc>
                <a:spcPct val="90000"/>
              </a:lnSpc>
            </a:pPr>
            <a:r>
              <a:rPr lang="en-US" dirty="0"/>
              <a:t>Day 		      Data Points</a:t>
            </a:r>
          </a:p>
          <a:p>
            <a:pPr lvl="2">
              <a:lnSpc>
                <a:spcPct val="90000"/>
              </a:lnSpc>
            </a:pPr>
            <a:r>
              <a:rPr lang="en-US" dirty="0"/>
              <a:t>{ 1 ≤ Day ≤ 28 }  	</a:t>
            </a:r>
            <a:r>
              <a:rPr lang="en-US" dirty="0">
                <a:solidFill>
                  <a:srgbClr val="0000FF"/>
                </a:solidFill>
              </a:rPr>
              <a:t>10</a:t>
            </a:r>
          </a:p>
          <a:p>
            <a:pPr lvl="2">
              <a:lnSpc>
                <a:spcPct val="90000"/>
              </a:lnSpc>
            </a:pPr>
            <a:r>
              <a:rPr lang="en-US" dirty="0"/>
              <a:t>{ Day = 29 } 		</a:t>
            </a:r>
            <a:r>
              <a:rPr lang="en-US" dirty="0">
                <a:solidFill>
                  <a:srgbClr val="0000FF"/>
                </a:solidFill>
              </a:rPr>
              <a:t>29</a:t>
            </a:r>
          </a:p>
          <a:p>
            <a:pPr lvl="2">
              <a:lnSpc>
                <a:spcPct val="90000"/>
              </a:lnSpc>
            </a:pPr>
            <a:r>
              <a:rPr lang="en-US" dirty="0"/>
              <a:t>{ Day = 30 }		</a:t>
            </a:r>
            <a:r>
              <a:rPr lang="en-US" dirty="0">
                <a:solidFill>
                  <a:srgbClr val="0000FF"/>
                </a:solidFill>
              </a:rPr>
              <a:t>30</a:t>
            </a:r>
          </a:p>
          <a:p>
            <a:pPr lvl="2">
              <a:lnSpc>
                <a:spcPct val="90000"/>
              </a:lnSpc>
            </a:pPr>
            <a:r>
              <a:rPr lang="en-US" dirty="0"/>
              <a:t>{ Day = 31 }		</a:t>
            </a:r>
            <a:r>
              <a:rPr lang="en-US" dirty="0">
                <a:solidFill>
                  <a:srgbClr val="0000FF"/>
                </a:solidFill>
              </a:rPr>
              <a:t>31</a:t>
            </a:r>
          </a:p>
          <a:p>
            <a:pPr lvl="1">
              <a:lnSpc>
                <a:spcPct val="90000"/>
              </a:lnSpc>
            </a:pPr>
            <a:r>
              <a:rPr lang="en-US" dirty="0"/>
              <a:t>Month </a:t>
            </a:r>
          </a:p>
          <a:p>
            <a:pPr lvl="2">
              <a:lnSpc>
                <a:spcPct val="90000"/>
              </a:lnSpc>
            </a:pPr>
            <a:r>
              <a:rPr lang="en-US" dirty="0"/>
              <a:t>{ Month has 30 days }	</a:t>
            </a:r>
            <a:r>
              <a:rPr lang="en-US" dirty="0">
                <a:solidFill>
                  <a:srgbClr val="0000FF"/>
                </a:solidFill>
              </a:rPr>
              <a:t>04</a:t>
            </a:r>
          </a:p>
          <a:p>
            <a:pPr lvl="2">
              <a:lnSpc>
                <a:spcPct val="90000"/>
              </a:lnSpc>
            </a:pPr>
            <a:r>
              <a:rPr lang="en-US" dirty="0"/>
              <a:t>{ Month has 31 days } 	</a:t>
            </a:r>
            <a:r>
              <a:rPr lang="en-US" dirty="0">
                <a:solidFill>
                  <a:srgbClr val="0000FF"/>
                </a:solidFill>
              </a:rPr>
              <a:t>03</a:t>
            </a:r>
          </a:p>
          <a:p>
            <a:pPr lvl="2">
              <a:lnSpc>
                <a:spcPct val="90000"/>
              </a:lnSpc>
            </a:pPr>
            <a:r>
              <a:rPr lang="en-US" dirty="0"/>
              <a:t>{ Month = February }	</a:t>
            </a:r>
            <a:r>
              <a:rPr lang="en-US" dirty="0">
                <a:solidFill>
                  <a:srgbClr val="0000FF"/>
                </a:solidFill>
              </a:rPr>
              <a:t>02</a:t>
            </a:r>
          </a:p>
          <a:p>
            <a:pPr lvl="1">
              <a:lnSpc>
                <a:spcPct val="90000"/>
              </a:lnSpc>
            </a:pPr>
            <a:r>
              <a:rPr lang="en-US" dirty="0"/>
              <a:t>Year</a:t>
            </a:r>
          </a:p>
          <a:p>
            <a:pPr lvl="2">
              <a:lnSpc>
                <a:spcPct val="90000"/>
              </a:lnSpc>
            </a:pPr>
            <a:r>
              <a:rPr lang="en-US" dirty="0"/>
              <a:t>{ Year is not a leap year </a:t>
            </a:r>
            <a:r>
              <a:rPr lang="en-US" dirty="0" smtClean="0"/>
              <a:t>} </a:t>
            </a:r>
            <a:r>
              <a:rPr lang="en-US" dirty="0" smtClean="0">
                <a:solidFill>
                  <a:srgbClr val="0000FF"/>
                </a:solidFill>
              </a:rPr>
              <a:t>2019</a:t>
            </a:r>
            <a:endParaRPr lang="en-US" dirty="0">
              <a:solidFill>
                <a:srgbClr val="0000FF"/>
              </a:solidFill>
            </a:endParaRPr>
          </a:p>
          <a:p>
            <a:pPr lvl="2">
              <a:lnSpc>
                <a:spcPct val="90000"/>
              </a:lnSpc>
            </a:pPr>
            <a:r>
              <a:rPr lang="en-US" dirty="0"/>
              <a:t>{ Year is a leap year }	</a:t>
            </a:r>
            <a:r>
              <a:rPr lang="en-US" dirty="0">
                <a:solidFill>
                  <a:srgbClr val="0000FF"/>
                </a:solidFill>
              </a:rPr>
              <a:t>2020</a:t>
            </a:r>
          </a:p>
        </p:txBody>
      </p:sp>
      <p:sp>
        <p:nvSpPr>
          <p:cNvPr id="2" name="Content Placeholder 1"/>
          <p:cNvSpPr>
            <a:spLocks noGrp="1"/>
          </p:cNvSpPr>
          <p:nvPr>
            <p:ph sz="quarter" idx="4294967295"/>
          </p:nvPr>
        </p:nvSpPr>
        <p:spPr>
          <a:xfrm>
            <a:off x="7616952" y="2197609"/>
            <a:ext cx="3337560" cy="3870325"/>
          </a:xfrm>
          <a:solidFill>
            <a:srgbClr val="CCFFCC"/>
          </a:solidFill>
        </p:spPr>
        <p:txBody>
          <a:bodyPr/>
          <a:lstStyle/>
          <a:p>
            <a:pPr>
              <a:lnSpc>
                <a:spcPct val="90000"/>
              </a:lnSpc>
              <a:defRPr/>
            </a:pPr>
            <a:r>
              <a:rPr lang="en-US" dirty="0"/>
              <a:t>Weak normal test cases (4 cases)</a:t>
            </a:r>
          </a:p>
          <a:p>
            <a:pPr marL="274638" lvl="1" indent="0">
              <a:buNone/>
              <a:defRPr/>
            </a:pPr>
            <a:endParaRPr lang="en-US" sz="2800" dirty="0"/>
          </a:p>
          <a:p>
            <a:pPr marL="731838" lvl="1" indent="-457200">
              <a:buFont typeface="+mj-lt"/>
              <a:buAutoNum type="arabicPeriod"/>
              <a:defRPr/>
            </a:pPr>
            <a:r>
              <a:rPr lang="en-US" sz="2800" dirty="0">
                <a:solidFill>
                  <a:srgbClr val="0000FF"/>
                </a:solidFill>
              </a:rPr>
              <a:t>02/10/2019</a:t>
            </a:r>
          </a:p>
          <a:p>
            <a:pPr marL="731838" lvl="1" indent="-457200">
              <a:buFont typeface="+mj-lt"/>
              <a:buAutoNum type="arabicPeriod"/>
              <a:defRPr/>
            </a:pPr>
            <a:r>
              <a:rPr lang="en-US" sz="2800" dirty="0">
                <a:solidFill>
                  <a:srgbClr val="0000FF"/>
                </a:solidFill>
              </a:rPr>
              <a:t>04/29/2019</a:t>
            </a:r>
          </a:p>
          <a:p>
            <a:pPr marL="731838" lvl="1" indent="-457200">
              <a:buFont typeface="+mj-lt"/>
              <a:buAutoNum type="arabicPeriod"/>
              <a:defRPr/>
            </a:pPr>
            <a:r>
              <a:rPr lang="en-US" sz="2800" dirty="0">
                <a:solidFill>
                  <a:srgbClr val="0000FF"/>
                </a:solidFill>
              </a:rPr>
              <a:t>03/30/2020</a:t>
            </a:r>
          </a:p>
          <a:p>
            <a:pPr marL="731838" lvl="1" indent="-457200">
              <a:buFont typeface="+mj-lt"/>
              <a:buAutoNum type="arabicPeriod"/>
              <a:defRPr/>
            </a:pPr>
            <a:r>
              <a:rPr lang="en-US" sz="2800" dirty="0">
                <a:solidFill>
                  <a:srgbClr val="0000FF"/>
                </a:solidFill>
              </a:rPr>
              <a:t>03/31/2020</a:t>
            </a:r>
          </a:p>
        </p:txBody>
      </p:sp>
      <p:sp>
        <p:nvSpPr>
          <p:cNvPr id="3" name="Slide Number Placeholder 2"/>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4623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p:cNvSpPr>
          <p:nvPr>
            <p:ph type="title"/>
          </p:nvPr>
        </p:nvSpPr>
        <p:spPr/>
        <p:txBody>
          <a:bodyPr/>
          <a:lstStyle/>
          <a:p>
            <a:r>
              <a:rPr lang="en-US" sz="3200" dirty="0"/>
              <a:t>Example: nextDate(): Test Cases: Strong Normal</a:t>
            </a:r>
          </a:p>
        </p:txBody>
      </p:sp>
      <p:sp>
        <p:nvSpPr>
          <p:cNvPr id="91141" name="Rectangle 3"/>
          <p:cNvSpPr>
            <a:spLocks noGrp="1"/>
          </p:cNvSpPr>
          <p:nvPr>
            <p:ph idx="1"/>
          </p:nvPr>
        </p:nvSpPr>
        <p:spPr>
          <a:xfrm>
            <a:off x="1222248" y="1338072"/>
            <a:ext cx="8229600" cy="4541520"/>
          </a:xfrm>
        </p:spPr>
        <p:txBody>
          <a:bodyPr/>
          <a:lstStyle/>
          <a:p>
            <a:pPr>
              <a:defRPr/>
            </a:pPr>
            <a:r>
              <a:rPr lang="en-US" dirty="0"/>
              <a:t>Strong normal test </a:t>
            </a:r>
            <a:r>
              <a:rPr lang="en-US" dirty="0" smtClean="0"/>
              <a:t>cases (17 cases)</a:t>
            </a:r>
            <a:endParaRPr lang="en-US" dirty="0"/>
          </a:p>
          <a:p>
            <a:pPr marL="274638" lvl="1" indent="0">
              <a:buNone/>
              <a:defRPr/>
            </a:pPr>
            <a:r>
              <a:rPr lang="en-US" dirty="0" smtClean="0"/>
              <a:t>    </a:t>
            </a:r>
            <a:r>
              <a:rPr lang="en-US" dirty="0" smtClean="0">
                <a:solidFill>
                  <a:srgbClr val="0000FF"/>
                </a:solidFill>
              </a:rPr>
              <a:t>02</a:t>
            </a:r>
            <a:r>
              <a:rPr lang="en-US" dirty="0">
                <a:solidFill>
                  <a:srgbClr val="0000FF"/>
                </a:solidFill>
              </a:rPr>
              <a:t>/10/</a:t>
            </a:r>
            <a:r>
              <a:rPr lang="en-US" dirty="0" smtClean="0">
                <a:solidFill>
                  <a:srgbClr val="0000FF"/>
                </a:solidFill>
              </a:rPr>
              <a:t>2020    02/29/2020    </a:t>
            </a:r>
          </a:p>
          <a:p>
            <a:pPr marL="274638" lvl="1" indent="0">
              <a:buNone/>
              <a:defRPr/>
            </a:pPr>
            <a:r>
              <a:rPr lang="en-US" dirty="0">
                <a:solidFill>
                  <a:srgbClr val="0000FF"/>
                </a:solidFill>
              </a:rPr>
              <a:t> </a:t>
            </a:r>
            <a:r>
              <a:rPr lang="en-US" dirty="0" smtClean="0">
                <a:solidFill>
                  <a:srgbClr val="0000FF"/>
                </a:solidFill>
              </a:rPr>
              <a:t>   02/10/2019 </a:t>
            </a:r>
          </a:p>
          <a:p>
            <a:pPr marL="274638" lvl="1" indent="0">
              <a:buNone/>
              <a:defRPr/>
            </a:pPr>
            <a:endParaRPr lang="en-US" sz="1000" dirty="0">
              <a:solidFill>
                <a:srgbClr val="0000FF"/>
              </a:solidFill>
            </a:endParaRPr>
          </a:p>
          <a:p>
            <a:pPr marL="274638" lvl="1" indent="0">
              <a:buNone/>
              <a:defRPr/>
            </a:pPr>
            <a:r>
              <a:rPr lang="en-US" dirty="0" smtClean="0">
                <a:solidFill>
                  <a:srgbClr val="0000FF"/>
                </a:solidFill>
              </a:rPr>
              <a:t>    03</a:t>
            </a:r>
            <a:r>
              <a:rPr lang="en-US" dirty="0">
                <a:solidFill>
                  <a:srgbClr val="0000FF"/>
                </a:solidFill>
              </a:rPr>
              <a:t>/10/</a:t>
            </a:r>
            <a:r>
              <a:rPr lang="en-US" dirty="0" smtClean="0">
                <a:solidFill>
                  <a:srgbClr val="0000FF"/>
                </a:solidFill>
              </a:rPr>
              <a:t>2020    03</a:t>
            </a:r>
            <a:r>
              <a:rPr lang="en-US" dirty="0">
                <a:solidFill>
                  <a:srgbClr val="0000FF"/>
                </a:solidFill>
              </a:rPr>
              <a:t>/29/</a:t>
            </a:r>
            <a:r>
              <a:rPr lang="en-US" dirty="0" smtClean="0">
                <a:solidFill>
                  <a:srgbClr val="0000FF"/>
                </a:solidFill>
              </a:rPr>
              <a:t>2020    03</a:t>
            </a:r>
            <a:r>
              <a:rPr lang="en-US" dirty="0">
                <a:solidFill>
                  <a:srgbClr val="0000FF"/>
                </a:solidFill>
              </a:rPr>
              <a:t>/30/</a:t>
            </a:r>
            <a:r>
              <a:rPr lang="en-US" dirty="0" smtClean="0">
                <a:solidFill>
                  <a:srgbClr val="0000FF"/>
                </a:solidFill>
              </a:rPr>
              <a:t>2020    03</a:t>
            </a:r>
            <a:r>
              <a:rPr lang="en-US" dirty="0">
                <a:solidFill>
                  <a:srgbClr val="0000FF"/>
                </a:solidFill>
              </a:rPr>
              <a:t>/</a:t>
            </a:r>
            <a:r>
              <a:rPr lang="en-US" dirty="0" smtClean="0">
                <a:solidFill>
                  <a:srgbClr val="0000FF"/>
                </a:solidFill>
              </a:rPr>
              <a:t>31/2020</a:t>
            </a:r>
          </a:p>
          <a:p>
            <a:pPr marL="274638" lvl="1" indent="0">
              <a:buNone/>
              <a:defRPr/>
            </a:pPr>
            <a:r>
              <a:rPr lang="en-US" dirty="0">
                <a:solidFill>
                  <a:srgbClr val="0000FF"/>
                </a:solidFill>
              </a:rPr>
              <a:t> </a:t>
            </a:r>
            <a:r>
              <a:rPr lang="en-US" dirty="0" smtClean="0">
                <a:solidFill>
                  <a:srgbClr val="0000FF"/>
                </a:solidFill>
              </a:rPr>
              <a:t>   03/10/2019    03/29/2019    03</a:t>
            </a:r>
            <a:r>
              <a:rPr lang="en-US" dirty="0">
                <a:solidFill>
                  <a:srgbClr val="0000FF"/>
                </a:solidFill>
              </a:rPr>
              <a:t>/</a:t>
            </a:r>
            <a:r>
              <a:rPr lang="en-US" dirty="0" smtClean="0">
                <a:solidFill>
                  <a:srgbClr val="0000FF"/>
                </a:solidFill>
              </a:rPr>
              <a:t>30/2019    03</a:t>
            </a:r>
            <a:r>
              <a:rPr lang="en-US" dirty="0">
                <a:solidFill>
                  <a:srgbClr val="0000FF"/>
                </a:solidFill>
              </a:rPr>
              <a:t>/31/</a:t>
            </a:r>
            <a:r>
              <a:rPr lang="en-US" dirty="0" smtClean="0">
                <a:solidFill>
                  <a:srgbClr val="0000FF"/>
                </a:solidFill>
              </a:rPr>
              <a:t>2019</a:t>
            </a:r>
            <a:endParaRPr lang="en-US" dirty="0">
              <a:solidFill>
                <a:srgbClr val="0000FF"/>
              </a:solidFill>
            </a:endParaRPr>
          </a:p>
          <a:p>
            <a:pPr marL="274638" lvl="1" indent="0">
              <a:buNone/>
              <a:defRPr/>
            </a:pPr>
            <a:endParaRPr lang="en-US" sz="1000" dirty="0">
              <a:solidFill>
                <a:srgbClr val="0000FF"/>
              </a:solidFill>
            </a:endParaRPr>
          </a:p>
          <a:p>
            <a:pPr marL="274638" lvl="1" indent="0">
              <a:buNone/>
              <a:defRPr/>
            </a:pPr>
            <a:r>
              <a:rPr lang="en-US" dirty="0">
                <a:solidFill>
                  <a:srgbClr val="0000FF"/>
                </a:solidFill>
              </a:rPr>
              <a:t> </a:t>
            </a:r>
            <a:r>
              <a:rPr lang="en-US" dirty="0" smtClean="0">
                <a:solidFill>
                  <a:srgbClr val="0000FF"/>
                </a:solidFill>
              </a:rPr>
              <a:t>   04</a:t>
            </a:r>
            <a:r>
              <a:rPr lang="en-US" dirty="0">
                <a:solidFill>
                  <a:srgbClr val="0000FF"/>
                </a:solidFill>
              </a:rPr>
              <a:t>/10/</a:t>
            </a:r>
            <a:r>
              <a:rPr lang="en-US" dirty="0" smtClean="0">
                <a:solidFill>
                  <a:srgbClr val="0000FF"/>
                </a:solidFill>
              </a:rPr>
              <a:t>2020    04</a:t>
            </a:r>
            <a:r>
              <a:rPr lang="en-US" dirty="0">
                <a:solidFill>
                  <a:srgbClr val="0000FF"/>
                </a:solidFill>
              </a:rPr>
              <a:t>/29/</a:t>
            </a:r>
            <a:r>
              <a:rPr lang="en-US" dirty="0" smtClean="0">
                <a:solidFill>
                  <a:srgbClr val="0000FF"/>
                </a:solidFill>
              </a:rPr>
              <a:t>2020    04</a:t>
            </a:r>
            <a:r>
              <a:rPr lang="en-US" dirty="0">
                <a:solidFill>
                  <a:srgbClr val="0000FF"/>
                </a:solidFill>
              </a:rPr>
              <a:t>/30/</a:t>
            </a:r>
            <a:r>
              <a:rPr lang="en-US" dirty="0" smtClean="0">
                <a:solidFill>
                  <a:srgbClr val="0000FF"/>
                </a:solidFill>
              </a:rPr>
              <a:t>2020</a:t>
            </a:r>
          </a:p>
          <a:p>
            <a:pPr marL="274638" lvl="1" indent="0">
              <a:buNone/>
              <a:defRPr/>
            </a:pPr>
            <a:r>
              <a:rPr lang="en-US" dirty="0" smtClean="0">
                <a:solidFill>
                  <a:srgbClr val="0000FF"/>
                </a:solidFill>
              </a:rPr>
              <a:t>    04/10/2019    04/29/2019    04</a:t>
            </a:r>
            <a:r>
              <a:rPr lang="en-US" dirty="0">
                <a:solidFill>
                  <a:srgbClr val="0000FF"/>
                </a:solidFill>
              </a:rPr>
              <a:t>/30/</a:t>
            </a:r>
            <a:r>
              <a:rPr lang="en-US" dirty="0" smtClean="0">
                <a:solidFill>
                  <a:srgbClr val="0000FF"/>
                </a:solidFill>
              </a:rPr>
              <a:t>2019</a:t>
            </a:r>
            <a:endParaRPr lang="en-US" dirty="0">
              <a:solidFill>
                <a:srgbClr val="0000FF"/>
              </a:solidFill>
            </a:endParaRPr>
          </a:p>
          <a:p>
            <a:pPr>
              <a:defRPr/>
            </a:pPr>
            <a:r>
              <a:rPr lang="en-US" dirty="0"/>
              <a:t>Note: some combinations are invalid, thus </a:t>
            </a:r>
            <a:r>
              <a:rPr lang="en-US" dirty="0" smtClean="0"/>
              <a:t>excluded</a:t>
            </a:r>
          </a:p>
          <a:p>
            <a:pPr lvl="1">
              <a:defRPr/>
            </a:pPr>
            <a:r>
              <a:rPr lang="en-US" dirty="0"/>
              <a:t>e</a:t>
            </a:r>
            <a:r>
              <a:rPr lang="en-US" dirty="0" smtClean="0"/>
              <a:t>.g., 02/30/2020 </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320379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4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4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41">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41">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41">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normAutofit/>
          </a:bodyPr>
          <a:lstStyle/>
          <a:p>
            <a:r>
              <a:rPr lang="en-US" sz="3200" dirty="0"/>
              <a:t>Example: nextDate(): Test Cases: Weak Robustness</a:t>
            </a:r>
          </a:p>
        </p:txBody>
      </p:sp>
      <p:sp>
        <p:nvSpPr>
          <p:cNvPr id="93189" name="Rectangle 3"/>
          <p:cNvSpPr>
            <a:spLocks noGrp="1"/>
          </p:cNvSpPr>
          <p:nvPr>
            <p:ph idx="1"/>
          </p:nvPr>
        </p:nvSpPr>
        <p:spPr>
          <a:xfrm>
            <a:off x="1078992" y="1371600"/>
            <a:ext cx="8385048" cy="5230368"/>
          </a:xfrm>
        </p:spPr>
        <p:txBody>
          <a:bodyPr/>
          <a:lstStyle/>
          <a:p>
            <a:pPr>
              <a:lnSpc>
                <a:spcPct val="90000"/>
              </a:lnSpc>
            </a:pPr>
            <a:r>
              <a:rPr lang="en-US" dirty="0"/>
              <a:t>Add a test case for each invalid equivalence class</a:t>
            </a:r>
            <a:endParaRPr lang="en-US" sz="2400" dirty="0"/>
          </a:p>
          <a:p>
            <a:pPr lvl="1">
              <a:lnSpc>
                <a:spcPct val="90000"/>
              </a:lnSpc>
            </a:pPr>
            <a:r>
              <a:rPr lang="en-US" sz="1800" dirty="0"/>
              <a:t>{ Day &lt; 1 }					02/</a:t>
            </a:r>
            <a:r>
              <a:rPr lang="en-US" sz="1800" dirty="0">
                <a:solidFill>
                  <a:srgbClr val="FF0000"/>
                </a:solidFill>
              </a:rPr>
              <a:t>00</a:t>
            </a:r>
            <a:r>
              <a:rPr lang="en-US" sz="1800" dirty="0"/>
              <a:t>/2020</a:t>
            </a:r>
          </a:p>
          <a:p>
            <a:pPr lvl="1">
              <a:lnSpc>
                <a:spcPct val="90000"/>
              </a:lnSpc>
            </a:pPr>
            <a:r>
              <a:rPr lang="en-US" sz="1800" dirty="0"/>
              <a:t>{ Day &gt; 31 }    				03/</a:t>
            </a:r>
            <a:r>
              <a:rPr lang="en-US" sz="1800" dirty="0">
                <a:solidFill>
                  <a:srgbClr val="FF0000"/>
                </a:solidFill>
              </a:rPr>
              <a:t>36</a:t>
            </a:r>
            <a:r>
              <a:rPr lang="en-US" sz="1800" dirty="0"/>
              <a:t>/2019</a:t>
            </a:r>
          </a:p>
          <a:p>
            <a:pPr lvl="1">
              <a:lnSpc>
                <a:spcPct val="90000"/>
              </a:lnSpc>
            </a:pPr>
            <a:r>
              <a:rPr lang="en-US" sz="1800" dirty="0"/>
              <a:t>{ Incorrect format of Day } 			02/</a:t>
            </a:r>
            <a:r>
              <a:rPr lang="en-US" sz="1800" dirty="0">
                <a:solidFill>
                  <a:srgbClr val="FF0000"/>
                </a:solidFill>
              </a:rPr>
              <a:t>7</a:t>
            </a:r>
            <a:r>
              <a:rPr lang="en-US" sz="1800" dirty="0"/>
              <a:t>/2020</a:t>
            </a:r>
          </a:p>
          <a:p>
            <a:pPr lvl="1">
              <a:lnSpc>
                <a:spcPct val="90000"/>
              </a:lnSpc>
            </a:pPr>
            <a:r>
              <a:rPr lang="en-US" sz="1800" dirty="0"/>
              <a:t>{ Illegal characters of Day } 			02/</a:t>
            </a:r>
            <a:r>
              <a:rPr lang="en-US" sz="1800" dirty="0">
                <a:solidFill>
                  <a:srgbClr val="FF0000"/>
                </a:solidFill>
              </a:rPr>
              <a:t>First</a:t>
            </a:r>
            <a:r>
              <a:rPr lang="en-US" sz="1800" dirty="0"/>
              <a:t>/2020</a:t>
            </a:r>
          </a:p>
          <a:p>
            <a:pPr lvl="1">
              <a:lnSpc>
                <a:spcPct val="90000"/>
              </a:lnSpc>
            </a:pPr>
            <a:r>
              <a:rPr lang="en-US" sz="1800" dirty="0"/>
              <a:t>{ Month &lt; 1 }	     			</a:t>
            </a:r>
            <a:r>
              <a:rPr lang="en-US" sz="1800" dirty="0">
                <a:solidFill>
                  <a:srgbClr val="FF0000"/>
                </a:solidFill>
              </a:rPr>
              <a:t>00</a:t>
            </a:r>
            <a:r>
              <a:rPr lang="en-US" sz="1800" dirty="0"/>
              <a:t>/10/2019</a:t>
            </a:r>
          </a:p>
          <a:p>
            <a:pPr lvl="1">
              <a:lnSpc>
                <a:spcPct val="90000"/>
              </a:lnSpc>
            </a:pPr>
            <a:r>
              <a:rPr lang="en-US" sz="1800" dirty="0"/>
              <a:t>{ Month &gt; 12 }				</a:t>
            </a:r>
            <a:r>
              <a:rPr lang="en-US" sz="1800" dirty="0">
                <a:solidFill>
                  <a:srgbClr val="FF0000"/>
                </a:solidFill>
              </a:rPr>
              <a:t>15</a:t>
            </a:r>
            <a:r>
              <a:rPr lang="en-US" sz="1800" dirty="0"/>
              <a:t>/10/2020</a:t>
            </a:r>
          </a:p>
          <a:p>
            <a:pPr lvl="1">
              <a:lnSpc>
                <a:spcPct val="90000"/>
              </a:lnSpc>
            </a:pPr>
            <a:r>
              <a:rPr lang="en-US" sz="1800" dirty="0"/>
              <a:t>{ Incorrect format of Month }			</a:t>
            </a:r>
            <a:r>
              <a:rPr lang="en-US" sz="1800" dirty="0">
                <a:solidFill>
                  <a:srgbClr val="FF0000"/>
                </a:solidFill>
              </a:rPr>
              <a:t>3</a:t>
            </a:r>
            <a:r>
              <a:rPr lang="en-US" sz="1800" dirty="0"/>
              <a:t>/10/2020</a:t>
            </a:r>
          </a:p>
          <a:p>
            <a:pPr lvl="1">
              <a:lnSpc>
                <a:spcPct val="90000"/>
              </a:lnSpc>
            </a:pPr>
            <a:r>
              <a:rPr lang="en-US" sz="1800" dirty="0"/>
              <a:t>{ Illegal characters of Month } 		</a:t>
            </a:r>
            <a:r>
              <a:rPr lang="en-US" sz="1800" dirty="0" smtClean="0"/>
              <a:t>             </a:t>
            </a:r>
            <a:r>
              <a:rPr lang="en-US" sz="1800" dirty="0" smtClean="0">
                <a:solidFill>
                  <a:srgbClr val="FF0000"/>
                </a:solidFill>
              </a:rPr>
              <a:t>Mar</a:t>
            </a:r>
            <a:r>
              <a:rPr lang="en-US" sz="1800" dirty="0" smtClean="0"/>
              <a:t>/10/2019</a:t>
            </a:r>
            <a:endParaRPr lang="en-US" sz="1800" dirty="0"/>
          </a:p>
          <a:p>
            <a:pPr lvl="1">
              <a:lnSpc>
                <a:spcPct val="90000"/>
              </a:lnSpc>
            </a:pPr>
            <a:r>
              <a:rPr lang="en-US" sz="1800" dirty="0"/>
              <a:t>{ Year &lt; 1800 }				02/10/</a:t>
            </a:r>
            <a:r>
              <a:rPr lang="en-US" sz="1800" dirty="0">
                <a:solidFill>
                  <a:srgbClr val="FF0000"/>
                </a:solidFill>
              </a:rPr>
              <a:t>1745</a:t>
            </a:r>
          </a:p>
          <a:p>
            <a:pPr lvl="1">
              <a:lnSpc>
                <a:spcPct val="90000"/>
              </a:lnSpc>
            </a:pPr>
            <a:r>
              <a:rPr lang="en-US" sz="1800" dirty="0"/>
              <a:t>{ Year &gt; 2200 }				02/10/</a:t>
            </a:r>
            <a:r>
              <a:rPr lang="en-US" sz="1800" dirty="0">
                <a:solidFill>
                  <a:srgbClr val="FF0000"/>
                </a:solidFill>
              </a:rPr>
              <a:t>2350</a:t>
            </a:r>
          </a:p>
          <a:p>
            <a:pPr lvl="1">
              <a:lnSpc>
                <a:spcPct val="90000"/>
              </a:lnSpc>
            </a:pPr>
            <a:r>
              <a:rPr lang="en-US" sz="1800" dirty="0"/>
              <a:t>{ Incorrect format of Year }			02/10/</a:t>
            </a:r>
            <a:r>
              <a:rPr lang="en-US" sz="1800" dirty="0">
                <a:solidFill>
                  <a:srgbClr val="FF0000"/>
                </a:solidFill>
              </a:rPr>
              <a:t>10</a:t>
            </a:r>
          </a:p>
          <a:p>
            <a:pPr lvl="1">
              <a:lnSpc>
                <a:spcPct val="90000"/>
              </a:lnSpc>
            </a:pPr>
            <a:r>
              <a:rPr lang="en-US" sz="1800" dirty="0"/>
              <a:t>{ Illegal characters of Year } 			02/10/</a:t>
            </a:r>
            <a:r>
              <a:rPr lang="ja-JP" altLang="en-US" sz="1800" dirty="0">
                <a:solidFill>
                  <a:srgbClr val="FF0000"/>
                </a:solidFill>
              </a:rPr>
              <a:t>’</a:t>
            </a:r>
            <a:r>
              <a:rPr lang="en-US" altLang="ja-JP" sz="1800" dirty="0">
                <a:solidFill>
                  <a:srgbClr val="FF0000"/>
                </a:solidFill>
              </a:rPr>
              <a:t>00</a:t>
            </a:r>
          </a:p>
          <a:p>
            <a:pPr lvl="1">
              <a:lnSpc>
                <a:spcPct val="90000"/>
              </a:lnSpc>
            </a:pPr>
            <a:r>
              <a:rPr lang="en-US" sz="1800" dirty="0"/>
              <a:t>{ Incorrect order of Day, Month, Year }	</a:t>
            </a:r>
            <a:r>
              <a:rPr lang="en-US" sz="1800" dirty="0" smtClean="0"/>
              <a:t>                </a:t>
            </a:r>
            <a:r>
              <a:rPr lang="en-US" sz="1800" dirty="0" smtClean="0">
                <a:solidFill>
                  <a:srgbClr val="FF0000"/>
                </a:solidFill>
              </a:rPr>
              <a:t>29</a:t>
            </a:r>
            <a:r>
              <a:rPr lang="en-US" sz="1800" dirty="0" smtClean="0"/>
              <a:t>/</a:t>
            </a:r>
            <a:r>
              <a:rPr lang="en-US" sz="1800" dirty="0" smtClean="0">
                <a:solidFill>
                  <a:srgbClr val="FF0000"/>
                </a:solidFill>
              </a:rPr>
              <a:t>03</a:t>
            </a:r>
            <a:r>
              <a:rPr lang="en-US" sz="1800" dirty="0" smtClean="0"/>
              <a:t>/2008</a:t>
            </a:r>
            <a:endParaRPr lang="en-US" sz="1800" dirty="0"/>
          </a:p>
          <a:p>
            <a:pPr lvl="1">
              <a:lnSpc>
                <a:spcPct val="90000"/>
              </a:lnSpc>
            </a:pPr>
            <a:r>
              <a:rPr lang="en-US" sz="1800" dirty="0"/>
              <a:t>{ Missing Day, Month, or Year }		</a:t>
            </a:r>
            <a:r>
              <a:rPr lang="en-US" sz="1800" dirty="0" smtClean="0"/>
              <a:t>                02/10</a:t>
            </a:r>
            <a:endParaRPr lang="en-US" sz="1800" dirty="0"/>
          </a:p>
          <a:p>
            <a:pPr lvl="1">
              <a:lnSpc>
                <a:spcPct val="90000"/>
              </a:lnSpc>
            </a:pPr>
            <a:r>
              <a:rPr lang="en-US" sz="1800" dirty="0"/>
              <a:t>{ Extra number or character }		</a:t>
            </a:r>
            <a:r>
              <a:rPr lang="en-US" sz="1800" dirty="0" smtClean="0"/>
              <a:t>               02/20/2020</a:t>
            </a:r>
            <a:r>
              <a:rPr lang="en-US" sz="1800" dirty="0" smtClean="0">
                <a:solidFill>
                  <a:srgbClr val="FF0000"/>
                </a:solidFill>
              </a:rPr>
              <a:t>/2019</a:t>
            </a:r>
            <a:endParaRPr lang="en-US" sz="1800" dirty="0">
              <a:solidFill>
                <a:srgbClr val="FF0000"/>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26556233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idx="4294967295"/>
          </p:nvPr>
        </p:nvSpPr>
        <p:spPr/>
        <p:txBody>
          <a:bodyPr>
            <a:normAutofit/>
          </a:bodyPr>
          <a:lstStyle/>
          <a:p>
            <a:r>
              <a:rPr lang="en-US" sz="3200" dirty="0"/>
              <a:t>Example: nextDate(): Test Cases: Strong Robustness</a:t>
            </a:r>
          </a:p>
        </p:txBody>
      </p:sp>
      <p:sp>
        <p:nvSpPr>
          <p:cNvPr id="95237" name="Rectangle 3"/>
          <p:cNvSpPr>
            <a:spLocks noGrp="1"/>
          </p:cNvSpPr>
          <p:nvPr>
            <p:ph type="body" idx="4294967295"/>
          </p:nvPr>
        </p:nvSpPr>
        <p:spPr/>
        <p:txBody>
          <a:bodyPr/>
          <a:lstStyle/>
          <a:p>
            <a:r>
              <a:rPr lang="en-US" dirty="0"/>
              <a:t>Add invalid test cases resulting from combination of valid equivalence classes</a:t>
            </a:r>
          </a:p>
          <a:p>
            <a:pPr marL="344487" lvl="1" indent="0">
              <a:buNone/>
            </a:pPr>
            <a:r>
              <a:rPr lang="en-US" dirty="0"/>
              <a:t>04/</a:t>
            </a:r>
            <a:r>
              <a:rPr lang="en-US" dirty="0">
                <a:solidFill>
                  <a:srgbClr val="FF0000"/>
                </a:solidFill>
              </a:rPr>
              <a:t>31</a:t>
            </a:r>
            <a:r>
              <a:rPr lang="en-US" dirty="0"/>
              <a:t>/</a:t>
            </a:r>
            <a:r>
              <a:rPr lang="en-US" dirty="0" smtClean="0"/>
              <a:t>2020</a:t>
            </a:r>
            <a:endParaRPr lang="en-US" dirty="0"/>
          </a:p>
          <a:p>
            <a:pPr marL="344487" lvl="1" indent="0">
              <a:buNone/>
            </a:pPr>
            <a:r>
              <a:rPr lang="en-US" dirty="0"/>
              <a:t>02/</a:t>
            </a:r>
            <a:r>
              <a:rPr lang="en-US" dirty="0">
                <a:solidFill>
                  <a:srgbClr val="FF0000"/>
                </a:solidFill>
              </a:rPr>
              <a:t>29</a:t>
            </a:r>
            <a:r>
              <a:rPr lang="en-US" dirty="0"/>
              <a:t>/</a:t>
            </a:r>
            <a:r>
              <a:rPr lang="en-US" dirty="0" smtClean="0"/>
              <a:t>2019</a:t>
            </a:r>
            <a:r>
              <a:rPr lang="en-US" dirty="0"/>
              <a:t>	02/</a:t>
            </a:r>
            <a:r>
              <a:rPr lang="en-US" dirty="0">
                <a:solidFill>
                  <a:srgbClr val="FF0000"/>
                </a:solidFill>
              </a:rPr>
              <a:t>30</a:t>
            </a:r>
            <a:r>
              <a:rPr lang="en-US" dirty="0"/>
              <a:t>/</a:t>
            </a:r>
            <a:r>
              <a:rPr lang="en-US" dirty="0" smtClean="0"/>
              <a:t>2019</a:t>
            </a:r>
            <a:r>
              <a:rPr lang="en-US" dirty="0"/>
              <a:t>	    02/</a:t>
            </a:r>
            <a:r>
              <a:rPr lang="en-US" dirty="0">
                <a:solidFill>
                  <a:srgbClr val="FF0000"/>
                </a:solidFill>
              </a:rPr>
              <a:t>31</a:t>
            </a:r>
            <a:r>
              <a:rPr lang="en-US" dirty="0"/>
              <a:t>/</a:t>
            </a:r>
            <a:r>
              <a:rPr lang="en-US" dirty="0" smtClean="0"/>
              <a:t>2019 </a:t>
            </a:r>
            <a:endParaRPr lang="en-US" dirty="0"/>
          </a:p>
          <a:p>
            <a:pPr marL="344487" lvl="1" indent="0">
              <a:buNone/>
            </a:pPr>
            <a:r>
              <a:rPr lang="en-US" dirty="0"/>
              <a:t>02/</a:t>
            </a:r>
            <a:r>
              <a:rPr lang="en-US" dirty="0">
                <a:solidFill>
                  <a:srgbClr val="FF0000"/>
                </a:solidFill>
              </a:rPr>
              <a:t>30</a:t>
            </a:r>
            <a:r>
              <a:rPr lang="en-US" dirty="0"/>
              <a:t>/</a:t>
            </a:r>
            <a:r>
              <a:rPr lang="en-US" dirty="0" smtClean="0"/>
              <a:t>2020</a:t>
            </a:r>
            <a:r>
              <a:rPr lang="en-US" dirty="0"/>
              <a:t>	02/</a:t>
            </a:r>
            <a:r>
              <a:rPr lang="en-US" dirty="0">
                <a:solidFill>
                  <a:srgbClr val="FF0000"/>
                </a:solidFill>
              </a:rPr>
              <a:t>31</a:t>
            </a:r>
            <a:r>
              <a:rPr lang="en-US" dirty="0"/>
              <a:t>/</a:t>
            </a:r>
            <a:r>
              <a:rPr lang="en-US" dirty="0" smtClean="0"/>
              <a:t>2020</a:t>
            </a:r>
            <a:endParaRPr lang="en-US" dirty="0"/>
          </a:p>
          <a:p>
            <a:r>
              <a:rPr lang="en-US" dirty="0"/>
              <a:t>Ensure each invalid test case contains only one invalid value.</a:t>
            </a:r>
          </a:p>
          <a:p>
            <a:pPr lvl="1"/>
            <a:r>
              <a:rPr lang="en-US" dirty="0"/>
              <a:t>Single </a:t>
            </a:r>
            <a:r>
              <a:rPr lang="en-US" dirty="0" smtClean="0"/>
              <a:t>defect </a:t>
            </a:r>
            <a:r>
              <a:rPr lang="en-US" dirty="0"/>
              <a:t>assumption  </a:t>
            </a:r>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24172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3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Examples</a:t>
            </a:r>
          </a:p>
          <a:p>
            <a:pPr lvl="1"/>
            <a:r>
              <a:rPr lang="en-US" dirty="0" smtClean="0"/>
              <a:t>People (woman </a:t>
            </a:r>
            <a:r>
              <a:rPr lang="en-US" dirty="0"/>
              <a:t>/ </a:t>
            </a:r>
            <a:r>
              <a:rPr lang="en-US" dirty="0" smtClean="0"/>
              <a:t>man)</a:t>
            </a:r>
            <a:endParaRPr lang="en-US" dirty="0"/>
          </a:p>
          <a:p>
            <a:pPr lvl="1"/>
            <a:r>
              <a:rPr lang="en-US" dirty="0" smtClean="0"/>
              <a:t>Students (bachelor </a:t>
            </a:r>
            <a:r>
              <a:rPr lang="en-US" dirty="0"/>
              <a:t>/ </a:t>
            </a:r>
            <a:r>
              <a:rPr lang="en-US" dirty="0" smtClean="0"/>
              <a:t>master)</a:t>
            </a:r>
            <a:endParaRPr lang="en-US" dirty="0"/>
          </a:p>
          <a:p>
            <a:pPr lvl="1"/>
            <a:r>
              <a:rPr lang="en-US" dirty="0" smtClean="0"/>
              <a:t>Tickets (children </a:t>
            </a:r>
            <a:r>
              <a:rPr lang="en-US" dirty="0"/>
              <a:t>/ youth / adults </a:t>
            </a:r>
            <a:r>
              <a:rPr lang="en-US" dirty="0" smtClean="0"/>
              <a:t>/older)</a:t>
            </a:r>
            <a:endParaRPr lang="en-US" dirty="0"/>
          </a:p>
          <a:p>
            <a:pPr lvl="1"/>
            <a:r>
              <a:rPr lang="en-US" dirty="0" smtClean="0"/>
              <a:t>Vehicles (gasoline </a:t>
            </a:r>
            <a:r>
              <a:rPr lang="en-US" dirty="0"/>
              <a:t>/ diesel / </a:t>
            </a:r>
            <a:r>
              <a:rPr lang="en-US" dirty="0" smtClean="0"/>
              <a:t>electric)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32330749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Equivalence </a:t>
            </a:r>
            <a:r>
              <a:rPr lang="en-US" dirty="0" smtClean="0"/>
              <a:t>partitions can </a:t>
            </a:r>
            <a:r>
              <a:rPr lang="en-US" dirty="0"/>
              <a:t>be found for both valid data and </a:t>
            </a:r>
            <a:r>
              <a:rPr lang="en-US" dirty="0" smtClean="0"/>
              <a:t>invalid data</a:t>
            </a:r>
            <a:r>
              <a:rPr lang="en-US" dirty="0"/>
              <a:t>, i.e. values that should be rejected</a:t>
            </a:r>
            <a:r>
              <a:rPr lang="en-US" dirty="0" smtClean="0"/>
              <a:t>.</a:t>
            </a:r>
          </a:p>
          <a:p>
            <a:r>
              <a:rPr lang="en-US" dirty="0"/>
              <a:t>Notes</a:t>
            </a:r>
          </a:p>
          <a:p>
            <a:pPr lvl="1"/>
            <a:r>
              <a:rPr lang="en-US" dirty="0" smtClean="0"/>
              <a:t>Tests </a:t>
            </a:r>
            <a:r>
              <a:rPr lang="en-US" dirty="0"/>
              <a:t>can be designed to cover more than one partitions</a:t>
            </a:r>
          </a:p>
          <a:p>
            <a:pPr lvl="1"/>
            <a:r>
              <a:rPr lang="en-US" dirty="0" smtClean="0"/>
              <a:t>Equivalence </a:t>
            </a:r>
            <a:r>
              <a:rPr lang="en-US" dirty="0"/>
              <a:t>partitioning is applicable at all levels of testing.</a:t>
            </a:r>
          </a:p>
          <a:p>
            <a:pPr lvl="1"/>
            <a:r>
              <a:rPr lang="en-US" dirty="0" smtClean="0"/>
              <a:t>Equivalence </a:t>
            </a:r>
            <a:r>
              <a:rPr lang="en-US" dirty="0"/>
              <a:t>partitioning as a technique can be used to </a:t>
            </a:r>
            <a:r>
              <a:rPr lang="en-US" dirty="0" smtClean="0"/>
              <a:t>achieve input </a:t>
            </a:r>
            <a:r>
              <a:rPr lang="en-US" dirty="0"/>
              <a:t>and output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195440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201893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7526498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14075662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fontScale="92500"/>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2201392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 Driven </a:t>
            </a:r>
            <a:r>
              <a:rPr lang="en-US" sz="4800" dirty="0" smtClean="0"/>
              <a:t>Development (</a:t>
            </a:r>
            <a:r>
              <a:rPr lang="en-US" sz="4800" dirty="0"/>
              <a:t>TDD) </a:t>
            </a:r>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pic>
        <p:nvPicPr>
          <p:cNvPr id="5124" name="Picture 4" descr="Image result for Test Driven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41" y="753110"/>
            <a:ext cx="2645663" cy="26456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878606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949653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9799327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22277390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776145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a:t>
            </a:r>
            <a:endParaRPr lang="en-US" dirty="0"/>
          </a:p>
        </p:txBody>
      </p:sp>
      <p:sp>
        <p:nvSpPr>
          <p:cNvPr id="99330" name="Content Placeholder 2"/>
          <p:cNvSpPr>
            <a:spLocks noGrp="1"/>
          </p:cNvSpPr>
          <p:nvPr>
            <p:ph idx="1"/>
          </p:nvPr>
        </p:nvSpPr>
        <p:spPr/>
        <p:txBody>
          <a:bodyPr>
            <a:normAutofit lnSpcReduction="10000"/>
          </a:bodyPr>
          <a:lstStyle/>
          <a:p>
            <a:r>
              <a:rPr lang="en-US" dirty="0"/>
              <a:t>Test cases for a variable x, where a ≤  x ≤ </a:t>
            </a:r>
            <a:r>
              <a:rPr lang="en-US" dirty="0" smtClean="0"/>
              <a:t>b</a:t>
            </a:r>
          </a:p>
          <a:p>
            <a:endParaRPr lang="en-US" dirty="0"/>
          </a:p>
          <a:p>
            <a:endParaRPr lang="en-US" dirty="0" smtClean="0"/>
          </a:p>
          <a:p>
            <a:endParaRPr lang="en-US" dirty="0"/>
          </a:p>
          <a:p>
            <a:pPr marL="0" indent="0">
              <a:buNone/>
            </a:pPr>
            <a:endParaRPr lang="en-US" dirty="0" smtClean="0"/>
          </a:p>
          <a:p>
            <a:endParaRPr lang="en-US" dirty="0" smtClean="0"/>
          </a:p>
          <a:p>
            <a:endParaRPr lang="en-US" dirty="0"/>
          </a:p>
          <a:p>
            <a:r>
              <a:rPr lang="en-US" dirty="0" smtClean="0"/>
              <a:t>Experience </a:t>
            </a:r>
            <a:r>
              <a:rPr lang="en-US" dirty="0"/>
              <a:t>shows that errors occur more frequently for extreme values of a variable.</a:t>
            </a:r>
          </a:p>
        </p:txBody>
      </p:sp>
      <p:sp>
        <p:nvSpPr>
          <p:cNvPr id="99334" name="AutoShape 3"/>
          <p:cNvSpPr>
            <a:spLocks noChangeAspect="1" noChangeArrowheads="1" noTextEdit="1"/>
          </p:cNvSpPr>
          <p:nvPr/>
        </p:nvSpPr>
        <p:spPr bwMode="auto">
          <a:xfrm>
            <a:off x="2971800" y="739776"/>
            <a:ext cx="6134100" cy="474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3" name="Group 2"/>
          <p:cNvGrpSpPr/>
          <p:nvPr/>
        </p:nvGrpSpPr>
        <p:grpSpPr>
          <a:xfrm>
            <a:off x="2438400" y="2209800"/>
            <a:ext cx="5727700" cy="1689100"/>
            <a:chOff x="1447800" y="1582738"/>
            <a:chExt cx="5727700" cy="1689100"/>
          </a:xfrm>
        </p:grpSpPr>
        <p:sp>
          <p:nvSpPr>
            <p:cNvPr id="99335" name="Oval 6"/>
            <p:cNvSpPr>
              <a:spLocks noChangeArrowheads="1"/>
            </p:cNvSpPr>
            <p:nvPr/>
          </p:nvSpPr>
          <p:spPr bwMode="auto">
            <a:xfrm>
              <a:off x="21272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sp>
          <p:nvSpPr>
            <p:cNvPr id="99336" name="Oval 7"/>
            <p:cNvSpPr>
              <a:spLocks noChangeArrowheads="1"/>
            </p:cNvSpPr>
            <p:nvPr/>
          </p:nvSpPr>
          <p:spPr bwMode="auto">
            <a:xfrm>
              <a:off x="62547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grpSp>
          <p:nvGrpSpPr>
            <p:cNvPr id="99337" name="Group 10"/>
            <p:cNvGrpSpPr>
              <a:grpSpLocks/>
            </p:cNvGrpSpPr>
            <p:nvPr/>
          </p:nvGrpSpPr>
          <p:grpSpPr bwMode="auto">
            <a:xfrm>
              <a:off x="1752600" y="2046288"/>
              <a:ext cx="5105400" cy="134937"/>
              <a:chOff x="1152" y="1200"/>
              <a:chExt cx="3216" cy="80"/>
            </a:xfrm>
          </p:grpSpPr>
          <p:sp>
            <p:nvSpPr>
              <p:cNvPr id="99361" name="Freeform 8"/>
              <p:cNvSpPr>
                <a:spLocks/>
              </p:cNvSpPr>
              <p:nvPr/>
            </p:nvSpPr>
            <p:spPr bwMode="auto">
              <a:xfrm>
                <a:off x="4256" y="120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62" name="Line 9"/>
              <p:cNvSpPr>
                <a:spLocks noChangeShapeType="1"/>
              </p:cNvSpPr>
              <p:nvPr/>
            </p:nvSpPr>
            <p:spPr bwMode="auto">
              <a:xfrm>
                <a:off x="1152" y="124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99338" name="Rectangle 11"/>
            <p:cNvSpPr>
              <a:spLocks noChangeArrowheads="1"/>
            </p:cNvSpPr>
            <p:nvPr/>
          </p:nvSpPr>
          <p:spPr bwMode="auto">
            <a:xfrm>
              <a:off x="2133600" y="1582738"/>
              <a:ext cx="1270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p>
          </p:txBody>
        </p:sp>
        <p:sp>
          <p:nvSpPr>
            <p:cNvPr id="99339" name="Rectangle 12"/>
            <p:cNvSpPr>
              <a:spLocks noChangeArrowheads="1"/>
            </p:cNvSpPr>
            <p:nvPr/>
          </p:nvSpPr>
          <p:spPr bwMode="auto">
            <a:xfrm>
              <a:off x="6286500" y="1624013"/>
              <a:ext cx="1397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p>
          </p:txBody>
        </p:sp>
        <p:grpSp>
          <p:nvGrpSpPr>
            <p:cNvPr id="99340" name="Group 18"/>
            <p:cNvGrpSpPr>
              <a:grpSpLocks/>
            </p:cNvGrpSpPr>
            <p:nvPr/>
          </p:nvGrpSpPr>
          <p:grpSpPr bwMode="auto">
            <a:xfrm>
              <a:off x="2133600" y="2276475"/>
              <a:ext cx="127000" cy="544513"/>
              <a:chOff x="1392" y="1336"/>
              <a:chExt cx="80" cy="320"/>
            </a:xfrm>
          </p:grpSpPr>
          <p:sp>
            <p:nvSpPr>
              <p:cNvPr id="99359" name="Freeform 16"/>
              <p:cNvSpPr>
                <a:spLocks/>
              </p:cNvSpPr>
              <p:nvPr/>
            </p:nvSpPr>
            <p:spPr bwMode="auto">
              <a:xfrm>
                <a:off x="1392"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60" name="Line 17"/>
              <p:cNvSpPr>
                <a:spLocks noChangeShapeType="1"/>
              </p:cNvSpPr>
              <p:nvPr/>
            </p:nvSpPr>
            <p:spPr bwMode="auto">
              <a:xfrm flipV="1">
                <a:off x="1432"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1" name="Group 21"/>
            <p:cNvGrpSpPr>
              <a:grpSpLocks/>
            </p:cNvGrpSpPr>
            <p:nvPr/>
          </p:nvGrpSpPr>
          <p:grpSpPr bwMode="auto">
            <a:xfrm>
              <a:off x="2463800" y="2276475"/>
              <a:ext cx="127000" cy="544513"/>
              <a:chOff x="1600" y="1336"/>
              <a:chExt cx="80" cy="320"/>
            </a:xfrm>
          </p:grpSpPr>
          <p:sp>
            <p:nvSpPr>
              <p:cNvPr id="99357" name="Freeform 19"/>
              <p:cNvSpPr>
                <a:spLocks/>
              </p:cNvSpPr>
              <p:nvPr/>
            </p:nvSpPr>
            <p:spPr bwMode="auto">
              <a:xfrm>
                <a:off x="16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8" name="Line 20"/>
              <p:cNvSpPr>
                <a:spLocks noChangeShapeType="1"/>
              </p:cNvSpPr>
              <p:nvPr/>
            </p:nvSpPr>
            <p:spPr bwMode="auto">
              <a:xfrm flipV="1">
                <a:off x="1640"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2" name="Group 24"/>
            <p:cNvGrpSpPr>
              <a:grpSpLocks/>
            </p:cNvGrpSpPr>
            <p:nvPr/>
          </p:nvGrpSpPr>
          <p:grpSpPr bwMode="auto">
            <a:xfrm>
              <a:off x="4064000" y="2332038"/>
              <a:ext cx="127000" cy="542925"/>
              <a:chOff x="2608" y="1368"/>
              <a:chExt cx="80" cy="320"/>
            </a:xfrm>
          </p:grpSpPr>
          <p:sp>
            <p:nvSpPr>
              <p:cNvPr id="99355" name="Freeform 22"/>
              <p:cNvSpPr>
                <a:spLocks/>
              </p:cNvSpPr>
              <p:nvPr/>
            </p:nvSpPr>
            <p:spPr bwMode="auto">
              <a:xfrm>
                <a:off x="2608" y="136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6" name="Line 23"/>
              <p:cNvSpPr>
                <a:spLocks noChangeShapeType="1"/>
              </p:cNvSpPr>
              <p:nvPr/>
            </p:nvSpPr>
            <p:spPr bwMode="auto">
              <a:xfrm flipV="1">
                <a:off x="2648" y="1440"/>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3" name="Group 27"/>
            <p:cNvGrpSpPr>
              <a:grpSpLocks/>
            </p:cNvGrpSpPr>
            <p:nvPr/>
          </p:nvGrpSpPr>
          <p:grpSpPr bwMode="auto">
            <a:xfrm>
              <a:off x="6057900" y="2276475"/>
              <a:ext cx="127000" cy="544513"/>
              <a:chOff x="3864" y="1336"/>
              <a:chExt cx="80" cy="320"/>
            </a:xfrm>
          </p:grpSpPr>
          <p:sp>
            <p:nvSpPr>
              <p:cNvPr id="99353" name="Freeform 25"/>
              <p:cNvSpPr>
                <a:spLocks/>
              </p:cNvSpPr>
              <p:nvPr/>
            </p:nvSpPr>
            <p:spPr bwMode="auto">
              <a:xfrm>
                <a:off x="3864"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4" name="Line 26"/>
              <p:cNvSpPr>
                <a:spLocks noChangeShapeType="1"/>
              </p:cNvSpPr>
              <p:nvPr/>
            </p:nvSpPr>
            <p:spPr bwMode="auto">
              <a:xfrm flipV="1">
                <a:off x="3904"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4" name="Group 30"/>
            <p:cNvGrpSpPr>
              <a:grpSpLocks/>
            </p:cNvGrpSpPr>
            <p:nvPr/>
          </p:nvGrpSpPr>
          <p:grpSpPr bwMode="auto">
            <a:xfrm>
              <a:off x="6273800" y="2276475"/>
              <a:ext cx="127000" cy="544513"/>
              <a:chOff x="4000" y="1336"/>
              <a:chExt cx="80" cy="320"/>
            </a:xfrm>
          </p:grpSpPr>
          <p:sp>
            <p:nvSpPr>
              <p:cNvPr id="99351" name="Freeform 28"/>
              <p:cNvSpPr>
                <a:spLocks/>
              </p:cNvSpPr>
              <p:nvPr/>
            </p:nvSpPr>
            <p:spPr bwMode="auto">
              <a:xfrm>
                <a:off x="40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2" name="Line 29"/>
              <p:cNvSpPr>
                <a:spLocks noChangeShapeType="1"/>
              </p:cNvSpPr>
              <p:nvPr/>
            </p:nvSpPr>
            <p:spPr bwMode="auto">
              <a:xfrm flipV="1">
                <a:off x="4040"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99345" name="Rectangle 31"/>
            <p:cNvSpPr>
              <a:spLocks noChangeArrowheads="1"/>
            </p:cNvSpPr>
            <p:nvPr/>
          </p:nvSpPr>
          <p:spPr bwMode="auto">
            <a:xfrm>
              <a:off x="7048500" y="1978025"/>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99346" name="Rectangle 32"/>
            <p:cNvSpPr>
              <a:spLocks noChangeArrowheads="1"/>
            </p:cNvSpPr>
            <p:nvPr/>
          </p:nvSpPr>
          <p:spPr bwMode="auto">
            <a:xfrm>
              <a:off x="1447800" y="2997200"/>
              <a:ext cx="685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x(min)</a:t>
              </a:r>
            </a:p>
          </p:txBody>
        </p:sp>
        <p:sp>
          <p:nvSpPr>
            <p:cNvPr id="99347" name="Rectangle 33"/>
            <p:cNvSpPr>
              <a:spLocks noChangeArrowheads="1"/>
            </p:cNvSpPr>
            <p:nvPr/>
          </p:nvSpPr>
          <p:spPr bwMode="auto">
            <a:xfrm>
              <a:off x="2413000" y="2997200"/>
              <a:ext cx="946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x(min+)  </a:t>
              </a:r>
            </a:p>
          </p:txBody>
        </p:sp>
        <p:sp>
          <p:nvSpPr>
            <p:cNvPr id="99348" name="Rectangle 34"/>
            <p:cNvSpPr>
              <a:spLocks noChangeArrowheads="1"/>
            </p:cNvSpPr>
            <p:nvPr/>
          </p:nvSpPr>
          <p:spPr bwMode="auto">
            <a:xfrm>
              <a:off x="3733800" y="2997200"/>
              <a:ext cx="762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x(nom)</a:t>
              </a:r>
            </a:p>
          </p:txBody>
        </p:sp>
        <p:sp>
          <p:nvSpPr>
            <p:cNvPr id="99349" name="Rectangle 35"/>
            <p:cNvSpPr>
              <a:spLocks noChangeArrowheads="1"/>
            </p:cNvSpPr>
            <p:nvPr/>
          </p:nvSpPr>
          <p:spPr bwMode="auto">
            <a:xfrm>
              <a:off x="5232400" y="2997200"/>
              <a:ext cx="8763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x(max -)</a:t>
              </a:r>
            </a:p>
          </p:txBody>
        </p:sp>
        <p:sp>
          <p:nvSpPr>
            <p:cNvPr id="99350" name="Rectangle 36"/>
            <p:cNvSpPr>
              <a:spLocks noChangeArrowheads="1"/>
            </p:cNvSpPr>
            <p:nvPr/>
          </p:nvSpPr>
          <p:spPr bwMode="auto">
            <a:xfrm>
              <a:off x="6350000" y="2997200"/>
              <a:ext cx="7366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x(max)</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27388196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 – </a:t>
            </a:r>
            <a:r>
              <a:rPr lang="en-US" sz="2800" dirty="0">
                <a:effectLst>
                  <a:outerShdw blurRad="38100" dist="38100" dir="2700000" algn="tl">
                    <a:srgbClr val="DDDDDD"/>
                  </a:outerShdw>
                </a:effectLst>
              </a:rPr>
              <a:t>2 Variables</a:t>
            </a:r>
            <a:endParaRPr lang="en-US" sz="2800" dirty="0"/>
          </a:p>
        </p:txBody>
      </p:sp>
      <p:sp>
        <p:nvSpPr>
          <p:cNvPr id="101378" name="Content Placeholder 2"/>
          <p:cNvSpPr>
            <a:spLocks noGrp="1"/>
          </p:cNvSpPr>
          <p:nvPr>
            <p:ph idx="1"/>
          </p:nvPr>
        </p:nvSpPr>
        <p:spPr>
          <a:xfrm>
            <a:off x="1095040" y="1587015"/>
            <a:ext cx="8686800" cy="5134460"/>
          </a:xfrm>
        </p:spPr>
        <p:txBody>
          <a:bodyPr/>
          <a:lstStyle/>
          <a:p>
            <a:pPr marL="0" indent="0">
              <a:buNone/>
            </a:pPr>
            <a:r>
              <a:rPr lang="en-US" sz="2400" dirty="0"/>
              <a:t>Test cases for a variables x</a:t>
            </a:r>
            <a:r>
              <a:rPr lang="en-US" sz="2400" baseline="-25000" dirty="0"/>
              <a:t>1</a:t>
            </a:r>
            <a:r>
              <a:rPr lang="en-US" sz="2400" dirty="0"/>
              <a:t> and x</a:t>
            </a:r>
            <a:r>
              <a:rPr lang="en-US" sz="2400" baseline="-25000" dirty="0"/>
              <a:t>2</a:t>
            </a:r>
            <a:r>
              <a:rPr lang="en-US" sz="2400" dirty="0"/>
              <a:t>, where  a ≤ x</a:t>
            </a:r>
            <a:r>
              <a:rPr lang="en-US" sz="2400" baseline="-25000" dirty="0"/>
              <a:t>1</a:t>
            </a:r>
            <a:r>
              <a:rPr lang="en-US" sz="2400" dirty="0"/>
              <a:t> ≤ b and c ≤ x</a:t>
            </a:r>
            <a:r>
              <a:rPr lang="en-US" sz="2400" baseline="-25000" dirty="0"/>
              <a:t>2</a:t>
            </a:r>
            <a:r>
              <a:rPr lang="en-US" sz="2400" dirty="0"/>
              <a:t> ≤ d </a:t>
            </a:r>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Single defect assumption </a:t>
            </a:r>
          </a:p>
        </p:txBody>
      </p:sp>
      <p:grpSp>
        <p:nvGrpSpPr>
          <p:cNvPr id="101382" name="Group 3"/>
          <p:cNvGrpSpPr>
            <a:grpSpLocks/>
          </p:cNvGrpSpPr>
          <p:nvPr/>
        </p:nvGrpSpPr>
        <p:grpSpPr bwMode="auto">
          <a:xfrm>
            <a:off x="5257800" y="1219200"/>
            <a:ext cx="4637088" cy="1328738"/>
            <a:chOff x="1552" y="3208"/>
            <a:chExt cx="2921" cy="696"/>
          </a:xfrm>
        </p:grpSpPr>
        <p:sp>
          <p:nvSpPr>
            <p:cNvPr id="101488" name="Rectangle 4"/>
            <p:cNvSpPr>
              <a:spLocks noChangeArrowheads="1"/>
            </p:cNvSpPr>
            <p:nvPr/>
          </p:nvSpPr>
          <p:spPr bwMode="auto">
            <a:xfrm>
              <a:off x="1552" y="3208"/>
              <a:ext cx="2921"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2000" b="1" dirty="0">
                <a:latin typeface="Helvetica" charset="0"/>
              </a:endParaRPr>
            </a:p>
          </p:txBody>
        </p:sp>
        <p:sp>
          <p:nvSpPr>
            <p:cNvPr id="101489" name="Rectangle 5"/>
            <p:cNvSpPr>
              <a:spLocks noChangeArrowheads="1"/>
            </p:cNvSpPr>
            <p:nvPr/>
          </p:nvSpPr>
          <p:spPr bwMode="auto">
            <a:xfrm>
              <a:off x="1552" y="3360"/>
              <a:ext cx="2033"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1600" b="1" dirty="0">
                <a:latin typeface="Helvetica" charset="0"/>
              </a:endParaRPr>
            </a:p>
          </p:txBody>
        </p:sp>
        <p:sp>
          <p:nvSpPr>
            <p:cNvPr id="101490" name="Rectangle 6"/>
            <p:cNvSpPr>
              <a:spLocks noChangeArrowheads="1"/>
            </p:cNvSpPr>
            <p:nvPr/>
          </p:nvSpPr>
          <p:spPr bwMode="auto">
            <a:xfrm>
              <a:off x="1552" y="3624"/>
              <a:ext cx="0"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b="1" dirty="0">
                <a:latin typeface="Helvetica" charset="0"/>
              </a:endParaRPr>
            </a:p>
          </p:txBody>
        </p:sp>
        <p:sp>
          <p:nvSpPr>
            <p:cNvPr id="101491" name="Rectangle 7"/>
            <p:cNvSpPr>
              <a:spLocks noChangeArrowheads="1"/>
            </p:cNvSpPr>
            <p:nvPr/>
          </p:nvSpPr>
          <p:spPr bwMode="auto">
            <a:xfrm>
              <a:off x="1552" y="3776"/>
              <a:ext cx="2098"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1600" dirty="0">
                <a:latin typeface="Times" charset="0"/>
              </a:endParaRPr>
            </a:p>
          </p:txBody>
        </p:sp>
      </p:grpSp>
      <p:grpSp>
        <p:nvGrpSpPr>
          <p:cNvPr id="3" name="Group 2"/>
          <p:cNvGrpSpPr/>
          <p:nvPr/>
        </p:nvGrpSpPr>
        <p:grpSpPr>
          <a:xfrm>
            <a:off x="3276600" y="2057401"/>
            <a:ext cx="5426428" cy="3718859"/>
            <a:chOff x="285750" y="1631950"/>
            <a:chExt cx="6152499" cy="4734121"/>
          </a:xfrm>
        </p:grpSpPr>
        <p:sp>
          <p:nvSpPr>
            <p:cNvPr id="101383" name="Oval 8"/>
            <p:cNvSpPr>
              <a:spLocks noChangeArrowheads="1"/>
            </p:cNvSpPr>
            <p:nvPr/>
          </p:nvSpPr>
          <p:spPr bwMode="auto">
            <a:xfrm>
              <a:off x="12700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84" name="Oval 9"/>
            <p:cNvSpPr>
              <a:spLocks noChangeArrowheads="1"/>
            </p:cNvSpPr>
            <p:nvPr/>
          </p:nvSpPr>
          <p:spPr bwMode="auto">
            <a:xfrm>
              <a:off x="53975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grpSp>
          <p:nvGrpSpPr>
            <p:cNvPr id="101385" name="Group 10"/>
            <p:cNvGrpSpPr>
              <a:grpSpLocks/>
            </p:cNvGrpSpPr>
            <p:nvPr/>
          </p:nvGrpSpPr>
          <p:grpSpPr bwMode="auto">
            <a:xfrm>
              <a:off x="895350" y="5721350"/>
              <a:ext cx="5105400" cy="114300"/>
              <a:chOff x="1360" y="2824"/>
              <a:chExt cx="3216" cy="72"/>
            </a:xfrm>
          </p:grpSpPr>
          <p:sp>
            <p:nvSpPr>
              <p:cNvPr id="101486" name="Freeform 11"/>
              <p:cNvSpPr>
                <a:spLocks/>
              </p:cNvSpPr>
              <p:nvPr/>
            </p:nvSpPr>
            <p:spPr bwMode="auto">
              <a:xfrm>
                <a:off x="4464" y="28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1487" name="Line 12"/>
              <p:cNvSpPr>
                <a:spLocks noChangeShapeType="1"/>
              </p:cNvSpPr>
              <p:nvPr/>
            </p:nvSpPr>
            <p:spPr bwMode="auto">
              <a:xfrm>
                <a:off x="1360" y="2856"/>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86" name="Rectangle 13"/>
            <p:cNvSpPr>
              <a:spLocks noChangeArrowheads="1"/>
            </p:cNvSpPr>
            <p:nvPr/>
          </p:nvSpPr>
          <p:spPr bwMode="auto">
            <a:xfrm>
              <a:off x="1276350" y="60134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1387" name="Rectangle 14"/>
            <p:cNvSpPr>
              <a:spLocks noChangeArrowheads="1"/>
            </p:cNvSpPr>
            <p:nvPr/>
          </p:nvSpPr>
          <p:spPr bwMode="auto">
            <a:xfrm>
              <a:off x="5403850" y="6000750"/>
              <a:ext cx="15993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grpSp>
          <p:nvGrpSpPr>
            <p:cNvPr id="101388" name="Group 15"/>
            <p:cNvGrpSpPr>
              <a:grpSpLocks/>
            </p:cNvGrpSpPr>
            <p:nvPr/>
          </p:nvGrpSpPr>
          <p:grpSpPr bwMode="auto">
            <a:xfrm>
              <a:off x="793750" y="2076450"/>
              <a:ext cx="127000" cy="3733800"/>
              <a:chOff x="1320" y="504"/>
              <a:chExt cx="80" cy="2352"/>
            </a:xfrm>
          </p:grpSpPr>
          <p:sp>
            <p:nvSpPr>
              <p:cNvPr id="101484" name="Freeform 16"/>
              <p:cNvSpPr>
                <a:spLocks/>
              </p:cNvSpPr>
              <p:nvPr/>
            </p:nvSpPr>
            <p:spPr bwMode="auto">
              <a:xfrm>
                <a:off x="1320" y="50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1485" name="Line 17"/>
              <p:cNvSpPr>
                <a:spLocks noChangeShapeType="1"/>
              </p:cNvSpPr>
              <p:nvPr/>
            </p:nvSpPr>
            <p:spPr bwMode="auto">
              <a:xfrm flipV="1">
                <a:off x="1360" y="584"/>
                <a:ext cx="1" cy="227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89" name="Oval 18"/>
            <p:cNvSpPr>
              <a:spLocks noChangeArrowheads="1"/>
            </p:cNvSpPr>
            <p:nvPr/>
          </p:nvSpPr>
          <p:spPr bwMode="auto">
            <a:xfrm>
              <a:off x="825500" y="49657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0" name="Oval 19"/>
            <p:cNvSpPr>
              <a:spLocks noChangeArrowheads="1"/>
            </p:cNvSpPr>
            <p:nvPr/>
          </p:nvSpPr>
          <p:spPr bwMode="auto">
            <a:xfrm>
              <a:off x="838200" y="28194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1" name="Rectangle 20"/>
            <p:cNvSpPr>
              <a:spLocks noChangeArrowheads="1"/>
            </p:cNvSpPr>
            <p:nvPr/>
          </p:nvSpPr>
          <p:spPr bwMode="auto">
            <a:xfrm>
              <a:off x="361949" y="48704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latin typeface="Times" charset="0"/>
              </a:endParaRPr>
            </a:p>
          </p:txBody>
        </p:sp>
        <p:sp>
          <p:nvSpPr>
            <p:cNvPr id="101392" name="Rectangle 21"/>
            <p:cNvSpPr>
              <a:spLocks noChangeArrowheads="1"/>
            </p:cNvSpPr>
            <p:nvPr/>
          </p:nvSpPr>
          <p:spPr bwMode="auto">
            <a:xfrm>
              <a:off x="285750" y="2762250"/>
              <a:ext cx="15993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latin typeface="Times" charset="0"/>
              </a:endParaRPr>
            </a:p>
          </p:txBody>
        </p:sp>
        <p:grpSp>
          <p:nvGrpSpPr>
            <p:cNvPr id="101393" name="Group 22"/>
            <p:cNvGrpSpPr>
              <a:grpSpLocks/>
            </p:cNvGrpSpPr>
            <p:nvPr/>
          </p:nvGrpSpPr>
          <p:grpSpPr bwMode="auto">
            <a:xfrm>
              <a:off x="1339850" y="2457450"/>
              <a:ext cx="1588" cy="3302000"/>
              <a:chOff x="1640" y="768"/>
              <a:chExt cx="1" cy="2080"/>
            </a:xfrm>
          </p:grpSpPr>
          <p:sp>
            <p:nvSpPr>
              <p:cNvPr id="101469" name="Line 23"/>
              <p:cNvSpPr>
                <a:spLocks noChangeShapeType="1"/>
              </p:cNvSpPr>
              <p:nvPr/>
            </p:nvSpPr>
            <p:spPr bwMode="auto">
              <a:xfrm flipV="1">
                <a:off x="1640"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0" name="Line 24"/>
              <p:cNvSpPr>
                <a:spLocks noChangeShapeType="1"/>
              </p:cNvSpPr>
              <p:nvPr/>
            </p:nvSpPr>
            <p:spPr bwMode="auto">
              <a:xfrm flipV="1">
                <a:off x="1640"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1" name="Line 25"/>
              <p:cNvSpPr>
                <a:spLocks noChangeShapeType="1"/>
              </p:cNvSpPr>
              <p:nvPr/>
            </p:nvSpPr>
            <p:spPr bwMode="auto">
              <a:xfrm flipV="1">
                <a:off x="1640"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2" name="Line 26"/>
              <p:cNvSpPr>
                <a:spLocks noChangeShapeType="1"/>
              </p:cNvSpPr>
              <p:nvPr/>
            </p:nvSpPr>
            <p:spPr bwMode="auto">
              <a:xfrm flipV="1">
                <a:off x="1640"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3" name="Line 27"/>
              <p:cNvSpPr>
                <a:spLocks noChangeShapeType="1"/>
              </p:cNvSpPr>
              <p:nvPr/>
            </p:nvSpPr>
            <p:spPr bwMode="auto">
              <a:xfrm flipV="1">
                <a:off x="1640"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4" name="Line 28"/>
              <p:cNvSpPr>
                <a:spLocks noChangeShapeType="1"/>
              </p:cNvSpPr>
              <p:nvPr/>
            </p:nvSpPr>
            <p:spPr bwMode="auto">
              <a:xfrm flipV="1">
                <a:off x="1640"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5" name="Line 29"/>
              <p:cNvSpPr>
                <a:spLocks noChangeShapeType="1"/>
              </p:cNvSpPr>
              <p:nvPr/>
            </p:nvSpPr>
            <p:spPr bwMode="auto">
              <a:xfrm flipV="1">
                <a:off x="1640"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6" name="Line 30"/>
              <p:cNvSpPr>
                <a:spLocks noChangeShapeType="1"/>
              </p:cNvSpPr>
              <p:nvPr/>
            </p:nvSpPr>
            <p:spPr bwMode="auto">
              <a:xfrm flipV="1">
                <a:off x="1640"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7" name="Line 31"/>
              <p:cNvSpPr>
                <a:spLocks noChangeShapeType="1"/>
              </p:cNvSpPr>
              <p:nvPr/>
            </p:nvSpPr>
            <p:spPr bwMode="auto">
              <a:xfrm flipV="1">
                <a:off x="1640"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8" name="Line 32"/>
              <p:cNvSpPr>
                <a:spLocks noChangeShapeType="1"/>
              </p:cNvSpPr>
              <p:nvPr/>
            </p:nvSpPr>
            <p:spPr bwMode="auto">
              <a:xfrm flipV="1">
                <a:off x="1640"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9" name="Line 33"/>
              <p:cNvSpPr>
                <a:spLocks noChangeShapeType="1"/>
              </p:cNvSpPr>
              <p:nvPr/>
            </p:nvSpPr>
            <p:spPr bwMode="auto">
              <a:xfrm flipV="1">
                <a:off x="1640"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0" name="Line 34"/>
              <p:cNvSpPr>
                <a:spLocks noChangeShapeType="1"/>
              </p:cNvSpPr>
              <p:nvPr/>
            </p:nvSpPr>
            <p:spPr bwMode="auto">
              <a:xfrm flipV="1">
                <a:off x="1640"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1" name="Line 35"/>
              <p:cNvSpPr>
                <a:spLocks noChangeShapeType="1"/>
              </p:cNvSpPr>
              <p:nvPr/>
            </p:nvSpPr>
            <p:spPr bwMode="auto">
              <a:xfrm flipV="1">
                <a:off x="1640"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2" name="Line 36"/>
              <p:cNvSpPr>
                <a:spLocks noChangeShapeType="1"/>
              </p:cNvSpPr>
              <p:nvPr/>
            </p:nvSpPr>
            <p:spPr bwMode="auto">
              <a:xfrm flipV="1">
                <a:off x="1640"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3" name="Line 37"/>
              <p:cNvSpPr>
                <a:spLocks noChangeShapeType="1"/>
              </p:cNvSpPr>
              <p:nvPr/>
            </p:nvSpPr>
            <p:spPr bwMode="auto">
              <a:xfrm flipV="1">
                <a:off x="1640" y="7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4" name="Group 38"/>
            <p:cNvGrpSpPr>
              <a:grpSpLocks/>
            </p:cNvGrpSpPr>
            <p:nvPr/>
          </p:nvGrpSpPr>
          <p:grpSpPr bwMode="auto">
            <a:xfrm>
              <a:off x="908050" y="5010150"/>
              <a:ext cx="4838700" cy="1588"/>
              <a:chOff x="1368" y="2376"/>
              <a:chExt cx="3048" cy="1"/>
            </a:xfrm>
          </p:grpSpPr>
          <p:sp>
            <p:nvSpPr>
              <p:cNvPr id="101447" name="Line 39"/>
              <p:cNvSpPr>
                <a:spLocks noChangeShapeType="1"/>
              </p:cNvSpPr>
              <p:nvPr/>
            </p:nvSpPr>
            <p:spPr bwMode="auto">
              <a:xfrm>
                <a:off x="136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8" name="Line 40"/>
              <p:cNvSpPr>
                <a:spLocks noChangeShapeType="1"/>
              </p:cNvSpPr>
              <p:nvPr/>
            </p:nvSpPr>
            <p:spPr bwMode="auto">
              <a:xfrm>
                <a:off x="151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9" name="Line 41"/>
              <p:cNvSpPr>
                <a:spLocks noChangeShapeType="1"/>
              </p:cNvSpPr>
              <p:nvPr/>
            </p:nvSpPr>
            <p:spPr bwMode="auto">
              <a:xfrm>
                <a:off x="165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0" name="Line 42"/>
              <p:cNvSpPr>
                <a:spLocks noChangeShapeType="1"/>
              </p:cNvSpPr>
              <p:nvPr/>
            </p:nvSpPr>
            <p:spPr bwMode="auto">
              <a:xfrm>
                <a:off x="180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1" name="Line 43"/>
              <p:cNvSpPr>
                <a:spLocks noChangeShapeType="1"/>
              </p:cNvSpPr>
              <p:nvPr/>
            </p:nvSpPr>
            <p:spPr bwMode="auto">
              <a:xfrm>
                <a:off x="194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2" name="Line 44"/>
              <p:cNvSpPr>
                <a:spLocks noChangeShapeType="1"/>
              </p:cNvSpPr>
              <p:nvPr/>
            </p:nvSpPr>
            <p:spPr bwMode="auto">
              <a:xfrm>
                <a:off x="208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3" name="Line 45"/>
              <p:cNvSpPr>
                <a:spLocks noChangeShapeType="1"/>
              </p:cNvSpPr>
              <p:nvPr/>
            </p:nvSpPr>
            <p:spPr bwMode="auto">
              <a:xfrm>
                <a:off x="223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4" name="Line 46"/>
              <p:cNvSpPr>
                <a:spLocks noChangeShapeType="1"/>
              </p:cNvSpPr>
              <p:nvPr/>
            </p:nvSpPr>
            <p:spPr bwMode="auto">
              <a:xfrm>
                <a:off x="237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5" name="Line 47"/>
              <p:cNvSpPr>
                <a:spLocks noChangeShapeType="1"/>
              </p:cNvSpPr>
              <p:nvPr/>
            </p:nvSpPr>
            <p:spPr bwMode="auto">
              <a:xfrm>
                <a:off x="252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6" name="Line 48"/>
              <p:cNvSpPr>
                <a:spLocks noChangeShapeType="1"/>
              </p:cNvSpPr>
              <p:nvPr/>
            </p:nvSpPr>
            <p:spPr bwMode="auto">
              <a:xfrm>
                <a:off x="266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7" name="Line 49"/>
              <p:cNvSpPr>
                <a:spLocks noChangeShapeType="1"/>
              </p:cNvSpPr>
              <p:nvPr/>
            </p:nvSpPr>
            <p:spPr bwMode="auto">
              <a:xfrm>
                <a:off x="280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8" name="Line 50"/>
              <p:cNvSpPr>
                <a:spLocks noChangeShapeType="1"/>
              </p:cNvSpPr>
              <p:nvPr/>
            </p:nvSpPr>
            <p:spPr bwMode="auto">
              <a:xfrm>
                <a:off x="295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9" name="Line 51"/>
              <p:cNvSpPr>
                <a:spLocks noChangeShapeType="1"/>
              </p:cNvSpPr>
              <p:nvPr/>
            </p:nvSpPr>
            <p:spPr bwMode="auto">
              <a:xfrm>
                <a:off x="309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0" name="Line 52"/>
              <p:cNvSpPr>
                <a:spLocks noChangeShapeType="1"/>
              </p:cNvSpPr>
              <p:nvPr/>
            </p:nvSpPr>
            <p:spPr bwMode="auto">
              <a:xfrm>
                <a:off x="324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1" name="Line 53"/>
              <p:cNvSpPr>
                <a:spLocks noChangeShapeType="1"/>
              </p:cNvSpPr>
              <p:nvPr/>
            </p:nvSpPr>
            <p:spPr bwMode="auto">
              <a:xfrm>
                <a:off x="338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2" name="Line 54"/>
              <p:cNvSpPr>
                <a:spLocks noChangeShapeType="1"/>
              </p:cNvSpPr>
              <p:nvPr/>
            </p:nvSpPr>
            <p:spPr bwMode="auto">
              <a:xfrm>
                <a:off x="352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3" name="Line 55"/>
              <p:cNvSpPr>
                <a:spLocks noChangeShapeType="1"/>
              </p:cNvSpPr>
              <p:nvPr/>
            </p:nvSpPr>
            <p:spPr bwMode="auto">
              <a:xfrm>
                <a:off x="367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4" name="Line 56"/>
              <p:cNvSpPr>
                <a:spLocks noChangeShapeType="1"/>
              </p:cNvSpPr>
              <p:nvPr/>
            </p:nvSpPr>
            <p:spPr bwMode="auto">
              <a:xfrm>
                <a:off x="381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5" name="Line 57"/>
              <p:cNvSpPr>
                <a:spLocks noChangeShapeType="1"/>
              </p:cNvSpPr>
              <p:nvPr/>
            </p:nvSpPr>
            <p:spPr bwMode="auto">
              <a:xfrm>
                <a:off x="396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6" name="Line 58"/>
              <p:cNvSpPr>
                <a:spLocks noChangeShapeType="1"/>
              </p:cNvSpPr>
              <p:nvPr/>
            </p:nvSpPr>
            <p:spPr bwMode="auto">
              <a:xfrm>
                <a:off x="410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7" name="Line 59"/>
              <p:cNvSpPr>
                <a:spLocks noChangeShapeType="1"/>
              </p:cNvSpPr>
              <p:nvPr/>
            </p:nvSpPr>
            <p:spPr bwMode="auto">
              <a:xfrm>
                <a:off x="424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8" name="Line 60"/>
              <p:cNvSpPr>
                <a:spLocks noChangeShapeType="1"/>
              </p:cNvSpPr>
              <p:nvPr/>
            </p:nvSpPr>
            <p:spPr bwMode="auto">
              <a:xfrm>
                <a:off x="4392" y="2376"/>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5" name="Group 61"/>
            <p:cNvGrpSpPr>
              <a:grpSpLocks/>
            </p:cNvGrpSpPr>
            <p:nvPr/>
          </p:nvGrpSpPr>
          <p:grpSpPr bwMode="auto">
            <a:xfrm>
              <a:off x="5467350" y="2419350"/>
              <a:ext cx="1588" cy="3302000"/>
              <a:chOff x="4240" y="744"/>
              <a:chExt cx="1" cy="2080"/>
            </a:xfrm>
          </p:grpSpPr>
          <p:sp>
            <p:nvSpPr>
              <p:cNvPr id="101432" name="Line 62"/>
              <p:cNvSpPr>
                <a:spLocks noChangeShapeType="1"/>
              </p:cNvSpPr>
              <p:nvPr/>
            </p:nvSpPr>
            <p:spPr bwMode="auto">
              <a:xfrm flipV="1">
                <a:off x="4240"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3" name="Line 63"/>
              <p:cNvSpPr>
                <a:spLocks noChangeShapeType="1"/>
              </p:cNvSpPr>
              <p:nvPr/>
            </p:nvSpPr>
            <p:spPr bwMode="auto">
              <a:xfrm flipV="1">
                <a:off x="4240"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4" name="Line 64"/>
              <p:cNvSpPr>
                <a:spLocks noChangeShapeType="1"/>
              </p:cNvSpPr>
              <p:nvPr/>
            </p:nvSpPr>
            <p:spPr bwMode="auto">
              <a:xfrm flipV="1">
                <a:off x="4240"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5" name="Line 65"/>
              <p:cNvSpPr>
                <a:spLocks noChangeShapeType="1"/>
              </p:cNvSpPr>
              <p:nvPr/>
            </p:nvSpPr>
            <p:spPr bwMode="auto">
              <a:xfrm flipV="1">
                <a:off x="4240"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6" name="Line 66"/>
              <p:cNvSpPr>
                <a:spLocks noChangeShapeType="1"/>
              </p:cNvSpPr>
              <p:nvPr/>
            </p:nvSpPr>
            <p:spPr bwMode="auto">
              <a:xfrm flipV="1">
                <a:off x="4240"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7" name="Line 67"/>
              <p:cNvSpPr>
                <a:spLocks noChangeShapeType="1"/>
              </p:cNvSpPr>
              <p:nvPr/>
            </p:nvSpPr>
            <p:spPr bwMode="auto">
              <a:xfrm flipV="1">
                <a:off x="4240"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8" name="Line 68"/>
              <p:cNvSpPr>
                <a:spLocks noChangeShapeType="1"/>
              </p:cNvSpPr>
              <p:nvPr/>
            </p:nvSpPr>
            <p:spPr bwMode="auto">
              <a:xfrm flipV="1">
                <a:off x="4240"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9" name="Line 69"/>
              <p:cNvSpPr>
                <a:spLocks noChangeShapeType="1"/>
              </p:cNvSpPr>
              <p:nvPr/>
            </p:nvSpPr>
            <p:spPr bwMode="auto">
              <a:xfrm flipV="1">
                <a:off x="4240"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0" name="Line 70"/>
              <p:cNvSpPr>
                <a:spLocks noChangeShapeType="1"/>
              </p:cNvSpPr>
              <p:nvPr/>
            </p:nvSpPr>
            <p:spPr bwMode="auto">
              <a:xfrm flipV="1">
                <a:off x="4240"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1" name="Line 71"/>
              <p:cNvSpPr>
                <a:spLocks noChangeShapeType="1"/>
              </p:cNvSpPr>
              <p:nvPr/>
            </p:nvSpPr>
            <p:spPr bwMode="auto">
              <a:xfrm flipV="1">
                <a:off x="4240"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2" name="Line 72"/>
              <p:cNvSpPr>
                <a:spLocks noChangeShapeType="1"/>
              </p:cNvSpPr>
              <p:nvPr/>
            </p:nvSpPr>
            <p:spPr bwMode="auto">
              <a:xfrm flipV="1">
                <a:off x="4240"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3" name="Line 73"/>
              <p:cNvSpPr>
                <a:spLocks noChangeShapeType="1"/>
              </p:cNvSpPr>
              <p:nvPr/>
            </p:nvSpPr>
            <p:spPr bwMode="auto">
              <a:xfrm flipV="1">
                <a:off x="4240"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4" name="Line 74"/>
              <p:cNvSpPr>
                <a:spLocks noChangeShapeType="1"/>
              </p:cNvSpPr>
              <p:nvPr/>
            </p:nvSpPr>
            <p:spPr bwMode="auto">
              <a:xfrm flipV="1">
                <a:off x="4240"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5" name="Line 75"/>
              <p:cNvSpPr>
                <a:spLocks noChangeShapeType="1"/>
              </p:cNvSpPr>
              <p:nvPr/>
            </p:nvSpPr>
            <p:spPr bwMode="auto">
              <a:xfrm flipV="1">
                <a:off x="4240"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6" name="Line 76"/>
              <p:cNvSpPr>
                <a:spLocks noChangeShapeType="1"/>
              </p:cNvSpPr>
              <p:nvPr/>
            </p:nvSpPr>
            <p:spPr bwMode="auto">
              <a:xfrm flipV="1">
                <a:off x="4240" y="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6" name="Group 77"/>
            <p:cNvGrpSpPr>
              <a:grpSpLocks/>
            </p:cNvGrpSpPr>
            <p:nvPr/>
          </p:nvGrpSpPr>
          <p:grpSpPr bwMode="auto">
            <a:xfrm>
              <a:off x="869950" y="2889250"/>
              <a:ext cx="4838700" cy="1588"/>
              <a:chOff x="1344" y="1040"/>
              <a:chExt cx="3048" cy="1"/>
            </a:xfrm>
          </p:grpSpPr>
          <p:sp>
            <p:nvSpPr>
              <p:cNvPr id="101410" name="Line 78"/>
              <p:cNvSpPr>
                <a:spLocks noChangeShapeType="1"/>
              </p:cNvSpPr>
              <p:nvPr/>
            </p:nvSpPr>
            <p:spPr bwMode="auto">
              <a:xfrm>
                <a:off x="134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1" name="Line 79"/>
              <p:cNvSpPr>
                <a:spLocks noChangeShapeType="1"/>
              </p:cNvSpPr>
              <p:nvPr/>
            </p:nvSpPr>
            <p:spPr bwMode="auto">
              <a:xfrm>
                <a:off x="148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2" name="Line 80"/>
              <p:cNvSpPr>
                <a:spLocks noChangeShapeType="1"/>
              </p:cNvSpPr>
              <p:nvPr/>
            </p:nvSpPr>
            <p:spPr bwMode="auto">
              <a:xfrm>
                <a:off x="163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3" name="Line 81"/>
              <p:cNvSpPr>
                <a:spLocks noChangeShapeType="1"/>
              </p:cNvSpPr>
              <p:nvPr/>
            </p:nvSpPr>
            <p:spPr bwMode="auto">
              <a:xfrm>
                <a:off x="177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4" name="Line 82"/>
              <p:cNvSpPr>
                <a:spLocks noChangeShapeType="1"/>
              </p:cNvSpPr>
              <p:nvPr/>
            </p:nvSpPr>
            <p:spPr bwMode="auto">
              <a:xfrm>
                <a:off x="192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5" name="Line 83"/>
              <p:cNvSpPr>
                <a:spLocks noChangeShapeType="1"/>
              </p:cNvSpPr>
              <p:nvPr/>
            </p:nvSpPr>
            <p:spPr bwMode="auto">
              <a:xfrm>
                <a:off x="206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6" name="Line 84"/>
              <p:cNvSpPr>
                <a:spLocks noChangeShapeType="1"/>
              </p:cNvSpPr>
              <p:nvPr/>
            </p:nvSpPr>
            <p:spPr bwMode="auto">
              <a:xfrm>
                <a:off x="220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7" name="Line 85"/>
              <p:cNvSpPr>
                <a:spLocks noChangeShapeType="1"/>
              </p:cNvSpPr>
              <p:nvPr/>
            </p:nvSpPr>
            <p:spPr bwMode="auto">
              <a:xfrm>
                <a:off x="235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8" name="Line 86"/>
              <p:cNvSpPr>
                <a:spLocks noChangeShapeType="1"/>
              </p:cNvSpPr>
              <p:nvPr/>
            </p:nvSpPr>
            <p:spPr bwMode="auto">
              <a:xfrm>
                <a:off x="249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9" name="Line 87"/>
              <p:cNvSpPr>
                <a:spLocks noChangeShapeType="1"/>
              </p:cNvSpPr>
              <p:nvPr/>
            </p:nvSpPr>
            <p:spPr bwMode="auto">
              <a:xfrm>
                <a:off x="264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0" name="Line 88"/>
              <p:cNvSpPr>
                <a:spLocks noChangeShapeType="1"/>
              </p:cNvSpPr>
              <p:nvPr/>
            </p:nvSpPr>
            <p:spPr bwMode="auto">
              <a:xfrm>
                <a:off x="278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1" name="Line 89"/>
              <p:cNvSpPr>
                <a:spLocks noChangeShapeType="1"/>
              </p:cNvSpPr>
              <p:nvPr/>
            </p:nvSpPr>
            <p:spPr bwMode="auto">
              <a:xfrm>
                <a:off x="292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2" name="Line 90"/>
              <p:cNvSpPr>
                <a:spLocks noChangeShapeType="1"/>
              </p:cNvSpPr>
              <p:nvPr/>
            </p:nvSpPr>
            <p:spPr bwMode="auto">
              <a:xfrm>
                <a:off x="307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3" name="Line 91"/>
              <p:cNvSpPr>
                <a:spLocks noChangeShapeType="1"/>
              </p:cNvSpPr>
              <p:nvPr/>
            </p:nvSpPr>
            <p:spPr bwMode="auto">
              <a:xfrm>
                <a:off x="321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4" name="Line 92"/>
              <p:cNvSpPr>
                <a:spLocks noChangeShapeType="1"/>
              </p:cNvSpPr>
              <p:nvPr/>
            </p:nvSpPr>
            <p:spPr bwMode="auto">
              <a:xfrm>
                <a:off x="336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5" name="Line 93"/>
              <p:cNvSpPr>
                <a:spLocks noChangeShapeType="1"/>
              </p:cNvSpPr>
              <p:nvPr/>
            </p:nvSpPr>
            <p:spPr bwMode="auto">
              <a:xfrm>
                <a:off x="350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6" name="Line 94"/>
              <p:cNvSpPr>
                <a:spLocks noChangeShapeType="1"/>
              </p:cNvSpPr>
              <p:nvPr/>
            </p:nvSpPr>
            <p:spPr bwMode="auto">
              <a:xfrm>
                <a:off x="364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7" name="Line 95"/>
              <p:cNvSpPr>
                <a:spLocks noChangeShapeType="1"/>
              </p:cNvSpPr>
              <p:nvPr/>
            </p:nvSpPr>
            <p:spPr bwMode="auto">
              <a:xfrm>
                <a:off x="379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8" name="Line 96"/>
              <p:cNvSpPr>
                <a:spLocks noChangeShapeType="1"/>
              </p:cNvSpPr>
              <p:nvPr/>
            </p:nvSpPr>
            <p:spPr bwMode="auto">
              <a:xfrm>
                <a:off x="393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9" name="Line 97"/>
              <p:cNvSpPr>
                <a:spLocks noChangeShapeType="1"/>
              </p:cNvSpPr>
              <p:nvPr/>
            </p:nvSpPr>
            <p:spPr bwMode="auto">
              <a:xfrm>
                <a:off x="408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0" name="Line 98"/>
              <p:cNvSpPr>
                <a:spLocks noChangeShapeType="1"/>
              </p:cNvSpPr>
              <p:nvPr/>
            </p:nvSpPr>
            <p:spPr bwMode="auto">
              <a:xfrm>
                <a:off x="422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1" name="Line 99"/>
              <p:cNvSpPr>
                <a:spLocks noChangeShapeType="1"/>
              </p:cNvSpPr>
              <p:nvPr/>
            </p:nvSpPr>
            <p:spPr bwMode="auto">
              <a:xfrm>
                <a:off x="4368" y="104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97" name="Oval 100"/>
            <p:cNvSpPr>
              <a:spLocks noChangeArrowheads="1"/>
            </p:cNvSpPr>
            <p:nvPr/>
          </p:nvSpPr>
          <p:spPr bwMode="auto">
            <a:xfrm>
              <a:off x="3263900" y="49657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8" name="Oval 101"/>
            <p:cNvSpPr>
              <a:spLocks noChangeArrowheads="1"/>
            </p:cNvSpPr>
            <p:nvPr/>
          </p:nvSpPr>
          <p:spPr bwMode="auto">
            <a:xfrm>
              <a:off x="3263900" y="47625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9" name="Oval 102"/>
            <p:cNvSpPr>
              <a:spLocks noChangeArrowheads="1"/>
            </p:cNvSpPr>
            <p:nvPr/>
          </p:nvSpPr>
          <p:spPr bwMode="auto">
            <a:xfrm>
              <a:off x="3263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0" name="Oval 103"/>
            <p:cNvSpPr>
              <a:spLocks noChangeArrowheads="1"/>
            </p:cNvSpPr>
            <p:nvPr/>
          </p:nvSpPr>
          <p:spPr bwMode="auto">
            <a:xfrm>
              <a:off x="3263900" y="28448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1" name="Oval 104"/>
            <p:cNvSpPr>
              <a:spLocks noChangeArrowheads="1"/>
            </p:cNvSpPr>
            <p:nvPr/>
          </p:nvSpPr>
          <p:spPr bwMode="auto">
            <a:xfrm>
              <a:off x="3263900" y="30099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2" name="Oval 105"/>
            <p:cNvSpPr>
              <a:spLocks noChangeArrowheads="1"/>
            </p:cNvSpPr>
            <p:nvPr/>
          </p:nvSpPr>
          <p:spPr bwMode="auto">
            <a:xfrm>
              <a:off x="12954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3" name="Oval 106"/>
            <p:cNvSpPr>
              <a:spLocks noChangeArrowheads="1"/>
            </p:cNvSpPr>
            <p:nvPr/>
          </p:nvSpPr>
          <p:spPr bwMode="auto">
            <a:xfrm>
              <a:off x="52578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4" name="Oval 107"/>
            <p:cNvSpPr>
              <a:spLocks noChangeArrowheads="1"/>
            </p:cNvSpPr>
            <p:nvPr/>
          </p:nvSpPr>
          <p:spPr bwMode="auto">
            <a:xfrm>
              <a:off x="14986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5" name="Oval 108"/>
            <p:cNvSpPr>
              <a:spLocks noChangeArrowheads="1"/>
            </p:cNvSpPr>
            <p:nvPr/>
          </p:nvSpPr>
          <p:spPr bwMode="auto">
            <a:xfrm>
              <a:off x="5422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6" name="Rectangle 109"/>
            <p:cNvSpPr>
              <a:spLocks noChangeArrowheads="1"/>
            </p:cNvSpPr>
            <p:nvPr/>
          </p:nvSpPr>
          <p:spPr bwMode="auto">
            <a:xfrm>
              <a:off x="768350" y="16319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101407" name="Rectangle 110"/>
            <p:cNvSpPr>
              <a:spLocks noChangeArrowheads="1"/>
            </p:cNvSpPr>
            <p:nvPr/>
          </p:nvSpPr>
          <p:spPr bwMode="auto">
            <a:xfrm>
              <a:off x="895350" y="1708149"/>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p>
          </p:txBody>
        </p:sp>
        <p:sp>
          <p:nvSpPr>
            <p:cNvPr id="101408" name="Rectangle 111"/>
            <p:cNvSpPr>
              <a:spLocks noChangeArrowheads="1"/>
            </p:cNvSpPr>
            <p:nvPr/>
          </p:nvSpPr>
          <p:spPr bwMode="auto">
            <a:xfrm>
              <a:off x="6165850" y="5594349"/>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1409" name="Rectangle 112"/>
            <p:cNvSpPr>
              <a:spLocks noChangeArrowheads="1"/>
            </p:cNvSpPr>
            <p:nvPr/>
          </p:nvSpPr>
          <p:spPr bwMode="auto">
            <a:xfrm>
              <a:off x="6292850" y="56705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35830479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idx="4294967295"/>
          </p:nvPr>
        </p:nvSpPr>
        <p:spPr/>
        <p:txBody>
          <a:bodyPr>
            <a:normAutofit/>
          </a:bodyPr>
          <a:lstStyle/>
          <a:p>
            <a:r>
              <a:rPr lang="en-US" sz="3600" dirty="0"/>
              <a:t>Example: nextDate() – Test Cases: Boundary Values</a:t>
            </a:r>
          </a:p>
        </p:txBody>
      </p:sp>
      <p:sp>
        <p:nvSpPr>
          <p:cNvPr id="103429" name="Rectangle 3"/>
          <p:cNvSpPr>
            <a:spLocks noGrp="1"/>
          </p:cNvSpPr>
          <p:nvPr>
            <p:ph type="body" idx="4294967295"/>
          </p:nvPr>
        </p:nvSpPr>
        <p:spPr/>
        <p:txBody>
          <a:bodyPr/>
          <a:lstStyle/>
          <a:p>
            <a:r>
              <a:rPr lang="en-US" sz="3200" dirty="0"/>
              <a:t>Additional test cases, valid input  </a:t>
            </a:r>
          </a:p>
          <a:p>
            <a:pPr marL="344487" lvl="1" indent="0">
              <a:buNone/>
            </a:pPr>
            <a:r>
              <a:rPr lang="en-US" sz="2800" dirty="0">
                <a:solidFill>
                  <a:srgbClr val="0000FF"/>
                </a:solidFill>
              </a:rPr>
              <a:t>04/01/2019	04/30/2019</a:t>
            </a:r>
          </a:p>
          <a:p>
            <a:pPr marL="344487" lvl="1" indent="0">
              <a:buNone/>
            </a:pPr>
            <a:r>
              <a:rPr lang="en-US" sz="2800" dirty="0">
                <a:solidFill>
                  <a:srgbClr val="0000FF"/>
                </a:solidFill>
              </a:rPr>
              <a:t>03/01/2019	03/31/2019</a:t>
            </a:r>
          </a:p>
          <a:p>
            <a:pPr marL="344487" lvl="1" indent="0">
              <a:buNone/>
            </a:pPr>
            <a:r>
              <a:rPr lang="en-US" sz="2800" dirty="0">
                <a:solidFill>
                  <a:srgbClr val="0000FF"/>
                </a:solidFill>
              </a:rPr>
              <a:t>02/01/2019	02/28/2019</a:t>
            </a:r>
          </a:p>
          <a:p>
            <a:pPr marL="344487" lvl="1" indent="0">
              <a:buNone/>
            </a:pPr>
            <a:r>
              <a:rPr lang="en-US" sz="2800" dirty="0">
                <a:solidFill>
                  <a:srgbClr val="0000FF"/>
                </a:solidFill>
              </a:rPr>
              <a:t>02/29/2020</a:t>
            </a:r>
          </a:p>
          <a:p>
            <a:pPr marL="344487" lvl="1" indent="0">
              <a:buNone/>
            </a:pPr>
            <a:r>
              <a:rPr lang="en-US" sz="2800" dirty="0">
                <a:solidFill>
                  <a:srgbClr val="0000FF"/>
                </a:solidFill>
              </a:rPr>
              <a:t>01/01/2020	12/31/2020</a:t>
            </a:r>
          </a:p>
          <a:p>
            <a:pPr marL="344487" lvl="1" indent="0">
              <a:buNone/>
            </a:pPr>
            <a:r>
              <a:rPr lang="en-US" sz="2800" dirty="0">
                <a:solidFill>
                  <a:srgbClr val="0000FF"/>
                </a:solidFill>
              </a:rPr>
              <a:t>01/01/1800	12/31/2200</a:t>
            </a:r>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9816484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Robustness Testing</a:t>
            </a:r>
          </a:p>
        </p:txBody>
      </p:sp>
      <p:sp>
        <p:nvSpPr>
          <p:cNvPr id="105474" name="Content Placeholder 2"/>
          <p:cNvSpPr>
            <a:spLocks noGrp="1"/>
          </p:cNvSpPr>
          <p:nvPr>
            <p:ph idx="1"/>
          </p:nvPr>
        </p:nvSpPr>
        <p:spPr/>
        <p:txBody>
          <a:bodyPr>
            <a:normAutofit fontScale="92500" lnSpcReduction="10000"/>
          </a:bodyPr>
          <a:lstStyle/>
          <a:p>
            <a:r>
              <a:rPr lang="en-US" dirty="0"/>
              <a:t>Test cases for a variable x, where  a ≤  x ≤  b</a:t>
            </a:r>
            <a:r>
              <a:rPr lang="en-US" sz="2000" b="1" dirty="0"/>
              <a:t> </a:t>
            </a:r>
          </a:p>
          <a:p>
            <a:endParaRPr lang="en-US" sz="2000" b="1" dirty="0"/>
          </a:p>
          <a:p>
            <a:pPr marL="344487" lvl="1" indent="0">
              <a:buNone/>
            </a:pPr>
            <a:endParaRPr lang="en-US" dirty="0" smtClean="0"/>
          </a:p>
          <a:p>
            <a:endParaRPr lang="en-US" dirty="0" smtClean="0"/>
          </a:p>
          <a:p>
            <a:endParaRPr lang="en-US" dirty="0"/>
          </a:p>
          <a:p>
            <a:endParaRPr lang="en-US" dirty="0" smtClean="0"/>
          </a:p>
          <a:p>
            <a:r>
              <a:rPr lang="en-US" dirty="0" smtClean="0"/>
              <a:t>Stress </a:t>
            </a:r>
            <a:r>
              <a:rPr lang="en-US" dirty="0"/>
              <a:t>input boundaries</a:t>
            </a:r>
          </a:p>
          <a:p>
            <a:r>
              <a:rPr lang="en-US" dirty="0"/>
              <a:t>Acceptable response for invalid inputs? </a:t>
            </a:r>
          </a:p>
          <a:p>
            <a:r>
              <a:rPr lang="en-US" dirty="0"/>
              <a:t>Leads to exploratory </a:t>
            </a:r>
            <a:r>
              <a:rPr lang="en-US" dirty="0" smtClean="0"/>
              <a:t>testing </a:t>
            </a:r>
            <a:endParaRPr lang="en-US" dirty="0"/>
          </a:p>
          <a:p>
            <a:r>
              <a:rPr lang="en-US" dirty="0"/>
              <a:t>Can discover hidden functionality</a:t>
            </a:r>
            <a:endParaRPr lang="en-US" sz="3200" dirty="0"/>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
        <p:nvSpPr>
          <p:cNvPr id="105478" name="AutoShape 3"/>
          <p:cNvSpPr>
            <a:spLocks noChangeAspect="1" noChangeArrowheads="1" noTextEdit="1"/>
          </p:cNvSpPr>
          <p:nvPr/>
        </p:nvSpPr>
        <p:spPr bwMode="auto">
          <a:xfrm>
            <a:off x="3200400" y="660400"/>
            <a:ext cx="54483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05512" name="Freeform 8"/>
          <p:cNvSpPr>
            <a:spLocks/>
          </p:cNvSpPr>
          <p:nvPr/>
        </p:nvSpPr>
        <p:spPr bwMode="auto">
          <a:xfrm>
            <a:off x="7962900" y="2755900"/>
            <a:ext cx="190500" cy="127000"/>
          </a:xfrm>
          <a:custGeom>
            <a:avLst/>
            <a:gdLst>
              <a:gd name="T0" fmla="*/ 120 w 120"/>
              <a:gd name="T1" fmla="*/ 40 h 80"/>
              <a:gd name="T2" fmla="*/ 0 w 120"/>
              <a:gd name="T3" fmla="*/ 80 h 80"/>
              <a:gd name="T4" fmla="*/ 40 w 120"/>
              <a:gd name="T5" fmla="*/ 40 h 80"/>
              <a:gd name="T6" fmla="*/ 0 w 120"/>
              <a:gd name="T7" fmla="*/ 0 h 80"/>
              <a:gd name="T8" fmla="*/ 120 w 120"/>
              <a:gd name="T9" fmla="*/ 40 h 80"/>
              <a:gd name="T10" fmla="*/ 0 60000 65536"/>
              <a:gd name="T11" fmla="*/ 0 60000 65536"/>
              <a:gd name="T12" fmla="*/ 0 60000 65536"/>
              <a:gd name="T13" fmla="*/ 0 60000 65536"/>
              <a:gd name="T14" fmla="*/ 0 60000 65536"/>
              <a:gd name="T15" fmla="*/ 0 w 120"/>
              <a:gd name="T16" fmla="*/ 0 h 80"/>
              <a:gd name="T17" fmla="*/ 120 w 120"/>
              <a:gd name="T18" fmla="*/ 80 h 80"/>
            </a:gdLst>
            <a:ahLst/>
            <a:cxnLst>
              <a:cxn ang="T10">
                <a:pos x="T0" y="T1"/>
              </a:cxn>
              <a:cxn ang="T11">
                <a:pos x="T2" y="T3"/>
              </a:cxn>
              <a:cxn ang="T12">
                <a:pos x="T4" y="T5"/>
              </a:cxn>
              <a:cxn ang="T13">
                <a:pos x="T6" y="T7"/>
              </a:cxn>
              <a:cxn ang="T14">
                <a:pos x="T8" y="T9"/>
              </a:cxn>
            </a:cxnLst>
            <a:rect l="T15" t="T16" r="T17" b="T18"/>
            <a:pathLst>
              <a:path w="120" h="80">
                <a:moveTo>
                  <a:pt x="120" y="40"/>
                </a:moveTo>
                <a:lnTo>
                  <a:pt x="0" y="80"/>
                </a:lnTo>
                <a:lnTo>
                  <a:pt x="40" y="40"/>
                </a:lnTo>
                <a:lnTo>
                  <a:pt x="0" y="0"/>
                </a:lnTo>
                <a:lnTo>
                  <a:pt x="120"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513" name="Line 9"/>
          <p:cNvSpPr>
            <a:spLocks noChangeShapeType="1"/>
          </p:cNvSpPr>
          <p:nvPr/>
        </p:nvSpPr>
        <p:spPr bwMode="auto">
          <a:xfrm>
            <a:off x="3048000" y="2819400"/>
            <a:ext cx="4978400"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5488" name="Rectangle 10"/>
          <p:cNvSpPr>
            <a:spLocks noChangeArrowheads="1"/>
          </p:cNvSpPr>
          <p:nvPr/>
        </p:nvSpPr>
        <p:spPr bwMode="auto">
          <a:xfrm>
            <a:off x="3429000" y="2324100"/>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5489" name="Rectangle 11"/>
          <p:cNvSpPr>
            <a:spLocks noChangeArrowheads="1"/>
          </p:cNvSpPr>
          <p:nvPr/>
        </p:nvSpPr>
        <p:spPr bwMode="auto">
          <a:xfrm>
            <a:off x="6553200" y="2324100"/>
            <a:ext cx="1397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sp>
        <p:nvSpPr>
          <p:cNvPr id="105495" name="Rectangle 28"/>
          <p:cNvSpPr>
            <a:spLocks noChangeArrowheads="1"/>
          </p:cNvSpPr>
          <p:nvPr/>
        </p:nvSpPr>
        <p:spPr bwMode="auto">
          <a:xfrm>
            <a:off x="8343900" y="2692400"/>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5480" name="Rectangle 36"/>
          <p:cNvSpPr>
            <a:spLocks noChangeArrowheads="1"/>
          </p:cNvSpPr>
          <p:nvPr/>
        </p:nvSpPr>
        <p:spPr bwMode="auto">
          <a:xfrm>
            <a:off x="3505200" y="44323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1" name="Rectangle 38"/>
          <p:cNvSpPr>
            <a:spLocks noChangeArrowheads="1"/>
          </p:cNvSpPr>
          <p:nvPr/>
        </p:nvSpPr>
        <p:spPr bwMode="auto">
          <a:xfrm>
            <a:off x="3505200" y="49149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2" name="Rectangle 39"/>
          <p:cNvSpPr>
            <a:spLocks noChangeArrowheads="1"/>
          </p:cNvSpPr>
          <p:nvPr/>
        </p:nvSpPr>
        <p:spPr bwMode="auto">
          <a:xfrm>
            <a:off x="3505200" y="51562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3" name="Rectangle 40"/>
          <p:cNvSpPr>
            <a:spLocks noChangeArrowheads="1"/>
          </p:cNvSpPr>
          <p:nvPr/>
        </p:nvSpPr>
        <p:spPr bwMode="auto">
          <a:xfrm>
            <a:off x="3505200" y="53975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4" name="Rectangle 41"/>
          <p:cNvSpPr>
            <a:spLocks noChangeArrowheads="1"/>
          </p:cNvSpPr>
          <p:nvPr/>
        </p:nvSpPr>
        <p:spPr bwMode="auto">
          <a:xfrm>
            <a:off x="3505200" y="56388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grpSp>
        <p:nvGrpSpPr>
          <p:cNvPr id="3" name="Group 2"/>
          <p:cNvGrpSpPr/>
          <p:nvPr/>
        </p:nvGrpSpPr>
        <p:grpSpPr>
          <a:xfrm>
            <a:off x="3276600" y="2781300"/>
            <a:ext cx="609600" cy="127000"/>
            <a:chOff x="1676400" y="2514600"/>
            <a:chExt cx="609600" cy="127000"/>
          </a:xfrm>
        </p:grpSpPr>
        <p:sp>
          <p:nvSpPr>
            <p:cNvPr id="105485"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3"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4"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grpSp>
        <p:nvGrpSpPr>
          <p:cNvPr id="46" name="Group 45"/>
          <p:cNvGrpSpPr/>
          <p:nvPr/>
        </p:nvGrpSpPr>
        <p:grpSpPr>
          <a:xfrm>
            <a:off x="6324600" y="2781300"/>
            <a:ext cx="609600" cy="127000"/>
            <a:chOff x="1676400" y="2514600"/>
            <a:chExt cx="609600" cy="127000"/>
          </a:xfrm>
        </p:grpSpPr>
        <p:sp>
          <p:nvSpPr>
            <p:cNvPr id="47"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8"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9"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spTree>
    <p:extLst>
      <p:ext uri="{BB962C8B-B14F-4D97-AF65-F5344CB8AC3E}">
        <p14:creationId xmlns:p14="http://schemas.microsoft.com/office/powerpoint/2010/main" val="37004628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Robustness Testing </a:t>
            </a:r>
            <a:r>
              <a:rPr lang="en-US" dirty="0" smtClean="0">
                <a:effectLst>
                  <a:outerShdw blurRad="38100" dist="38100" dir="2700000" algn="tl">
                    <a:srgbClr val="DDDDDD"/>
                  </a:outerShdw>
                </a:effectLst>
              </a:rPr>
              <a:t>– </a:t>
            </a:r>
            <a:r>
              <a:rPr lang="en-US" sz="3200" dirty="0">
                <a:effectLst>
                  <a:outerShdw blurRad="38100" dist="38100" dir="2700000" algn="tl">
                    <a:srgbClr val="DDDDDD"/>
                  </a:outerShdw>
                </a:effectLst>
              </a:rPr>
              <a:t>2 Variables</a:t>
            </a:r>
            <a:endParaRPr lang="en-US" sz="3200" dirty="0"/>
          </a:p>
        </p:txBody>
      </p:sp>
      <p:sp>
        <p:nvSpPr>
          <p:cNvPr id="107525" name="AutoShape 3"/>
          <p:cNvSpPr>
            <a:spLocks noChangeAspect="1" noChangeArrowheads="1" noTextEdit="1"/>
          </p:cNvSpPr>
          <p:nvPr/>
        </p:nvSpPr>
        <p:spPr bwMode="auto">
          <a:xfrm>
            <a:off x="2438400" y="762000"/>
            <a:ext cx="7378700" cy="549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107526" name="Group 118"/>
          <p:cNvGrpSpPr>
            <a:grpSpLocks/>
          </p:cNvGrpSpPr>
          <p:nvPr/>
        </p:nvGrpSpPr>
        <p:grpSpPr bwMode="auto">
          <a:xfrm>
            <a:off x="2362200" y="1524000"/>
            <a:ext cx="7378700" cy="4897438"/>
            <a:chOff x="624" y="568"/>
            <a:chExt cx="4648" cy="3085"/>
          </a:xfrm>
        </p:grpSpPr>
        <p:grpSp>
          <p:nvGrpSpPr>
            <p:cNvPr id="107527" name="Group 7"/>
            <p:cNvGrpSpPr>
              <a:grpSpLocks/>
            </p:cNvGrpSpPr>
            <p:nvPr/>
          </p:nvGrpSpPr>
          <p:grpSpPr bwMode="auto">
            <a:xfrm>
              <a:off x="896" y="984"/>
              <a:ext cx="80" cy="2496"/>
              <a:chOff x="896" y="984"/>
              <a:chExt cx="80" cy="2496"/>
            </a:xfrm>
          </p:grpSpPr>
          <p:sp>
            <p:nvSpPr>
              <p:cNvPr id="107638" name="Freeform 5"/>
              <p:cNvSpPr>
                <a:spLocks/>
              </p:cNvSpPr>
              <p:nvPr/>
            </p:nvSpPr>
            <p:spPr bwMode="auto">
              <a:xfrm>
                <a:off x="896" y="98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7639" name="Line 6"/>
              <p:cNvSpPr>
                <a:spLocks noChangeShapeType="1"/>
              </p:cNvSpPr>
              <p:nvPr/>
            </p:nvSpPr>
            <p:spPr bwMode="auto">
              <a:xfrm flipV="1">
                <a:off x="936" y="1064"/>
                <a:ext cx="1" cy="241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28" name="Group 10"/>
            <p:cNvGrpSpPr>
              <a:grpSpLocks/>
            </p:cNvGrpSpPr>
            <p:nvPr/>
          </p:nvGrpSpPr>
          <p:grpSpPr bwMode="auto">
            <a:xfrm>
              <a:off x="760" y="3264"/>
              <a:ext cx="4232" cy="80"/>
              <a:chOff x="760" y="3264"/>
              <a:chExt cx="4232" cy="80"/>
            </a:xfrm>
          </p:grpSpPr>
          <p:sp>
            <p:nvSpPr>
              <p:cNvPr id="107636" name="Freeform 8"/>
              <p:cNvSpPr>
                <a:spLocks/>
              </p:cNvSpPr>
              <p:nvPr/>
            </p:nvSpPr>
            <p:spPr bwMode="auto">
              <a:xfrm>
                <a:off x="4880" y="3264"/>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7637" name="Line 9"/>
              <p:cNvSpPr>
                <a:spLocks noChangeShapeType="1"/>
              </p:cNvSpPr>
              <p:nvPr/>
            </p:nvSpPr>
            <p:spPr bwMode="auto">
              <a:xfrm>
                <a:off x="760" y="3304"/>
                <a:ext cx="4160"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29" name="Group 36"/>
            <p:cNvGrpSpPr>
              <a:grpSpLocks/>
            </p:cNvGrpSpPr>
            <p:nvPr/>
          </p:nvGrpSpPr>
          <p:grpSpPr bwMode="auto">
            <a:xfrm>
              <a:off x="936" y="2864"/>
              <a:ext cx="3472" cy="1"/>
              <a:chOff x="936" y="2864"/>
              <a:chExt cx="3472" cy="1"/>
            </a:xfrm>
          </p:grpSpPr>
          <p:sp>
            <p:nvSpPr>
              <p:cNvPr id="107611" name="Line 11"/>
              <p:cNvSpPr>
                <a:spLocks noChangeShapeType="1"/>
              </p:cNvSpPr>
              <p:nvPr/>
            </p:nvSpPr>
            <p:spPr bwMode="auto">
              <a:xfrm>
                <a:off x="93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2" name="Line 12"/>
              <p:cNvSpPr>
                <a:spLocks noChangeShapeType="1"/>
              </p:cNvSpPr>
              <p:nvPr/>
            </p:nvSpPr>
            <p:spPr bwMode="auto">
              <a:xfrm>
                <a:off x="108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3" name="Line 13"/>
              <p:cNvSpPr>
                <a:spLocks noChangeShapeType="1"/>
              </p:cNvSpPr>
              <p:nvPr/>
            </p:nvSpPr>
            <p:spPr bwMode="auto">
              <a:xfrm>
                <a:off x="122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4" name="Line 14"/>
              <p:cNvSpPr>
                <a:spLocks noChangeShapeType="1"/>
              </p:cNvSpPr>
              <p:nvPr/>
            </p:nvSpPr>
            <p:spPr bwMode="auto">
              <a:xfrm>
                <a:off x="136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5" name="Line 15"/>
              <p:cNvSpPr>
                <a:spLocks noChangeShapeType="1"/>
              </p:cNvSpPr>
              <p:nvPr/>
            </p:nvSpPr>
            <p:spPr bwMode="auto">
              <a:xfrm>
                <a:off x="151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6" name="Line 16"/>
              <p:cNvSpPr>
                <a:spLocks noChangeShapeType="1"/>
              </p:cNvSpPr>
              <p:nvPr/>
            </p:nvSpPr>
            <p:spPr bwMode="auto">
              <a:xfrm>
                <a:off x="165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7" name="Line 17"/>
              <p:cNvSpPr>
                <a:spLocks noChangeShapeType="1"/>
              </p:cNvSpPr>
              <p:nvPr/>
            </p:nvSpPr>
            <p:spPr bwMode="auto">
              <a:xfrm>
                <a:off x="180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8" name="Line 18"/>
              <p:cNvSpPr>
                <a:spLocks noChangeShapeType="1"/>
              </p:cNvSpPr>
              <p:nvPr/>
            </p:nvSpPr>
            <p:spPr bwMode="auto">
              <a:xfrm>
                <a:off x="194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9" name="Line 19"/>
              <p:cNvSpPr>
                <a:spLocks noChangeShapeType="1"/>
              </p:cNvSpPr>
              <p:nvPr/>
            </p:nvSpPr>
            <p:spPr bwMode="auto">
              <a:xfrm>
                <a:off x="208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0" name="Line 20"/>
              <p:cNvSpPr>
                <a:spLocks noChangeShapeType="1"/>
              </p:cNvSpPr>
              <p:nvPr/>
            </p:nvSpPr>
            <p:spPr bwMode="auto">
              <a:xfrm>
                <a:off x="223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1" name="Line 21"/>
              <p:cNvSpPr>
                <a:spLocks noChangeShapeType="1"/>
              </p:cNvSpPr>
              <p:nvPr/>
            </p:nvSpPr>
            <p:spPr bwMode="auto">
              <a:xfrm>
                <a:off x="237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2" name="Line 22"/>
              <p:cNvSpPr>
                <a:spLocks noChangeShapeType="1"/>
              </p:cNvSpPr>
              <p:nvPr/>
            </p:nvSpPr>
            <p:spPr bwMode="auto">
              <a:xfrm>
                <a:off x="252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3" name="Line 23"/>
              <p:cNvSpPr>
                <a:spLocks noChangeShapeType="1"/>
              </p:cNvSpPr>
              <p:nvPr/>
            </p:nvSpPr>
            <p:spPr bwMode="auto">
              <a:xfrm>
                <a:off x="266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4" name="Line 24"/>
              <p:cNvSpPr>
                <a:spLocks noChangeShapeType="1"/>
              </p:cNvSpPr>
              <p:nvPr/>
            </p:nvSpPr>
            <p:spPr bwMode="auto">
              <a:xfrm>
                <a:off x="280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5" name="Line 25"/>
              <p:cNvSpPr>
                <a:spLocks noChangeShapeType="1"/>
              </p:cNvSpPr>
              <p:nvPr/>
            </p:nvSpPr>
            <p:spPr bwMode="auto">
              <a:xfrm>
                <a:off x="295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6" name="Line 26"/>
              <p:cNvSpPr>
                <a:spLocks noChangeShapeType="1"/>
              </p:cNvSpPr>
              <p:nvPr/>
            </p:nvSpPr>
            <p:spPr bwMode="auto">
              <a:xfrm>
                <a:off x="309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7" name="Line 27"/>
              <p:cNvSpPr>
                <a:spLocks noChangeShapeType="1"/>
              </p:cNvSpPr>
              <p:nvPr/>
            </p:nvSpPr>
            <p:spPr bwMode="auto">
              <a:xfrm>
                <a:off x="324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8" name="Line 28"/>
              <p:cNvSpPr>
                <a:spLocks noChangeShapeType="1"/>
              </p:cNvSpPr>
              <p:nvPr/>
            </p:nvSpPr>
            <p:spPr bwMode="auto">
              <a:xfrm>
                <a:off x="338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9" name="Line 29"/>
              <p:cNvSpPr>
                <a:spLocks noChangeShapeType="1"/>
              </p:cNvSpPr>
              <p:nvPr/>
            </p:nvSpPr>
            <p:spPr bwMode="auto">
              <a:xfrm>
                <a:off x="352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0" name="Line 30"/>
              <p:cNvSpPr>
                <a:spLocks noChangeShapeType="1"/>
              </p:cNvSpPr>
              <p:nvPr/>
            </p:nvSpPr>
            <p:spPr bwMode="auto">
              <a:xfrm>
                <a:off x="367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1" name="Line 31"/>
              <p:cNvSpPr>
                <a:spLocks noChangeShapeType="1"/>
              </p:cNvSpPr>
              <p:nvPr/>
            </p:nvSpPr>
            <p:spPr bwMode="auto">
              <a:xfrm>
                <a:off x="381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2" name="Line 32"/>
              <p:cNvSpPr>
                <a:spLocks noChangeShapeType="1"/>
              </p:cNvSpPr>
              <p:nvPr/>
            </p:nvSpPr>
            <p:spPr bwMode="auto">
              <a:xfrm>
                <a:off x="396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3" name="Line 33"/>
              <p:cNvSpPr>
                <a:spLocks noChangeShapeType="1"/>
              </p:cNvSpPr>
              <p:nvPr/>
            </p:nvSpPr>
            <p:spPr bwMode="auto">
              <a:xfrm>
                <a:off x="410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4" name="Line 34"/>
              <p:cNvSpPr>
                <a:spLocks noChangeShapeType="1"/>
              </p:cNvSpPr>
              <p:nvPr/>
            </p:nvSpPr>
            <p:spPr bwMode="auto">
              <a:xfrm>
                <a:off x="424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5" name="Line 35"/>
              <p:cNvSpPr>
                <a:spLocks noChangeShapeType="1"/>
              </p:cNvSpPr>
              <p:nvPr/>
            </p:nvSpPr>
            <p:spPr bwMode="auto">
              <a:xfrm>
                <a:off x="4392" y="2864"/>
                <a:ext cx="1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0" name="Group 53"/>
            <p:cNvGrpSpPr>
              <a:grpSpLocks/>
            </p:cNvGrpSpPr>
            <p:nvPr/>
          </p:nvGrpSpPr>
          <p:grpSpPr bwMode="auto">
            <a:xfrm>
              <a:off x="1360" y="1088"/>
              <a:ext cx="1" cy="2224"/>
              <a:chOff x="1360" y="1088"/>
              <a:chExt cx="1" cy="2224"/>
            </a:xfrm>
          </p:grpSpPr>
          <p:sp>
            <p:nvSpPr>
              <p:cNvPr id="107595" name="Line 37"/>
              <p:cNvSpPr>
                <a:spLocks noChangeShapeType="1"/>
              </p:cNvSpPr>
              <p:nvPr/>
            </p:nvSpPr>
            <p:spPr bwMode="auto">
              <a:xfrm flipV="1">
                <a:off x="1360" y="3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6" name="Line 38"/>
              <p:cNvSpPr>
                <a:spLocks noChangeShapeType="1"/>
              </p:cNvSpPr>
              <p:nvPr/>
            </p:nvSpPr>
            <p:spPr bwMode="auto">
              <a:xfrm flipV="1">
                <a:off x="1360" y="3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7" name="Line 39"/>
              <p:cNvSpPr>
                <a:spLocks noChangeShapeType="1"/>
              </p:cNvSpPr>
              <p:nvPr/>
            </p:nvSpPr>
            <p:spPr bwMode="auto">
              <a:xfrm flipV="1">
                <a:off x="1360" y="2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8" name="Line 40"/>
              <p:cNvSpPr>
                <a:spLocks noChangeShapeType="1"/>
              </p:cNvSpPr>
              <p:nvPr/>
            </p:nvSpPr>
            <p:spPr bwMode="auto">
              <a:xfrm flipV="1">
                <a:off x="1360" y="2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9" name="Line 41"/>
              <p:cNvSpPr>
                <a:spLocks noChangeShapeType="1"/>
              </p:cNvSpPr>
              <p:nvPr/>
            </p:nvSpPr>
            <p:spPr bwMode="auto">
              <a:xfrm flipV="1">
                <a:off x="1360" y="2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0" name="Line 42"/>
              <p:cNvSpPr>
                <a:spLocks noChangeShapeType="1"/>
              </p:cNvSpPr>
              <p:nvPr/>
            </p:nvSpPr>
            <p:spPr bwMode="auto">
              <a:xfrm flipV="1">
                <a:off x="1360" y="2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1" name="Line 43"/>
              <p:cNvSpPr>
                <a:spLocks noChangeShapeType="1"/>
              </p:cNvSpPr>
              <p:nvPr/>
            </p:nvSpPr>
            <p:spPr bwMode="auto">
              <a:xfrm flipV="1">
                <a:off x="1360" y="2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2" name="Line 44"/>
              <p:cNvSpPr>
                <a:spLocks noChangeShapeType="1"/>
              </p:cNvSpPr>
              <p:nvPr/>
            </p:nvSpPr>
            <p:spPr bwMode="auto">
              <a:xfrm flipV="1">
                <a:off x="1360" y="2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3" name="Line 45"/>
              <p:cNvSpPr>
                <a:spLocks noChangeShapeType="1"/>
              </p:cNvSpPr>
              <p:nvPr/>
            </p:nvSpPr>
            <p:spPr bwMode="auto">
              <a:xfrm flipV="1">
                <a:off x="1360" y="2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4" name="Line 46"/>
              <p:cNvSpPr>
                <a:spLocks noChangeShapeType="1"/>
              </p:cNvSpPr>
              <p:nvPr/>
            </p:nvSpPr>
            <p:spPr bwMode="auto">
              <a:xfrm flipV="1">
                <a:off x="1360" y="19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5" name="Line 47"/>
              <p:cNvSpPr>
                <a:spLocks noChangeShapeType="1"/>
              </p:cNvSpPr>
              <p:nvPr/>
            </p:nvSpPr>
            <p:spPr bwMode="auto">
              <a:xfrm flipV="1">
                <a:off x="1360" y="18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6" name="Line 48"/>
              <p:cNvSpPr>
                <a:spLocks noChangeShapeType="1"/>
              </p:cNvSpPr>
              <p:nvPr/>
            </p:nvSpPr>
            <p:spPr bwMode="auto">
              <a:xfrm flipV="1">
                <a:off x="1360" y="16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7" name="Line 49"/>
              <p:cNvSpPr>
                <a:spLocks noChangeShapeType="1"/>
              </p:cNvSpPr>
              <p:nvPr/>
            </p:nvSpPr>
            <p:spPr bwMode="auto">
              <a:xfrm flipV="1">
                <a:off x="1360" y="15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8" name="Line 50"/>
              <p:cNvSpPr>
                <a:spLocks noChangeShapeType="1"/>
              </p:cNvSpPr>
              <p:nvPr/>
            </p:nvSpPr>
            <p:spPr bwMode="auto">
              <a:xfrm flipV="1">
                <a:off x="1360" y="13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9" name="Line 51"/>
              <p:cNvSpPr>
                <a:spLocks noChangeShapeType="1"/>
              </p:cNvSpPr>
              <p:nvPr/>
            </p:nvSpPr>
            <p:spPr bwMode="auto">
              <a:xfrm flipV="1">
                <a:off x="1360" y="12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0" name="Line 52"/>
              <p:cNvSpPr>
                <a:spLocks noChangeShapeType="1"/>
              </p:cNvSpPr>
              <p:nvPr/>
            </p:nvSpPr>
            <p:spPr bwMode="auto">
              <a:xfrm flipV="1">
                <a:off x="1360" y="10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1" name="Group 70"/>
            <p:cNvGrpSpPr>
              <a:grpSpLocks/>
            </p:cNvGrpSpPr>
            <p:nvPr/>
          </p:nvGrpSpPr>
          <p:grpSpPr bwMode="auto">
            <a:xfrm>
              <a:off x="3736" y="1096"/>
              <a:ext cx="1" cy="2224"/>
              <a:chOff x="3736" y="1096"/>
              <a:chExt cx="1" cy="2224"/>
            </a:xfrm>
          </p:grpSpPr>
          <p:sp>
            <p:nvSpPr>
              <p:cNvPr id="107579" name="Line 54"/>
              <p:cNvSpPr>
                <a:spLocks noChangeShapeType="1"/>
              </p:cNvSpPr>
              <p:nvPr/>
            </p:nvSpPr>
            <p:spPr bwMode="auto">
              <a:xfrm flipV="1">
                <a:off x="3736" y="3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0" name="Line 55"/>
              <p:cNvSpPr>
                <a:spLocks noChangeShapeType="1"/>
              </p:cNvSpPr>
              <p:nvPr/>
            </p:nvSpPr>
            <p:spPr bwMode="auto">
              <a:xfrm flipV="1">
                <a:off x="3736" y="3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1" name="Line 56"/>
              <p:cNvSpPr>
                <a:spLocks noChangeShapeType="1"/>
              </p:cNvSpPr>
              <p:nvPr/>
            </p:nvSpPr>
            <p:spPr bwMode="auto">
              <a:xfrm flipV="1">
                <a:off x="3736" y="2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2" name="Line 57"/>
              <p:cNvSpPr>
                <a:spLocks noChangeShapeType="1"/>
              </p:cNvSpPr>
              <p:nvPr/>
            </p:nvSpPr>
            <p:spPr bwMode="auto">
              <a:xfrm flipV="1">
                <a:off x="3736" y="28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3" name="Line 58"/>
              <p:cNvSpPr>
                <a:spLocks noChangeShapeType="1"/>
              </p:cNvSpPr>
              <p:nvPr/>
            </p:nvSpPr>
            <p:spPr bwMode="auto">
              <a:xfrm flipV="1">
                <a:off x="3736" y="2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4" name="Line 59"/>
              <p:cNvSpPr>
                <a:spLocks noChangeShapeType="1"/>
              </p:cNvSpPr>
              <p:nvPr/>
            </p:nvSpPr>
            <p:spPr bwMode="auto">
              <a:xfrm flipV="1">
                <a:off x="3736" y="2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5" name="Line 60"/>
              <p:cNvSpPr>
                <a:spLocks noChangeShapeType="1"/>
              </p:cNvSpPr>
              <p:nvPr/>
            </p:nvSpPr>
            <p:spPr bwMode="auto">
              <a:xfrm flipV="1">
                <a:off x="3736" y="2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6" name="Line 61"/>
              <p:cNvSpPr>
                <a:spLocks noChangeShapeType="1"/>
              </p:cNvSpPr>
              <p:nvPr/>
            </p:nvSpPr>
            <p:spPr bwMode="auto">
              <a:xfrm flipV="1">
                <a:off x="3736" y="2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7" name="Line 62"/>
              <p:cNvSpPr>
                <a:spLocks noChangeShapeType="1"/>
              </p:cNvSpPr>
              <p:nvPr/>
            </p:nvSpPr>
            <p:spPr bwMode="auto">
              <a:xfrm flipV="1">
                <a:off x="3736" y="2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8" name="Line 63"/>
              <p:cNvSpPr>
                <a:spLocks noChangeShapeType="1"/>
              </p:cNvSpPr>
              <p:nvPr/>
            </p:nvSpPr>
            <p:spPr bwMode="auto">
              <a:xfrm flipV="1">
                <a:off x="3736" y="1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9" name="Line 64"/>
              <p:cNvSpPr>
                <a:spLocks noChangeShapeType="1"/>
              </p:cNvSpPr>
              <p:nvPr/>
            </p:nvSpPr>
            <p:spPr bwMode="auto">
              <a:xfrm flipV="1">
                <a:off x="3736" y="1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0" name="Line 65"/>
              <p:cNvSpPr>
                <a:spLocks noChangeShapeType="1"/>
              </p:cNvSpPr>
              <p:nvPr/>
            </p:nvSpPr>
            <p:spPr bwMode="auto">
              <a:xfrm flipV="1">
                <a:off x="3736" y="1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1" name="Line 66"/>
              <p:cNvSpPr>
                <a:spLocks noChangeShapeType="1"/>
              </p:cNvSpPr>
              <p:nvPr/>
            </p:nvSpPr>
            <p:spPr bwMode="auto">
              <a:xfrm flipV="1">
                <a:off x="3736" y="1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2" name="Line 67"/>
              <p:cNvSpPr>
                <a:spLocks noChangeShapeType="1"/>
              </p:cNvSpPr>
              <p:nvPr/>
            </p:nvSpPr>
            <p:spPr bwMode="auto">
              <a:xfrm flipV="1">
                <a:off x="3736" y="1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3" name="Line 68"/>
              <p:cNvSpPr>
                <a:spLocks noChangeShapeType="1"/>
              </p:cNvSpPr>
              <p:nvPr/>
            </p:nvSpPr>
            <p:spPr bwMode="auto">
              <a:xfrm flipV="1">
                <a:off x="3736" y="1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4" name="Line 69"/>
              <p:cNvSpPr>
                <a:spLocks noChangeShapeType="1"/>
              </p:cNvSpPr>
              <p:nvPr/>
            </p:nvSpPr>
            <p:spPr bwMode="auto">
              <a:xfrm flipV="1">
                <a:off x="3736" y="1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2" name="Group 96"/>
            <p:cNvGrpSpPr>
              <a:grpSpLocks/>
            </p:cNvGrpSpPr>
            <p:nvPr/>
          </p:nvGrpSpPr>
          <p:grpSpPr bwMode="auto">
            <a:xfrm>
              <a:off x="944" y="1576"/>
              <a:ext cx="3472" cy="1"/>
              <a:chOff x="944" y="1576"/>
              <a:chExt cx="3472" cy="1"/>
            </a:xfrm>
          </p:grpSpPr>
          <p:sp>
            <p:nvSpPr>
              <p:cNvPr id="107554" name="Line 71"/>
              <p:cNvSpPr>
                <a:spLocks noChangeShapeType="1"/>
              </p:cNvSpPr>
              <p:nvPr/>
            </p:nvSpPr>
            <p:spPr bwMode="auto">
              <a:xfrm>
                <a:off x="94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5" name="Line 72"/>
              <p:cNvSpPr>
                <a:spLocks noChangeShapeType="1"/>
              </p:cNvSpPr>
              <p:nvPr/>
            </p:nvSpPr>
            <p:spPr bwMode="auto">
              <a:xfrm>
                <a:off x="108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6" name="Line 73"/>
              <p:cNvSpPr>
                <a:spLocks noChangeShapeType="1"/>
              </p:cNvSpPr>
              <p:nvPr/>
            </p:nvSpPr>
            <p:spPr bwMode="auto">
              <a:xfrm>
                <a:off x="123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7" name="Line 74"/>
              <p:cNvSpPr>
                <a:spLocks noChangeShapeType="1"/>
              </p:cNvSpPr>
              <p:nvPr/>
            </p:nvSpPr>
            <p:spPr bwMode="auto">
              <a:xfrm>
                <a:off x="137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8" name="Line 75"/>
              <p:cNvSpPr>
                <a:spLocks noChangeShapeType="1"/>
              </p:cNvSpPr>
              <p:nvPr/>
            </p:nvSpPr>
            <p:spPr bwMode="auto">
              <a:xfrm>
                <a:off x="152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9" name="Line 76"/>
              <p:cNvSpPr>
                <a:spLocks noChangeShapeType="1"/>
              </p:cNvSpPr>
              <p:nvPr/>
            </p:nvSpPr>
            <p:spPr bwMode="auto">
              <a:xfrm>
                <a:off x="166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0" name="Line 77"/>
              <p:cNvSpPr>
                <a:spLocks noChangeShapeType="1"/>
              </p:cNvSpPr>
              <p:nvPr/>
            </p:nvSpPr>
            <p:spPr bwMode="auto">
              <a:xfrm>
                <a:off x="180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1" name="Line 78"/>
              <p:cNvSpPr>
                <a:spLocks noChangeShapeType="1"/>
              </p:cNvSpPr>
              <p:nvPr/>
            </p:nvSpPr>
            <p:spPr bwMode="auto">
              <a:xfrm>
                <a:off x="195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2" name="Line 79"/>
              <p:cNvSpPr>
                <a:spLocks noChangeShapeType="1"/>
              </p:cNvSpPr>
              <p:nvPr/>
            </p:nvSpPr>
            <p:spPr bwMode="auto">
              <a:xfrm>
                <a:off x="209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3" name="Line 80"/>
              <p:cNvSpPr>
                <a:spLocks noChangeShapeType="1"/>
              </p:cNvSpPr>
              <p:nvPr/>
            </p:nvSpPr>
            <p:spPr bwMode="auto">
              <a:xfrm>
                <a:off x="224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4" name="Line 81"/>
              <p:cNvSpPr>
                <a:spLocks noChangeShapeType="1"/>
              </p:cNvSpPr>
              <p:nvPr/>
            </p:nvSpPr>
            <p:spPr bwMode="auto">
              <a:xfrm>
                <a:off x="238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5" name="Line 82"/>
              <p:cNvSpPr>
                <a:spLocks noChangeShapeType="1"/>
              </p:cNvSpPr>
              <p:nvPr/>
            </p:nvSpPr>
            <p:spPr bwMode="auto">
              <a:xfrm>
                <a:off x="252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6" name="Line 83"/>
              <p:cNvSpPr>
                <a:spLocks noChangeShapeType="1"/>
              </p:cNvSpPr>
              <p:nvPr/>
            </p:nvSpPr>
            <p:spPr bwMode="auto">
              <a:xfrm>
                <a:off x="267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7" name="Line 84"/>
              <p:cNvSpPr>
                <a:spLocks noChangeShapeType="1"/>
              </p:cNvSpPr>
              <p:nvPr/>
            </p:nvSpPr>
            <p:spPr bwMode="auto">
              <a:xfrm>
                <a:off x="281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8" name="Line 85"/>
              <p:cNvSpPr>
                <a:spLocks noChangeShapeType="1"/>
              </p:cNvSpPr>
              <p:nvPr/>
            </p:nvSpPr>
            <p:spPr bwMode="auto">
              <a:xfrm>
                <a:off x="296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9" name="Line 86"/>
              <p:cNvSpPr>
                <a:spLocks noChangeShapeType="1"/>
              </p:cNvSpPr>
              <p:nvPr/>
            </p:nvSpPr>
            <p:spPr bwMode="auto">
              <a:xfrm>
                <a:off x="310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0" name="Line 87"/>
              <p:cNvSpPr>
                <a:spLocks noChangeShapeType="1"/>
              </p:cNvSpPr>
              <p:nvPr/>
            </p:nvSpPr>
            <p:spPr bwMode="auto">
              <a:xfrm>
                <a:off x="324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1" name="Line 88"/>
              <p:cNvSpPr>
                <a:spLocks noChangeShapeType="1"/>
              </p:cNvSpPr>
              <p:nvPr/>
            </p:nvSpPr>
            <p:spPr bwMode="auto">
              <a:xfrm>
                <a:off x="339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2" name="Line 89"/>
              <p:cNvSpPr>
                <a:spLocks noChangeShapeType="1"/>
              </p:cNvSpPr>
              <p:nvPr/>
            </p:nvSpPr>
            <p:spPr bwMode="auto">
              <a:xfrm>
                <a:off x="353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3" name="Line 90"/>
              <p:cNvSpPr>
                <a:spLocks noChangeShapeType="1"/>
              </p:cNvSpPr>
              <p:nvPr/>
            </p:nvSpPr>
            <p:spPr bwMode="auto">
              <a:xfrm>
                <a:off x="368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4" name="Line 91"/>
              <p:cNvSpPr>
                <a:spLocks noChangeShapeType="1"/>
              </p:cNvSpPr>
              <p:nvPr/>
            </p:nvSpPr>
            <p:spPr bwMode="auto">
              <a:xfrm>
                <a:off x="382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5" name="Line 92"/>
              <p:cNvSpPr>
                <a:spLocks noChangeShapeType="1"/>
              </p:cNvSpPr>
              <p:nvPr/>
            </p:nvSpPr>
            <p:spPr bwMode="auto">
              <a:xfrm>
                <a:off x="396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6" name="Line 93"/>
              <p:cNvSpPr>
                <a:spLocks noChangeShapeType="1"/>
              </p:cNvSpPr>
              <p:nvPr/>
            </p:nvSpPr>
            <p:spPr bwMode="auto">
              <a:xfrm>
                <a:off x="411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7" name="Line 94"/>
              <p:cNvSpPr>
                <a:spLocks noChangeShapeType="1"/>
              </p:cNvSpPr>
              <p:nvPr/>
            </p:nvSpPr>
            <p:spPr bwMode="auto">
              <a:xfrm>
                <a:off x="425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8" name="Line 95"/>
              <p:cNvSpPr>
                <a:spLocks noChangeShapeType="1"/>
              </p:cNvSpPr>
              <p:nvPr/>
            </p:nvSpPr>
            <p:spPr bwMode="auto">
              <a:xfrm>
                <a:off x="4400" y="1576"/>
                <a:ext cx="1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7533" name="Rectangle 97"/>
            <p:cNvSpPr>
              <a:spLocks noChangeArrowheads="1"/>
            </p:cNvSpPr>
            <p:nvPr/>
          </p:nvSpPr>
          <p:spPr bwMode="auto">
            <a:xfrm>
              <a:off x="1368" y="34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07534" name="Rectangle 98"/>
            <p:cNvSpPr>
              <a:spLocks noChangeArrowheads="1"/>
            </p:cNvSpPr>
            <p:nvPr/>
          </p:nvSpPr>
          <p:spPr bwMode="auto">
            <a:xfrm>
              <a:off x="3744" y="342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107535" name="Rectangle 99"/>
            <p:cNvSpPr>
              <a:spLocks noChangeArrowheads="1"/>
            </p:cNvSpPr>
            <p:nvPr/>
          </p:nvSpPr>
          <p:spPr bwMode="auto">
            <a:xfrm>
              <a:off x="624" y="27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07536" name="Rectangle 100"/>
            <p:cNvSpPr>
              <a:spLocks noChangeArrowheads="1"/>
            </p:cNvSpPr>
            <p:nvPr/>
          </p:nvSpPr>
          <p:spPr bwMode="auto">
            <a:xfrm>
              <a:off x="656" y="144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107537" name="Oval 101"/>
            <p:cNvSpPr>
              <a:spLocks noChangeArrowheads="1"/>
            </p:cNvSpPr>
            <p:nvPr/>
          </p:nvSpPr>
          <p:spPr bwMode="auto">
            <a:xfrm>
              <a:off x="2184"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8" name="Oval 102"/>
            <p:cNvSpPr>
              <a:spLocks noChangeArrowheads="1"/>
            </p:cNvSpPr>
            <p:nvPr/>
          </p:nvSpPr>
          <p:spPr bwMode="auto">
            <a:xfrm>
              <a:off x="2184" y="282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9" name="Oval 103"/>
            <p:cNvSpPr>
              <a:spLocks noChangeArrowheads="1"/>
            </p:cNvSpPr>
            <p:nvPr/>
          </p:nvSpPr>
          <p:spPr bwMode="auto">
            <a:xfrm>
              <a:off x="2184" y="2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0" name="Oval 104"/>
            <p:cNvSpPr>
              <a:spLocks noChangeArrowheads="1"/>
            </p:cNvSpPr>
            <p:nvPr/>
          </p:nvSpPr>
          <p:spPr bwMode="auto">
            <a:xfrm>
              <a:off x="2184" y="155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1" name="Oval 105"/>
            <p:cNvSpPr>
              <a:spLocks noChangeArrowheads="1"/>
            </p:cNvSpPr>
            <p:nvPr/>
          </p:nvSpPr>
          <p:spPr bwMode="auto">
            <a:xfrm>
              <a:off x="2184" y="1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2" name="Oval 107"/>
            <p:cNvSpPr>
              <a:spLocks noChangeArrowheads="1"/>
            </p:cNvSpPr>
            <p:nvPr/>
          </p:nvSpPr>
          <p:spPr bwMode="auto">
            <a:xfrm>
              <a:off x="147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3" name="Oval 108"/>
            <p:cNvSpPr>
              <a:spLocks noChangeArrowheads="1"/>
            </p:cNvSpPr>
            <p:nvPr/>
          </p:nvSpPr>
          <p:spPr bwMode="auto">
            <a:xfrm>
              <a:off x="371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4" name="Oval 109"/>
            <p:cNvSpPr>
              <a:spLocks noChangeArrowheads="1"/>
            </p:cNvSpPr>
            <p:nvPr/>
          </p:nvSpPr>
          <p:spPr bwMode="auto">
            <a:xfrm>
              <a:off x="3600"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5" name="Oval 110"/>
            <p:cNvSpPr>
              <a:spLocks noChangeArrowheads="1"/>
            </p:cNvSpPr>
            <p:nvPr/>
          </p:nvSpPr>
          <p:spPr bwMode="auto">
            <a:xfrm>
              <a:off x="2184" y="296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6" name="Oval 111"/>
            <p:cNvSpPr>
              <a:spLocks noChangeArrowheads="1"/>
            </p:cNvSpPr>
            <p:nvPr/>
          </p:nvSpPr>
          <p:spPr bwMode="auto">
            <a:xfrm>
              <a:off x="2184" y="140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7" name="Oval 112"/>
            <p:cNvSpPr>
              <a:spLocks noChangeArrowheads="1"/>
            </p:cNvSpPr>
            <p:nvPr/>
          </p:nvSpPr>
          <p:spPr bwMode="auto">
            <a:xfrm>
              <a:off x="119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8" name="Oval 113"/>
            <p:cNvSpPr>
              <a:spLocks noChangeArrowheads="1"/>
            </p:cNvSpPr>
            <p:nvPr/>
          </p:nvSpPr>
          <p:spPr bwMode="auto">
            <a:xfrm>
              <a:off x="3848"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9" name="Rectangle 114"/>
            <p:cNvSpPr>
              <a:spLocks noChangeArrowheads="1"/>
            </p:cNvSpPr>
            <p:nvPr/>
          </p:nvSpPr>
          <p:spPr bwMode="auto">
            <a:xfrm>
              <a:off x="848" y="56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0" name="Rectangle 115"/>
            <p:cNvSpPr>
              <a:spLocks noChangeArrowheads="1"/>
            </p:cNvSpPr>
            <p:nvPr/>
          </p:nvSpPr>
          <p:spPr bwMode="auto">
            <a:xfrm>
              <a:off x="928" y="61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07551" name="Rectangle 116"/>
            <p:cNvSpPr>
              <a:spLocks noChangeArrowheads="1"/>
            </p:cNvSpPr>
            <p:nvPr/>
          </p:nvSpPr>
          <p:spPr bwMode="auto">
            <a:xfrm>
              <a:off x="5112" y="320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2" name="Rectangle 117"/>
            <p:cNvSpPr>
              <a:spLocks noChangeArrowheads="1"/>
            </p:cNvSpPr>
            <p:nvPr/>
          </p:nvSpPr>
          <p:spPr bwMode="auto">
            <a:xfrm>
              <a:off x="5192" y="325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07553" name="Oval 106"/>
            <p:cNvSpPr>
              <a:spLocks noChangeArrowheads="1"/>
            </p:cNvSpPr>
            <p:nvPr/>
          </p:nvSpPr>
          <p:spPr bwMode="auto">
            <a:xfrm>
              <a:off x="1328" y="2384"/>
              <a:ext cx="72" cy="64"/>
            </a:xfrm>
            <a:prstGeom prst="ellipse">
              <a:avLst/>
            </a:prstGeom>
            <a:solidFill>
              <a:srgbClr val="000000"/>
            </a:solidFill>
            <a:ln w="9525">
              <a:solidFill>
                <a:srgbClr val="000000"/>
              </a:solidFill>
              <a:round/>
              <a:headEnd/>
              <a:tailEnd/>
            </a:ln>
          </p:spPr>
          <p:txBody>
            <a:bodyP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41757047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p:cNvSpPr>
          <p:nvPr>
            <p:ph type="title" idx="4294967295"/>
          </p:nvPr>
        </p:nvSpPr>
        <p:spPr/>
        <p:txBody>
          <a:bodyPr>
            <a:normAutofit/>
          </a:bodyPr>
          <a:lstStyle/>
          <a:p>
            <a:r>
              <a:rPr lang="en-US" sz="3600" dirty="0"/>
              <a:t>Example: nextDate() – Test Cases: Boundary Values </a:t>
            </a:r>
          </a:p>
        </p:txBody>
      </p:sp>
      <p:sp>
        <p:nvSpPr>
          <p:cNvPr id="109573" name="Rectangle 3"/>
          <p:cNvSpPr>
            <a:spLocks noGrp="1"/>
          </p:cNvSpPr>
          <p:nvPr>
            <p:ph type="body" idx="4294967295"/>
          </p:nvPr>
        </p:nvSpPr>
        <p:spPr/>
        <p:txBody>
          <a:bodyPr/>
          <a:lstStyle/>
          <a:p>
            <a:r>
              <a:rPr lang="en-US" sz="3200" dirty="0"/>
              <a:t>Additional robustness test cases, invalid input  </a:t>
            </a:r>
          </a:p>
          <a:p>
            <a:pPr marL="344487" lvl="1" indent="0">
              <a:buNone/>
            </a:pPr>
            <a:r>
              <a:rPr lang="en-US" sz="2800" dirty="0">
                <a:solidFill>
                  <a:srgbClr val="0000FF"/>
                </a:solidFill>
              </a:rPr>
              <a:t>04/</a:t>
            </a:r>
            <a:r>
              <a:rPr lang="en-US" sz="2800" dirty="0">
                <a:solidFill>
                  <a:srgbClr val="FF0000"/>
                </a:solidFill>
              </a:rPr>
              <a:t>00</a:t>
            </a:r>
            <a:r>
              <a:rPr lang="en-US" sz="2800" dirty="0">
                <a:solidFill>
                  <a:srgbClr val="0000FF"/>
                </a:solidFill>
              </a:rPr>
              <a:t>/2019	04/</a:t>
            </a:r>
            <a:r>
              <a:rPr lang="en-US" sz="2800" dirty="0">
                <a:solidFill>
                  <a:srgbClr val="FF0000"/>
                </a:solidFill>
              </a:rPr>
              <a:t>31</a:t>
            </a:r>
            <a:r>
              <a:rPr lang="en-US" sz="2800" dirty="0">
                <a:solidFill>
                  <a:srgbClr val="0000FF"/>
                </a:solidFill>
              </a:rPr>
              <a:t>/2019</a:t>
            </a:r>
          </a:p>
          <a:p>
            <a:pPr marL="344487" lvl="1" indent="0">
              <a:buNone/>
            </a:pPr>
            <a:r>
              <a:rPr lang="en-US" sz="2800" dirty="0">
                <a:solidFill>
                  <a:srgbClr val="0000FF"/>
                </a:solidFill>
              </a:rPr>
              <a:t>03/</a:t>
            </a:r>
            <a:r>
              <a:rPr lang="en-US" sz="2800" dirty="0">
                <a:solidFill>
                  <a:srgbClr val="FF0000"/>
                </a:solidFill>
              </a:rPr>
              <a:t>00</a:t>
            </a:r>
            <a:r>
              <a:rPr lang="en-US" sz="2800" dirty="0">
                <a:solidFill>
                  <a:srgbClr val="0000FF"/>
                </a:solidFill>
              </a:rPr>
              <a:t>/2019	03/</a:t>
            </a:r>
            <a:r>
              <a:rPr lang="en-US" sz="2800" dirty="0">
                <a:solidFill>
                  <a:srgbClr val="FF0000"/>
                </a:solidFill>
              </a:rPr>
              <a:t>32</a:t>
            </a:r>
            <a:r>
              <a:rPr lang="en-US" sz="2800" dirty="0">
                <a:solidFill>
                  <a:srgbClr val="0000FF"/>
                </a:solidFill>
              </a:rPr>
              <a:t>/2019</a:t>
            </a:r>
          </a:p>
          <a:p>
            <a:pPr marL="344487" lvl="1" indent="0">
              <a:buNone/>
            </a:pPr>
            <a:r>
              <a:rPr lang="en-US" sz="2800" dirty="0">
                <a:solidFill>
                  <a:srgbClr val="0000FF"/>
                </a:solidFill>
              </a:rPr>
              <a:t>02/</a:t>
            </a:r>
            <a:r>
              <a:rPr lang="en-US" sz="2800" dirty="0">
                <a:solidFill>
                  <a:srgbClr val="FF0000"/>
                </a:solidFill>
              </a:rPr>
              <a:t>00</a:t>
            </a:r>
            <a:r>
              <a:rPr lang="en-US" sz="2800" dirty="0">
                <a:solidFill>
                  <a:srgbClr val="0000FF"/>
                </a:solidFill>
              </a:rPr>
              <a:t>/2019	02/</a:t>
            </a:r>
            <a:r>
              <a:rPr lang="en-US" sz="2800" dirty="0">
                <a:solidFill>
                  <a:srgbClr val="FF0000"/>
                </a:solidFill>
              </a:rPr>
              <a:t>29</a:t>
            </a:r>
            <a:r>
              <a:rPr lang="en-US" sz="2800" dirty="0">
                <a:solidFill>
                  <a:srgbClr val="0000FF"/>
                </a:solidFill>
              </a:rPr>
              <a:t>/2019   </a:t>
            </a:r>
          </a:p>
          <a:p>
            <a:pPr marL="344487" lvl="1" indent="0">
              <a:buNone/>
            </a:pPr>
            <a:r>
              <a:rPr lang="en-US" sz="2800" dirty="0">
                <a:solidFill>
                  <a:srgbClr val="0000FF"/>
                </a:solidFill>
              </a:rPr>
              <a:t>02/</a:t>
            </a:r>
            <a:r>
              <a:rPr lang="en-US" sz="2800" dirty="0">
                <a:solidFill>
                  <a:srgbClr val="FF0000"/>
                </a:solidFill>
              </a:rPr>
              <a:t>30</a:t>
            </a:r>
            <a:r>
              <a:rPr lang="en-US" sz="2800" dirty="0">
                <a:solidFill>
                  <a:srgbClr val="0000FF"/>
                </a:solidFill>
              </a:rPr>
              <a:t>/2020	</a:t>
            </a:r>
          </a:p>
          <a:p>
            <a:pPr marL="344487" lvl="1" indent="0">
              <a:buNone/>
            </a:pPr>
            <a:r>
              <a:rPr lang="en-US" sz="2800" dirty="0">
                <a:solidFill>
                  <a:srgbClr val="0000FF"/>
                </a:solidFill>
              </a:rPr>
              <a:t>01/</a:t>
            </a:r>
            <a:r>
              <a:rPr lang="en-US" sz="2800" dirty="0">
                <a:solidFill>
                  <a:srgbClr val="FF0000"/>
                </a:solidFill>
              </a:rPr>
              <a:t>00</a:t>
            </a:r>
            <a:r>
              <a:rPr lang="en-US" sz="2800" dirty="0">
                <a:solidFill>
                  <a:srgbClr val="0000FF"/>
                </a:solidFill>
              </a:rPr>
              <a:t>/2020	12/</a:t>
            </a:r>
            <a:r>
              <a:rPr lang="en-US" sz="2800" dirty="0">
                <a:solidFill>
                  <a:srgbClr val="FF0000"/>
                </a:solidFill>
              </a:rPr>
              <a:t>32</a:t>
            </a:r>
            <a:r>
              <a:rPr lang="en-US" sz="2800" dirty="0">
                <a:solidFill>
                  <a:srgbClr val="0000FF"/>
                </a:solidFill>
              </a:rPr>
              <a:t>/2020</a:t>
            </a:r>
          </a:p>
          <a:p>
            <a:pPr marL="344487" lvl="1" indent="0">
              <a:buNone/>
            </a:pPr>
            <a:r>
              <a:rPr lang="en-US" sz="2800" dirty="0">
                <a:solidFill>
                  <a:srgbClr val="0000FF"/>
                </a:solidFill>
              </a:rPr>
              <a:t>12/31/</a:t>
            </a:r>
            <a:r>
              <a:rPr lang="en-US" sz="2800" dirty="0">
                <a:solidFill>
                  <a:srgbClr val="FF0000"/>
                </a:solidFill>
              </a:rPr>
              <a:t>1799</a:t>
            </a:r>
            <a:r>
              <a:rPr lang="en-US" sz="2800" dirty="0">
                <a:solidFill>
                  <a:srgbClr val="0000FF"/>
                </a:solidFill>
              </a:rPr>
              <a:t>	</a:t>
            </a:r>
            <a:r>
              <a:rPr lang="en-US" sz="2800" dirty="0" smtClean="0">
                <a:solidFill>
                  <a:srgbClr val="0000FF"/>
                </a:solidFill>
              </a:rPr>
              <a:t>            01/01/</a:t>
            </a:r>
            <a:r>
              <a:rPr lang="en-US" sz="2800" dirty="0" smtClean="0">
                <a:solidFill>
                  <a:srgbClr val="FF0000"/>
                </a:solidFill>
              </a:rPr>
              <a:t>2201</a:t>
            </a:r>
            <a:endParaRPr lang="en-US" sz="2800" dirty="0">
              <a:solidFill>
                <a:srgbClr val="FF0000"/>
              </a:solidFill>
            </a:endParaRPr>
          </a:p>
          <a:p>
            <a:pPr marL="344487" lvl="1" indent="0">
              <a:buNone/>
            </a:pPr>
            <a:r>
              <a:rPr lang="en-US" sz="2800" dirty="0">
                <a:solidFill>
                  <a:srgbClr val="FF0000"/>
                </a:solidFill>
              </a:rPr>
              <a:t>00</a:t>
            </a:r>
            <a:r>
              <a:rPr lang="en-US" sz="2800" dirty="0">
                <a:solidFill>
                  <a:srgbClr val="0000FF"/>
                </a:solidFill>
              </a:rPr>
              <a:t>/01/2019	</a:t>
            </a:r>
            <a:r>
              <a:rPr lang="en-US" sz="2800" dirty="0">
                <a:solidFill>
                  <a:srgbClr val="FF0000"/>
                </a:solidFill>
              </a:rPr>
              <a:t>13</a:t>
            </a:r>
            <a:r>
              <a:rPr lang="en-US" sz="2800" dirty="0">
                <a:solidFill>
                  <a:srgbClr val="0000FF"/>
                </a:solidFill>
              </a:rPr>
              <a:t>/01/2019</a:t>
            </a:r>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2858512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a:lnSpc>
                <a:spcPct val="90000"/>
              </a:lnSpc>
            </a:pPr>
            <a:r>
              <a:rPr lang="en-US" dirty="0" smtClean="0"/>
              <a:t>Test Early</a:t>
            </a:r>
            <a:endParaRPr lang="en-US" dirty="0"/>
          </a:p>
        </p:txBody>
      </p:sp>
      <p:sp>
        <p:nvSpPr>
          <p:cNvPr id="83973" name="Rectangle 3"/>
          <p:cNvSpPr>
            <a:spLocks noGrp="1" noChangeArrowheads="1"/>
          </p:cNvSpPr>
          <p:nvPr>
            <p:ph idx="1"/>
          </p:nvPr>
        </p:nvSpPr>
        <p:spPr/>
        <p:txBody>
          <a:bodyPr/>
          <a:lstStyle/>
          <a:p>
            <a:pPr>
              <a:lnSpc>
                <a:spcPct val="90000"/>
              </a:lnSpc>
            </a:pPr>
            <a:r>
              <a:rPr lang="en-US" sz="3600" dirty="0"/>
              <a:t>Testing should start as early as possible</a:t>
            </a:r>
          </a:p>
          <a:p>
            <a:pPr lvl="1">
              <a:lnSpc>
                <a:spcPct val="90000"/>
              </a:lnSpc>
            </a:pPr>
            <a:r>
              <a:rPr lang="en-US" sz="3200" dirty="0"/>
              <a:t>design test cases </a:t>
            </a:r>
          </a:p>
          <a:p>
            <a:pPr>
              <a:lnSpc>
                <a:spcPct val="90000"/>
              </a:lnSpc>
            </a:pPr>
            <a:r>
              <a:rPr lang="en-US" sz="3600" dirty="0"/>
              <a:t>Test early has several advantages</a:t>
            </a:r>
          </a:p>
          <a:p>
            <a:pPr lvl="1">
              <a:lnSpc>
                <a:spcPct val="90000"/>
              </a:lnSpc>
            </a:pPr>
            <a:r>
              <a:rPr lang="en-US" sz="3200" dirty="0"/>
              <a:t>independence from design &amp; code</a:t>
            </a:r>
          </a:p>
          <a:p>
            <a:pPr lvl="1">
              <a:lnSpc>
                <a:spcPct val="90000"/>
              </a:lnSpc>
            </a:pPr>
            <a:r>
              <a:rPr lang="en-US" sz="3200" dirty="0"/>
              <a:t>discover inconsistencies and incompleteness of the specifications</a:t>
            </a:r>
          </a:p>
          <a:p>
            <a:pPr lvl="1">
              <a:lnSpc>
                <a:spcPct val="90000"/>
              </a:lnSpc>
            </a:pPr>
            <a:r>
              <a:rPr lang="en-US" sz="3200" dirty="0"/>
              <a:t>serve as a compendium of the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40538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4464" y="284353"/>
            <a:ext cx="9144000" cy="990600"/>
          </a:xfrm>
        </p:spPr>
        <p:txBody>
          <a:bodyPr/>
          <a:lstStyle/>
          <a:p>
            <a:pPr eaLnBrk="1" hangingPunct="1"/>
            <a:r>
              <a:rPr lang="en-US" sz="3600" dirty="0"/>
              <a:t>Boundary Value Analysis - examples</a:t>
            </a:r>
          </a:p>
        </p:txBody>
      </p:sp>
      <p:sp>
        <p:nvSpPr>
          <p:cNvPr id="24579" name="Rectangle 18"/>
          <p:cNvSpPr>
            <a:spLocks noGrp="1" noChangeArrowheads="1"/>
          </p:cNvSpPr>
          <p:nvPr>
            <p:ph type="body" sz="half" idx="1"/>
          </p:nvPr>
        </p:nvSpPr>
        <p:spPr>
          <a:xfrm>
            <a:off x="664464" y="1520952"/>
            <a:ext cx="10454640" cy="3352800"/>
          </a:xfrm>
        </p:spPr>
        <p:txBody>
          <a:bodyPr>
            <a:normAutofit lnSpcReduction="10000"/>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graphicFrame>
        <p:nvGraphicFramePr>
          <p:cNvPr id="168123" name="Group 187"/>
          <p:cNvGraphicFramePr>
            <a:graphicFrameLocks noGrp="1"/>
          </p:cNvGraphicFramePr>
          <p:nvPr>
            <p:ph sz="half" idx="2"/>
            <p:extLst/>
          </p:nvPr>
        </p:nvGraphicFramePr>
        <p:xfrm>
          <a:off x="2880361" y="525475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20683" cy="369332"/>
          </a:xfrm>
          <a:prstGeom prst="rect">
            <a:avLst/>
          </a:prstGeom>
          <a:noFill/>
          <a:ln w="9525">
            <a:noFill/>
            <a:miter lim="800000"/>
            <a:headEnd/>
            <a:tailEnd/>
          </a:ln>
        </p:spPr>
        <p:txBody>
          <a:bodyPr wrap="none">
            <a:spAutoFit/>
          </a:bodyPr>
          <a:lstStyle/>
          <a:p>
            <a:r>
              <a:rPr lang="en-US" dirty="0"/>
              <a:t>Char</a:t>
            </a:r>
          </a:p>
        </p:txBody>
      </p:sp>
      <p:sp>
        <p:nvSpPr>
          <p:cNvPr id="24622" name="Text Box 189"/>
          <p:cNvSpPr txBox="1">
            <a:spLocks noChangeArrowheads="1"/>
          </p:cNvSpPr>
          <p:nvPr/>
        </p:nvSpPr>
        <p:spPr bwMode="auto">
          <a:xfrm>
            <a:off x="1508761" y="5711952"/>
            <a:ext cx="662361" cy="369332"/>
          </a:xfrm>
          <a:prstGeom prst="rect">
            <a:avLst/>
          </a:prstGeom>
          <a:noFill/>
          <a:ln w="9525">
            <a:noFill/>
            <a:miter lim="800000"/>
            <a:headEnd/>
            <a:tailEnd/>
          </a:ln>
        </p:spPr>
        <p:txBody>
          <a:bodyPr wrap="none">
            <a:spAutoFit/>
          </a:bodyPr>
          <a:lstStyle/>
          <a:p>
            <a:r>
              <a:rPr lang="en-US" dirty="0"/>
              <a:t>ASCII</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90</a:t>
            </a:fld>
            <a:endParaRPr lang="en-US" dirty="0">
              <a:solidFill>
                <a:schemeClr val="tx2"/>
              </a:solidFill>
            </a:endParaRPr>
          </a:p>
        </p:txBody>
      </p:sp>
    </p:spTree>
    <p:extLst>
      <p:ext uri="{BB962C8B-B14F-4D97-AF65-F5344CB8AC3E}">
        <p14:creationId xmlns:p14="http://schemas.microsoft.com/office/powerpoint/2010/main" val="398986932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42271784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p:txBody>
          <a:bodyPr/>
          <a:lstStyle/>
          <a:p>
            <a:r>
              <a:rPr lang="en-US" dirty="0"/>
              <a:t>Worst-Case Testing</a:t>
            </a:r>
            <a:endParaRPr lang="en-US" sz="4000" dirty="0"/>
          </a:p>
        </p:txBody>
      </p:sp>
      <p:sp>
        <p:nvSpPr>
          <p:cNvPr id="111621" name="Rectangle 3"/>
          <p:cNvSpPr>
            <a:spLocks noGrp="1" noChangeArrowheads="1"/>
          </p:cNvSpPr>
          <p:nvPr>
            <p:ph sz="quarter" idx="1"/>
          </p:nvPr>
        </p:nvSpPr>
        <p:spPr/>
        <p:txBody>
          <a:bodyPr/>
          <a:lstStyle/>
          <a:p>
            <a:r>
              <a:rPr lang="en-US" dirty="0"/>
              <a:t>Discard the single</a:t>
            </a:r>
            <a:r>
              <a:rPr lang="en-US" dirty="0" smtClean="0"/>
              <a:t>-defect </a:t>
            </a:r>
            <a:r>
              <a:rPr lang="en-US" dirty="0"/>
              <a:t>assumption</a:t>
            </a:r>
          </a:p>
          <a:p>
            <a:r>
              <a:rPr lang="en-US" dirty="0"/>
              <a:t>Worst-case boundary testing:</a:t>
            </a:r>
          </a:p>
          <a:p>
            <a:pPr marL="742950" lvl="1" indent="-285750"/>
            <a:r>
              <a:rPr lang="en-US" dirty="0"/>
              <a:t>Allow the input values to simultaneously approach their boundaries</a:t>
            </a:r>
          </a:p>
          <a:p>
            <a:r>
              <a:rPr lang="en-US" dirty="0"/>
              <a:t>Worst-case robustness testing:</a:t>
            </a:r>
          </a:p>
          <a:p>
            <a:pPr marL="742950" lvl="1" indent="-285750"/>
            <a:r>
              <a:rPr lang="en-US" dirty="0"/>
              <a:t>Allow the input values to simultaneously approach and exceed their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409919411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484585"/>
            <a:ext cx="9809480" cy="1051719"/>
          </a:xfrm>
        </p:spPr>
        <p:txBody>
          <a:bodyPr>
            <a:noAutofit/>
          </a:bodyPr>
          <a:lstStyle/>
          <a:p>
            <a:pPr>
              <a:defRPr/>
            </a:pPr>
            <a:r>
              <a:rPr lang="en-US" sz="3600" dirty="0"/>
              <a:t>Worst Case Boundary Testing – 2 Variables</a:t>
            </a:r>
          </a:p>
        </p:txBody>
      </p:sp>
      <p:sp>
        <p:nvSpPr>
          <p:cNvPr id="113669" name="AutoShape 3"/>
          <p:cNvSpPr>
            <a:spLocks noChangeAspect="1" noChangeArrowheads="1" noTextEdit="1"/>
          </p:cNvSpPr>
          <p:nvPr/>
        </p:nvSpPr>
        <p:spPr bwMode="auto">
          <a:xfrm>
            <a:off x="3124200" y="1524000"/>
            <a:ext cx="6134100" cy="598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13670" name="Rectangle 6"/>
          <p:cNvSpPr>
            <a:spLocks noChangeArrowheads="1"/>
          </p:cNvSpPr>
          <p:nvPr/>
        </p:nvSpPr>
        <p:spPr bwMode="auto">
          <a:xfrm>
            <a:off x="3136901" y="54610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113671" name="Rectangle 7"/>
          <p:cNvSpPr>
            <a:spLocks noChangeArrowheads="1"/>
          </p:cNvSpPr>
          <p:nvPr/>
        </p:nvSpPr>
        <p:spPr bwMode="auto">
          <a:xfrm>
            <a:off x="3136900" y="57023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p>
        </p:txBody>
      </p:sp>
      <p:sp>
        <p:nvSpPr>
          <p:cNvPr id="113672" name="Rectangle 8"/>
          <p:cNvSpPr>
            <a:spLocks noChangeArrowheads="1"/>
          </p:cNvSpPr>
          <p:nvPr/>
        </p:nvSpPr>
        <p:spPr bwMode="auto">
          <a:xfrm>
            <a:off x="3136901" y="59436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grpSp>
        <p:nvGrpSpPr>
          <p:cNvPr id="113673" name="Group 132"/>
          <p:cNvGrpSpPr>
            <a:grpSpLocks/>
          </p:cNvGrpSpPr>
          <p:nvPr/>
        </p:nvGrpSpPr>
        <p:grpSpPr bwMode="auto">
          <a:xfrm>
            <a:off x="2895600" y="1524000"/>
            <a:ext cx="6134100" cy="4656138"/>
            <a:chOff x="416" y="520"/>
            <a:chExt cx="3864" cy="2933"/>
          </a:xfrm>
        </p:grpSpPr>
        <p:sp>
          <p:nvSpPr>
            <p:cNvPr id="113674" name="Oval 9"/>
            <p:cNvSpPr>
              <a:spLocks noChangeArrowheads="1"/>
            </p:cNvSpPr>
            <p:nvPr/>
          </p:nvSpPr>
          <p:spPr bwMode="auto">
            <a:xfrm>
              <a:off x="1036" y="309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75" name="Oval 10"/>
            <p:cNvSpPr>
              <a:spLocks noChangeArrowheads="1"/>
            </p:cNvSpPr>
            <p:nvPr/>
          </p:nvSpPr>
          <p:spPr bwMode="auto">
            <a:xfrm>
              <a:off x="3636" y="3092"/>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3676" name="Group 13"/>
            <p:cNvGrpSpPr>
              <a:grpSpLocks/>
            </p:cNvGrpSpPr>
            <p:nvPr/>
          </p:nvGrpSpPr>
          <p:grpSpPr bwMode="auto">
            <a:xfrm>
              <a:off x="800" y="3096"/>
              <a:ext cx="3216" cy="72"/>
              <a:chOff x="1344" y="2968"/>
              <a:chExt cx="3216" cy="72"/>
            </a:xfrm>
          </p:grpSpPr>
          <p:sp>
            <p:nvSpPr>
              <p:cNvPr id="113793" name="Freeform 11"/>
              <p:cNvSpPr>
                <a:spLocks/>
              </p:cNvSpPr>
              <p:nvPr/>
            </p:nvSpPr>
            <p:spPr bwMode="auto">
              <a:xfrm>
                <a:off x="4448" y="296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3794" name="Line 12"/>
              <p:cNvSpPr>
                <a:spLocks noChangeShapeType="1"/>
              </p:cNvSpPr>
              <p:nvPr/>
            </p:nvSpPr>
            <p:spPr bwMode="auto">
              <a:xfrm>
                <a:off x="1344" y="300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77" name="Rectangle 14"/>
            <p:cNvSpPr>
              <a:spLocks noChangeArrowheads="1"/>
            </p:cNvSpPr>
            <p:nvPr/>
          </p:nvSpPr>
          <p:spPr bwMode="auto">
            <a:xfrm>
              <a:off x="1040" y="32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3678" name="Rectangle 15"/>
            <p:cNvSpPr>
              <a:spLocks noChangeArrowheads="1"/>
            </p:cNvSpPr>
            <p:nvPr/>
          </p:nvSpPr>
          <p:spPr bwMode="auto">
            <a:xfrm>
              <a:off x="3640" y="327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3679" name="Group 18"/>
            <p:cNvGrpSpPr>
              <a:grpSpLocks/>
            </p:cNvGrpSpPr>
            <p:nvPr/>
          </p:nvGrpSpPr>
          <p:grpSpPr bwMode="auto">
            <a:xfrm>
              <a:off x="760" y="776"/>
              <a:ext cx="80" cy="2352"/>
              <a:chOff x="1304" y="648"/>
              <a:chExt cx="80" cy="2352"/>
            </a:xfrm>
          </p:grpSpPr>
          <p:sp>
            <p:nvSpPr>
              <p:cNvPr id="113791" name="Freeform 16"/>
              <p:cNvSpPr>
                <a:spLocks/>
              </p:cNvSpPr>
              <p:nvPr/>
            </p:nvSpPr>
            <p:spPr bwMode="auto">
              <a:xfrm>
                <a:off x="1304" y="648"/>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3792" name="Line 17"/>
              <p:cNvSpPr>
                <a:spLocks noChangeShapeType="1"/>
              </p:cNvSpPr>
              <p:nvPr/>
            </p:nvSpPr>
            <p:spPr bwMode="auto">
              <a:xfrm flipV="1">
                <a:off x="1344" y="728"/>
                <a:ext cx="1" cy="227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80" name="Oval 19"/>
            <p:cNvSpPr>
              <a:spLocks noChangeArrowheads="1"/>
            </p:cNvSpPr>
            <p:nvPr/>
          </p:nvSpPr>
          <p:spPr bwMode="auto">
            <a:xfrm>
              <a:off x="756" y="262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1" name="Oval 20"/>
            <p:cNvSpPr>
              <a:spLocks noChangeArrowheads="1"/>
            </p:cNvSpPr>
            <p:nvPr/>
          </p:nvSpPr>
          <p:spPr bwMode="auto">
            <a:xfrm>
              <a:off x="764" y="1268"/>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2" name="Rectangle 21"/>
            <p:cNvSpPr>
              <a:spLocks noChangeArrowheads="1"/>
            </p:cNvSpPr>
            <p:nvPr/>
          </p:nvSpPr>
          <p:spPr bwMode="auto">
            <a:xfrm>
              <a:off x="464" y="256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3683" name="Rectangle 22"/>
            <p:cNvSpPr>
              <a:spLocks noChangeArrowheads="1"/>
            </p:cNvSpPr>
            <p:nvPr/>
          </p:nvSpPr>
          <p:spPr bwMode="auto">
            <a:xfrm>
              <a:off x="416" y="123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3684" name="Group 38"/>
            <p:cNvGrpSpPr>
              <a:grpSpLocks/>
            </p:cNvGrpSpPr>
            <p:nvPr/>
          </p:nvGrpSpPr>
          <p:grpSpPr bwMode="auto">
            <a:xfrm>
              <a:off x="1080" y="1040"/>
              <a:ext cx="1" cy="2080"/>
              <a:chOff x="1624" y="912"/>
              <a:chExt cx="1" cy="2080"/>
            </a:xfrm>
          </p:grpSpPr>
          <p:sp>
            <p:nvSpPr>
              <p:cNvPr id="113776" name="Line 23"/>
              <p:cNvSpPr>
                <a:spLocks noChangeShapeType="1"/>
              </p:cNvSpPr>
              <p:nvPr/>
            </p:nvSpPr>
            <p:spPr bwMode="auto">
              <a:xfrm flipV="1">
                <a:off x="1624"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7" name="Line 24"/>
              <p:cNvSpPr>
                <a:spLocks noChangeShapeType="1"/>
              </p:cNvSpPr>
              <p:nvPr/>
            </p:nvSpPr>
            <p:spPr bwMode="auto">
              <a:xfrm flipV="1">
                <a:off x="1624"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8" name="Line 25"/>
              <p:cNvSpPr>
                <a:spLocks noChangeShapeType="1"/>
              </p:cNvSpPr>
              <p:nvPr/>
            </p:nvSpPr>
            <p:spPr bwMode="auto">
              <a:xfrm flipV="1">
                <a:off x="1624"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9" name="Line 26"/>
              <p:cNvSpPr>
                <a:spLocks noChangeShapeType="1"/>
              </p:cNvSpPr>
              <p:nvPr/>
            </p:nvSpPr>
            <p:spPr bwMode="auto">
              <a:xfrm flipV="1">
                <a:off x="1624"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0" name="Line 27"/>
              <p:cNvSpPr>
                <a:spLocks noChangeShapeType="1"/>
              </p:cNvSpPr>
              <p:nvPr/>
            </p:nvSpPr>
            <p:spPr bwMode="auto">
              <a:xfrm flipV="1">
                <a:off x="1624"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1" name="Line 28"/>
              <p:cNvSpPr>
                <a:spLocks noChangeShapeType="1"/>
              </p:cNvSpPr>
              <p:nvPr/>
            </p:nvSpPr>
            <p:spPr bwMode="auto">
              <a:xfrm flipV="1">
                <a:off x="1624"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2" name="Line 29"/>
              <p:cNvSpPr>
                <a:spLocks noChangeShapeType="1"/>
              </p:cNvSpPr>
              <p:nvPr/>
            </p:nvSpPr>
            <p:spPr bwMode="auto">
              <a:xfrm flipV="1">
                <a:off x="1624"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3" name="Line 30"/>
              <p:cNvSpPr>
                <a:spLocks noChangeShapeType="1"/>
              </p:cNvSpPr>
              <p:nvPr/>
            </p:nvSpPr>
            <p:spPr bwMode="auto">
              <a:xfrm flipV="1">
                <a:off x="1624"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4" name="Line 31"/>
              <p:cNvSpPr>
                <a:spLocks noChangeShapeType="1"/>
              </p:cNvSpPr>
              <p:nvPr/>
            </p:nvSpPr>
            <p:spPr bwMode="auto">
              <a:xfrm flipV="1">
                <a:off x="1624"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5" name="Line 32"/>
              <p:cNvSpPr>
                <a:spLocks noChangeShapeType="1"/>
              </p:cNvSpPr>
              <p:nvPr/>
            </p:nvSpPr>
            <p:spPr bwMode="auto">
              <a:xfrm flipV="1">
                <a:off x="1624"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6" name="Line 33"/>
              <p:cNvSpPr>
                <a:spLocks noChangeShapeType="1"/>
              </p:cNvSpPr>
              <p:nvPr/>
            </p:nvSpPr>
            <p:spPr bwMode="auto">
              <a:xfrm flipV="1">
                <a:off x="1624"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7" name="Line 34"/>
              <p:cNvSpPr>
                <a:spLocks noChangeShapeType="1"/>
              </p:cNvSpPr>
              <p:nvPr/>
            </p:nvSpPr>
            <p:spPr bwMode="auto">
              <a:xfrm flipV="1">
                <a:off x="1624"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8" name="Line 35"/>
              <p:cNvSpPr>
                <a:spLocks noChangeShapeType="1"/>
              </p:cNvSpPr>
              <p:nvPr/>
            </p:nvSpPr>
            <p:spPr bwMode="auto">
              <a:xfrm flipV="1">
                <a:off x="1624"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9" name="Line 36"/>
              <p:cNvSpPr>
                <a:spLocks noChangeShapeType="1"/>
              </p:cNvSpPr>
              <p:nvPr/>
            </p:nvSpPr>
            <p:spPr bwMode="auto">
              <a:xfrm flipV="1">
                <a:off x="1624"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90" name="Line 37"/>
              <p:cNvSpPr>
                <a:spLocks noChangeShapeType="1"/>
              </p:cNvSpPr>
              <p:nvPr/>
            </p:nvSpPr>
            <p:spPr bwMode="auto">
              <a:xfrm flipV="1">
                <a:off x="1624"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5" name="Group 61"/>
            <p:cNvGrpSpPr>
              <a:grpSpLocks/>
            </p:cNvGrpSpPr>
            <p:nvPr/>
          </p:nvGrpSpPr>
          <p:grpSpPr bwMode="auto">
            <a:xfrm>
              <a:off x="808" y="2648"/>
              <a:ext cx="3048" cy="1"/>
              <a:chOff x="1352" y="2520"/>
              <a:chExt cx="3048" cy="1"/>
            </a:xfrm>
          </p:grpSpPr>
          <p:sp>
            <p:nvSpPr>
              <p:cNvPr id="113754" name="Line 39"/>
              <p:cNvSpPr>
                <a:spLocks noChangeShapeType="1"/>
              </p:cNvSpPr>
              <p:nvPr/>
            </p:nvSpPr>
            <p:spPr bwMode="auto">
              <a:xfrm>
                <a:off x="135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5" name="Line 40"/>
              <p:cNvSpPr>
                <a:spLocks noChangeShapeType="1"/>
              </p:cNvSpPr>
              <p:nvPr/>
            </p:nvSpPr>
            <p:spPr bwMode="auto">
              <a:xfrm>
                <a:off x="149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6" name="Line 41"/>
              <p:cNvSpPr>
                <a:spLocks noChangeShapeType="1"/>
              </p:cNvSpPr>
              <p:nvPr/>
            </p:nvSpPr>
            <p:spPr bwMode="auto">
              <a:xfrm>
                <a:off x="164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7" name="Line 42"/>
              <p:cNvSpPr>
                <a:spLocks noChangeShapeType="1"/>
              </p:cNvSpPr>
              <p:nvPr/>
            </p:nvSpPr>
            <p:spPr bwMode="auto">
              <a:xfrm>
                <a:off x="178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8" name="Line 43"/>
              <p:cNvSpPr>
                <a:spLocks noChangeShapeType="1"/>
              </p:cNvSpPr>
              <p:nvPr/>
            </p:nvSpPr>
            <p:spPr bwMode="auto">
              <a:xfrm>
                <a:off x="192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9" name="Line 44"/>
              <p:cNvSpPr>
                <a:spLocks noChangeShapeType="1"/>
              </p:cNvSpPr>
              <p:nvPr/>
            </p:nvSpPr>
            <p:spPr bwMode="auto">
              <a:xfrm>
                <a:off x="207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0" name="Line 45"/>
              <p:cNvSpPr>
                <a:spLocks noChangeShapeType="1"/>
              </p:cNvSpPr>
              <p:nvPr/>
            </p:nvSpPr>
            <p:spPr bwMode="auto">
              <a:xfrm>
                <a:off x="221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1" name="Line 46"/>
              <p:cNvSpPr>
                <a:spLocks noChangeShapeType="1"/>
              </p:cNvSpPr>
              <p:nvPr/>
            </p:nvSpPr>
            <p:spPr bwMode="auto">
              <a:xfrm>
                <a:off x="236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2" name="Line 47"/>
              <p:cNvSpPr>
                <a:spLocks noChangeShapeType="1"/>
              </p:cNvSpPr>
              <p:nvPr/>
            </p:nvSpPr>
            <p:spPr bwMode="auto">
              <a:xfrm>
                <a:off x="250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3" name="Line 48"/>
              <p:cNvSpPr>
                <a:spLocks noChangeShapeType="1"/>
              </p:cNvSpPr>
              <p:nvPr/>
            </p:nvSpPr>
            <p:spPr bwMode="auto">
              <a:xfrm>
                <a:off x="264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4" name="Line 49"/>
              <p:cNvSpPr>
                <a:spLocks noChangeShapeType="1"/>
              </p:cNvSpPr>
              <p:nvPr/>
            </p:nvSpPr>
            <p:spPr bwMode="auto">
              <a:xfrm>
                <a:off x="279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5" name="Line 50"/>
              <p:cNvSpPr>
                <a:spLocks noChangeShapeType="1"/>
              </p:cNvSpPr>
              <p:nvPr/>
            </p:nvSpPr>
            <p:spPr bwMode="auto">
              <a:xfrm>
                <a:off x="293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6" name="Line 51"/>
              <p:cNvSpPr>
                <a:spLocks noChangeShapeType="1"/>
              </p:cNvSpPr>
              <p:nvPr/>
            </p:nvSpPr>
            <p:spPr bwMode="auto">
              <a:xfrm>
                <a:off x="308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7" name="Line 52"/>
              <p:cNvSpPr>
                <a:spLocks noChangeShapeType="1"/>
              </p:cNvSpPr>
              <p:nvPr/>
            </p:nvSpPr>
            <p:spPr bwMode="auto">
              <a:xfrm>
                <a:off x="322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8" name="Line 53"/>
              <p:cNvSpPr>
                <a:spLocks noChangeShapeType="1"/>
              </p:cNvSpPr>
              <p:nvPr/>
            </p:nvSpPr>
            <p:spPr bwMode="auto">
              <a:xfrm>
                <a:off x="336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9" name="Line 54"/>
              <p:cNvSpPr>
                <a:spLocks noChangeShapeType="1"/>
              </p:cNvSpPr>
              <p:nvPr/>
            </p:nvSpPr>
            <p:spPr bwMode="auto">
              <a:xfrm>
                <a:off x="351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0" name="Line 55"/>
              <p:cNvSpPr>
                <a:spLocks noChangeShapeType="1"/>
              </p:cNvSpPr>
              <p:nvPr/>
            </p:nvSpPr>
            <p:spPr bwMode="auto">
              <a:xfrm>
                <a:off x="365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1" name="Line 56"/>
              <p:cNvSpPr>
                <a:spLocks noChangeShapeType="1"/>
              </p:cNvSpPr>
              <p:nvPr/>
            </p:nvSpPr>
            <p:spPr bwMode="auto">
              <a:xfrm>
                <a:off x="380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2" name="Line 57"/>
              <p:cNvSpPr>
                <a:spLocks noChangeShapeType="1"/>
              </p:cNvSpPr>
              <p:nvPr/>
            </p:nvSpPr>
            <p:spPr bwMode="auto">
              <a:xfrm>
                <a:off x="394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3" name="Line 58"/>
              <p:cNvSpPr>
                <a:spLocks noChangeShapeType="1"/>
              </p:cNvSpPr>
              <p:nvPr/>
            </p:nvSpPr>
            <p:spPr bwMode="auto">
              <a:xfrm>
                <a:off x="408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4" name="Line 59"/>
              <p:cNvSpPr>
                <a:spLocks noChangeShapeType="1"/>
              </p:cNvSpPr>
              <p:nvPr/>
            </p:nvSpPr>
            <p:spPr bwMode="auto">
              <a:xfrm>
                <a:off x="423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5" name="Line 60"/>
              <p:cNvSpPr>
                <a:spLocks noChangeShapeType="1"/>
              </p:cNvSpPr>
              <p:nvPr/>
            </p:nvSpPr>
            <p:spPr bwMode="auto">
              <a:xfrm>
                <a:off x="4376" y="252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6" name="Group 77"/>
            <p:cNvGrpSpPr>
              <a:grpSpLocks/>
            </p:cNvGrpSpPr>
            <p:nvPr/>
          </p:nvGrpSpPr>
          <p:grpSpPr bwMode="auto">
            <a:xfrm>
              <a:off x="3680" y="1016"/>
              <a:ext cx="1" cy="2080"/>
              <a:chOff x="4224" y="888"/>
              <a:chExt cx="1" cy="2080"/>
            </a:xfrm>
          </p:grpSpPr>
          <p:sp>
            <p:nvSpPr>
              <p:cNvPr id="113739" name="Line 62"/>
              <p:cNvSpPr>
                <a:spLocks noChangeShapeType="1"/>
              </p:cNvSpPr>
              <p:nvPr/>
            </p:nvSpPr>
            <p:spPr bwMode="auto">
              <a:xfrm flipV="1">
                <a:off x="4224"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0" name="Line 63"/>
              <p:cNvSpPr>
                <a:spLocks noChangeShapeType="1"/>
              </p:cNvSpPr>
              <p:nvPr/>
            </p:nvSpPr>
            <p:spPr bwMode="auto">
              <a:xfrm flipV="1">
                <a:off x="4224"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1" name="Line 64"/>
              <p:cNvSpPr>
                <a:spLocks noChangeShapeType="1"/>
              </p:cNvSpPr>
              <p:nvPr/>
            </p:nvSpPr>
            <p:spPr bwMode="auto">
              <a:xfrm flipV="1">
                <a:off x="4224"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2" name="Line 65"/>
              <p:cNvSpPr>
                <a:spLocks noChangeShapeType="1"/>
              </p:cNvSpPr>
              <p:nvPr/>
            </p:nvSpPr>
            <p:spPr bwMode="auto">
              <a:xfrm flipV="1">
                <a:off x="4224"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3" name="Line 66"/>
              <p:cNvSpPr>
                <a:spLocks noChangeShapeType="1"/>
              </p:cNvSpPr>
              <p:nvPr/>
            </p:nvSpPr>
            <p:spPr bwMode="auto">
              <a:xfrm flipV="1">
                <a:off x="4224"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4" name="Line 67"/>
              <p:cNvSpPr>
                <a:spLocks noChangeShapeType="1"/>
              </p:cNvSpPr>
              <p:nvPr/>
            </p:nvSpPr>
            <p:spPr bwMode="auto">
              <a:xfrm flipV="1">
                <a:off x="4224"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5" name="Line 68"/>
              <p:cNvSpPr>
                <a:spLocks noChangeShapeType="1"/>
              </p:cNvSpPr>
              <p:nvPr/>
            </p:nvSpPr>
            <p:spPr bwMode="auto">
              <a:xfrm flipV="1">
                <a:off x="4224"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6" name="Line 69"/>
              <p:cNvSpPr>
                <a:spLocks noChangeShapeType="1"/>
              </p:cNvSpPr>
              <p:nvPr/>
            </p:nvSpPr>
            <p:spPr bwMode="auto">
              <a:xfrm flipV="1">
                <a:off x="4224"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7" name="Line 70"/>
              <p:cNvSpPr>
                <a:spLocks noChangeShapeType="1"/>
              </p:cNvSpPr>
              <p:nvPr/>
            </p:nvSpPr>
            <p:spPr bwMode="auto">
              <a:xfrm flipV="1">
                <a:off x="4224"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8" name="Line 71"/>
              <p:cNvSpPr>
                <a:spLocks noChangeShapeType="1"/>
              </p:cNvSpPr>
              <p:nvPr/>
            </p:nvSpPr>
            <p:spPr bwMode="auto">
              <a:xfrm flipV="1">
                <a:off x="4224"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9" name="Line 72"/>
              <p:cNvSpPr>
                <a:spLocks noChangeShapeType="1"/>
              </p:cNvSpPr>
              <p:nvPr/>
            </p:nvSpPr>
            <p:spPr bwMode="auto">
              <a:xfrm flipV="1">
                <a:off x="4224"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0" name="Line 73"/>
              <p:cNvSpPr>
                <a:spLocks noChangeShapeType="1"/>
              </p:cNvSpPr>
              <p:nvPr/>
            </p:nvSpPr>
            <p:spPr bwMode="auto">
              <a:xfrm flipV="1">
                <a:off x="4224"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1" name="Line 74"/>
              <p:cNvSpPr>
                <a:spLocks noChangeShapeType="1"/>
              </p:cNvSpPr>
              <p:nvPr/>
            </p:nvSpPr>
            <p:spPr bwMode="auto">
              <a:xfrm flipV="1">
                <a:off x="4224"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2" name="Line 75"/>
              <p:cNvSpPr>
                <a:spLocks noChangeShapeType="1"/>
              </p:cNvSpPr>
              <p:nvPr/>
            </p:nvSpPr>
            <p:spPr bwMode="auto">
              <a:xfrm flipV="1">
                <a:off x="4224"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3" name="Line 76"/>
              <p:cNvSpPr>
                <a:spLocks noChangeShapeType="1"/>
              </p:cNvSpPr>
              <p:nvPr/>
            </p:nvSpPr>
            <p:spPr bwMode="auto">
              <a:xfrm flipV="1">
                <a:off x="4224"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7" name="Group 100"/>
            <p:cNvGrpSpPr>
              <a:grpSpLocks/>
            </p:cNvGrpSpPr>
            <p:nvPr/>
          </p:nvGrpSpPr>
          <p:grpSpPr bwMode="auto">
            <a:xfrm>
              <a:off x="784" y="1312"/>
              <a:ext cx="3048" cy="1"/>
              <a:chOff x="1328" y="1184"/>
              <a:chExt cx="3048" cy="1"/>
            </a:xfrm>
          </p:grpSpPr>
          <p:sp>
            <p:nvSpPr>
              <p:cNvPr id="113717" name="Line 78"/>
              <p:cNvSpPr>
                <a:spLocks noChangeShapeType="1"/>
              </p:cNvSpPr>
              <p:nvPr/>
            </p:nvSpPr>
            <p:spPr bwMode="auto">
              <a:xfrm>
                <a:off x="132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18" name="Line 79"/>
              <p:cNvSpPr>
                <a:spLocks noChangeShapeType="1"/>
              </p:cNvSpPr>
              <p:nvPr/>
            </p:nvSpPr>
            <p:spPr bwMode="auto">
              <a:xfrm>
                <a:off x="147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19" name="Line 80"/>
              <p:cNvSpPr>
                <a:spLocks noChangeShapeType="1"/>
              </p:cNvSpPr>
              <p:nvPr/>
            </p:nvSpPr>
            <p:spPr bwMode="auto">
              <a:xfrm>
                <a:off x="161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0" name="Line 81"/>
              <p:cNvSpPr>
                <a:spLocks noChangeShapeType="1"/>
              </p:cNvSpPr>
              <p:nvPr/>
            </p:nvSpPr>
            <p:spPr bwMode="auto">
              <a:xfrm>
                <a:off x="176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1" name="Line 82"/>
              <p:cNvSpPr>
                <a:spLocks noChangeShapeType="1"/>
              </p:cNvSpPr>
              <p:nvPr/>
            </p:nvSpPr>
            <p:spPr bwMode="auto">
              <a:xfrm>
                <a:off x="190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2" name="Line 83"/>
              <p:cNvSpPr>
                <a:spLocks noChangeShapeType="1"/>
              </p:cNvSpPr>
              <p:nvPr/>
            </p:nvSpPr>
            <p:spPr bwMode="auto">
              <a:xfrm>
                <a:off x="204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3" name="Line 84"/>
              <p:cNvSpPr>
                <a:spLocks noChangeShapeType="1"/>
              </p:cNvSpPr>
              <p:nvPr/>
            </p:nvSpPr>
            <p:spPr bwMode="auto">
              <a:xfrm>
                <a:off x="219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4" name="Line 85"/>
              <p:cNvSpPr>
                <a:spLocks noChangeShapeType="1"/>
              </p:cNvSpPr>
              <p:nvPr/>
            </p:nvSpPr>
            <p:spPr bwMode="auto">
              <a:xfrm>
                <a:off x="233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5" name="Line 86"/>
              <p:cNvSpPr>
                <a:spLocks noChangeShapeType="1"/>
              </p:cNvSpPr>
              <p:nvPr/>
            </p:nvSpPr>
            <p:spPr bwMode="auto">
              <a:xfrm>
                <a:off x="248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6" name="Line 87"/>
              <p:cNvSpPr>
                <a:spLocks noChangeShapeType="1"/>
              </p:cNvSpPr>
              <p:nvPr/>
            </p:nvSpPr>
            <p:spPr bwMode="auto">
              <a:xfrm>
                <a:off x="262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7" name="Line 88"/>
              <p:cNvSpPr>
                <a:spLocks noChangeShapeType="1"/>
              </p:cNvSpPr>
              <p:nvPr/>
            </p:nvSpPr>
            <p:spPr bwMode="auto">
              <a:xfrm>
                <a:off x="276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8" name="Line 89"/>
              <p:cNvSpPr>
                <a:spLocks noChangeShapeType="1"/>
              </p:cNvSpPr>
              <p:nvPr/>
            </p:nvSpPr>
            <p:spPr bwMode="auto">
              <a:xfrm>
                <a:off x="291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9" name="Line 90"/>
              <p:cNvSpPr>
                <a:spLocks noChangeShapeType="1"/>
              </p:cNvSpPr>
              <p:nvPr/>
            </p:nvSpPr>
            <p:spPr bwMode="auto">
              <a:xfrm>
                <a:off x="305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0" name="Line 91"/>
              <p:cNvSpPr>
                <a:spLocks noChangeShapeType="1"/>
              </p:cNvSpPr>
              <p:nvPr/>
            </p:nvSpPr>
            <p:spPr bwMode="auto">
              <a:xfrm>
                <a:off x="320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1" name="Line 92"/>
              <p:cNvSpPr>
                <a:spLocks noChangeShapeType="1"/>
              </p:cNvSpPr>
              <p:nvPr/>
            </p:nvSpPr>
            <p:spPr bwMode="auto">
              <a:xfrm>
                <a:off x="334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2" name="Line 93"/>
              <p:cNvSpPr>
                <a:spLocks noChangeShapeType="1"/>
              </p:cNvSpPr>
              <p:nvPr/>
            </p:nvSpPr>
            <p:spPr bwMode="auto">
              <a:xfrm>
                <a:off x="348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3" name="Line 94"/>
              <p:cNvSpPr>
                <a:spLocks noChangeShapeType="1"/>
              </p:cNvSpPr>
              <p:nvPr/>
            </p:nvSpPr>
            <p:spPr bwMode="auto">
              <a:xfrm>
                <a:off x="363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4" name="Line 95"/>
              <p:cNvSpPr>
                <a:spLocks noChangeShapeType="1"/>
              </p:cNvSpPr>
              <p:nvPr/>
            </p:nvSpPr>
            <p:spPr bwMode="auto">
              <a:xfrm>
                <a:off x="377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5" name="Line 96"/>
              <p:cNvSpPr>
                <a:spLocks noChangeShapeType="1"/>
              </p:cNvSpPr>
              <p:nvPr/>
            </p:nvSpPr>
            <p:spPr bwMode="auto">
              <a:xfrm>
                <a:off x="392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6" name="Line 97"/>
              <p:cNvSpPr>
                <a:spLocks noChangeShapeType="1"/>
              </p:cNvSpPr>
              <p:nvPr/>
            </p:nvSpPr>
            <p:spPr bwMode="auto">
              <a:xfrm>
                <a:off x="406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7" name="Line 98"/>
              <p:cNvSpPr>
                <a:spLocks noChangeShapeType="1"/>
              </p:cNvSpPr>
              <p:nvPr/>
            </p:nvSpPr>
            <p:spPr bwMode="auto">
              <a:xfrm>
                <a:off x="420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8" name="Line 99"/>
              <p:cNvSpPr>
                <a:spLocks noChangeShapeType="1"/>
              </p:cNvSpPr>
              <p:nvPr/>
            </p:nvSpPr>
            <p:spPr bwMode="auto">
              <a:xfrm>
                <a:off x="4352" y="1184"/>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88" name="Oval 101"/>
            <p:cNvSpPr>
              <a:spLocks noChangeArrowheads="1"/>
            </p:cNvSpPr>
            <p:nvPr/>
          </p:nvSpPr>
          <p:spPr bwMode="auto">
            <a:xfrm>
              <a:off x="229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89" name="Oval 102"/>
            <p:cNvSpPr>
              <a:spLocks noChangeArrowheads="1"/>
            </p:cNvSpPr>
            <p:nvPr/>
          </p:nvSpPr>
          <p:spPr bwMode="auto">
            <a:xfrm>
              <a:off x="229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0" name="Oval 103"/>
            <p:cNvSpPr>
              <a:spLocks noChangeArrowheads="1"/>
            </p:cNvSpPr>
            <p:nvPr/>
          </p:nvSpPr>
          <p:spPr bwMode="auto">
            <a:xfrm>
              <a:off x="229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1" name="Oval 104"/>
            <p:cNvSpPr>
              <a:spLocks noChangeArrowheads="1"/>
            </p:cNvSpPr>
            <p:nvPr/>
          </p:nvSpPr>
          <p:spPr bwMode="auto">
            <a:xfrm>
              <a:off x="229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2" name="Oval 105"/>
            <p:cNvSpPr>
              <a:spLocks noChangeArrowheads="1"/>
            </p:cNvSpPr>
            <p:nvPr/>
          </p:nvSpPr>
          <p:spPr bwMode="auto">
            <a:xfrm>
              <a:off x="229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3" name="Rectangle 106"/>
            <p:cNvSpPr>
              <a:spLocks noChangeArrowheads="1"/>
            </p:cNvSpPr>
            <p:nvPr/>
          </p:nvSpPr>
          <p:spPr bwMode="auto">
            <a:xfrm>
              <a:off x="720" y="52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4" name="Rectangle 107"/>
            <p:cNvSpPr>
              <a:spLocks noChangeArrowheads="1"/>
            </p:cNvSpPr>
            <p:nvPr/>
          </p:nvSpPr>
          <p:spPr bwMode="auto">
            <a:xfrm>
              <a:off x="800" y="56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3695" name="Rectangle 108"/>
            <p:cNvSpPr>
              <a:spLocks noChangeArrowheads="1"/>
            </p:cNvSpPr>
            <p:nvPr/>
          </p:nvSpPr>
          <p:spPr bwMode="auto">
            <a:xfrm>
              <a:off x="4120" y="301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6" name="Rectangle 109"/>
            <p:cNvSpPr>
              <a:spLocks noChangeArrowheads="1"/>
            </p:cNvSpPr>
            <p:nvPr/>
          </p:nvSpPr>
          <p:spPr bwMode="auto">
            <a:xfrm>
              <a:off x="4200" y="30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3697" name="Oval 110"/>
            <p:cNvSpPr>
              <a:spLocks noChangeArrowheads="1"/>
            </p:cNvSpPr>
            <p:nvPr/>
          </p:nvSpPr>
          <p:spPr bwMode="auto">
            <a:xfrm>
              <a:off x="10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8" name="Oval 111"/>
            <p:cNvSpPr>
              <a:spLocks noChangeArrowheads="1"/>
            </p:cNvSpPr>
            <p:nvPr/>
          </p:nvSpPr>
          <p:spPr bwMode="auto">
            <a:xfrm>
              <a:off x="10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9" name="Oval 112"/>
            <p:cNvSpPr>
              <a:spLocks noChangeArrowheads="1"/>
            </p:cNvSpPr>
            <p:nvPr/>
          </p:nvSpPr>
          <p:spPr bwMode="auto">
            <a:xfrm>
              <a:off x="10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0" name="Oval 113"/>
            <p:cNvSpPr>
              <a:spLocks noChangeArrowheads="1"/>
            </p:cNvSpPr>
            <p:nvPr/>
          </p:nvSpPr>
          <p:spPr bwMode="auto">
            <a:xfrm>
              <a:off x="10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1" name="Oval 114"/>
            <p:cNvSpPr>
              <a:spLocks noChangeArrowheads="1"/>
            </p:cNvSpPr>
            <p:nvPr/>
          </p:nvSpPr>
          <p:spPr bwMode="auto">
            <a:xfrm>
              <a:off x="10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2" name="Oval 115"/>
            <p:cNvSpPr>
              <a:spLocks noChangeArrowheads="1"/>
            </p:cNvSpPr>
            <p:nvPr/>
          </p:nvSpPr>
          <p:spPr bwMode="auto">
            <a:xfrm>
              <a:off x="1148"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3" name="Oval 116"/>
            <p:cNvSpPr>
              <a:spLocks noChangeArrowheads="1"/>
            </p:cNvSpPr>
            <p:nvPr/>
          </p:nvSpPr>
          <p:spPr bwMode="auto">
            <a:xfrm>
              <a:off x="1148"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4" name="Oval 117"/>
            <p:cNvSpPr>
              <a:spLocks noChangeArrowheads="1"/>
            </p:cNvSpPr>
            <p:nvPr/>
          </p:nvSpPr>
          <p:spPr bwMode="auto">
            <a:xfrm>
              <a:off x="1148"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5" name="Oval 118"/>
            <p:cNvSpPr>
              <a:spLocks noChangeArrowheads="1"/>
            </p:cNvSpPr>
            <p:nvPr/>
          </p:nvSpPr>
          <p:spPr bwMode="auto">
            <a:xfrm>
              <a:off x="1148"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6" name="Oval 119"/>
            <p:cNvSpPr>
              <a:spLocks noChangeArrowheads="1"/>
            </p:cNvSpPr>
            <p:nvPr/>
          </p:nvSpPr>
          <p:spPr bwMode="auto">
            <a:xfrm>
              <a:off x="1148"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7" name="Oval 120"/>
            <p:cNvSpPr>
              <a:spLocks noChangeArrowheads="1"/>
            </p:cNvSpPr>
            <p:nvPr/>
          </p:nvSpPr>
          <p:spPr bwMode="auto">
            <a:xfrm>
              <a:off x="36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8" name="Oval 121"/>
            <p:cNvSpPr>
              <a:spLocks noChangeArrowheads="1"/>
            </p:cNvSpPr>
            <p:nvPr/>
          </p:nvSpPr>
          <p:spPr bwMode="auto">
            <a:xfrm>
              <a:off x="36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9" name="Oval 122"/>
            <p:cNvSpPr>
              <a:spLocks noChangeArrowheads="1"/>
            </p:cNvSpPr>
            <p:nvPr/>
          </p:nvSpPr>
          <p:spPr bwMode="auto">
            <a:xfrm>
              <a:off x="36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0" name="Oval 123"/>
            <p:cNvSpPr>
              <a:spLocks noChangeArrowheads="1"/>
            </p:cNvSpPr>
            <p:nvPr/>
          </p:nvSpPr>
          <p:spPr bwMode="auto">
            <a:xfrm>
              <a:off x="36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1" name="Oval 124"/>
            <p:cNvSpPr>
              <a:spLocks noChangeArrowheads="1"/>
            </p:cNvSpPr>
            <p:nvPr/>
          </p:nvSpPr>
          <p:spPr bwMode="auto">
            <a:xfrm>
              <a:off x="36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2" name="Oval 125"/>
            <p:cNvSpPr>
              <a:spLocks noChangeArrowheads="1"/>
            </p:cNvSpPr>
            <p:nvPr/>
          </p:nvSpPr>
          <p:spPr bwMode="auto">
            <a:xfrm>
              <a:off x="353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3" name="Oval 126"/>
            <p:cNvSpPr>
              <a:spLocks noChangeArrowheads="1"/>
            </p:cNvSpPr>
            <p:nvPr/>
          </p:nvSpPr>
          <p:spPr bwMode="auto">
            <a:xfrm>
              <a:off x="353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4" name="Oval 127"/>
            <p:cNvSpPr>
              <a:spLocks noChangeArrowheads="1"/>
            </p:cNvSpPr>
            <p:nvPr/>
          </p:nvSpPr>
          <p:spPr bwMode="auto">
            <a:xfrm>
              <a:off x="353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5" name="Oval 128"/>
            <p:cNvSpPr>
              <a:spLocks noChangeArrowheads="1"/>
            </p:cNvSpPr>
            <p:nvPr/>
          </p:nvSpPr>
          <p:spPr bwMode="auto">
            <a:xfrm>
              <a:off x="353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6" name="Oval 129"/>
            <p:cNvSpPr>
              <a:spLocks noChangeArrowheads="1"/>
            </p:cNvSpPr>
            <p:nvPr/>
          </p:nvSpPr>
          <p:spPr bwMode="auto">
            <a:xfrm>
              <a:off x="3532" y="1388"/>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66887618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Worst Case Robustness Testing  – 2 Variables</a:t>
            </a:r>
          </a:p>
        </p:txBody>
      </p:sp>
      <p:sp>
        <p:nvSpPr>
          <p:cNvPr id="115717" name="AutoShape 3"/>
          <p:cNvSpPr>
            <a:spLocks noChangeAspect="1" noChangeArrowheads="1" noTextEdit="1"/>
          </p:cNvSpPr>
          <p:nvPr/>
        </p:nvSpPr>
        <p:spPr bwMode="auto">
          <a:xfrm>
            <a:off x="2514600" y="1295400"/>
            <a:ext cx="6134100" cy="537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115718" name="Group 151"/>
          <p:cNvGrpSpPr>
            <a:grpSpLocks/>
          </p:cNvGrpSpPr>
          <p:nvPr/>
        </p:nvGrpSpPr>
        <p:grpSpPr bwMode="auto">
          <a:xfrm>
            <a:off x="2933700" y="1524000"/>
            <a:ext cx="6134100" cy="4656138"/>
            <a:chOff x="960" y="752"/>
            <a:chExt cx="3864" cy="2933"/>
          </a:xfrm>
        </p:grpSpPr>
        <p:sp>
          <p:nvSpPr>
            <p:cNvPr id="115719" name="Oval 6"/>
            <p:cNvSpPr>
              <a:spLocks noChangeArrowheads="1"/>
            </p:cNvSpPr>
            <p:nvPr/>
          </p:nvSpPr>
          <p:spPr bwMode="auto">
            <a:xfrm>
              <a:off x="1580" y="3324"/>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0" name="Oval 7"/>
            <p:cNvSpPr>
              <a:spLocks noChangeArrowheads="1"/>
            </p:cNvSpPr>
            <p:nvPr/>
          </p:nvSpPr>
          <p:spPr bwMode="auto">
            <a:xfrm>
              <a:off x="4180" y="3324"/>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5721" name="Group 10"/>
            <p:cNvGrpSpPr>
              <a:grpSpLocks/>
            </p:cNvGrpSpPr>
            <p:nvPr/>
          </p:nvGrpSpPr>
          <p:grpSpPr bwMode="auto">
            <a:xfrm>
              <a:off x="1344" y="3320"/>
              <a:ext cx="3216" cy="80"/>
              <a:chOff x="1344" y="3320"/>
              <a:chExt cx="3216" cy="80"/>
            </a:xfrm>
          </p:grpSpPr>
          <p:sp>
            <p:nvSpPr>
              <p:cNvPr id="115862" name="Freeform 8"/>
              <p:cNvSpPr>
                <a:spLocks/>
              </p:cNvSpPr>
              <p:nvPr/>
            </p:nvSpPr>
            <p:spPr bwMode="auto">
              <a:xfrm>
                <a:off x="4448" y="332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5863" name="Line 9"/>
              <p:cNvSpPr>
                <a:spLocks noChangeShapeType="1"/>
              </p:cNvSpPr>
              <p:nvPr/>
            </p:nvSpPr>
            <p:spPr bwMode="auto">
              <a:xfrm>
                <a:off x="1344" y="336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22" name="Rectangle 11"/>
            <p:cNvSpPr>
              <a:spLocks noChangeArrowheads="1"/>
            </p:cNvSpPr>
            <p:nvPr/>
          </p:nvSpPr>
          <p:spPr bwMode="auto">
            <a:xfrm>
              <a:off x="1584" y="351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5723" name="Rectangle 12"/>
            <p:cNvSpPr>
              <a:spLocks noChangeArrowheads="1"/>
            </p:cNvSpPr>
            <p:nvPr/>
          </p:nvSpPr>
          <p:spPr bwMode="auto">
            <a:xfrm>
              <a:off x="4184" y="350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5724" name="Group 15"/>
            <p:cNvGrpSpPr>
              <a:grpSpLocks/>
            </p:cNvGrpSpPr>
            <p:nvPr/>
          </p:nvGrpSpPr>
          <p:grpSpPr bwMode="auto">
            <a:xfrm>
              <a:off x="1304" y="1008"/>
              <a:ext cx="80" cy="2352"/>
              <a:chOff x="1304" y="1008"/>
              <a:chExt cx="80" cy="2352"/>
            </a:xfrm>
          </p:grpSpPr>
          <p:sp>
            <p:nvSpPr>
              <p:cNvPr id="115860" name="Freeform 13"/>
              <p:cNvSpPr>
                <a:spLocks/>
              </p:cNvSpPr>
              <p:nvPr/>
            </p:nvSpPr>
            <p:spPr bwMode="auto">
              <a:xfrm>
                <a:off x="1304" y="100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5861" name="Line 14"/>
              <p:cNvSpPr>
                <a:spLocks noChangeShapeType="1"/>
              </p:cNvSpPr>
              <p:nvPr/>
            </p:nvSpPr>
            <p:spPr bwMode="auto">
              <a:xfrm flipV="1">
                <a:off x="1344" y="1080"/>
                <a:ext cx="1" cy="228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25" name="Oval 16"/>
            <p:cNvSpPr>
              <a:spLocks noChangeArrowheads="1"/>
            </p:cNvSpPr>
            <p:nvPr/>
          </p:nvSpPr>
          <p:spPr bwMode="auto">
            <a:xfrm>
              <a:off x="1300" y="285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6" name="Oval 17"/>
            <p:cNvSpPr>
              <a:spLocks noChangeArrowheads="1"/>
            </p:cNvSpPr>
            <p:nvPr/>
          </p:nvSpPr>
          <p:spPr bwMode="auto">
            <a:xfrm>
              <a:off x="1308" y="150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7" name="Rectangle 18"/>
            <p:cNvSpPr>
              <a:spLocks noChangeArrowheads="1"/>
            </p:cNvSpPr>
            <p:nvPr/>
          </p:nvSpPr>
          <p:spPr bwMode="auto">
            <a:xfrm>
              <a:off x="1008" y="279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5728" name="Rectangle 19"/>
            <p:cNvSpPr>
              <a:spLocks noChangeArrowheads="1"/>
            </p:cNvSpPr>
            <p:nvPr/>
          </p:nvSpPr>
          <p:spPr bwMode="auto">
            <a:xfrm>
              <a:off x="960" y="146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5729" name="Group 35"/>
            <p:cNvGrpSpPr>
              <a:grpSpLocks/>
            </p:cNvGrpSpPr>
            <p:nvPr/>
          </p:nvGrpSpPr>
          <p:grpSpPr bwMode="auto">
            <a:xfrm>
              <a:off x="1624" y="1272"/>
              <a:ext cx="1" cy="2080"/>
              <a:chOff x="1624" y="1272"/>
              <a:chExt cx="1" cy="2080"/>
            </a:xfrm>
          </p:grpSpPr>
          <p:sp>
            <p:nvSpPr>
              <p:cNvPr id="115845" name="Line 20"/>
              <p:cNvSpPr>
                <a:spLocks noChangeShapeType="1"/>
              </p:cNvSpPr>
              <p:nvPr/>
            </p:nvSpPr>
            <p:spPr bwMode="auto">
              <a:xfrm flipV="1">
                <a:off x="1624" y="32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6" name="Line 21"/>
              <p:cNvSpPr>
                <a:spLocks noChangeShapeType="1"/>
              </p:cNvSpPr>
              <p:nvPr/>
            </p:nvSpPr>
            <p:spPr bwMode="auto">
              <a:xfrm flipV="1">
                <a:off x="1624" y="31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7" name="Line 22"/>
              <p:cNvSpPr>
                <a:spLocks noChangeShapeType="1"/>
              </p:cNvSpPr>
              <p:nvPr/>
            </p:nvSpPr>
            <p:spPr bwMode="auto">
              <a:xfrm flipV="1">
                <a:off x="1624" y="30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8" name="Line 23"/>
              <p:cNvSpPr>
                <a:spLocks noChangeShapeType="1"/>
              </p:cNvSpPr>
              <p:nvPr/>
            </p:nvSpPr>
            <p:spPr bwMode="auto">
              <a:xfrm flipV="1">
                <a:off x="1624" y="28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9" name="Line 24"/>
              <p:cNvSpPr>
                <a:spLocks noChangeShapeType="1"/>
              </p:cNvSpPr>
              <p:nvPr/>
            </p:nvSpPr>
            <p:spPr bwMode="auto">
              <a:xfrm flipV="1">
                <a:off x="1624" y="27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0" name="Line 25"/>
              <p:cNvSpPr>
                <a:spLocks noChangeShapeType="1"/>
              </p:cNvSpPr>
              <p:nvPr/>
            </p:nvSpPr>
            <p:spPr bwMode="auto">
              <a:xfrm flipV="1">
                <a:off x="1624" y="25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1" name="Line 26"/>
              <p:cNvSpPr>
                <a:spLocks noChangeShapeType="1"/>
              </p:cNvSpPr>
              <p:nvPr/>
            </p:nvSpPr>
            <p:spPr bwMode="auto">
              <a:xfrm flipV="1">
                <a:off x="1624" y="2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2" name="Line 27"/>
              <p:cNvSpPr>
                <a:spLocks noChangeShapeType="1"/>
              </p:cNvSpPr>
              <p:nvPr/>
            </p:nvSpPr>
            <p:spPr bwMode="auto">
              <a:xfrm flipV="1">
                <a:off x="1624" y="2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3" name="Line 28"/>
              <p:cNvSpPr>
                <a:spLocks noChangeShapeType="1"/>
              </p:cNvSpPr>
              <p:nvPr/>
            </p:nvSpPr>
            <p:spPr bwMode="auto">
              <a:xfrm flipV="1">
                <a:off x="1624" y="2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4" name="Line 29"/>
              <p:cNvSpPr>
                <a:spLocks noChangeShapeType="1"/>
              </p:cNvSpPr>
              <p:nvPr/>
            </p:nvSpPr>
            <p:spPr bwMode="auto">
              <a:xfrm flipV="1">
                <a:off x="1624" y="1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5" name="Line 30"/>
              <p:cNvSpPr>
                <a:spLocks noChangeShapeType="1"/>
              </p:cNvSpPr>
              <p:nvPr/>
            </p:nvSpPr>
            <p:spPr bwMode="auto">
              <a:xfrm flipV="1">
                <a:off x="1624" y="1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6" name="Line 31"/>
              <p:cNvSpPr>
                <a:spLocks noChangeShapeType="1"/>
              </p:cNvSpPr>
              <p:nvPr/>
            </p:nvSpPr>
            <p:spPr bwMode="auto">
              <a:xfrm flipV="1">
                <a:off x="1624" y="1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7" name="Line 32"/>
              <p:cNvSpPr>
                <a:spLocks noChangeShapeType="1"/>
              </p:cNvSpPr>
              <p:nvPr/>
            </p:nvSpPr>
            <p:spPr bwMode="auto">
              <a:xfrm flipV="1">
                <a:off x="1624" y="1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8" name="Line 33"/>
              <p:cNvSpPr>
                <a:spLocks noChangeShapeType="1"/>
              </p:cNvSpPr>
              <p:nvPr/>
            </p:nvSpPr>
            <p:spPr bwMode="auto">
              <a:xfrm flipV="1">
                <a:off x="1624" y="1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9" name="Line 34"/>
              <p:cNvSpPr>
                <a:spLocks noChangeShapeType="1"/>
              </p:cNvSpPr>
              <p:nvPr/>
            </p:nvSpPr>
            <p:spPr bwMode="auto">
              <a:xfrm flipV="1">
                <a:off x="1624" y="1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0" name="Group 58"/>
            <p:cNvGrpSpPr>
              <a:grpSpLocks/>
            </p:cNvGrpSpPr>
            <p:nvPr/>
          </p:nvGrpSpPr>
          <p:grpSpPr bwMode="auto">
            <a:xfrm>
              <a:off x="1352" y="2880"/>
              <a:ext cx="3048" cy="1"/>
              <a:chOff x="1352" y="2880"/>
              <a:chExt cx="3048" cy="1"/>
            </a:xfrm>
          </p:grpSpPr>
          <p:sp>
            <p:nvSpPr>
              <p:cNvPr id="115823" name="Line 36"/>
              <p:cNvSpPr>
                <a:spLocks noChangeShapeType="1"/>
              </p:cNvSpPr>
              <p:nvPr/>
            </p:nvSpPr>
            <p:spPr bwMode="auto">
              <a:xfrm>
                <a:off x="135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4" name="Line 37"/>
              <p:cNvSpPr>
                <a:spLocks noChangeShapeType="1"/>
              </p:cNvSpPr>
              <p:nvPr/>
            </p:nvSpPr>
            <p:spPr bwMode="auto">
              <a:xfrm>
                <a:off x="149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5" name="Line 38"/>
              <p:cNvSpPr>
                <a:spLocks noChangeShapeType="1"/>
              </p:cNvSpPr>
              <p:nvPr/>
            </p:nvSpPr>
            <p:spPr bwMode="auto">
              <a:xfrm>
                <a:off x="164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6" name="Line 39"/>
              <p:cNvSpPr>
                <a:spLocks noChangeShapeType="1"/>
              </p:cNvSpPr>
              <p:nvPr/>
            </p:nvSpPr>
            <p:spPr bwMode="auto">
              <a:xfrm>
                <a:off x="178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7" name="Line 40"/>
              <p:cNvSpPr>
                <a:spLocks noChangeShapeType="1"/>
              </p:cNvSpPr>
              <p:nvPr/>
            </p:nvSpPr>
            <p:spPr bwMode="auto">
              <a:xfrm>
                <a:off x="192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8" name="Line 41"/>
              <p:cNvSpPr>
                <a:spLocks noChangeShapeType="1"/>
              </p:cNvSpPr>
              <p:nvPr/>
            </p:nvSpPr>
            <p:spPr bwMode="auto">
              <a:xfrm>
                <a:off x="207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9" name="Line 42"/>
              <p:cNvSpPr>
                <a:spLocks noChangeShapeType="1"/>
              </p:cNvSpPr>
              <p:nvPr/>
            </p:nvSpPr>
            <p:spPr bwMode="auto">
              <a:xfrm>
                <a:off x="221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0" name="Line 43"/>
              <p:cNvSpPr>
                <a:spLocks noChangeShapeType="1"/>
              </p:cNvSpPr>
              <p:nvPr/>
            </p:nvSpPr>
            <p:spPr bwMode="auto">
              <a:xfrm>
                <a:off x="236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1" name="Line 44"/>
              <p:cNvSpPr>
                <a:spLocks noChangeShapeType="1"/>
              </p:cNvSpPr>
              <p:nvPr/>
            </p:nvSpPr>
            <p:spPr bwMode="auto">
              <a:xfrm>
                <a:off x="250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2" name="Line 45"/>
              <p:cNvSpPr>
                <a:spLocks noChangeShapeType="1"/>
              </p:cNvSpPr>
              <p:nvPr/>
            </p:nvSpPr>
            <p:spPr bwMode="auto">
              <a:xfrm>
                <a:off x="264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3" name="Line 46"/>
              <p:cNvSpPr>
                <a:spLocks noChangeShapeType="1"/>
              </p:cNvSpPr>
              <p:nvPr/>
            </p:nvSpPr>
            <p:spPr bwMode="auto">
              <a:xfrm>
                <a:off x="279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4" name="Line 47"/>
              <p:cNvSpPr>
                <a:spLocks noChangeShapeType="1"/>
              </p:cNvSpPr>
              <p:nvPr/>
            </p:nvSpPr>
            <p:spPr bwMode="auto">
              <a:xfrm>
                <a:off x="293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5" name="Line 48"/>
              <p:cNvSpPr>
                <a:spLocks noChangeShapeType="1"/>
              </p:cNvSpPr>
              <p:nvPr/>
            </p:nvSpPr>
            <p:spPr bwMode="auto">
              <a:xfrm>
                <a:off x="308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6" name="Line 49"/>
              <p:cNvSpPr>
                <a:spLocks noChangeShapeType="1"/>
              </p:cNvSpPr>
              <p:nvPr/>
            </p:nvSpPr>
            <p:spPr bwMode="auto">
              <a:xfrm>
                <a:off x="322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7" name="Line 50"/>
              <p:cNvSpPr>
                <a:spLocks noChangeShapeType="1"/>
              </p:cNvSpPr>
              <p:nvPr/>
            </p:nvSpPr>
            <p:spPr bwMode="auto">
              <a:xfrm>
                <a:off x="336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8" name="Line 51"/>
              <p:cNvSpPr>
                <a:spLocks noChangeShapeType="1"/>
              </p:cNvSpPr>
              <p:nvPr/>
            </p:nvSpPr>
            <p:spPr bwMode="auto">
              <a:xfrm>
                <a:off x="351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9" name="Line 52"/>
              <p:cNvSpPr>
                <a:spLocks noChangeShapeType="1"/>
              </p:cNvSpPr>
              <p:nvPr/>
            </p:nvSpPr>
            <p:spPr bwMode="auto">
              <a:xfrm>
                <a:off x="365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0" name="Line 53"/>
              <p:cNvSpPr>
                <a:spLocks noChangeShapeType="1"/>
              </p:cNvSpPr>
              <p:nvPr/>
            </p:nvSpPr>
            <p:spPr bwMode="auto">
              <a:xfrm>
                <a:off x="380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1" name="Line 54"/>
              <p:cNvSpPr>
                <a:spLocks noChangeShapeType="1"/>
              </p:cNvSpPr>
              <p:nvPr/>
            </p:nvSpPr>
            <p:spPr bwMode="auto">
              <a:xfrm>
                <a:off x="394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2" name="Line 55"/>
              <p:cNvSpPr>
                <a:spLocks noChangeShapeType="1"/>
              </p:cNvSpPr>
              <p:nvPr/>
            </p:nvSpPr>
            <p:spPr bwMode="auto">
              <a:xfrm>
                <a:off x="408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3" name="Line 56"/>
              <p:cNvSpPr>
                <a:spLocks noChangeShapeType="1"/>
              </p:cNvSpPr>
              <p:nvPr/>
            </p:nvSpPr>
            <p:spPr bwMode="auto">
              <a:xfrm>
                <a:off x="423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4" name="Line 57"/>
              <p:cNvSpPr>
                <a:spLocks noChangeShapeType="1"/>
              </p:cNvSpPr>
              <p:nvPr/>
            </p:nvSpPr>
            <p:spPr bwMode="auto">
              <a:xfrm>
                <a:off x="4376" y="288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1" name="Group 74"/>
            <p:cNvGrpSpPr>
              <a:grpSpLocks/>
            </p:cNvGrpSpPr>
            <p:nvPr/>
          </p:nvGrpSpPr>
          <p:grpSpPr bwMode="auto">
            <a:xfrm>
              <a:off x="4224" y="1248"/>
              <a:ext cx="1" cy="2080"/>
              <a:chOff x="4224" y="1248"/>
              <a:chExt cx="1" cy="2080"/>
            </a:xfrm>
          </p:grpSpPr>
          <p:sp>
            <p:nvSpPr>
              <p:cNvPr id="115808" name="Line 59"/>
              <p:cNvSpPr>
                <a:spLocks noChangeShapeType="1"/>
              </p:cNvSpPr>
              <p:nvPr/>
            </p:nvSpPr>
            <p:spPr bwMode="auto">
              <a:xfrm flipV="1">
                <a:off x="4224" y="3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9" name="Line 60"/>
              <p:cNvSpPr>
                <a:spLocks noChangeShapeType="1"/>
              </p:cNvSpPr>
              <p:nvPr/>
            </p:nvSpPr>
            <p:spPr bwMode="auto">
              <a:xfrm flipV="1">
                <a:off x="4224" y="3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0" name="Line 61"/>
              <p:cNvSpPr>
                <a:spLocks noChangeShapeType="1"/>
              </p:cNvSpPr>
              <p:nvPr/>
            </p:nvSpPr>
            <p:spPr bwMode="auto">
              <a:xfrm flipV="1">
                <a:off x="4224" y="2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1" name="Line 62"/>
              <p:cNvSpPr>
                <a:spLocks noChangeShapeType="1"/>
              </p:cNvSpPr>
              <p:nvPr/>
            </p:nvSpPr>
            <p:spPr bwMode="auto">
              <a:xfrm flipV="1">
                <a:off x="4224" y="2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2" name="Line 63"/>
              <p:cNvSpPr>
                <a:spLocks noChangeShapeType="1"/>
              </p:cNvSpPr>
              <p:nvPr/>
            </p:nvSpPr>
            <p:spPr bwMode="auto">
              <a:xfrm flipV="1">
                <a:off x="4224" y="2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3" name="Line 64"/>
              <p:cNvSpPr>
                <a:spLocks noChangeShapeType="1"/>
              </p:cNvSpPr>
              <p:nvPr/>
            </p:nvSpPr>
            <p:spPr bwMode="auto">
              <a:xfrm flipV="1">
                <a:off x="4224" y="2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4" name="Line 65"/>
              <p:cNvSpPr>
                <a:spLocks noChangeShapeType="1"/>
              </p:cNvSpPr>
              <p:nvPr/>
            </p:nvSpPr>
            <p:spPr bwMode="auto">
              <a:xfrm flipV="1">
                <a:off x="4224" y="2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5" name="Line 66"/>
              <p:cNvSpPr>
                <a:spLocks noChangeShapeType="1"/>
              </p:cNvSpPr>
              <p:nvPr/>
            </p:nvSpPr>
            <p:spPr bwMode="auto">
              <a:xfrm flipV="1">
                <a:off x="4224" y="2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6" name="Line 67"/>
              <p:cNvSpPr>
                <a:spLocks noChangeShapeType="1"/>
              </p:cNvSpPr>
              <p:nvPr/>
            </p:nvSpPr>
            <p:spPr bwMode="auto">
              <a:xfrm flipV="1">
                <a:off x="4224" y="2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7" name="Line 68"/>
              <p:cNvSpPr>
                <a:spLocks noChangeShapeType="1"/>
              </p:cNvSpPr>
              <p:nvPr/>
            </p:nvSpPr>
            <p:spPr bwMode="auto">
              <a:xfrm flipV="1">
                <a:off x="4224" y="1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8" name="Line 69"/>
              <p:cNvSpPr>
                <a:spLocks noChangeShapeType="1"/>
              </p:cNvSpPr>
              <p:nvPr/>
            </p:nvSpPr>
            <p:spPr bwMode="auto">
              <a:xfrm flipV="1">
                <a:off x="4224" y="18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9" name="Line 70"/>
              <p:cNvSpPr>
                <a:spLocks noChangeShapeType="1"/>
              </p:cNvSpPr>
              <p:nvPr/>
            </p:nvSpPr>
            <p:spPr bwMode="auto">
              <a:xfrm flipV="1">
                <a:off x="4224" y="1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0" name="Line 71"/>
              <p:cNvSpPr>
                <a:spLocks noChangeShapeType="1"/>
              </p:cNvSpPr>
              <p:nvPr/>
            </p:nvSpPr>
            <p:spPr bwMode="auto">
              <a:xfrm flipV="1">
                <a:off x="4224" y="1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1" name="Line 72"/>
              <p:cNvSpPr>
                <a:spLocks noChangeShapeType="1"/>
              </p:cNvSpPr>
              <p:nvPr/>
            </p:nvSpPr>
            <p:spPr bwMode="auto">
              <a:xfrm flipV="1">
                <a:off x="4224" y="1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2" name="Line 73"/>
              <p:cNvSpPr>
                <a:spLocks noChangeShapeType="1"/>
              </p:cNvSpPr>
              <p:nvPr/>
            </p:nvSpPr>
            <p:spPr bwMode="auto">
              <a:xfrm flipV="1">
                <a:off x="4224" y="1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2" name="Group 97"/>
            <p:cNvGrpSpPr>
              <a:grpSpLocks/>
            </p:cNvGrpSpPr>
            <p:nvPr/>
          </p:nvGrpSpPr>
          <p:grpSpPr bwMode="auto">
            <a:xfrm>
              <a:off x="1328" y="1544"/>
              <a:ext cx="3048" cy="1"/>
              <a:chOff x="1328" y="1544"/>
              <a:chExt cx="3048" cy="1"/>
            </a:xfrm>
          </p:grpSpPr>
          <p:sp>
            <p:nvSpPr>
              <p:cNvPr id="115786" name="Line 75"/>
              <p:cNvSpPr>
                <a:spLocks noChangeShapeType="1"/>
              </p:cNvSpPr>
              <p:nvPr/>
            </p:nvSpPr>
            <p:spPr bwMode="auto">
              <a:xfrm>
                <a:off x="132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7" name="Line 76"/>
              <p:cNvSpPr>
                <a:spLocks noChangeShapeType="1"/>
              </p:cNvSpPr>
              <p:nvPr/>
            </p:nvSpPr>
            <p:spPr bwMode="auto">
              <a:xfrm>
                <a:off x="147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8" name="Line 77"/>
              <p:cNvSpPr>
                <a:spLocks noChangeShapeType="1"/>
              </p:cNvSpPr>
              <p:nvPr/>
            </p:nvSpPr>
            <p:spPr bwMode="auto">
              <a:xfrm>
                <a:off x="161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9" name="Line 78"/>
              <p:cNvSpPr>
                <a:spLocks noChangeShapeType="1"/>
              </p:cNvSpPr>
              <p:nvPr/>
            </p:nvSpPr>
            <p:spPr bwMode="auto">
              <a:xfrm>
                <a:off x="176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0" name="Line 79"/>
              <p:cNvSpPr>
                <a:spLocks noChangeShapeType="1"/>
              </p:cNvSpPr>
              <p:nvPr/>
            </p:nvSpPr>
            <p:spPr bwMode="auto">
              <a:xfrm>
                <a:off x="190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1" name="Line 80"/>
              <p:cNvSpPr>
                <a:spLocks noChangeShapeType="1"/>
              </p:cNvSpPr>
              <p:nvPr/>
            </p:nvSpPr>
            <p:spPr bwMode="auto">
              <a:xfrm>
                <a:off x="204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2" name="Line 81"/>
              <p:cNvSpPr>
                <a:spLocks noChangeShapeType="1"/>
              </p:cNvSpPr>
              <p:nvPr/>
            </p:nvSpPr>
            <p:spPr bwMode="auto">
              <a:xfrm>
                <a:off x="219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3" name="Line 82"/>
              <p:cNvSpPr>
                <a:spLocks noChangeShapeType="1"/>
              </p:cNvSpPr>
              <p:nvPr/>
            </p:nvSpPr>
            <p:spPr bwMode="auto">
              <a:xfrm>
                <a:off x="233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4" name="Line 83"/>
              <p:cNvSpPr>
                <a:spLocks noChangeShapeType="1"/>
              </p:cNvSpPr>
              <p:nvPr/>
            </p:nvSpPr>
            <p:spPr bwMode="auto">
              <a:xfrm>
                <a:off x="248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5" name="Line 84"/>
              <p:cNvSpPr>
                <a:spLocks noChangeShapeType="1"/>
              </p:cNvSpPr>
              <p:nvPr/>
            </p:nvSpPr>
            <p:spPr bwMode="auto">
              <a:xfrm>
                <a:off x="262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6" name="Line 85"/>
              <p:cNvSpPr>
                <a:spLocks noChangeShapeType="1"/>
              </p:cNvSpPr>
              <p:nvPr/>
            </p:nvSpPr>
            <p:spPr bwMode="auto">
              <a:xfrm>
                <a:off x="276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7" name="Line 86"/>
              <p:cNvSpPr>
                <a:spLocks noChangeShapeType="1"/>
              </p:cNvSpPr>
              <p:nvPr/>
            </p:nvSpPr>
            <p:spPr bwMode="auto">
              <a:xfrm>
                <a:off x="291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8" name="Line 87"/>
              <p:cNvSpPr>
                <a:spLocks noChangeShapeType="1"/>
              </p:cNvSpPr>
              <p:nvPr/>
            </p:nvSpPr>
            <p:spPr bwMode="auto">
              <a:xfrm>
                <a:off x="305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9" name="Line 88"/>
              <p:cNvSpPr>
                <a:spLocks noChangeShapeType="1"/>
              </p:cNvSpPr>
              <p:nvPr/>
            </p:nvSpPr>
            <p:spPr bwMode="auto">
              <a:xfrm>
                <a:off x="320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0" name="Line 89"/>
              <p:cNvSpPr>
                <a:spLocks noChangeShapeType="1"/>
              </p:cNvSpPr>
              <p:nvPr/>
            </p:nvSpPr>
            <p:spPr bwMode="auto">
              <a:xfrm>
                <a:off x="334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1" name="Line 90"/>
              <p:cNvSpPr>
                <a:spLocks noChangeShapeType="1"/>
              </p:cNvSpPr>
              <p:nvPr/>
            </p:nvSpPr>
            <p:spPr bwMode="auto">
              <a:xfrm>
                <a:off x="348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2" name="Line 91"/>
              <p:cNvSpPr>
                <a:spLocks noChangeShapeType="1"/>
              </p:cNvSpPr>
              <p:nvPr/>
            </p:nvSpPr>
            <p:spPr bwMode="auto">
              <a:xfrm>
                <a:off x="363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3" name="Line 92"/>
              <p:cNvSpPr>
                <a:spLocks noChangeShapeType="1"/>
              </p:cNvSpPr>
              <p:nvPr/>
            </p:nvSpPr>
            <p:spPr bwMode="auto">
              <a:xfrm>
                <a:off x="377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4" name="Line 93"/>
              <p:cNvSpPr>
                <a:spLocks noChangeShapeType="1"/>
              </p:cNvSpPr>
              <p:nvPr/>
            </p:nvSpPr>
            <p:spPr bwMode="auto">
              <a:xfrm>
                <a:off x="392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5" name="Line 94"/>
              <p:cNvSpPr>
                <a:spLocks noChangeShapeType="1"/>
              </p:cNvSpPr>
              <p:nvPr/>
            </p:nvSpPr>
            <p:spPr bwMode="auto">
              <a:xfrm>
                <a:off x="406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6" name="Line 95"/>
              <p:cNvSpPr>
                <a:spLocks noChangeShapeType="1"/>
              </p:cNvSpPr>
              <p:nvPr/>
            </p:nvSpPr>
            <p:spPr bwMode="auto">
              <a:xfrm>
                <a:off x="420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7" name="Line 96"/>
              <p:cNvSpPr>
                <a:spLocks noChangeShapeType="1"/>
              </p:cNvSpPr>
              <p:nvPr/>
            </p:nvSpPr>
            <p:spPr bwMode="auto">
              <a:xfrm>
                <a:off x="4352" y="1544"/>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33" name="Oval 98"/>
            <p:cNvSpPr>
              <a:spLocks noChangeArrowheads="1"/>
            </p:cNvSpPr>
            <p:nvPr/>
          </p:nvSpPr>
          <p:spPr bwMode="auto">
            <a:xfrm>
              <a:off x="283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4" name="Oval 99"/>
            <p:cNvSpPr>
              <a:spLocks noChangeArrowheads="1"/>
            </p:cNvSpPr>
            <p:nvPr/>
          </p:nvSpPr>
          <p:spPr bwMode="auto">
            <a:xfrm>
              <a:off x="283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5" name="Oval 100"/>
            <p:cNvSpPr>
              <a:spLocks noChangeArrowheads="1"/>
            </p:cNvSpPr>
            <p:nvPr/>
          </p:nvSpPr>
          <p:spPr bwMode="auto">
            <a:xfrm>
              <a:off x="283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6" name="Oval 101"/>
            <p:cNvSpPr>
              <a:spLocks noChangeArrowheads="1"/>
            </p:cNvSpPr>
            <p:nvPr/>
          </p:nvSpPr>
          <p:spPr bwMode="auto">
            <a:xfrm>
              <a:off x="283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7" name="Oval 102"/>
            <p:cNvSpPr>
              <a:spLocks noChangeArrowheads="1"/>
            </p:cNvSpPr>
            <p:nvPr/>
          </p:nvSpPr>
          <p:spPr bwMode="auto">
            <a:xfrm>
              <a:off x="283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8" name="Rectangle 103"/>
            <p:cNvSpPr>
              <a:spLocks noChangeArrowheads="1"/>
            </p:cNvSpPr>
            <p:nvPr/>
          </p:nvSpPr>
          <p:spPr bwMode="auto">
            <a:xfrm>
              <a:off x="1264" y="7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39" name="Rectangle 104"/>
            <p:cNvSpPr>
              <a:spLocks noChangeArrowheads="1"/>
            </p:cNvSpPr>
            <p:nvPr/>
          </p:nvSpPr>
          <p:spPr bwMode="auto">
            <a:xfrm>
              <a:off x="1344" y="80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5740" name="Rectangle 105"/>
            <p:cNvSpPr>
              <a:spLocks noChangeArrowheads="1"/>
            </p:cNvSpPr>
            <p:nvPr/>
          </p:nvSpPr>
          <p:spPr bwMode="auto">
            <a:xfrm>
              <a:off x="4664" y="324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41" name="Rectangle 106"/>
            <p:cNvSpPr>
              <a:spLocks noChangeArrowheads="1"/>
            </p:cNvSpPr>
            <p:nvPr/>
          </p:nvSpPr>
          <p:spPr bwMode="auto">
            <a:xfrm>
              <a:off x="4744" y="329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5742" name="Oval 107"/>
            <p:cNvSpPr>
              <a:spLocks noChangeArrowheads="1"/>
            </p:cNvSpPr>
            <p:nvPr/>
          </p:nvSpPr>
          <p:spPr bwMode="auto">
            <a:xfrm>
              <a:off x="15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3" name="Oval 108"/>
            <p:cNvSpPr>
              <a:spLocks noChangeArrowheads="1"/>
            </p:cNvSpPr>
            <p:nvPr/>
          </p:nvSpPr>
          <p:spPr bwMode="auto">
            <a:xfrm>
              <a:off x="15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4" name="Oval 109"/>
            <p:cNvSpPr>
              <a:spLocks noChangeArrowheads="1"/>
            </p:cNvSpPr>
            <p:nvPr/>
          </p:nvSpPr>
          <p:spPr bwMode="auto">
            <a:xfrm>
              <a:off x="1604"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5" name="Oval 110"/>
            <p:cNvSpPr>
              <a:spLocks noChangeArrowheads="1"/>
            </p:cNvSpPr>
            <p:nvPr/>
          </p:nvSpPr>
          <p:spPr bwMode="auto">
            <a:xfrm>
              <a:off x="1604"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6" name="Oval 111"/>
            <p:cNvSpPr>
              <a:spLocks noChangeArrowheads="1"/>
            </p:cNvSpPr>
            <p:nvPr/>
          </p:nvSpPr>
          <p:spPr bwMode="auto">
            <a:xfrm>
              <a:off x="1604"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7" name="Oval 112"/>
            <p:cNvSpPr>
              <a:spLocks noChangeArrowheads="1"/>
            </p:cNvSpPr>
            <p:nvPr/>
          </p:nvSpPr>
          <p:spPr bwMode="auto">
            <a:xfrm>
              <a:off x="1692"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8" name="Oval 113"/>
            <p:cNvSpPr>
              <a:spLocks noChangeArrowheads="1"/>
            </p:cNvSpPr>
            <p:nvPr/>
          </p:nvSpPr>
          <p:spPr bwMode="auto">
            <a:xfrm>
              <a:off x="1692"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9" name="Oval 114"/>
            <p:cNvSpPr>
              <a:spLocks noChangeArrowheads="1"/>
            </p:cNvSpPr>
            <p:nvPr/>
          </p:nvSpPr>
          <p:spPr bwMode="auto">
            <a:xfrm>
              <a:off x="1692"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0" name="Oval 115"/>
            <p:cNvSpPr>
              <a:spLocks noChangeArrowheads="1"/>
            </p:cNvSpPr>
            <p:nvPr/>
          </p:nvSpPr>
          <p:spPr bwMode="auto">
            <a:xfrm>
              <a:off x="1692"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1" name="Oval 116"/>
            <p:cNvSpPr>
              <a:spLocks noChangeArrowheads="1"/>
            </p:cNvSpPr>
            <p:nvPr/>
          </p:nvSpPr>
          <p:spPr bwMode="auto">
            <a:xfrm>
              <a:off x="1692"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2" name="Oval 117"/>
            <p:cNvSpPr>
              <a:spLocks noChangeArrowheads="1"/>
            </p:cNvSpPr>
            <p:nvPr/>
          </p:nvSpPr>
          <p:spPr bwMode="auto">
            <a:xfrm>
              <a:off x="41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3" name="Oval 118"/>
            <p:cNvSpPr>
              <a:spLocks noChangeArrowheads="1"/>
            </p:cNvSpPr>
            <p:nvPr/>
          </p:nvSpPr>
          <p:spPr bwMode="auto">
            <a:xfrm>
              <a:off x="41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4" name="Oval 119"/>
            <p:cNvSpPr>
              <a:spLocks noChangeArrowheads="1"/>
            </p:cNvSpPr>
            <p:nvPr/>
          </p:nvSpPr>
          <p:spPr bwMode="auto">
            <a:xfrm>
              <a:off x="4196"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5" name="Oval 120"/>
            <p:cNvSpPr>
              <a:spLocks noChangeArrowheads="1"/>
            </p:cNvSpPr>
            <p:nvPr/>
          </p:nvSpPr>
          <p:spPr bwMode="auto">
            <a:xfrm>
              <a:off x="4196"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6" name="Oval 121"/>
            <p:cNvSpPr>
              <a:spLocks noChangeArrowheads="1"/>
            </p:cNvSpPr>
            <p:nvPr/>
          </p:nvSpPr>
          <p:spPr bwMode="auto">
            <a:xfrm>
              <a:off x="4196"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7" name="Oval 122"/>
            <p:cNvSpPr>
              <a:spLocks noChangeArrowheads="1"/>
            </p:cNvSpPr>
            <p:nvPr/>
          </p:nvSpPr>
          <p:spPr bwMode="auto">
            <a:xfrm>
              <a:off x="407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8" name="Oval 123"/>
            <p:cNvSpPr>
              <a:spLocks noChangeArrowheads="1"/>
            </p:cNvSpPr>
            <p:nvPr/>
          </p:nvSpPr>
          <p:spPr bwMode="auto">
            <a:xfrm>
              <a:off x="407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9" name="Oval 124"/>
            <p:cNvSpPr>
              <a:spLocks noChangeArrowheads="1"/>
            </p:cNvSpPr>
            <p:nvPr/>
          </p:nvSpPr>
          <p:spPr bwMode="auto">
            <a:xfrm>
              <a:off x="407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0" name="Oval 125"/>
            <p:cNvSpPr>
              <a:spLocks noChangeArrowheads="1"/>
            </p:cNvSpPr>
            <p:nvPr/>
          </p:nvSpPr>
          <p:spPr bwMode="auto">
            <a:xfrm>
              <a:off x="407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1" name="Oval 126"/>
            <p:cNvSpPr>
              <a:spLocks noChangeArrowheads="1"/>
            </p:cNvSpPr>
            <p:nvPr/>
          </p:nvSpPr>
          <p:spPr bwMode="auto">
            <a:xfrm>
              <a:off x="407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2" name="Oval 127"/>
            <p:cNvSpPr>
              <a:spLocks noChangeArrowheads="1"/>
            </p:cNvSpPr>
            <p:nvPr/>
          </p:nvSpPr>
          <p:spPr bwMode="auto">
            <a:xfrm>
              <a:off x="2836" y="13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3" name="Oval 128"/>
            <p:cNvSpPr>
              <a:spLocks noChangeArrowheads="1"/>
            </p:cNvSpPr>
            <p:nvPr/>
          </p:nvSpPr>
          <p:spPr bwMode="auto">
            <a:xfrm>
              <a:off x="2836" y="2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4" name="Oval 129"/>
            <p:cNvSpPr>
              <a:spLocks noChangeArrowheads="1"/>
            </p:cNvSpPr>
            <p:nvPr/>
          </p:nvSpPr>
          <p:spPr bwMode="auto">
            <a:xfrm>
              <a:off x="4068" y="1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5" name="Oval 130"/>
            <p:cNvSpPr>
              <a:spLocks noChangeArrowheads="1"/>
            </p:cNvSpPr>
            <p:nvPr/>
          </p:nvSpPr>
          <p:spPr bwMode="auto">
            <a:xfrm>
              <a:off x="4076" y="29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6" name="Oval 131"/>
            <p:cNvSpPr>
              <a:spLocks noChangeArrowheads="1"/>
            </p:cNvSpPr>
            <p:nvPr/>
          </p:nvSpPr>
          <p:spPr bwMode="auto">
            <a:xfrm>
              <a:off x="4196" y="14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7" name="Oval 132"/>
            <p:cNvSpPr>
              <a:spLocks noChangeArrowheads="1"/>
            </p:cNvSpPr>
            <p:nvPr/>
          </p:nvSpPr>
          <p:spPr bwMode="auto">
            <a:xfrm>
              <a:off x="4196" y="2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8" name="Oval 133"/>
            <p:cNvSpPr>
              <a:spLocks noChangeArrowheads="1"/>
            </p:cNvSpPr>
            <p:nvPr/>
          </p:nvSpPr>
          <p:spPr bwMode="auto">
            <a:xfrm>
              <a:off x="1692"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9" name="Oval 134"/>
            <p:cNvSpPr>
              <a:spLocks noChangeArrowheads="1"/>
            </p:cNvSpPr>
            <p:nvPr/>
          </p:nvSpPr>
          <p:spPr bwMode="auto">
            <a:xfrm>
              <a:off x="1692"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0" name="Oval 135"/>
            <p:cNvSpPr>
              <a:spLocks noChangeArrowheads="1"/>
            </p:cNvSpPr>
            <p:nvPr/>
          </p:nvSpPr>
          <p:spPr bwMode="auto">
            <a:xfrm>
              <a:off x="1596"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1" name="Oval 136"/>
            <p:cNvSpPr>
              <a:spLocks noChangeArrowheads="1"/>
            </p:cNvSpPr>
            <p:nvPr/>
          </p:nvSpPr>
          <p:spPr bwMode="auto">
            <a:xfrm>
              <a:off x="1604"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2" name="Oval 137"/>
            <p:cNvSpPr>
              <a:spLocks noChangeArrowheads="1"/>
            </p:cNvSpPr>
            <p:nvPr/>
          </p:nvSpPr>
          <p:spPr bwMode="auto">
            <a:xfrm>
              <a:off x="1508"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3" name="Oval 138"/>
            <p:cNvSpPr>
              <a:spLocks noChangeArrowheads="1"/>
            </p:cNvSpPr>
            <p:nvPr/>
          </p:nvSpPr>
          <p:spPr bwMode="auto">
            <a:xfrm>
              <a:off x="1508"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4" name="Oval 139"/>
            <p:cNvSpPr>
              <a:spLocks noChangeArrowheads="1"/>
            </p:cNvSpPr>
            <p:nvPr/>
          </p:nvSpPr>
          <p:spPr bwMode="auto">
            <a:xfrm>
              <a:off x="1508"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5" name="Oval 140"/>
            <p:cNvSpPr>
              <a:spLocks noChangeArrowheads="1"/>
            </p:cNvSpPr>
            <p:nvPr/>
          </p:nvSpPr>
          <p:spPr bwMode="auto">
            <a:xfrm>
              <a:off x="1508"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6" name="Oval 141"/>
            <p:cNvSpPr>
              <a:spLocks noChangeArrowheads="1"/>
            </p:cNvSpPr>
            <p:nvPr/>
          </p:nvSpPr>
          <p:spPr bwMode="auto">
            <a:xfrm>
              <a:off x="1508"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7" name="Oval 142"/>
            <p:cNvSpPr>
              <a:spLocks noChangeArrowheads="1"/>
            </p:cNvSpPr>
            <p:nvPr/>
          </p:nvSpPr>
          <p:spPr bwMode="auto">
            <a:xfrm>
              <a:off x="1508" y="142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8" name="Oval 143"/>
            <p:cNvSpPr>
              <a:spLocks noChangeArrowheads="1"/>
            </p:cNvSpPr>
            <p:nvPr/>
          </p:nvSpPr>
          <p:spPr bwMode="auto">
            <a:xfrm>
              <a:off x="1516" y="29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9" name="Oval 144"/>
            <p:cNvSpPr>
              <a:spLocks noChangeArrowheads="1"/>
            </p:cNvSpPr>
            <p:nvPr/>
          </p:nvSpPr>
          <p:spPr bwMode="auto">
            <a:xfrm>
              <a:off x="4300"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0" name="Oval 145"/>
            <p:cNvSpPr>
              <a:spLocks noChangeArrowheads="1"/>
            </p:cNvSpPr>
            <p:nvPr/>
          </p:nvSpPr>
          <p:spPr bwMode="auto">
            <a:xfrm>
              <a:off x="4300"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1" name="Oval 146"/>
            <p:cNvSpPr>
              <a:spLocks noChangeArrowheads="1"/>
            </p:cNvSpPr>
            <p:nvPr/>
          </p:nvSpPr>
          <p:spPr bwMode="auto">
            <a:xfrm>
              <a:off x="4308"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2" name="Oval 147"/>
            <p:cNvSpPr>
              <a:spLocks noChangeArrowheads="1"/>
            </p:cNvSpPr>
            <p:nvPr/>
          </p:nvSpPr>
          <p:spPr bwMode="auto">
            <a:xfrm>
              <a:off x="4308"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3" name="Oval 148"/>
            <p:cNvSpPr>
              <a:spLocks noChangeArrowheads="1"/>
            </p:cNvSpPr>
            <p:nvPr/>
          </p:nvSpPr>
          <p:spPr bwMode="auto">
            <a:xfrm>
              <a:off x="4308"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4" name="Oval 149"/>
            <p:cNvSpPr>
              <a:spLocks noChangeArrowheads="1"/>
            </p:cNvSpPr>
            <p:nvPr/>
          </p:nvSpPr>
          <p:spPr bwMode="auto">
            <a:xfrm>
              <a:off x="4308"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5" name="Oval 150"/>
            <p:cNvSpPr>
              <a:spLocks noChangeArrowheads="1"/>
            </p:cNvSpPr>
            <p:nvPr/>
          </p:nvSpPr>
          <p:spPr bwMode="auto">
            <a:xfrm>
              <a:off x="4316" y="29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227120997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46529639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a:t>Notes</a:t>
            </a:r>
          </a:p>
          <a:p>
            <a:pPr lvl="1"/>
            <a:r>
              <a:rPr lang="en-US" dirty="0" smtClean="0"/>
              <a:t>Boundary </a:t>
            </a:r>
            <a:r>
              <a:rPr lang="en-US" dirty="0"/>
              <a:t>value analysis can be applied at all test levels .</a:t>
            </a:r>
          </a:p>
          <a:p>
            <a:pPr lvl="1"/>
            <a:r>
              <a:rPr lang="en-US" dirty="0" smtClean="0"/>
              <a:t>Its </a:t>
            </a:r>
            <a:r>
              <a:rPr lang="en-US" dirty="0"/>
              <a:t>relatively easy to apply and its defect finding capability is high</a:t>
            </a:r>
          </a:p>
          <a:p>
            <a:pPr lvl="1"/>
            <a:r>
              <a:rPr lang="en-US" dirty="0" smtClean="0"/>
              <a:t>Detailed </a:t>
            </a:r>
            <a:r>
              <a:rPr lang="en-US" dirty="0"/>
              <a:t>specifications are helpful.</a:t>
            </a:r>
          </a:p>
          <a:p>
            <a:pPr lvl="1"/>
            <a:r>
              <a:rPr lang="en-US" dirty="0" smtClean="0"/>
              <a:t>This </a:t>
            </a:r>
            <a:r>
              <a:rPr lang="en-US" dirty="0"/>
              <a:t>technique is often considered as an extension of </a:t>
            </a:r>
            <a:r>
              <a:rPr lang="en-US" dirty="0" smtClean="0"/>
              <a:t>equivalence partitioning</a:t>
            </a:r>
            <a:endParaRPr lang="en-US" dirty="0"/>
          </a:p>
          <a:p>
            <a:pPr lvl="1"/>
            <a:r>
              <a:rPr lang="en-US" dirty="0" smtClean="0"/>
              <a:t>Boundary </a:t>
            </a:r>
            <a:r>
              <a:rPr lang="en-US" dirty="0"/>
              <a:t>values are used for test data selection</a:t>
            </a:r>
          </a:p>
        </p:txBody>
      </p:sp>
      <p:sp>
        <p:nvSpPr>
          <p:cNvPr id="4" name="Slide Number Placeholder 3"/>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26924073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 </a:t>
            </a:r>
            <a:r>
              <a:rPr lang="en-US" dirty="0"/>
              <a:t>and boundary</a:t>
            </a:r>
          </a:p>
        </p:txBody>
      </p:sp>
      <p:sp>
        <p:nvSpPr>
          <p:cNvPr id="3" name="Content Placeholder 2"/>
          <p:cNvSpPr>
            <a:spLocks noGrp="1"/>
          </p:cNvSpPr>
          <p:nvPr>
            <p:ph idx="1"/>
          </p:nvPr>
        </p:nvSpPr>
        <p:spPr/>
        <p:txBody>
          <a:bodyPr>
            <a:normAutofit/>
          </a:bodyPr>
          <a:lstStyle/>
          <a:p>
            <a:r>
              <a:rPr lang="en-US" dirty="0"/>
              <a:t>Why </a:t>
            </a:r>
            <a:r>
              <a:rPr lang="en-US" dirty="0" smtClean="0"/>
              <a:t>do both </a:t>
            </a:r>
            <a:r>
              <a:rPr lang="en-US" dirty="0"/>
              <a:t>equivalence partitioning and </a:t>
            </a:r>
            <a:r>
              <a:rPr lang="en-US" dirty="0" smtClean="0"/>
              <a:t>boundary value analysis?</a:t>
            </a:r>
          </a:p>
          <a:p>
            <a:r>
              <a:rPr lang="en-US" dirty="0"/>
              <a:t>Boundary values are usually extreme </a:t>
            </a:r>
            <a:r>
              <a:rPr lang="en-US" dirty="0" smtClean="0"/>
              <a:t>values</a:t>
            </a:r>
          </a:p>
          <a:p>
            <a:r>
              <a:rPr lang="en-US" dirty="0"/>
              <a:t>To </a:t>
            </a:r>
            <a:r>
              <a:rPr lang="en-US" dirty="0" smtClean="0"/>
              <a:t>gain confidence </a:t>
            </a:r>
            <a:r>
              <a:rPr lang="en-US" dirty="0"/>
              <a:t>to the system we also want to test it under </a:t>
            </a:r>
            <a:r>
              <a:rPr lang="en-US" dirty="0" smtClean="0"/>
              <a:t>normal circumstances</a:t>
            </a:r>
          </a:p>
          <a:p>
            <a:r>
              <a:rPr lang="en-US" dirty="0"/>
              <a:t>Rule of </a:t>
            </a:r>
            <a:r>
              <a:rPr lang="en-US" dirty="0" smtClean="0"/>
              <a:t>thumb (Closed</a:t>
            </a:r>
            <a:r>
              <a:rPr lang="en-US" dirty="0"/>
              <a:t>, valid partitions)</a:t>
            </a:r>
          </a:p>
          <a:p>
            <a:pPr lvl="1"/>
            <a:r>
              <a:rPr lang="en-US" dirty="0" smtClean="0"/>
              <a:t>Pick two </a:t>
            </a:r>
            <a:r>
              <a:rPr lang="en-US" dirty="0"/>
              <a:t>boundary values ( min and max ), and one value from the middle </a:t>
            </a:r>
            <a:r>
              <a:rPr lang="en-US" dirty="0" smtClean="0"/>
              <a:t>of the </a:t>
            </a:r>
            <a:r>
              <a:rPr lang="en-US" dirty="0"/>
              <a:t>partition</a:t>
            </a:r>
            <a:r>
              <a:rPr lang="en-US"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19937182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127099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smtClean="0"/>
              <a:t>Decision tables </a:t>
            </a:r>
            <a:r>
              <a:rPr lang="en-US" dirty="0"/>
              <a:t>are a good way</a:t>
            </a:r>
          </a:p>
          <a:p>
            <a:pPr lvl="1"/>
            <a:r>
              <a:rPr lang="en-US" dirty="0" smtClean="0"/>
              <a:t>to </a:t>
            </a:r>
            <a:r>
              <a:rPr lang="en-US" dirty="0"/>
              <a:t>capture system requirements that contain logical conditions</a:t>
            </a:r>
          </a:p>
          <a:p>
            <a:pPr lvl="1"/>
            <a:r>
              <a:rPr lang="en-US" dirty="0" smtClean="0"/>
              <a:t>to </a:t>
            </a:r>
            <a:r>
              <a:rPr lang="en-US" dirty="0"/>
              <a:t>document internal system design</a:t>
            </a:r>
          </a:p>
          <a:p>
            <a:pPr lvl="1"/>
            <a:r>
              <a:rPr lang="en-US" dirty="0" smtClean="0"/>
              <a:t>to </a:t>
            </a:r>
            <a:r>
              <a:rPr lang="en-US" dirty="0"/>
              <a:t>record complex business rules that a system is to implement</a:t>
            </a:r>
          </a:p>
        </p:txBody>
      </p:sp>
      <p:sp>
        <p:nvSpPr>
          <p:cNvPr id="4" name="Slide Number Placeholder 3"/>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388298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TotalTime>
  <Words>10051</Words>
  <Application>Microsoft Office PowerPoint</Application>
  <PresentationFormat>Widescreen</PresentationFormat>
  <Paragraphs>1802</Paragraphs>
  <Slides>145</Slides>
  <Notes>83</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145</vt:i4>
      </vt:variant>
    </vt:vector>
  </HeadingPairs>
  <TitlesOfParts>
    <vt:vector size="162" baseType="lpstr">
      <vt:lpstr>ＭＳ Ｐゴシック</vt:lpstr>
      <vt:lpstr>游ゴシック</vt:lpstr>
      <vt:lpstr>Arial</vt:lpstr>
      <vt:lpstr>Calibri</vt:lpstr>
      <vt:lpstr>Candara</vt:lpstr>
      <vt:lpstr>Carlito</vt:lpstr>
      <vt:lpstr>Courier New</vt:lpstr>
      <vt:lpstr>Garamond</vt:lpstr>
      <vt:lpstr>Gill Sans MT</vt:lpstr>
      <vt:lpstr>Helvetica</vt:lpstr>
      <vt:lpstr>Times</vt:lpstr>
      <vt:lpstr>Times New Roman</vt:lpstr>
      <vt:lpstr>Trebuchet MS</vt:lpstr>
      <vt:lpstr>Wingdings</vt:lpstr>
      <vt:lpstr>Wingdings 3</vt:lpstr>
      <vt:lpstr>Office Theme</vt:lpstr>
      <vt:lpstr>Visio</vt:lpstr>
      <vt:lpstr>SE401 - Software Quality Assurance and Testing</vt:lpstr>
      <vt:lpstr>Outline</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 Driven Development (TDD) </vt:lpstr>
      <vt:lpstr>Test Early</vt:lpstr>
      <vt:lpstr>Test Driven Development</vt:lpstr>
      <vt:lpstr>Process of Test Driven Development</vt:lpstr>
      <vt:lpstr>Testing Techniques</vt:lpstr>
      <vt:lpstr>Testing techniques</vt:lpstr>
      <vt:lpstr>Categories of test design techniques</vt:lpstr>
      <vt:lpstr>Specification-Based Testing Black Box Testing</vt:lpstr>
      <vt:lpstr>Functional Testing: A.k.a.: Black Box Testing</vt:lpstr>
      <vt:lpstr>Systematic vs. Random Testing</vt:lpstr>
      <vt:lpstr>Why Not Random Testing?</vt:lpstr>
      <vt:lpstr>Why Not Random Testing?</vt:lpstr>
      <vt:lpstr>Black Box Testing</vt:lpstr>
      <vt:lpstr>Black-box Testing Errors Categories</vt:lpstr>
      <vt:lpstr>Questions answered by Black-box Testing</vt:lpstr>
      <vt:lpstr>The Information Domain: inputs and outputs</vt:lpstr>
      <vt:lpstr>The Information Domain: inputs and outputs</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Black Box Testing Techniques</vt:lpstr>
      <vt:lpstr>Single Defect Assumption</vt:lpstr>
      <vt:lpstr>Functional Testing Concepts</vt:lpstr>
      <vt:lpstr>Developing Test Cases</vt:lpstr>
      <vt:lpstr>Developing Test Cases</vt:lpstr>
      <vt:lpstr>Equivalence Classes</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Determining Equivalence Classes</vt:lpstr>
      <vt:lpstr>Selecting Data Points</vt:lpstr>
      <vt:lpstr>Selecting Data Points</vt:lpstr>
      <vt:lpstr>Example of Selecting Data Points</vt:lpstr>
      <vt:lpstr>Weak Normal Test</vt:lpstr>
      <vt:lpstr>Weak Normal Test</vt:lpstr>
      <vt:lpstr>Strong Normal Test </vt:lpstr>
      <vt:lpstr>Strong Normal Test</vt:lpstr>
      <vt:lpstr>Weak Robustness Test </vt:lpstr>
      <vt:lpstr>Weak Robustness Test</vt:lpstr>
      <vt:lpstr>Strong Robustness Test </vt:lpstr>
      <vt:lpstr>Strong Robustness Test Cases</vt:lpstr>
      <vt:lpstr>Summary</vt:lpstr>
      <vt:lpstr>Example: nextDate() Function</vt:lpstr>
      <vt:lpstr>Example: nextDate(): Valid Equivalence Classes</vt:lpstr>
      <vt:lpstr>Example: nextDate(): Invalid Equivalence Classes</vt:lpstr>
      <vt:lpstr>Example: nextDate(): Test Cases: Weak Normal</vt:lpstr>
      <vt:lpstr>Example: nextDate(): Test Cases: Strong Normal</vt:lpstr>
      <vt:lpstr>Example: nextDate(): Test Cases: Weak Robustness</vt:lpstr>
      <vt:lpstr>Example: nextDate(): Test Cases: Strong Robustness</vt:lpstr>
      <vt:lpstr>Equivalence partitioning</vt:lpstr>
      <vt:lpstr>Equivalence partitioning</vt:lpstr>
      <vt:lpstr>Boundary Value Testing</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Input Boundary Values</vt:lpstr>
      <vt:lpstr>Input Boundary Values – 2 Variables</vt:lpstr>
      <vt:lpstr>Example: nextDate() – Test Cases: Boundary Values</vt:lpstr>
      <vt:lpstr>Robustness Testing</vt:lpstr>
      <vt:lpstr>Robustness Testing – 2 Variables</vt:lpstr>
      <vt:lpstr>Example: nextDate() – Test Cases: Boundary Values </vt:lpstr>
      <vt:lpstr>Boundary Value Analysis - examples</vt:lpstr>
      <vt:lpstr>Mainstream usage testing</vt:lpstr>
      <vt:lpstr>Worst-Case Testing</vt:lpstr>
      <vt:lpstr>Worst Case Boundary Testing – 2 Variables</vt:lpstr>
      <vt:lpstr>Worst Case Robustness Testing  – 2 Variables</vt:lpstr>
      <vt:lpstr>Limitations of Boundary Value Testing</vt:lpstr>
      <vt:lpstr>Boundary value analysis</vt:lpstr>
      <vt:lpstr>Equivalence partitioning and boundary</vt:lpstr>
      <vt:lpstr>Guidelines and observations </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Use case testing</vt:lpstr>
      <vt:lpstr>Use case testing</vt:lpstr>
      <vt:lpstr>Use case testing</vt:lpstr>
      <vt:lpstr>Use case testing</vt:lpstr>
      <vt:lpstr>Use case testing</vt:lpstr>
      <vt:lpstr>Summary: Key Concepts </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lpstr>Experience-based techniques</vt:lpstr>
      <vt:lpstr>Experience-based techniques</vt:lpstr>
      <vt:lpstr>Experience-based techniques</vt:lpstr>
      <vt:lpstr>Experience-based techniques</vt:lpstr>
      <vt:lpstr>Special Value Testing</vt:lpstr>
      <vt:lpstr>Uses of Special Value Testing</vt:lpstr>
      <vt:lpstr>Characteristics of Special Value Testing</vt:lpstr>
      <vt:lpstr>Choosing test techniques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40</cp:revision>
  <dcterms:created xsi:type="dcterms:W3CDTF">2020-12-01T06:37:59Z</dcterms:created>
  <dcterms:modified xsi:type="dcterms:W3CDTF">2021-10-10T10:05:02Z</dcterms:modified>
</cp:coreProperties>
</file>