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386" r:id="rId4"/>
    <p:sldId id="387" r:id="rId5"/>
    <p:sldId id="388" r:id="rId6"/>
    <p:sldId id="389" r:id="rId7"/>
    <p:sldId id="390" r:id="rId8"/>
    <p:sldId id="391" r:id="rId9"/>
    <p:sldId id="259" r:id="rId10"/>
    <p:sldId id="392" r:id="rId11"/>
    <p:sldId id="260" r:id="rId12"/>
    <p:sldId id="261" r:id="rId13"/>
    <p:sldId id="26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97" r:id="rId45"/>
    <p:sldId id="393" r:id="rId46"/>
    <p:sldId id="394" r:id="rId47"/>
    <p:sldId id="364" r:id="rId48"/>
    <p:sldId id="395" r:id="rId49"/>
    <p:sldId id="396" r:id="rId50"/>
    <p:sldId id="365" r:id="rId51"/>
    <p:sldId id="398" r:id="rId52"/>
    <p:sldId id="399" r:id="rId53"/>
    <p:sldId id="408" r:id="rId54"/>
    <p:sldId id="409" r:id="rId55"/>
    <p:sldId id="400" r:id="rId56"/>
    <p:sldId id="401" r:id="rId57"/>
    <p:sldId id="402" r:id="rId58"/>
    <p:sldId id="412" r:id="rId59"/>
    <p:sldId id="403" r:id="rId60"/>
    <p:sldId id="404" r:id="rId61"/>
    <p:sldId id="405" r:id="rId62"/>
    <p:sldId id="406" r:id="rId63"/>
    <p:sldId id="413" r:id="rId64"/>
    <p:sldId id="414" r:id="rId65"/>
    <p:sldId id="415" r:id="rId66"/>
    <p:sldId id="416" r:id="rId67"/>
    <p:sldId id="407" r:id="rId68"/>
    <p:sldId id="306" r:id="rId69"/>
    <p:sldId id="373" r:id="rId70"/>
    <p:sldId id="374" r:id="rId71"/>
    <p:sldId id="375" r:id="rId72"/>
    <p:sldId id="307" r:id="rId73"/>
    <p:sldId id="308" r:id="rId74"/>
    <p:sldId id="309" r:id="rId75"/>
    <p:sldId id="310" r:id="rId76"/>
    <p:sldId id="311" r:id="rId77"/>
    <p:sldId id="312" r:id="rId78"/>
    <p:sldId id="332" r:id="rId79"/>
    <p:sldId id="33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8E584E1A-73DC-441A-9F10-1BF6D677CE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184BCC1A-9519-4508-8DBE-2B52FB4828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P. 187-188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With RBT tester carries out a risk based approach grounded in both the system architectural reality and the attackers mindset in order to gauge software security adequately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They identify risk and create test cases driven by those risks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The tester can focus properly focus on areas of the code where an attack I likely to succeed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This provides a higher level of software security assurance that is possible with classic black box testing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06A7B122-B74D-4746-8DD0-A5E46D444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690A97-23AA-42F5-8026-35B2D4BBBE1C}" type="slidenum">
              <a:rPr lang="en-US" altLang="en-US"/>
              <a:pPr eaLnBrk="1" hangingPunct="1"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860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6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53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21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4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9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50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79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2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7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9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Functional </a:t>
            </a:r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175185" y="4475674"/>
            <a:ext cx="69615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Entry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/>
              <a:t>Non-Functional System </a:t>
            </a:r>
            <a:r>
              <a:rPr lang="en-US" sz="3200" dirty="0" smtClean="0"/>
              <a:t>Testing</a:t>
            </a:r>
          </a:p>
          <a:p>
            <a:r>
              <a:rPr lang="en-US" sz="3200" dirty="0" smtClean="0"/>
              <a:t>Acceptance </a:t>
            </a:r>
            <a:r>
              <a:rPr lang="en-US" sz="3200" dirty="0"/>
              <a:t>Testing</a:t>
            </a:r>
            <a:endParaRPr lang="en-US" sz="3200" dirty="0" smtClean="0"/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SATM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finite state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8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1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Risk-Based System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53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F82ABF6-4E30-41EA-9BEC-EB6AA4224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Risk-Based </a:t>
            </a:r>
            <a:r>
              <a:rPr lang="en-US" altLang="en-US" dirty="0" smtClean="0"/>
              <a:t>System Testing</a:t>
            </a:r>
            <a:endParaRPr lang="en-US" alt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996F7CD-A09A-480F-8F60-2DF866483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Risk-based testing (RBT) is a type of software testing that functions as an organizational principle used to prioritize the tests of features and functions in software, based </a:t>
            </a:r>
            <a:r>
              <a:rPr lang="en-US" altLang="en-US" dirty="0" smtClean="0"/>
              <a:t>on:</a:t>
            </a:r>
          </a:p>
          <a:p>
            <a:pPr lvl="1"/>
            <a:r>
              <a:rPr lang="en-US" altLang="en-US" sz="2600" dirty="0" smtClean="0"/>
              <a:t>The </a:t>
            </a:r>
            <a:r>
              <a:rPr lang="en-US" altLang="en-US" sz="2600" dirty="0"/>
              <a:t>risk of </a:t>
            </a:r>
            <a:r>
              <a:rPr lang="en-US" altLang="en-US" sz="2600" dirty="0" smtClean="0"/>
              <a:t>failure,</a:t>
            </a:r>
          </a:p>
          <a:p>
            <a:pPr lvl="1"/>
            <a:r>
              <a:rPr lang="en-US" altLang="en-US" sz="2600" dirty="0" smtClean="0"/>
              <a:t>The </a:t>
            </a:r>
            <a:r>
              <a:rPr lang="en-US" altLang="en-US" sz="2600" dirty="0"/>
              <a:t>function of their importance, and </a:t>
            </a:r>
            <a:endParaRPr lang="en-US" altLang="en-US" sz="2600" dirty="0" smtClean="0"/>
          </a:p>
          <a:p>
            <a:pPr lvl="1"/>
            <a:r>
              <a:rPr lang="en-US" altLang="en-US" sz="2600" dirty="0" smtClean="0"/>
              <a:t>Likelihood </a:t>
            </a:r>
            <a:r>
              <a:rPr lang="en-US" altLang="en-US" sz="2600" dirty="0"/>
              <a:t>or impact of failure.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50F2A-8F63-4A2C-8D31-03703288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5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Risk-Based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objectives </a:t>
            </a:r>
            <a:r>
              <a:rPr lang="en-US" dirty="0" smtClean="0"/>
              <a:t>are </a:t>
            </a:r>
            <a:r>
              <a:rPr lang="en-US" dirty="0"/>
              <a:t>to: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and execute testing events that involve the highest </a:t>
            </a:r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/>
              <a:t>Smoothen customer implementation process not to let risks hamper it</a:t>
            </a:r>
          </a:p>
          <a:p>
            <a:pPr lvl="1"/>
            <a:r>
              <a:rPr lang="en-US" dirty="0"/>
              <a:t>Find out possible risks or failures way ahead of time to prevent it from occurrence</a:t>
            </a:r>
          </a:p>
          <a:p>
            <a:pPr lvl="1"/>
            <a:r>
              <a:rPr lang="en-US" dirty="0"/>
              <a:t>Avoid the impact of risks on organizational deadlines, costs, and business prospects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a quality rich and error-free software for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Risk-Based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based testing can be implemented when</a:t>
            </a:r>
          </a:p>
          <a:p>
            <a:pPr lvl="1"/>
            <a:r>
              <a:rPr lang="en-US" dirty="0" smtClean="0"/>
              <a:t>Projects </a:t>
            </a:r>
            <a:r>
              <a:rPr lang="en-US" dirty="0"/>
              <a:t>have a limited time schedule, budget, resource allocation, etc.</a:t>
            </a:r>
          </a:p>
          <a:p>
            <a:pPr lvl="1"/>
            <a:r>
              <a:rPr lang="en-US" dirty="0"/>
              <a:t>There is an implementation of incremental, iterative, agile, and DevOps project methodologies</a:t>
            </a:r>
          </a:p>
          <a:p>
            <a:pPr lvl="1"/>
            <a:r>
              <a:rPr lang="en-US" dirty="0"/>
              <a:t>New projects have high-risk factors involved like new technologies, lack of skilled resources, insufficient planning etc.</a:t>
            </a:r>
          </a:p>
          <a:p>
            <a:pPr lvl="1"/>
            <a:r>
              <a:rPr lang="en-US" dirty="0"/>
              <a:t>There is the involvement of cloud-based services or the latest project approaches</a:t>
            </a:r>
          </a:p>
          <a:p>
            <a:pPr lvl="1"/>
            <a:r>
              <a:rPr lang="en-US" dirty="0"/>
              <a:t>The project is research-oriented or more complex with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0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Non-Functional Testing </a:t>
            </a:r>
            <a:r>
              <a:rPr lang="en-US" dirty="0" smtClean="0"/>
              <a:t>is </a:t>
            </a:r>
            <a:r>
              <a:rPr lang="en-US" dirty="0"/>
              <a:t>defined as a type of Software testing to check non-functional aspects (performance, usability, reliability, </a:t>
            </a:r>
            <a:r>
              <a:rPr lang="en-US" dirty="0" smtClean="0"/>
              <a:t>etc.) </a:t>
            </a:r>
            <a:r>
              <a:rPr lang="en-US" dirty="0"/>
              <a:t>of a software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It </a:t>
            </a:r>
            <a:r>
              <a:rPr lang="en-US" dirty="0"/>
              <a:t>is designed to test the readiness of a system as per nonfunctional </a:t>
            </a:r>
            <a:r>
              <a:rPr lang="en-US" dirty="0" smtClean="0"/>
              <a:t>aspects </a:t>
            </a:r>
            <a:r>
              <a:rPr lang="en-US" dirty="0"/>
              <a:t>which are never addressed by functional testing.</a:t>
            </a:r>
          </a:p>
          <a:p>
            <a:r>
              <a:rPr lang="en-US" dirty="0" smtClean="0"/>
              <a:t>Non-functional </a:t>
            </a:r>
            <a:r>
              <a:rPr lang="en-US" dirty="0"/>
              <a:t>testing is equally important as functional testing and affects client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3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Testing:</a:t>
            </a:r>
          </a:p>
          <a:p>
            <a:pPr lvl="1"/>
            <a:r>
              <a:rPr lang="en-US" dirty="0" smtClean="0"/>
              <a:t>Evaluates </a:t>
            </a:r>
            <a:r>
              <a:rPr lang="en-US" dirty="0"/>
              <a:t>the overall performance of the system.</a:t>
            </a:r>
          </a:p>
          <a:p>
            <a:r>
              <a:rPr lang="en-US" dirty="0" smtClean="0"/>
              <a:t>Key </a:t>
            </a:r>
            <a:r>
              <a:rPr lang="en-US" dirty="0"/>
              <a:t>elements are as follows:</a:t>
            </a:r>
          </a:p>
          <a:p>
            <a:pPr lvl="1"/>
            <a:r>
              <a:rPr lang="en-US" dirty="0" smtClean="0"/>
              <a:t>Validates </a:t>
            </a:r>
            <a:r>
              <a:rPr lang="en-US" dirty="0"/>
              <a:t>that the system meets the expected response time.</a:t>
            </a:r>
          </a:p>
          <a:p>
            <a:pPr lvl="1"/>
            <a:r>
              <a:rPr lang="en-US" dirty="0"/>
              <a:t>Evaluates that the significant elements of the application meet the desired response time.</a:t>
            </a:r>
          </a:p>
          <a:p>
            <a:pPr lvl="1"/>
            <a:r>
              <a:rPr lang="en-US" dirty="0"/>
              <a:t>It can also be conducted as a part of integration testing and system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7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 Testing:</a:t>
            </a:r>
          </a:p>
          <a:p>
            <a:pPr lvl="1"/>
            <a:r>
              <a:rPr lang="en-US" dirty="0" smtClean="0"/>
              <a:t>Evaluates </a:t>
            </a:r>
            <a:r>
              <a:rPr lang="en-US" dirty="0"/>
              <a:t>whether the system’s performance is as expected under normal and expected conditions.</a:t>
            </a:r>
          </a:p>
          <a:p>
            <a:r>
              <a:rPr lang="en-US" dirty="0" smtClean="0"/>
              <a:t>Key </a:t>
            </a:r>
            <a:r>
              <a:rPr lang="en-US" dirty="0"/>
              <a:t>points are:</a:t>
            </a:r>
          </a:p>
          <a:p>
            <a:pPr lvl="1"/>
            <a:r>
              <a:rPr lang="en-US" dirty="0" smtClean="0"/>
              <a:t>Validates </a:t>
            </a:r>
            <a:r>
              <a:rPr lang="en-US" dirty="0"/>
              <a:t>that the system performs as expected when concurrent users access the application and get the expected response time.</a:t>
            </a:r>
          </a:p>
          <a:p>
            <a:pPr lvl="1"/>
            <a:r>
              <a:rPr lang="en-US" dirty="0"/>
              <a:t>This test is repeated with multiple users to get the response time and throughput.</a:t>
            </a:r>
          </a:p>
          <a:p>
            <a:pPr lvl="1"/>
            <a:r>
              <a:rPr lang="en-US" dirty="0"/>
              <a:t>At the time of testing, the database should be realistic.</a:t>
            </a:r>
          </a:p>
          <a:p>
            <a:pPr lvl="1"/>
            <a:r>
              <a:rPr lang="en-US" dirty="0"/>
              <a:t>The test should be conducted on a dedicated server which stimulates the actual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many hits/requests should the system be able to handle?</a:t>
            </a:r>
          </a:p>
          <a:p>
            <a:r>
              <a:rPr lang="en-US" dirty="0"/>
              <a:t>What should be its performance under these circumstances?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9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Testing:</a:t>
            </a:r>
          </a:p>
          <a:p>
            <a:pPr lvl="1"/>
            <a:r>
              <a:rPr lang="en-US" dirty="0"/>
              <a:t>Evaluates whether the system’s performance is as expected when it is low on resources.</a:t>
            </a:r>
          </a:p>
          <a:p>
            <a:r>
              <a:rPr lang="en-US" dirty="0" smtClean="0"/>
              <a:t>Key </a:t>
            </a:r>
            <a:r>
              <a:rPr lang="en-US" dirty="0"/>
              <a:t>points are: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on low memory or low disc space on clients/servers that reveal the defects which cannot be found under normal conditions.</a:t>
            </a:r>
          </a:p>
          <a:p>
            <a:pPr lvl="1"/>
            <a:r>
              <a:rPr lang="en-US" dirty="0"/>
              <a:t>Multiple users perform the same transactions on the same data.</a:t>
            </a:r>
          </a:p>
          <a:p>
            <a:pPr lvl="1"/>
            <a:r>
              <a:rPr lang="en-US" dirty="0"/>
              <a:t>Multiple clients are connected to the servers with different workloads.</a:t>
            </a:r>
          </a:p>
          <a:p>
            <a:pPr lvl="1"/>
            <a:r>
              <a:rPr lang="en-US" dirty="0"/>
              <a:t>Reduce the Think Time to “Zero” to stress the servers to their maximum stress.</a:t>
            </a:r>
          </a:p>
          <a:p>
            <a:r>
              <a:rPr lang="en-US" dirty="0"/>
              <a:t>Think Time: Just like the time interval between typing your user and password.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3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Testing:</a:t>
            </a:r>
          </a:p>
          <a:p>
            <a:pPr lvl="1"/>
            <a:r>
              <a:rPr lang="en-US" dirty="0" smtClean="0"/>
              <a:t>Evaluates </a:t>
            </a:r>
            <a:r>
              <a:rPr lang="en-US" dirty="0"/>
              <a:t>the behavior of the software when a large volume of data is involved.</a:t>
            </a:r>
          </a:p>
          <a:p>
            <a:r>
              <a:rPr lang="en-US" dirty="0" smtClean="0"/>
              <a:t>Key </a:t>
            </a:r>
            <a:r>
              <a:rPr lang="en-US" dirty="0"/>
              <a:t>points are: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software is subject to large amounts of data, checks the limit where the software fails.</a:t>
            </a:r>
          </a:p>
          <a:p>
            <a:pPr lvl="1"/>
            <a:r>
              <a:rPr lang="en-US" dirty="0"/>
              <a:t>Maximum database size is created and multiple clients query the database or create a larger report.</a:t>
            </a:r>
          </a:p>
          <a:p>
            <a:r>
              <a:rPr lang="en-US" dirty="0"/>
              <a:t>Example– If the application is processing the database to create a report, a volume test would be to use a large result set and check if the report is printed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</a:t>
            </a:r>
          </a:p>
          <a:p>
            <a:pPr lvl="1"/>
            <a:r>
              <a:rPr lang="en-US" dirty="0" smtClean="0"/>
              <a:t>Evaluates </a:t>
            </a:r>
            <a:r>
              <a:rPr lang="en-US" dirty="0"/>
              <a:t>the system for human use or checks if it is fit for use.</a:t>
            </a:r>
          </a:p>
          <a:p>
            <a:r>
              <a:rPr lang="en-US" dirty="0" smtClean="0"/>
              <a:t>Key </a:t>
            </a:r>
            <a:r>
              <a:rPr lang="en-US" dirty="0"/>
              <a:t>points are: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output correct and meaningful and is it the same as which was expected as per the business?</a:t>
            </a:r>
          </a:p>
          <a:p>
            <a:pPr lvl="1"/>
            <a:r>
              <a:rPr lang="en-US" dirty="0"/>
              <a:t>Are the errors diagnosed correctly?</a:t>
            </a:r>
          </a:p>
          <a:p>
            <a:pPr lvl="1"/>
            <a:r>
              <a:rPr lang="en-US" dirty="0"/>
              <a:t>Is the GUI correct and consistent with the standard?</a:t>
            </a:r>
          </a:p>
          <a:p>
            <a:pPr lvl="1"/>
            <a:r>
              <a:rPr lang="en-US" dirty="0"/>
              <a:t>Is the application easy for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0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Compatibility Testing:</a:t>
            </a:r>
          </a:p>
          <a:p>
            <a:r>
              <a:rPr lang="en-US" dirty="0" smtClean="0"/>
              <a:t>Evaluates </a:t>
            </a:r>
            <a:r>
              <a:rPr lang="en-US" dirty="0"/>
              <a:t>that the application is compatible with other hardware /software with minimum and maximum configuration.</a:t>
            </a:r>
          </a:p>
          <a:p>
            <a:r>
              <a:rPr lang="en-US" dirty="0" smtClean="0"/>
              <a:t>Key </a:t>
            </a:r>
            <a:r>
              <a:rPr lang="en-US" dirty="0"/>
              <a:t>points are: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each hardware with minimum and maximum configuration.</a:t>
            </a:r>
          </a:p>
          <a:p>
            <a:pPr lvl="1"/>
            <a:r>
              <a:rPr lang="en-US" dirty="0"/>
              <a:t>Test with different browsers.</a:t>
            </a:r>
          </a:p>
          <a:p>
            <a:pPr lvl="1"/>
            <a:r>
              <a:rPr lang="en-US" dirty="0"/>
              <a:t>Test cases are the same as those that were executed during functional testing.</a:t>
            </a:r>
          </a:p>
          <a:p>
            <a:pPr lvl="1"/>
            <a:r>
              <a:rPr lang="en-US" dirty="0"/>
              <a:t>In case the number of hardware and software are too many, then we can use Orthogonal Array Testing (OAT) techniques to arrive at the test cases to have maximum coverage.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25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Recovery Testing:</a:t>
            </a:r>
          </a:p>
          <a:p>
            <a:pPr lvl="1"/>
            <a:r>
              <a:rPr lang="en-US" dirty="0" smtClean="0"/>
              <a:t>Evaluates </a:t>
            </a:r>
            <a:r>
              <a:rPr lang="en-US" dirty="0"/>
              <a:t>that the application terminates gracefully in case of any failure and the data is recovered appropriately from any hardware and software failures.</a:t>
            </a:r>
          </a:p>
          <a:p>
            <a:r>
              <a:rPr lang="en-US" dirty="0" smtClean="0"/>
              <a:t>The </a:t>
            </a:r>
            <a:r>
              <a:rPr lang="en-US" dirty="0"/>
              <a:t>tests are not limited to the below points: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interruption, to the client while doing CURD activities.</a:t>
            </a:r>
          </a:p>
          <a:p>
            <a:pPr lvl="1"/>
            <a:r>
              <a:rPr lang="en-US" dirty="0"/>
              <a:t>Invalid database-pointers and keys.</a:t>
            </a:r>
          </a:p>
          <a:p>
            <a:pPr lvl="1"/>
            <a:r>
              <a:rPr lang="en-US" dirty="0"/>
              <a:t>Database process is aborted or prematurely terminated.</a:t>
            </a:r>
          </a:p>
          <a:p>
            <a:pPr lvl="1"/>
            <a:r>
              <a:rPr lang="en-US" dirty="0"/>
              <a:t>Database pointers, fields and keys are corrupted manually and directly within the database.</a:t>
            </a:r>
          </a:p>
          <a:p>
            <a:pPr lvl="1"/>
            <a:r>
              <a:rPr lang="en-US" dirty="0"/>
              <a:t>Physically disconnect the communication, power turn off, turn down the routers and network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3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System </a:t>
            </a:r>
            <a:r>
              <a:rPr lang="en-US" dirty="0" smtClean="0"/>
              <a:t>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several tools available in the market for Performance (Load &amp; Stress) testing.</a:t>
            </a:r>
          </a:p>
          <a:p>
            <a:r>
              <a:rPr lang="en-US" dirty="0" smtClean="0"/>
              <a:t>Few </a:t>
            </a:r>
            <a:r>
              <a:rPr lang="en-US" dirty="0"/>
              <a:t>of them are listed below:</a:t>
            </a:r>
          </a:p>
          <a:p>
            <a:pPr lvl="1"/>
            <a:r>
              <a:rPr lang="en-US" dirty="0" err="1" smtClean="0"/>
              <a:t>JMeter</a:t>
            </a:r>
            <a:endParaRPr lang="en-US" dirty="0"/>
          </a:p>
          <a:p>
            <a:pPr lvl="1"/>
            <a:r>
              <a:rPr lang="en-US" dirty="0" err="1"/>
              <a:t>Loadster</a:t>
            </a:r>
            <a:endParaRPr lang="en-US" dirty="0"/>
          </a:p>
          <a:p>
            <a:pPr lvl="1"/>
            <a:r>
              <a:rPr lang="en-US" dirty="0" err="1"/>
              <a:t>Loadrunner</a:t>
            </a:r>
            <a:endParaRPr lang="en-US" dirty="0"/>
          </a:p>
          <a:p>
            <a:pPr lvl="1"/>
            <a:r>
              <a:rPr lang="en-US" dirty="0" err="1"/>
              <a:t>Loadstorm</a:t>
            </a:r>
            <a:endParaRPr lang="en-US" dirty="0"/>
          </a:p>
          <a:p>
            <a:pPr lvl="1"/>
            <a:r>
              <a:rPr lang="en-US" dirty="0" err="1"/>
              <a:t>Neoload</a:t>
            </a:r>
            <a:endParaRPr lang="en-US" dirty="0"/>
          </a:p>
          <a:p>
            <a:pPr lvl="1"/>
            <a:r>
              <a:rPr lang="en-US" dirty="0"/>
              <a:t>Forecast</a:t>
            </a:r>
          </a:p>
          <a:p>
            <a:pPr lvl="1"/>
            <a:r>
              <a:rPr lang="en-US" dirty="0"/>
              <a:t>Load Complete</a:t>
            </a:r>
          </a:p>
          <a:p>
            <a:pPr lvl="1"/>
            <a:r>
              <a:rPr lang="en-US" dirty="0"/>
              <a:t>Webserver Stress Tool</a:t>
            </a:r>
          </a:p>
          <a:p>
            <a:pPr lvl="1"/>
            <a:r>
              <a:rPr lang="en-US" dirty="0" err="1"/>
              <a:t>WebLoad</a:t>
            </a:r>
            <a:r>
              <a:rPr lang="en-US" dirty="0"/>
              <a:t> Professional</a:t>
            </a:r>
          </a:p>
          <a:p>
            <a:pPr lvl="1"/>
            <a:r>
              <a:rPr lang="en-US" dirty="0" err="1"/>
              <a:t>Loadtracer</a:t>
            </a:r>
            <a:endParaRPr lang="en-US" dirty="0"/>
          </a:p>
          <a:p>
            <a:pPr lvl="1"/>
            <a:r>
              <a:rPr lang="en-US" dirty="0" err="1"/>
              <a:t>vPerformer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435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</a:t>
            </a:r>
            <a:r>
              <a:rPr lang="en-US" sz="2000" dirty="0" smtClean="0"/>
              <a:t>test</a:t>
            </a:r>
            <a:endParaRPr lang="en-US" sz="2000" dirty="0"/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4409</Words>
  <Application>Microsoft Office PowerPoint</Application>
  <PresentationFormat>Widescreen</PresentationFormat>
  <Paragraphs>710</Paragraphs>
  <Slides>79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4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System Testing</vt:lpstr>
      <vt:lpstr>Outline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System Testing </vt:lpstr>
      <vt:lpstr>Functional System Testing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Conclusions and Observations</vt:lpstr>
      <vt:lpstr>Risk-Based System Testing</vt:lpstr>
      <vt:lpstr>Risk-Based System Testing</vt:lpstr>
      <vt:lpstr>Risk-Based System Testing</vt:lpstr>
      <vt:lpstr>Risk-Based System Testing</vt:lpstr>
      <vt:lpstr>Risk-Based System Testing</vt:lpstr>
      <vt:lpstr>Selected Path Risks</vt:lpstr>
      <vt:lpstr>Non-Functional System Testing</vt:lpstr>
      <vt:lpstr>Non-Functional System Testing</vt:lpstr>
      <vt:lpstr>Performance Testing </vt:lpstr>
      <vt:lpstr>Performance Testing </vt:lpstr>
      <vt:lpstr>Non-Functional System Testing</vt:lpstr>
      <vt:lpstr>Non-Functional System Testing</vt:lpstr>
      <vt:lpstr>Non-Functional System Testing</vt:lpstr>
      <vt:lpstr>Stress Testing</vt:lpstr>
      <vt:lpstr>Non-Functional System Testing</vt:lpstr>
      <vt:lpstr>Non-Functional System Testing</vt:lpstr>
      <vt:lpstr>Non-Functional System Testing</vt:lpstr>
      <vt:lpstr>Non-Functional System Testing</vt:lpstr>
      <vt:lpstr>Accessibility Testing</vt:lpstr>
      <vt:lpstr>Installation Testing</vt:lpstr>
      <vt:lpstr>UI testing ("acceptance")</vt:lpstr>
      <vt:lpstr>Usability Test</vt:lpstr>
      <vt:lpstr>Non-Functional System Testing Tools</vt:lpstr>
      <vt:lpstr>Test Cases for Performance Testing </vt:lpstr>
      <vt:lpstr>Global Properties</vt:lpstr>
      <vt:lpstr>Context-Dependent Properties</vt:lpstr>
      <vt:lpstr>Establishing an Operational Envelope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20</cp:revision>
  <dcterms:created xsi:type="dcterms:W3CDTF">2021-10-12T10:09:12Z</dcterms:created>
  <dcterms:modified xsi:type="dcterms:W3CDTF">2022-04-21T07:43:47Z</dcterms:modified>
</cp:coreProperties>
</file>