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353" r:id="rId3"/>
    <p:sldId id="523" r:id="rId4"/>
    <p:sldId id="522" r:id="rId5"/>
    <p:sldId id="524" r:id="rId6"/>
    <p:sldId id="525" r:id="rId7"/>
    <p:sldId id="526" r:id="rId8"/>
    <p:sldId id="527" r:id="rId9"/>
    <p:sldId id="528" r:id="rId10"/>
    <p:sldId id="529" r:id="rId11"/>
    <p:sldId id="506" r:id="rId12"/>
    <p:sldId id="518" r:id="rId13"/>
    <p:sldId id="507" r:id="rId14"/>
    <p:sldId id="508" r:id="rId15"/>
    <p:sldId id="520" r:id="rId16"/>
    <p:sldId id="516" r:id="rId17"/>
    <p:sldId id="517" r:id="rId18"/>
    <p:sldId id="521" r:id="rId19"/>
    <p:sldId id="509" r:id="rId20"/>
    <p:sldId id="510" r:id="rId21"/>
    <p:sldId id="511" r:id="rId22"/>
    <p:sldId id="512" r:id="rId23"/>
    <p:sldId id="513" r:id="rId24"/>
    <p:sldId id="514" r:id="rId25"/>
    <p:sldId id="515" r:id="rId26"/>
    <p:sldId id="51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EFF"/>
    <a:srgbClr val="F3F2F3"/>
    <a:srgbClr val="2E6CA4"/>
    <a:srgbClr val="FFFFFF"/>
    <a:srgbClr val="356DE6"/>
    <a:srgbClr val="1288B7"/>
    <a:srgbClr val="38A6E2"/>
    <a:srgbClr val="5197D7"/>
    <a:srgbClr val="002060"/>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070" autoAdjust="0"/>
  </p:normalViewPr>
  <p:slideViewPr>
    <p:cSldViewPr snapToGrid="0">
      <p:cViewPr varScale="1">
        <p:scale>
          <a:sx n="105" d="100"/>
          <a:sy n="105" d="100"/>
        </p:scale>
        <p:origin x="6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3/31/2022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A707AD-71EE-4F71-BFB0-5CFFA7745367}" type="datetime1">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What is DevOps? | Dynatrace news"/>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27584" y="230775"/>
            <a:ext cx="1849800" cy="1040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6F9948-F8FC-4163-B3EE-CE0CD0EF91F9}" type="datetime1">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0C3B62-4C74-4EE9-93F0-BE51AE88912F}" type="datetime1">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3A470F-AE83-4D43-9CAA-74593F94EAD0}" type="datetime1">
              <a:rPr lang="en-US" smtClean="0"/>
              <a:t>3/31/2022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5B8C5BE-3403-4496-9B81-C40FD99BCC4A}" type="datetime1">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8E11C0-1713-41FC-9E65-ABB713C18815}" type="datetime1">
              <a:rPr lang="en-US" smtClean="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5C483D-0DA7-48F4-B572-48ADE24F3969}" type="datetime1">
              <a:rPr lang="en-US" smtClean="0"/>
              <a:t>3/31/2022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C06054D-416E-4D32-B207-3C4728F29C83}" type="datetime1">
              <a:rPr lang="en-US" smtClean="0"/>
              <a:t>3/31/2022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3/31/2022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4CF2DF-EBB2-4927-9B4B-28D12CAF900C}" type="datetime1">
              <a:rPr lang="en-US" smtClean="0"/>
              <a:t>3/31/2022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7D8537-E29A-46E3-9242-0E7B32B09241}" type="datetime1">
              <a:rPr lang="en-US" smtClean="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8D9EDF-63DE-4DED-A3C4-232814F0B4D7}" type="datetime1">
              <a:rPr lang="en-US" smtClean="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C34F13-F0A8-4E10-9ECC-0BA9AAA5E3EB}" type="datetime1">
              <a:rPr lang="en-US" smtClean="0"/>
              <a:t>3/31/2022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DevOps </a:t>
            </a:r>
            <a:r>
              <a:rPr lang="en-US" dirty="0" smtClean="0"/>
              <a:t>Metrics</a:t>
            </a:r>
            <a:endParaRPr lang="en-US" dirty="0"/>
          </a:p>
        </p:txBody>
      </p:sp>
      <p:sp>
        <p:nvSpPr>
          <p:cNvPr id="3" name="Subtitle 2"/>
          <p:cNvSpPr>
            <a:spLocks noGrp="1"/>
          </p:cNvSpPr>
          <p:nvPr>
            <p:ph type="subTitle" idx="1"/>
          </p:nvPr>
        </p:nvSpPr>
        <p:spPr/>
        <p:txBody>
          <a:bodyPr/>
          <a:lstStyle/>
          <a:p>
            <a:r>
              <a:rPr lang="en-US" dirty="0" smtClean="0"/>
              <a:t>SE489</a:t>
            </a:r>
            <a:r>
              <a:rPr lang="en-US" dirty="0"/>
              <a:t>: DevOps Engineering</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Steps to DevOps Success</a:t>
            </a:r>
          </a:p>
        </p:txBody>
      </p:sp>
      <p:sp>
        <p:nvSpPr>
          <p:cNvPr id="3" name="Content Placeholder 2"/>
          <p:cNvSpPr>
            <a:spLocks noGrp="1"/>
          </p:cNvSpPr>
          <p:nvPr>
            <p:ph idx="1"/>
          </p:nvPr>
        </p:nvSpPr>
        <p:spPr/>
        <p:txBody>
          <a:bodyPr>
            <a:normAutofit/>
          </a:bodyPr>
          <a:lstStyle/>
          <a:p>
            <a:r>
              <a:rPr lang="en-US" dirty="0"/>
              <a:t>Constantly evolve, improve, and grow</a:t>
            </a:r>
          </a:p>
          <a:p>
            <a:pPr lvl="1"/>
            <a:r>
              <a:rPr lang="en-US" dirty="0"/>
              <a:t>Cultural change never has an end-point; it is an ever-evolving concept. </a:t>
            </a:r>
            <a:endParaRPr lang="en-US" dirty="0" smtClean="0"/>
          </a:p>
          <a:p>
            <a:pPr lvl="1"/>
            <a:r>
              <a:rPr lang="en-US" dirty="0" smtClean="0"/>
              <a:t>When </a:t>
            </a:r>
            <a:r>
              <a:rPr lang="en-US" dirty="0"/>
              <a:t>you begin your DevOps journey, you must </a:t>
            </a:r>
            <a:r>
              <a:rPr lang="en-US" dirty="0" smtClean="0"/>
              <a:t>realize </a:t>
            </a:r>
            <a:r>
              <a:rPr lang="en-US" dirty="0"/>
              <a:t>that there is no final destination – and </a:t>
            </a:r>
            <a:r>
              <a:rPr lang="en-US" dirty="0" smtClean="0"/>
              <a:t>there never </a:t>
            </a:r>
            <a:r>
              <a:rPr lang="en-US" dirty="0"/>
              <a:t>will be. </a:t>
            </a:r>
            <a:endParaRPr lang="en-US" dirty="0" smtClean="0"/>
          </a:p>
          <a:p>
            <a:pPr lvl="1"/>
            <a:r>
              <a:rPr lang="en-US" dirty="0" smtClean="0"/>
              <a:t>You </a:t>
            </a:r>
            <a:r>
              <a:rPr lang="en-US" dirty="0"/>
              <a:t>must constantly reinforce the DevOps message and empower </a:t>
            </a:r>
            <a:r>
              <a:rPr lang="en-US" dirty="0" smtClean="0"/>
              <a:t>your team </a:t>
            </a:r>
            <a:r>
              <a:rPr lang="en-US" dirty="0"/>
              <a:t>to drive this cultural transformation through a solid support network and a sufficient toolset.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501560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How to Measure DevOps Success?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31624796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How to Measure DevOps </a:t>
            </a:r>
            <a:r>
              <a:rPr lang="en-US" dirty="0" smtClean="0"/>
              <a:t>Success?</a:t>
            </a:r>
            <a:endParaRPr lang="en-US" dirty="0"/>
          </a:p>
        </p:txBody>
      </p:sp>
      <p:sp>
        <p:nvSpPr>
          <p:cNvPr id="6" name="Content Placeholder 5"/>
          <p:cNvSpPr>
            <a:spLocks noGrp="1"/>
          </p:cNvSpPr>
          <p:nvPr>
            <p:ph idx="1"/>
          </p:nvPr>
        </p:nvSpPr>
        <p:spPr/>
        <p:txBody>
          <a:bodyPr>
            <a:normAutofit lnSpcReduction="10000"/>
          </a:bodyPr>
          <a:lstStyle/>
          <a:p>
            <a:r>
              <a:rPr lang="en-US" dirty="0" smtClean="0"/>
              <a:t>The </a:t>
            </a:r>
            <a:r>
              <a:rPr lang="en-US" dirty="0"/>
              <a:t>goal of the DevOps model is to produce higher quality software faster and rapidly respond to changing requirements and technologies to keep the product on the leading edge. </a:t>
            </a:r>
            <a:endParaRPr lang="en-US" dirty="0" smtClean="0"/>
          </a:p>
          <a:p>
            <a:r>
              <a:rPr lang="en-US" dirty="0" smtClean="0"/>
              <a:t>If </a:t>
            </a:r>
            <a:r>
              <a:rPr lang="en-US" dirty="0"/>
              <a:t>your team achieves this vision, you are enjoying the full benefits of the DevOps methodology.</a:t>
            </a:r>
          </a:p>
          <a:p>
            <a:r>
              <a:rPr lang="en-US" dirty="0" smtClean="0"/>
              <a:t>The important question is “How </a:t>
            </a:r>
            <a:r>
              <a:rPr lang="en-US" dirty="0"/>
              <a:t>do you know if you've reached this point</a:t>
            </a:r>
            <a:r>
              <a:rPr lang="en-US" dirty="0" smtClean="0"/>
              <a:t>?”</a:t>
            </a:r>
          </a:p>
          <a:p>
            <a:pPr lvl="1"/>
            <a:r>
              <a:rPr lang="en-US" dirty="0" smtClean="0"/>
              <a:t>Happy </a:t>
            </a:r>
            <a:r>
              <a:rPr lang="en-US" dirty="0"/>
              <a:t>customers and end users </a:t>
            </a:r>
            <a:endParaRPr lang="en-US" dirty="0" smtClean="0"/>
          </a:p>
          <a:p>
            <a:pPr lvl="1"/>
            <a:r>
              <a:rPr lang="en-US" dirty="0" smtClean="0"/>
              <a:t>Application </a:t>
            </a:r>
            <a:r>
              <a:rPr lang="en-US" dirty="0"/>
              <a:t>performance </a:t>
            </a:r>
            <a:endParaRPr lang="en-US" dirty="0" smtClean="0"/>
          </a:p>
          <a:p>
            <a:pPr lvl="1"/>
            <a:r>
              <a:rPr lang="en-US" dirty="0" smtClean="0"/>
              <a:t>etc.</a:t>
            </a:r>
            <a:endParaRPr lang="en-US" dirty="0"/>
          </a:p>
          <a:p>
            <a:r>
              <a:rPr lang="en-US" dirty="0" smtClean="0"/>
              <a:t>Metrics </a:t>
            </a:r>
            <a:r>
              <a:rPr lang="en-US" dirty="0"/>
              <a:t>help us uncover hidden issues and confirm the areas we're excelling in. </a:t>
            </a:r>
          </a:p>
        </p:txBody>
      </p:sp>
      <p:sp>
        <p:nvSpPr>
          <p:cNvPr id="4" name="Slide Number Placeholder 3"/>
          <p:cNvSpPr>
            <a:spLocks noGrp="1"/>
          </p:cNvSpPr>
          <p:nvPr>
            <p:ph type="sldNum" sz="quarter" idx="12"/>
          </p:nvPr>
        </p:nvSpPr>
        <p:spPr/>
        <p:txBody>
          <a:bodyPr/>
          <a:lstStyle/>
          <a:p>
            <a:fld id="{B8DACC02-A2BD-4578-8E03-6D891060A695}" type="slidenum">
              <a:rPr lang="en-US" smtClean="0"/>
              <a:t>12</a:t>
            </a:fld>
            <a:endParaRPr lang="en-US"/>
          </a:p>
        </p:txBody>
      </p:sp>
    </p:spTree>
    <p:extLst>
      <p:ext uri="{BB962C8B-B14F-4D97-AF65-F5344CB8AC3E}">
        <p14:creationId xmlns:p14="http://schemas.microsoft.com/office/powerpoint/2010/main" val="2390639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are DevOps Metrics?</a:t>
            </a:r>
          </a:p>
        </p:txBody>
      </p:sp>
      <p:sp>
        <p:nvSpPr>
          <p:cNvPr id="6" name="Content Placeholder 5"/>
          <p:cNvSpPr>
            <a:spLocks noGrp="1"/>
          </p:cNvSpPr>
          <p:nvPr>
            <p:ph idx="1"/>
          </p:nvPr>
        </p:nvSpPr>
        <p:spPr/>
        <p:txBody>
          <a:bodyPr>
            <a:normAutofit/>
          </a:bodyPr>
          <a:lstStyle/>
          <a:p>
            <a:r>
              <a:rPr lang="en-US" dirty="0" smtClean="0"/>
              <a:t>The </a:t>
            </a:r>
            <a:r>
              <a:rPr lang="en-US" dirty="0"/>
              <a:t>ability to clearly and accurately assess DevOps metrics and performance benchmarks is critical to defining goals, improving efficiency, and tracking success.</a:t>
            </a:r>
          </a:p>
          <a:p>
            <a:r>
              <a:rPr lang="en-US" dirty="0" smtClean="0"/>
              <a:t>The </a:t>
            </a:r>
            <a:r>
              <a:rPr lang="en-US" dirty="0"/>
              <a:t>choice of key performance indicators for a DevOps initiative depends on the specific challenges and requirements of the company. </a:t>
            </a:r>
            <a:endParaRPr lang="en-US" dirty="0" smtClean="0"/>
          </a:p>
          <a:p>
            <a:r>
              <a:rPr lang="en-US" dirty="0" smtClean="0"/>
              <a:t>DevOps </a:t>
            </a:r>
            <a:r>
              <a:rPr lang="en-US" dirty="0"/>
              <a:t>KPIs should provide a comprehensive view of business value and impact of the transformation. </a:t>
            </a:r>
            <a:endParaRPr lang="en-US" dirty="0" smtClean="0"/>
          </a:p>
          <a:p>
            <a:r>
              <a:rPr lang="en-US" dirty="0" smtClean="0"/>
              <a:t>The </a:t>
            </a:r>
            <a:r>
              <a:rPr lang="en-US" dirty="0"/>
              <a:t>right performance metrics can evaluate the value of existing work done, and guide future process and technology decisions.</a:t>
            </a:r>
          </a:p>
        </p:txBody>
      </p:sp>
      <p:sp>
        <p:nvSpPr>
          <p:cNvPr id="4" name="Slide Number Placeholder 3"/>
          <p:cNvSpPr>
            <a:spLocks noGrp="1"/>
          </p:cNvSpPr>
          <p:nvPr>
            <p:ph type="sldNum" sz="quarter" idx="12"/>
          </p:nvPr>
        </p:nvSpPr>
        <p:spPr/>
        <p:txBody>
          <a:bodyPr/>
          <a:lstStyle/>
          <a:p>
            <a:fld id="{B8DACC02-A2BD-4578-8E03-6D891060A695}" type="slidenum">
              <a:rPr lang="en-US" smtClean="0"/>
              <a:t>13</a:t>
            </a:fld>
            <a:endParaRPr lang="en-US"/>
          </a:p>
        </p:txBody>
      </p:sp>
    </p:spTree>
    <p:extLst>
      <p:ext uri="{BB962C8B-B14F-4D97-AF65-F5344CB8AC3E}">
        <p14:creationId xmlns:p14="http://schemas.microsoft.com/office/powerpoint/2010/main" val="3143489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Useful DevOps Metrics</a:t>
            </a:r>
          </a:p>
        </p:txBody>
      </p:sp>
      <p:sp>
        <p:nvSpPr>
          <p:cNvPr id="3" name="Content Placeholder 2"/>
          <p:cNvSpPr>
            <a:spLocks noGrp="1"/>
          </p:cNvSpPr>
          <p:nvPr>
            <p:ph idx="1"/>
          </p:nvPr>
        </p:nvSpPr>
        <p:spPr/>
        <p:txBody>
          <a:bodyPr>
            <a:normAutofit/>
          </a:bodyPr>
          <a:lstStyle/>
          <a:p>
            <a:r>
              <a:rPr lang="en-US" dirty="0" smtClean="0"/>
              <a:t>Five </a:t>
            </a:r>
            <a:r>
              <a:rPr lang="en-US" dirty="0"/>
              <a:t>characteristics of a good DevOps </a:t>
            </a:r>
            <a:r>
              <a:rPr lang="en-US" dirty="0" smtClean="0"/>
              <a:t>indicator:</a:t>
            </a:r>
            <a:endParaRPr lang="en-US" dirty="0"/>
          </a:p>
          <a:p>
            <a:pPr lvl="1"/>
            <a:r>
              <a:rPr lang="en-US" dirty="0" smtClean="0"/>
              <a:t>Measurable—metrics </a:t>
            </a:r>
            <a:r>
              <a:rPr lang="en-US" dirty="0"/>
              <a:t>must have standardized values that are consistent over time.</a:t>
            </a:r>
          </a:p>
          <a:p>
            <a:pPr lvl="1"/>
            <a:r>
              <a:rPr lang="en-US" dirty="0"/>
              <a:t>Relevant—metrics should measure aspects that are important to the business.</a:t>
            </a:r>
          </a:p>
          <a:p>
            <a:pPr lvl="1"/>
            <a:r>
              <a:rPr lang="en-US" dirty="0"/>
              <a:t>Reliable—team members cannot affect or “game” the measurement.</a:t>
            </a:r>
          </a:p>
          <a:p>
            <a:pPr lvl="1"/>
            <a:r>
              <a:rPr lang="en-US" dirty="0"/>
              <a:t>Actionable—long-term analysis of the metric should provide insights into possible improvements in systems, workflows, strategies, etc.</a:t>
            </a:r>
          </a:p>
          <a:p>
            <a:pPr lvl="1"/>
            <a:r>
              <a:rPr lang="en-US" dirty="0"/>
              <a:t>Traceable—the metrics should point directly to a root cause, not just allude to a general problem.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450489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Steps to Implementing DevOps ‘KPIs’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782560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Implementing DevOps ‘KPIs’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pic>
        <p:nvPicPr>
          <p:cNvPr id="1026" name="Picture 2" descr="5 Steps to Implementing DevOps KPIs"/>
          <p:cNvPicPr>
            <a:picLocks noChangeAspect="1" noChangeArrowheads="1"/>
          </p:cNvPicPr>
          <p:nvPr/>
        </p:nvPicPr>
        <p:blipFill rotWithShape="1">
          <a:blip r:embed="rId2">
            <a:extLst>
              <a:ext uri="{28A0092B-C50C-407E-A947-70E740481C1C}">
                <a14:useLocalDpi xmlns:a14="http://schemas.microsoft.com/office/drawing/2010/main" val="0"/>
              </a:ext>
            </a:extLst>
          </a:blip>
          <a:srcRect t="7878"/>
          <a:stretch/>
        </p:blipFill>
        <p:spPr bwMode="auto">
          <a:xfrm>
            <a:off x="2651761" y="1406880"/>
            <a:ext cx="6016752" cy="5127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0029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Implementing DevOps ‘KPIs’</a:t>
            </a:r>
          </a:p>
        </p:txBody>
      </p:sp>
      <p:sp>
        <p:nvSpPr>
          <p:cNvPr id="3" name="Content Placeholder 2"/>
          <p:cNvSpPr>
            <a:spLocks noGrp="1"/>
          </p:cNvSpPr>
          <p:nvPr>
            <p:ph idx="1"/>
          </p:nvPr>
        </p:nvSpPr>
        <p:spPr/>
        <p:txBody>
          <a:bodyPr>
            <a:normAutofit/>
          </a:bodyPr>
          <a:lstStyle/>
          <a:p>
            <a:r>
              <a:rPr lang="en-US" dirty="0"/>
              <a:t>The implementation of DevOps KPIs is built on five steps:</a:t>
            </a:r>
          </a:p>
          <a:p>
            <a:pPr marL="971550" lvl="1" indent="-514350">
              <a:buFont typeface="+mj-lt"/>
              <a:buAutoNum type="arabicParenR"/>
            </a:pPr>
            <a:r>
              <a:rPr lang="en-US" dirty="0" smtClean="0"/>
              <a:t>Identify</a:t>
            </a:r>
            <a:endParaRPr lang="en-US" dirty="0"/>
          </a:p>
          <a:p>
            <a:pPr lvl="2"/>
            <a:r>
              <a:rPr lang="en-US" dirty="0"/>
              <a:t>Identify the set of KPIs to be tracked for your organization</a:t>
            </a:r>
          </a:p>
          <a:p>
            <a:pPr marL="971550" lvl="1" indent="-514350">
              <a:buFont typeface="+mj-lt"/>
              <a:buAutoNum type="arabicParenR"/>
            </a:pPr>
            <a:r>
              <a:rPr lang="en-US" dirty="0" smtClean="0"/>
              <a:t>Create</a:t>
            </a:r>
            <a:endParaRPr lang="en-US" dirty="0"/>
          </a:p>
          <a:p>
            <a:pPr lvl="2"/>
            <a:r>
              <a:rPr lang="en-US" dirty="0"/>
              <a:t>Prepare dashboards to view or list KPI results</a:t>
            </a:r>
          </a:p>
          <a:p>
            <a:pPr marL="971550" lvl="1" indent="-514350">
              <a:lnSpc>
                <a:spcPct val="100000"/>
              </a:lnSpc>
              <a:buFont typeface="+mj-lt"/>
              <a:buAutoNum type="arabicParenR"/>
            </a:pPr>
            <a:r>
              <a:rPr lang="en-US" dirty="0" smtClean="0"/>
              <a:t>Evaluate</a:t>
            </a:r>
            <a:endParaRPr lang="en-US" dirty="0"/>
          </a:p>
          <a:p>
            <a:pPr lvl="2"/>
            <a:r>
              <a:rPr lang="en-US" dirty="0"/>
              <a:t>See how successful these KPIs are in meeting business goals</a:t>
            </a:r>
          </a:p>
          <a:p>
            <a:pPr marL="971550" lvl="1" indent="-514350">
              <a:lnSpc>
                <a:spcPct val="110000"/>
              </a:lnSpc>
              <a:buFont typeface="+mj-lt"/>
              <a:buAutoNum type="arabicParenR"/>
            </a:pPr>
            <a:r>
              <a:rPr lang="en-US" dirty="0" smtClean="0"/>
              <a:t>Change</a:t>
            </a:r>
            <a:endParaRPr lang="en-US" dirty="0"/>
          </a:p>
          <a:p>
            <a:pPr lvl="2"/>
            <a:r>
              <a:rPr lang="en-US" dirty="0" smtClean="0"/>
              <a:t>Plan </a:t>
            </a:r>
            <a:r>
              <a:rPr lang="en-US" dirty="0"/>
              <a:t>strategies for performance improvement in respective areas</a:t>
            </a:r>
          </a:p>
          <a:p>
            <a:pPr marL="971550" lvl="1" indent="-514350">
              <a:lnSpc>
                <a:spcPct val="120000"/>
              </a:lnSpc>
              <a:buFont typeface="+mj-lt"/>
              <a:buAutoNum type="arabicParenR"/>
            </a:pPr>
            <a:r>
              <a:rPr lang="en-US" dirty="0" smtClean="0"/>
              <a:t>Assess</a:t>
            </a:r>
            <a:endParaRPr lang="en-US" dirty="0"/>
          </a:p>
          <a:p>
            <a:pPr lvl="2"/>
            <a:r>
              <a:rPr lang="en-US" dirty="0"/>
              <a:t>Cross-check if KPIs meet the desired objectives and make changes, if </a:t>
            </a:r>
            <a:r>
              <a:rPr lang="en-US" dirty="0" smtClean="0"/>
              <a:t>necessary</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264352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6 Key DevOps Metrics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67450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Key DevOps Metrics</a:t>
            </a:r>
          </a:p>
        </p:txBody>
      </p:sp>
      <p:sp>
        <p:nvSpPr>
          <p:cNvPr id="3" name="Content Placeholder 2"/>
          <p:cNvSpPr>
            <a:spLocks noGrp="1"/>
          </p:cNvSpPr>
          <p:nvPr>
            <p:ph idx="1"/>
          </p:nvPr>
        </p:nvSpPr>
        <p:spPr/>
        <p:txBody>
          <a:bodyPr/>
          <a:lstStyle/>
          <a:p>
            <a:r>
              <a:rPr lang="en-US" dirty="0"/>
              <a:t>The following six metrics can be important for measuring DevOps performance and progress in most </a:t>
            </a:r>
            <a:r>
              <a:rPr lang="en-US" dirty="0" smtClean="0"/>
              <a:t>organizations</a:t>
            </a:r>
          </a:p>
          <a:p>
            <a:pPr marL="914400" lvl="1" indent="-457200">
              <a:buFont typeface="+mj-lt"/>
              <a:buAutoNum type="arabicPeriod"/>
            </a:pPr>
            <a:r>
              <a:rPr lang="en-US" dirty="0"/>
              <a:t>Lead </a:t>
            </a:r>
            <a:r>
              <a:rPr lang="en-US" dirty="0" smtClean="0"/>
              <a:t>Time</a:t>
            </a:r>
          </a:p>
          <a:p>
            <a:pPr marL="914400" lvl="1" indent="-457200">
              <a:buFont typeface="+mj-lt"/>
              <a:buAutoNum type="arabicPeriod"/>
            </a:pPr>
            <a:r>
              <a:rPr lang="en-US" dirty="0"/>
              <a:t>Deployment </a:t>
            </a:r>
            <a:r>
              <a:rPr lang="en-US" dirty="0" smtClean="0"/>
              <a:t>Frequency</a:t>
            </a:r>
          </a:p>
          <a:p>
            <a:pPr marL="914400" lvl="1" indent="-457200">
              <a:buFont typeface="+mj-lt"/>
              <a:buAutoNum type="arabicPeriod"/>
            </a:pPr>
            <a:r>
              <a:rPr lang="en-US" dirty="0"/>
              <a:t>Change Failure </a:t>
            </a:r>
            <a:r>
              <a:rPr lang="en-US" dirty="0" smtClean="0"/>
              <a:t>Rate</a:t>
            </a:r>
          </a:p>
          <a:p>
            <a:pPr marL="914400" lvl="1" indent="-457200">
              <a:buFont typeface="+mj-lt"/>
              <a:buAutoNum type="arabicPeriod"/>
            </a:pPr>
            <a:r>
              <a:rPr lang="en-US" dirty="0"/>
              <a:t>Mean Time to Recovery (MTTR</a:t>
            </a:r>
            <a:r>
              <a:rPr lang="en-US" dirty="0" smtClean="0"/>
              <a:t>)</a:t>
            </a:r>
          </a:p>
          <a:p>
            <a:pPr marL="914400" lvl="1" indent="-457200">
              <a:buFont typeface="+mj-lt"/>
              <a:buAutoNum type="arabicPeriod"/>
            </a:pPr>
            <a:r>
              <a:rPr lang="en-US" dirty="0"/>
              <a:t>Customer Ticket </a:t>
            </a:r>
            <a:r>
              <a:rPr lang="en-US" dirty="0" smtClean="0"/>
              <a:t>Volume</a:t>
            </a:r>
          </a:p>
          <a:p>
            <a:pPr marL="914400" lvl="1" indent="-457200">
              <a:buFont typeface="+mj-lt"/>
              <a:buAutoNum type="arabicPeriod"/>
            </a:pPr>
            <a:r>
              <a:rPr lang="en-US" dirty="0"/>
              <a:t>Defect Escape Rate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3009427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a:lnSpc>
                <a:spcPct val="150000"/>
              </a:lnSpc>
            </a:pPr>
            <a:r>
              <a:rPr lang="en-US" dirty="0" smtClean="0"/>
              <a:t>6 Steps </a:t>
            </a:r>
            <a:r>
              <a:rPr lang="en-US" dirty="0"/>
              <a:t>to DevOps Success</a:t>
            </a:r>
            <a:endParaRPr lang="en-US" dirty="0" smtClean="0"/>
          </a:p>
          <a:p>
            <a:pPr>
              <a:lnSpc>
                <a:spcPct val="150000"/>
              </a:lnSpc>
            </a:pPr>
            <a:r>
              <a:rPr lang="en-US" dirty="0" smtClean="0"/>
              <a:t>How </a:t>
            </a:r>
            <a:r>
              <a:rPr lang="en-US" dirty="0"/>
              <a:t>to Measure DevOps Success</a:t>
            </a:r>
            <a:r>
              <a:rPr lang="en-US" dirty="0" smtClean="0"/>
              <a:t>?</a:t>
            </a:r>
          </a:p>
          <a:p>
            <a:pPr>
              <a:lnSpc>
                <a:spcPct val="150000"/>
              </a:lnSpc>
            </a:pPr>
            <a:r>
              <a:rPr lang="en-US" dirty="0"/>
              <a:t>Steps to Implementing DevOps ‘KPIs</a:t>
            </a:r>
            <a:r>
              <a:rPr lang="en-US" dirty="0" smtClean="0"/>
              <a:t>’</a:t>
            </a:r>
          </a:p>
          <a:p>
            <a:pPr>
              <a:lnSpc>
                <a:spcPct val="150000"/>
              </a:lnSpc>
            </a:pPr>
            <a:r>
              <a:rPr lang="en-US" dirty="0"/>
              <a:t>6 Key DevOps Metrics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792989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Lead </a:t>
            </a:r>
            <a:r>
              <a:rPr lang="en-US" dirty="0" smtClean="0"/>
              <a:t>Time</a:t>
            </a:r>
            <a:endParaRPr lang="en-US" dirty="0"/>
          </a:p>
        </p:txBody>
      </p:sp>
      <p:sp>
        <p:nvSpPr>
          <p:cNvPr id="3" name="Content Placeholder 2"/>
          <p:cNvSpPr>
            <a:spLocks noGrp="1"/>
          </p:cNvSpPr>
          <p:nvPr>
            <p:ph idx="1"/>
          </p:nvPr>
        </p:nvSpPr>
        <p:spPr/>
        <p:txBody>
          <a:bodyPr/>
          <a:lstStyle/>
          <a:p>
            <a:r>
              <a:rPr lang="en-US" dirty="0"/>
              <a:t>The time it takes to implement, test, and deliver code. </a:t>
            </a:r>
            <a:endParaRPr lang="en-US" dirty="0" smtClean="0"/>
          </a:p>
          <a:p>
            <a:r>
              <a:rPr lang="en-US" dirty="0" smtClean="0"/>
              <a:t>To </a:t>
            </a:r>
            <a:r>
              <a:rPr lang="en-US" dirty="0"/>
              <a:t>measure delivery time, the team must clearly define the start and end of the work (e.g. measurable time from code commitment to production deployment). </a:t>
            </a:r>
            <a:endParaRPr lang="en-US" dirty="0" smtClean="0"/>
          </a:p>
          <a:p>
            <a:r>
              <a:rPr lang="en-US" dirty="0" smtClean="0"/>
              <a:t>The </a:t>
            </a:r>
            <a:r>
              <a:rPr lang="en-US" dirty="0"/>
              <a:t>goal is to speed up deployment through automation and reduce overall deployment time, for example by optimizing test integration and automation.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1003919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Frequency</a:t>
            </a:r>
          </a:p>
        </p:txBody>
      </p:sp>
      <p:sp>
        <p:nvSpPr>
          <p:cNvPr id="3" name="Content Placeholder 2"/>
          <p:cNvSpPr>
            <a:spLocks noGrp="1"/>
          </p:cNvSpPr>
          <p:nvPr>
            <p:ph idx="1"/>
          </p:nvPr>
        </p:nvSpPr>
        <p:spPr/>
        <p:txBody>
          <a:bodyPr/>
          <a:lstStyle/>
          <a:p>
            <a:r>
              <a:rPr lang="en-US" dirty="0"/>
              <a:t>The number of software deployments over a period of time. </a:t>
            </a:r>
            <a:endParaRPr lang="en-US" dirty="0" smtClean="0"/>
          </a:p>
          <a:p>
            <a:r>
              <a:rPr lang="en-US" dirty="0" smtClean="0"/>
              <a:t>It </a:t>
            </a:r>
            <a:r>
              <a:rPr lang="en-US" dirty="0"/>
              <a:t>can be measured in a variety of ways, including automated deployment pipelines, API calls, and manual scripts. </a:t>
            </a:r>
          </a:p>
          <a:p>
            <a:r>
              <a:rPr lang="en-US" dirty="0" smtClean="0"/>
              <a:t>This </a:t>
            </a:r>
            <a:r>
              <a:rPr lang="en-US" dirty="0"/>
              <a:t>metric has to do with technical performance of the deployment pipeline, not frequency of delivery, because not all deployments are pushed to production. However, more frequent deployments can reduce errors associated with failed deployments, which affect overall customer satisfaction.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376371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Failure Rate</a:t>
            </a:r>
          </a:p>
        </p:txBody>
      </p:sp>
      <p:sp>
        <p:nvSpPr>
          <p:cNvPr id="3" name="Content Placeholder 2"/>
          <p:cNvSpPr>
            <a:spLocks noGrp="1"/>
          </p:cNvSpPr>
          <p:nvPr>
            <p:ph idx="1"/>
          </p:nvPr>
        </p:nvSpPr>
        <p:spPr/>
        <p:txBody>
          <a:bodyPr/>
          <a:lstStyle/>
          <a:p>
            <a:r>
              <a:rPr lang="en-US" dirty="0"/>
              <a:t>Improving velocity seems to be one of the ultimate goals of a DevOps initiative, but it should be assessed along with failure rates. </a:t>
            </a:r>
            <a:endParaRPr lang="en-US" dirty="0" smtClean="0"/>
          </a:p>
          <a:p>
            <a:r>
              <a:rPr lang="en-US" dirty="0" smtClean="0"/>
              <a:t>Frequent </a:t>
            </a:r>
            <a:r>
              <a:rPr lang="en-US" dirty="0"/>
              <a:t>failures of changes that are deployed to production can ultimately lead to unsatisfied customers.</a:t>
            </a:r>
          </a:p>
          <a:p>
            <a:r>
              <a:rPr lang="en-US" dirty="0" smtClean="0"/>
              <a:t>If </a:t>
            </a:r>
            <a:r>
              <a:rPr lang="en-US" dirty="0"/>
              <a:t>KPIs show a higher rate of failure as deployments increase, it’s time to slow down and investigate issues in the development and deployment pipeline.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1549349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 Time to Recovery (MTTR)</a:t>
            </a:r>
          </a:p>
        </p:txBody>
      </p:sp>
      <p:sp>
        <p:nvSpPr>
          <p:cNvPr id="3" name="Content Placeholder 2"/>
          <p:cNvSpPr>
            <a:spLocks noGrp="1"/>
          </p:cNvSpPr>
          <p:nvPr>
            <p:ph idx="1"/>
          </p:nvPr>
        </p:nvSpPr>
        <p:spPr/>
        <p:txBody>
          <a:bodyPr>
            <a:normAutofit/>
          </a:bodyPr>
          <a:lstStyle/>
          <a:p>
            <a:r>
              <a:rPr lang="en-US" dirty="0" smtClean="0"/>
              <a:t>This </a:t>
            </a:r>
            <a:r>
              <a:rPr lang="en-US" dirty="0"/>
              <a:t>indicator tracks how long it will take the organization to recover from failure. </a:t>
            </a:r>
            <a:endParaRPr lang="en-US" dirty="0" smtClean="0"/>
          </a:p>
          <a:p>
            <a:r>
              <a:rPr lang="en-US" dirty="0" smtClean="0"/>
              <a:t>It </a:t>
            </a:r>
            <a:r>
              <a:rPr lang="en-US" dirty="0"/>
              <a:t>is a key business indicator because it reflects the ability to minimize disruption and recover normal operations quickly. </a:t>
            </a:r>
            <a:endParaRPr lang="en-US" dirty="0" smtClean="0"/>
          </a:p>
          <a:p>
            <a:r>
              <a:rPr lang="en-US" dirty="0" smtClean="0"/>
              <a:t>It </a:t>
            </a:r>
            <a:r>
              <a:rPr lang="en-US" dirty="0"/>
              <a:t>is usually measured in minutes or hours, and can sometimes refer to time during business days, not clock time. </a:t>
            </a:r>
          </a:p>
          <a:p>
            <a:r>
              <a:rPr lang="en-US" dirty="0" smtClean="0"/>
              <a:t>To </a:t>
            </a:r>
            <a:r>
              <a:rPr lang="en-US" dirty="0"/>
              <a:t>reduce MTTR, it is important to have the right application monitoring tools, as well as effective collaboration between operations and developers, which can help you find root causes and deploy solutions quickly.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3917286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Ticket Volume</a:t>
            </a:r>
          </a:p>
        </p:txBody>
      </p:sp>
      <p:sp>
        <p:nvSpPr>
          <p:cNvPr id="3" name="Content Placeholder 2"/>
          <p:cNvSpPr>
            <a:spLocks noGrp="1"/>
          </p:cNvSpPr>
          <p:nvPr>
            <p:ph idx="1"/>
          </p:nvPr>
        </p:nvSpPr>
        <p:spPr/>
        <p:txBody>
          <a:bodyPr/>
          <a:lstStyle/>
          <a:p>
            <a:r>
              <a:rPr lang="en-US" dirty="0"/>
              <a:t>This metric is a measure of end user satisfaction. </a:t>
            </a:r>
            <a:endParaRPr lang="en-US" dirty="0" smtClean="0"/>
          </a:p>
          <a:p>
            <a:r>
              <a:rPr lang="en-US" dirty="0" smtClean="0"/>
              <a:t>Bugs </a:t>
            </a:r>
            <a:r>
              <a:rPr lang="en-US" dirty="0"/>
              <a:t>and errors can often bypass the testing phase and be detected by the end user. </a:t>
            </a:r>
            <a:endParaRPr lang="en-US" dirty="0" smtClean="0"/>
          </a:p>
          <a:p>
            <a:r>
              <a:rPr lang="en-US" dirty="0" smtClean="0"/>
              <a:t>Customers </a:t>
            </a:r>
            <a:r>
              <a:rPr lang="en-US" dirty="0"/>
              <a:t>will then contact support and share their feedback. </a:t>
            </a:r>
          </a:p>
          <a:p>
            <a:r>
              <a:rPr lang="en-US" dirty="0" smtClean="0"/>
              <a:t>Therefore</a:t>
            </a:r>
            <a:r>
              <a:rPr lang="en-US" dirty="0"/>
              <a:t>, the number of customer tickets marked as problems or bugs are an important indicator of application reliability. </a:t>
            </a:r>
            <a:endParaRPr lang="en-US" dirty="0" smtClean="0"/>
          </a:p>
          <a:p>
            <a:r>
              <a:rPr lang="en-US" dirty="0" smtClean="0"/>
              <a:t>A </a:t>
            </a:r>
            <a:r>
              <a:rPr lang="en-US" dirty="0"/>
              <a:t>large number of tickets indicates quality issues, while a small number indicates robustness of the application.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2774400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Escape Rate</a:t>
            </a:r>
          </a:p>
        </p:txBody>
      </p:sp>
      <p:sp>
        <p:nvSpPr>
          <p:cNvPr id="3" name="Content Placeholder 2"/>
          <p:cNvSpPr>
            <a:spLocks noGrp="1"/>
          </p:cNvSpPr>
          <p:nvPr>
            <p:ph idx="1"/>
          </p:nvPr>
        </p:nvSpPr>
        <p:spPr/>
        <p:txBody>
          <a:bodyPr/>
          <a:lstStyle/>
          <a:p>
            <a:r>
              <a:rPr lang="en-US" dirty="0"/>
              <a:t>Even with a great DevOps pipeline, defects will occur. </a:t>
            </a:r>
            <a:endParaRPr lang="en-US" dirty="0" smtClean="0"/>
          </a:p>
          <a:p>
            <a:r>
              <a:rPr lang="en-US" dirty="0" smtClean="0"/>
              <a:t>In </a:t>
            </a:r>
            <a:r>
              <a:rPr lang="en-US" dirty="0"/>
              <a:t>some cases, these defects may be detected during development or testing phases of the pipeline. But in the worst case, they will pass tests and be detected by end users.</a:t>
            </a:r>
          </a:p>
          <a:p>
            <a:r>
              <a:rPr lang="en-US" dirty="0" smtClean="0"/>
              <a:t>The </a:t>
            </a:r>
            <a:r>
              <a:rPr lang="en-US" dirty="0"/>
              <a:t>defect escape rate reflects the number of defects found in production during and after deployment. </a:t>
            </a:r>
            <a:endParaRPr lang="en-US" dirty="0" smtClean="0"/>
          </a:p>
          <a:p>
            <a:r>
              <a:rPr lang="en-US" dirty="0" smtClean="0"/>
              <a:t>It </a:t>
            </a:r>
            <a:r>
              <a:rPr lang="en-US" dirty="0"/>
              <a:t>identifies cracks in the software development process—defects slide through these cracks and indicates that the quality process should be optimized and tightened.</a:t>
            </a:r>
          </a:p>
          <a:p>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16409194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DevOps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910" y="1940179"/>
            <a:ext cx="7620000" cy="3971925"/>
          </a:xfrm>
        </p:spPr>
      </p:pic>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36711503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6 Steps to DevOps </a:t>
            </a:r>
            <a:r>
              <a:rPr lang="en-US" dirty="0" smtClean="0"/>
              <a:t>Success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2263345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Steps to DevOps Success</a:t>
            </a:r>
          </a:p>
        </p:txBody>
      </p:sp>
      <p:sp>
        <p:nvSpPr>
          <p:cNvPr id="3" name="Content Placeholder 2"/>
          <p:cNvSpPr>
            <a:spLocks noGrp="1"/>
          </p:cNvSpPr>
          <p:nvPr>
            <p:ph idx="1"/>
          </p:nvPr>
        </p:nvSpPr>
        <p:spPr/>
        <p:txBody>
          <a:bodyPr/>
          <a:lstStyle/>
          <a:p>
            <a:pPr marL="514350" indent="-514350">
              <a:lnSpc>
                <a:spcPct val="150000"/>
              </a:lnSpc>
              <a:buFont typeface="+mj-lt"/>
              <a:buAutoNum type="arabicPeriod"/>
            </a:pPr>
            <a:r>
              <a:rPr lang="en-US" dirty="0"/>
              <a:t>Educate, educate, </a:t>
            </a:r>
            <a:r>
              <a:rPr lang="en-US" dirty="0" smtClean="0"/>
              <a:t>educate</a:t>
            </a:r>
          </a:p>
          <a:p>
            <a:pPr marL="514350" indent="-514350">
              <a:lnSpc>
                <a:spcPct val="150000"/>
              </a:lnSpc>
              <a:buFont typeface="+mj-lt"/>
              <a:buAutoNum type="arabicPeriod"/>
            </a:pPr>
            <a:r>
              <a:rPr lang="en-US" dirty="0"/>
              <a:t>Start slow and then </a:t>
            </a:r>
            <a:r>
              <a:rPr lang="en-US" dirty="0" smtClean="0"/>
              <a:t>expand</a:t>
            </a:r>
          </a:p>
          <a:p>
            <a:pPr marL="514350" indent="-514350">
              <a:lnSpc>
                <a:spcPct val="150000"/>
              </a:lnSpc>
              <a:buFont typeface="+mj-lt"/>
              <a:buAutoNum type="arabicPeriod"/>
            </a:pPr>
            <a:r>
              <a:rPr lang="en-US" dirty="0"/>
              <a:t>Show the bigger </a:t>
            </a:r>
            <a:r>
              <a:rPr lang="en-US" dirty="0" smtClean="0"/>
              <a:t>picture</a:t>
            </a:r>
          </a:p>
          <a:p>
            <a:pPr marL="514350" indent="-514350">
              <a:lnSpc>
                <a:spcPct val="150000"/>
              </a:lnSpc>
              <a:buFont typeface="+mj-lt"/>
              <a:buAutoNum type="arabicPeriod"/>
            </a:pPr>
            <a:r>
              <a:rPr lang="en-US" dirty="0"/>
              <a:t>Sell DevOps to the </a:t>
            </a:r>
            <a:r>
              <a:rPr lang="en-US" dirty="0" smtClean="0"/>
              <a:t>organization</a:t>
            </a:r>
          </a:p>
          <a:p>
            <a:pPr marL="514350" indent="-514350">
              <a:lnSpc>
                <a:spcPct val="150000"/>
              </a:lnSpc>
              <a:buFont typeface="+mj-lt"/>
              <a:buAutoNum type="arabicPeriod"/>
            </a:pPr>
            <a:r>
              <a:rPr lang="en-US" dirty="0"/>
              <a:t>Encourage and </a:t>
            </a:r>
            <a:r>
              <a:rPr lang="en-US" dirty="0" smtClean="0"/>
              <a:t>reward</a:t>
            </a:r>
          </a:p>
          <a:p>
            <a:pPr marL="514350" indent="-514350">
              <a:lnSpc>
                <a:spcPct val="150000"/>
              </a:lnSpc>
              <a:buFont typeface="+mj-lt"/>
              <a:buAutoNum type="arabicPeriod"/>
            </a:pPr>
            <a:r>
              <a:rPr lang="en-US" dirty="0"/>
              <a:t>Constantly evolve, improve, and grow</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3031569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Steps to DevOps Success</a:t>
            </a:r>
          </a:p>
        </p:txBody>
      </p:sp>
      <p:sp>
        <p:nvSpPr>
          <p:cNvPr id="3" name="Content Placeholder 2"/>
          <p:cNvSpPr>
            <a:spLocks noGrp="1"/>
          </p:cNvSpPr>
          <p:nvPr>
            <p:ph idx="1"/>
          </p:nvPr>
        </p:nvSpPr>
        <p:spPr/>
        <p:txBody>
          <a:bodyPr>
            <a:normAutofit/>
          </a:bodyPr>
          <a:lstStyle/>
          <a:p>
            <a:r>
              <a:rPr lang="en-US" dirty="0"/>
              <a:t>Educate, educate, educate</a:t>
            </a:r>
          </a:p>
          <a:p>
            <a:pPr lvl="1"/>
            <a:r>
              <a:rPr lang="en-US" dirty="0"/>
              <a:t>Changing the way people think and act is the most difficult and time consuming </a:t>
            </a:r>
            <a:r>
              <a:rPr lang="en-US" dirty="0" smtClean="0"/>
              <a:t>aspect of </a:t>
            </a:r>
            <a:r>
              <a:rPr lang="en-US" dirty="0"/>
              <a:t>building a DevOps culture; it takes time to see the light and change </a:t>
            </a:r>
            <a:r>
              <a:rPr lang="en-US" dirty="0" smtClean="0"/>
              <a:t>behavior. </a:t>
            </a:r>
          </a:p>
          <a:p>
            <a:pPr lvl="1"/>
            <a:r>
              <a:rPr lang="en-US" dirty="0" smtClean="0"/>
              <a:t>The only </a:t>
            </a:r>
            <a:r>
              <a:rPr lang="en-US" dirty="0"/>
              <a:t>answer to this is to educate and keep </a:t>
            </a:r>
            <a:r>
              <a:rPr lang="en-US" dirty="0" smtClean="0"/>
              <a:t>educating.</a:t>
            </a:r>
          </a:p>
          <a:p>
            <a:pPr lvl="1"/>
            <a:r>
              <a:rPr lang="en-US" dirty="0" smtClean="0"/>
              <a:t>A </a:t>
            </a:r>
            <a:r>
              <a:rPr lang="en-US" dirty="0"/>
              <a:t>good </a:t>
            </a:r>
            <a:r>
              <a:rPr lang="en-US" dirty="0" smtClean="0"/>
              <a:t>opportunity to </a:t>
            </a:r>
            <a:r>
              <a:rPr lang="en-US" dirty="0"/>
              <a:t>remove the bureaucracy and inflexibility of traditional IT that is acting as a barrier </a:t>
            </a:r>
            <a:r>
              <a:rPr lang="en-US" dirty="0" smtClean="0"/>
              <a:t>to development </a:t>
            </a:r>
            <a:r>
              <a:rPr lang="en-US" dirty="0"/>
              <a:t>and begin your move to the cloud</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1052007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Steps to DevOps Success</a:t>
            </a:r>
          </a:p>
        </p:txBody>
      </p:sp>
      <p:sp>
        <p:nvSpPr>
          <p:cNvPr id="3" name="Content Placeholder 2"/>
          <p:cNvSpPr>
            <a:spLocks noGrp="1"/>
          </p:cNvSpPr>
          <p:nvPr>
            <p:ph idx="1"/>
          </p:nvPr>
        </p:nvSpPr>
        <p:spPr/>
        <p:txBody>
          <a:bodyPr>
            <a:normAutofit/>
          </a:bodyPr>
          <a:lstStyle/>
          <a:p>
            <a:r>
              <a:rPr lang="en-US" dirty="0"/>
              <a:t>Start slow and then expand</a:t>
            </a:r>
          </a:p>
          <a:p>
            <a:pPr lvl="1"/>
            <a:r>
              <a:rPr lang="en-US" dirty="0"/>
              <a:t>Your staff might feel that if it is not broken, we do not need to fix it. </a:t>
            </a:r>
            <a:endParaRPr lang="en-US" dirty="0" smtClean="0"/>
          </a:p>
          <a:p>
            <a:pPr lvl="1"/>
            <a:r>
              <a:rPr lang="en-US" dirty="0" smtClean="0"/>
              <a:t>Help </a:t>
            </a:r>
            <a:r>
              <a:rPr lang="en-US" dirty="0"/>
              <a:t>them understand that while things are functioning, they can still be better</a:t>
            </a:r>
            <a:r>
              <a:rPr lang="en-US" dirty="0" smtClean="0"/>
              <a:t>.</a:t>
            </a:r>
          </a:p>
          <a:p>
            <a:pPr lvl="1"/>
            <a:r>
              <a:rPr lang="en-US" dirty="0" smtClean="0"/>
              <a:t>While </a:t>
            </a:r>
            <a:r>
              <a:rPr lang="en-US" dirty="0"/>
              <a:t>building understanding across the enterprise, start progressing with one team. </a:t>
            </a:r>
            <a:endParaRPr lang="en-US" dirty="0" smtClean="0"/>
          </a:p>
          <a:p>
            <a:pPr lvl="1"/>
            <a:r>
              <a:rPr lang="en-US" dirty="0" smtClean="0"/>
              <a:t>Analyze </a:t>
            </a:r>
            <a:r>
              <a:rPr lang="en-US" dirty="0"/>
              <a:t>existing processes against the new principles, and see where DevOps practices can add value. </a:t>
            </a:r>
            <a:endParaRPr lang="en-US" dirty="0" smtClean="0"/>
          </a:p>
          <a:p>
            <a:pPr lvl="1"/>
            <a:r>
              <a:rPr lang="en-US" dirty="0" smtClean="0"/>
              <a:t>Start from </a:t>
            </a:r>
            <a:r>
              <a:rPr lang="en-US" dirty="0"/>
              <a:t>a simple problem first, </a:t>
            </a:r>
            <a:r>
              <a:rPr lang="en-US" dirty="0" smtClean="0"/>
              <a:t>optimizing </a:t>
            </a:r>
            <a:r>
              <a:rPr lang="en-US" dirty="0"/>
              <a:t>and automating where appropriate.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332022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Steps to DevOps Success</a:t>
            </a:r>
          </a:p>
        </p:txBody>
      </p:sp>
      <p:sp>
        <p:nvSpPr>
          <p:cNvPr id="3" name="Content Placeholder 2"/>
          <p:cNvSpPr>
            <a:spLocks noGrp="1"/>
          </p:cNvSpPr>
          <p:nvPr>
            <p:ph idx="1"/>
          </p:nvPr>
        </p:nvSpPr>
        <p:spPr/>
        <p:txBody>
          <a:bodyPr>
            <a:normAutofit/>
          </a:bodyPr>
          <a:lstStyle/>
          <a:p>
            <a:r>
              <a:rPr lang="en-US" dirty="0" smtClean="0"/>
              <a:t>Show the bigger picture</a:t>
            </a:r>
          </a:p>
          <a:p>
            <a:pPr lvl="1"/>
            <a:r>
              <a:rPr lang="en-US" dirty="0" smtClean="0"/>
              <a:t>Remember that not all changes are unicorns and rainbows. </a:t>
            </a:r>
          </a:p>
          <a:p>
            <a:pPr lvl="1"/>
            <a:r>
              <a:rPr lang="en-US" dirty="0" smtClean="0"/>
              <a:t>There will be new processes and tooling, which means you need to change people’s habits. </a:t>
            </a:r>
          </a:p>
          <a:p>
            <a:pPr lvl="1"/>
            <a:r>
              <a:rPr lang="en-US" dirty="0" smtClean="0"/>
              <a:t>This might be good news for the organization but bad for a specific unit. For example, developers may lose some of their freedom when processes are cleared up making them a bit more restrictive. </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1298674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Steps to DevOps Success</a:t>
            </a:r>
          </a:p>
        </p:txBody>
      </p:sp>
      <p:sp>
        <p:nvSpPr>
          <p:cNvPr id="3" name="Content Placeholder 2"/>
          <p:cNvSpPr>
            <a:spLocks noGrp="1"/>
          </p:cNvSpPr>
          <p:nvPr>
            <p:ph idx="1"/>
          </p:nvPr>
        </p:nvSpPr>
        <p:spPr/>
        <p:txBody>
          <a:bodyPr>
            <a:normAutofit/>
          </a:bodyPr>
          <a:lstStyle/>
          <a:p>
            <a:r>
              <a:rPr lang="en-US" dirty="0"/>
              <a:t>Sell DevOps to the </a:t>
            </a:r>
            <a:r>
              <a:rPr lang="en-US" dirty="0" smtClean="0"/>
              <a:t>organization</a:t>
            </a:r>
            <a:endParaRPr lang="en-US" dirty="0"/>
          </a:p>
          <a:p>
            <a:pPr lvl="1"/>
            <a:r>
              <a:rPr lang="en-US" dirty="0"/>
              <a:t>To fight through natural human resistance of change it is important to frame </a:t>
            </a:r>
            <a:r>
              <a:rPr lang="en-US" dirty="0" smtClean="0"/>
              <a:t>DevOps in </a:t>
            </a:r>
            <a:r>
              <a:rPr lang="en-US" dirty="0"/>
              <a:t>ways that people can see how it benefits them. </a:t>
            </a:r>
            <a:endParaRPr lang="en-US" dirty="0" smtClean="0"/>
          </a:p>
          <a:p>
            <a:pPr lvl="1"/>
            <a:r>
              <a:rPr lang="en-US" dirty="0" smtClean="0"/>
              <a:t>You </a:t>
            </a:r>
            <a:r>
              <a:rPr lang="en-US" dirty="0"/>
              <a:t>need to sell DevOps to all </a:t>
            </a:r>
            <a:r>
              <a:rPr lang="en-US" dirty="0" smtClean="0"/>
              <a:t>your teams </a:t>
            </a:r>
            <a:r>
              <a:rPr lang="en-US" dirty="0"/>
              <a:t>and the management as well. </a:t>
            </a:r>
            <a:endParaRPr lang="en-US" dirty="0" smtClean="0"/>
          </a:p>
          <a:p>
            <a:pPr lvl="1"/>
            <a:r>
              <a:rPr lang="en-US" dirty="0" smtClean="0"/>
              <a:t>Tell </a:t>
            </a:r>
            <a:r>
              <a:rPr lang="en-US" dirty="0"/>
              <a:t>everyone about the tremendous gains </a:t>
            </a:r>
            <a:r>
              <a:rPr lang="en-US" dirty="0" smtClean="0"/>
              <a:t>they will </a:t>
            </a:r>
            <a:r>
              <a:rPr lang="en-US" dirty="0"/>
              <a:t>receive with automation: less manual work, simplified processes, better </a:t>
            </a:r>
            <a:r>
              <a:rPr lang="en-US" dirty="0" smtClean="0"/>
              <a:t>visibility and </a:t>
            </a:r>
            <a:r>
              <a:rPr lang="en-US" dirty="0"/>
              <a:t>trustworthy metrics.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1170502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Steps to DevOps Success</a:t>
            </a:r>
          </a:p>
        </p:txBody>
      </p:sp>
      <p:sp>
        <p:nvSpPr>
          <p:cNvPr id="3" name="Content Placeholder 2"/>
          <p:cNvSpPr>
            <a:spLocks noGrp="1"/>
          </p:cNvSpPr>
          <p:nvPr>
            <p:ph idx="1"/>
          </p:nvPr>
        </p:nvSpPr>
        <p:spPr/>
        <p:txBody>
          <a:bodyPr>
            <a:normAutofit/>
          </a:bodyPr>
          <a:lstStyle/>
          <a:p>
            <a:r>
              <a:rPr lang="en-US" dirty="0"/>
              <a:t>Encourage and reward</a:t>
            </a:r>
          </a:p>
          <a:p>
            <a:pPr lvl="1"/>
            <a:r>
              <a:rPr lang="en-US" dirty="0"/>
              <a:t>Introducing the benefits alone might not be enough. </a:t>
            </a:r>
            <a:endParaRPr lang="en-US" dirty="0" smtClean="0"/>
          </a:p>
          <a:p>
            <a:pPr lvl="1"/>
            <a:r>
              <a:rPr lang="en-US" dirty="0" smtClean="0"/>
              <a:t>Try </a:t>
            </a:r>
            <a:r>
              <a:rPr lang="en-US" dirty="0"/>
              <a:t>to build a culture that encourages change, rewards new ideas, and fosters innovation. </a:t>
            </a:r>
            <a:endParaRPr lang="en-US" dirty="0" smtClean="0"/>
          </a:p>
          <a:p>
            <a:pPr lvl="1"/>
            <a:r>
              <a:rPr lang="en-US" dirty="0" smtClean="0"/>
              <a:t>Whether </a:t>
            </a:r>
            <a:r>
              <a:rPr lang="en-US" dirty="0"/>
              <a:t>you’re a </a:t>
            </a:r>
            <a:r>
              <a:rPr lang="en-US" dirty="0" smtClean="0"/>
              <a:t>software developer</a:t>
            </a:r>
            <a:r>
              <a:rPr lang="en-US" dirty="0"/>
              <a:t>, operations manager, or inspirational leader, becoming a master of your </a:t>
            </a:r>
            <a:r>
              <a:rPr lang="en-US" dirty="0" smtClean="0"/>
              <a:t>craft takes </a:t>
            </a:r>
            <a:r>
              <a:rPr lang="en-US" dirty="0"/>
              <a:t>time; you cannot turn into a great developer or manager overnight. </a:t>
            </a:r>
            <a:endParaRPr lang="en-US" dirty="0" smtClean="0"/>
          </a:p>
          <a:p>
            <a:pPr lvl="1"/>
            <a:r>
              <a:rPr lang="en-US" dirty="0" smtClean="0"/>
              <a:t>You should start </a:t>
            </a:r>
            <a:r>
              <a:rPr lang="en-US" dirty="0"/>
              <a:t>small, learn, and adapt to build your skills and senses. </a:t>
            </a:r>
            <a:endParaRPr lang="en-US" dirty="0" smtClean="0"/>
          </a:p>
          <a:p>
            <a:pPr lvl="1"/>
            <a:r>
              <a:rPr lang="en-US" dirty="0" smtClean="0"/>
              <a:t>Motivate </a:t>
            </a:r>
            <a:r>
              <a:rPr lang="en-US" dirty="0"/>
              <a:t>individuals </a:t>
            </a:r>
            <a:r>
              <a:rPr lang="en-US" dirty="0" smtClean="0"/>
              <a:t>or teams </a:t>
            </a:r>
            <a:r>
              <a:rPr lang="en-US" dirty="0"/>
              <a:t>to take on new challenges, come up with development suggestions of their own</a:t>
            </a:r>
            <a:r>
              <a:rPr lang="en-US" dirty="0" smtClean="0"/>
              <a:t>, and </a:t>
            </a:r>
            <a:r>
              <a:rPr lang="en-US" dirty="0"/>
              <a:t>be supportive to all ideas.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507333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2616</TotalTime>
  <Words>1488</Words>
  <Application>Microsoft Office PowerPoint</Application>
  <PresentationFormat>Widescreen</PresentationFormat>
  <Paragraphs>148</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Candara</vt:lpstr>
      <vt:lpstr>Office Theme</vt:lpstr>
      <vt:lpstr>DevOps Metrics</vt:lpstr>
      <vt:lpstr>Outline</vt:lpstr>
      <vt:lpstr>6 Steps to DevOps Success</vt:lpstr>
      <vt:lpstr>6 Steps to DevOps Success</vt:lpstr>
      <vt:lpstr>6 Steps to DevOps Success</vt:lpstr>
      <vt:lpstr>6 Steps to DevOps Success</vt:lpstr>
      <vt:lpstr>6 Steps to DevOps Success</vt:lpstr>
      <vt:lpstr>6 Steps to DevOps Success</vt:lpstr>
      <vt:lpstr>6 Steps to DevOps Success</vt:lpstr>
      <vt:lpstr>6 Steps to DevOps Success</vt:lpstr>
      <vt:lpstr>How to Measure DevOps Success?</vt:lpstr>
      <vt:lpstr>How to Measure DevOps Success?</vt:lpstr>
      <vt:lpstr>What are DevOps Metrics?</vt:lpstr>
      <vt:lpstr>Characteristics of Useful DevOps Metrics</vt:lpstr>
      <vt:lpstr>Steps to Implementing DevOps ‘KPIs’</vt:lpstr>
      <vt:lpstr>Steps to Implementing DevOps ‘KPIs’</vt:lpstr>
      <vt:lpstr>Steps to Implementing DevOps ‘KPIs’</vt:lpstr>
      <vt:lpstr>6 Key DevOps Metrics</vt:lpstr>
      <vt:lpstr>6 Key DevOps Metrics</vt:lpstr>
      <vt:lpstr>Lead Time</vt:lpstr>
      <vt:lpstr>Deployment Frequency</vt:lpstr>
      <vt:lpstr>Change Failure Rate</vt:lpstr>
      <vt:lpstr>Mean Time to Recovery (MTTR)</vt:lpstr>
      <vt:lpstr>Customer Ticket Volume</vt:lpstr>
      <vt:lpstr>Defect Escape Rate</vt:lpstr>
      <vt:lpstr>Measuring DevOps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213</cp:revision>
  <cp:lastPrinted>2021-10-18T07:27:50Z</cp:lastPrinted>
  <dcterms:created xsi:type="dcterms:W3CDTF">2021-10-12T10:09:12Z</dcterms:created>
  <dcterms:modified xsi:type="dcterms:W3CDTF">2022-03-31T05:20:05Z</dcterms:modified>
</cp:coreProperties>
</file>