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5/8/layout/pyramid2" loCatId="list" qsTypeId="urn:microsoft.com/office/officeart/2005/8/quickstyle/simple1" qsCatId="simple" csTypeId="urn:microsoft.com/office/officeart/2005/8/colors/accent3_4" csCatId="accent3" phldr="1"/>
      <dgm:spPr/>
    </dgm:pt>
    <dgm:pt modelId="{E13674D0-621E-4D87-A6FE-A4720E0889EB}">
      <dgm:prSet phldrT="[Text]"/>
      <dgm:spPr/>
      <dgm:t>
        <a:bodyPr/>
        <a:lstStyle/>
        <a:p>
          <a:r>
            <a:rPr lang="en-US" dirty="0" smtClean="0">
              <a:latin typeface="Candara" panose="020E0502030303020204" pitchFamily="34" charset="0"/>
            </a:rPr>
            <a:t>Test policy of the organization</a:t>
          </a:r>
          <a:endParaRPr lang="en-US" dirty="0">
            <a:latin typeface="Candara" panose="020E0502030303020204" pitchFamily="34" charset="0"/>
          </a:endParaRPr>
        </a:p>
      </dgm:t>
    </dgm:pt>
    <dgm:pt modelId="{A6195A60-C834-4D33-A165-499A1F69B07F}" type="parTrans" cxnId="{E189A79D-DDF5-400F-9147-F2B1033611FF}">
      <dgm:prSet/>
      <dgm:spPr/>
      <dgm:t>
        <a:bodyPr/>
        <a:lstStyle/>
        <a:p>
          <a:endParaRPr lang="en-US">
            <a:latin typeface="Candara" panose="020E0502030303020204" pitchFamily="34" charset="0"/>
          </a:endParaRPr>
        </a:p>
      </dgm:t>
    </dgm:pt>
    <dgm:pt modelId="{A543C659-4948-4FF6-9EB7-C920DE7122FE}" type="sibTrans" cxnId="{E189A79D-DDF5-400F-9147-F2B1033611FF}">
      <dgm:prSet/>
      <dgm:spPr/>
      <dgm:t>
        <a:bodyPr/>
        <a:lstStyle/>
        <a:p>
          <a:endParaRPr lang="en-US">
            <a:latin typeface="Candara" panose="020E0502030303020204" pitchFamily="34" charset="0"/>
          </a:endParaRPr>
        </a:p>
      </dgm:t>
    </dgm:pt>
    <dgm:pt modelId="{4A65A7A9-8F92-479C-A4E8-626AEC4EAC9E}">
      <dgm:prSet phldrT="[Text]"/>
      <dgm:spPr/>
      <dgm:t>
        <a:bodyPr/>
        <a:lstStyle/>
        <a:p>
          <a:r>
            <a:rPr lang="en-US" dirty="0" smtClean="0">
              <a:latin typeface="Candara" panose="020E0502030303020204" pitchFamily="34" charset="0"/>
            </a:rPr>
            <a:t>Scope of testing</a:t>
          </a:r>
          <a:endParaRPr lang="en-US" dirty="0">
            <a:latin typeface="Candara" panose="020E0502030303020204" pitchFamily="34" charset="0"/>
          </a:endParaRPr>
        </a:p>
      </dgm:t>
    </dgm:pt>
    <dgm:pt modelId="{455E563B-0718-47FA-8E13-A71F493B06E7}" type="parTrans" cxnId="{4F6234F0-C97D-4525-87B0-B4A64EE88232}">
      <dgm:prSet/>
      <dgm:spPr/>
      <dgm:t>
        <a:bodyPr/>
        <a:lstStyle/>
        <a:p>
          <a:endParaRPr lang="en-US">
            <a:latin typeface="Candara" panose="020E0502030303020204" pitchFamily="34" charset="0"/>
          </a:endParaRPr>
        </a:p>
      </dgm:t>
    </dgm:pt>
    <dgm:pt modelId="{C692A8E3-D4E4-4CE2-8677-D1BDB6F0AEEB}" type="sibTrans" cxnId="{4F6234F0-C97D-4525-87B0-B4A64EE88232}">
      <dgm:prSet/>
      <dgm:spPr/>
      <dgm:t>
        <a:bodyPr/>
        <a:lstStyle/>
        <a:p>
          <a:endParaRPr lang="en-US">
            <a:latin typeface="Candara" panose="020E0502030303020204" pitchFamily="34" charset="0"/>
          </a:endParaRPr>
        </a:p>
      </dgm:t>
    </dgm:pt>
    <dgm:pt modelId="{1D9FA69E-1A16-4C75-B0C5-267C192B9D19}">
      <dgm:prSet phldrT="[Text]"/>
      <dgm:spPr/>
      <dgm:t>
        <a:bodyPr/>
        <a:lstStyle/>
        <a:p>
          <a:r>
            <a:rPr lang="en-US" dirty="0" smtClean="0">
              <a:latin typeface="Candara" panose="020E0502030303020204" pitchFamily="34" charset="0"/>
            </a:rPr>
            <a:t>Objectives, risks, constraints</a:t>
          </a:r>
          <a:endParaRPr lang="en-US" dirty="0">
            <a:latin typeface="Candara" panose="020E0502030303020204" pitchFamily="34" charset="0"/>
          </a:endParaRPr>
        </a:p>
      </dgm:t>
    </dgm:pt>
    <dgm:pt modelId="{B428423A-AD8F-4043-AB29-D968756A6221}" type="parTrans" cxnId="{21757579-B9FC-495B-98AF-7570AC61E279}">
      <dgm:prSet/>
      <dgm:spPr/>
      <dgm:t>
        <a:bodyPr/>
        <a:lstStyle/>
        <a:p>
          <a:endParaRPr lang="en-US">
            <a:latin typeface="Candara" panose="020E0502030303020204" pitchFamily="34" charset="0"/>
          </a:endParaRPr>
        </a:p>
      </dgm:t>
    </dgm:pt>
    <dgm:pt modelId="{620F7D75-6B10-4BBB-8C59-8CE82E4283F7}" type="sibTrans" cxnId="{21757579-B9FC-495B-98AF-7570AC61E279}">
      <dgm:prSet/>
      <dgm:spPr/>
      <dgm:t>
        <a:bodyPr/>
        <a:lstStyle/>
        <a:p>
          <a:endParaRPr lang="en-US">
            <a:latin typeface="Candara" panose="020E0502030303020204" pitchFamily="34" charset="0"/>
          </a:endParaRPr>
        </a:p>
      </dgm:t>
    </dgm:pt>
    <dgm:pt modelId="{20C14246-8639-4962-9728-9C013FEF7AB6}">
      <dgm:prSet phldrT="[Text]"/>
      <dgm:spPr/>
      <dgm:t>
        <a:bodyPr/>
        <a:lstStyle/>
        <a:p>
          <a:r>
            <a:rPr lang="en-US" dirty="0" smtClean="0">
              <a:latin typeface="Candara" panose="020E0502030303020204" pitchFamily="34" charset="0"/>
            </a:rPr>
            <a:t>criticality, testability and the availability of resources</a:t>
          </a:r>
          <a:endParaRPr lang="en-US" dirty="0">
            <a:latin typeface="Candara" panose="020E0502030303020204" pitchFamily="34" charset="0"/>
          </a:endParaRPr>
        </a:p>
      </dgm:t>
    </dgm:pt>
    <dgm:pt modelId="{0C6221A7-2B7B-4EC9-9783-124C758022A4}" type="parTrans" cxnId="{1344D384-4D19-46FC-AF76-28FC12D5B7B3}">
      <dgm:prSet/>
      <dgm:spPr/>
      <dgm:t>
        <a:bodyPr/>
        <a:lstStyle/>
        <a:p>
          <a:endParaRPr lang="en-US">
            <a:latin typeface="Candara" panose="020E0502030303020204" pitchFamily="34" charset="0"/>
          </a:endParaRPr>
        </a:p>
      </dgm:t>
    </dgm:pt>
    <dgm:pt modelId="{3C9859AF-B526-4400-AA3D-7ABA63E2C92C}" type="sibTrans" cxnId="{1344D384-4D19-46FC-AF76-28FC12D5B7B3}">
      <dgm:prSet/>
      <dgm:spPr/>
      <dgm:t>
        <a:bodyPr/>
        <a:lstStyle/>
        <a:p>
          <a:endParaRPr lang="en-US">
            <a:latin typeface="Candara" panose="020E0502030303020204" pitchFamily="34" charset="0"/>
          </a:endParaRPr>
        </a:p>
      </dgm:t>
    </dgm:pt>
    <dgm:pt modelId="{697CB3CD-4589-4374-9538-581A233C0983}" type="pres">
      <dgm:prSet presAssocID="{9640356D-FAA9-445A-B988-ED0DA045F2E6}" presName="compositeShape" presStyleCnt="0">
        <dgm:presLayoutVars>
          <dgm:dir/>
          <dgm:resizeHandles/>
        </dgm:presLayoutVars>
      </dgm:prSet>
      <dgm:spPr/>
    </dgm:pt>
    <dgm:pt modelId="{499C4C28-8193-4681-809F-5EF745181BBE}" type="pres">
      <dgm:prSet presAssocID="{9640356D-FAA9-445A-B988-ED0DA045F2E6}" presName="pyramid" presStyleLbl="node1" presStyleIdx="0" presStyleCnt="1" custScaleY="91125" custLinFactNeighborX="7425" custLinFactNeighborY="-1012"/>
      <dgm:spPr/>
    </dgm:pt>
    <dgm:pt modelId="{313F83DA-1369-4DD0-B762-A820882B462B}" type="pres">
      <dgm:prSet presAssocID="{9640356D-FAA9-445A-B988-ED0DA045F2E6}" presName="theList" presStyleCnt="0"/>
      <dgm:spPr/>
    </dgm:pt>
    <dgm:pt modelId="{7BDFEA94-AECD-4C68-8D3F-52FA96D987B3}" type="pres">
      <dgm:prSet presAssocID="{E13674D0-621E-4D87-A6FE-A4720E0889EB}" presName="aNode" presStyleLbl="fgAcc1" presStyleIdx="0" presStyleCnt="4" custScaleX="185788" custLinFactNeighborX="-50928" custLinFactNeighborY="17109">
        <dgm:presLayoutVars>
          <dgm:bulletEnabled val="1"/>
        </dgm:presLayoutVars>
      </dgm:prSet>
      <dgm:spPr/>
      <dgm:t>
        <a:bodyPr/>
        <a:lstStyle/>
        <a:p>
          <a:endParaRPr lang="en-US"/>
        </a:p>
      </dgm:t>
    </dgm:pt>
    <dgm:pt modelId="{E94F087A-70F5-4769-B60D-122332EF9014}" type="pres">
      <dgm:prSet presAssocID="{E13674D0-621E-4D87-A6FE-A4720E0889EB}" presName="aSpace" presStyleCnt="0"/>
      <dgm:spPr/>
    </dgm:pt>
    <dgm:pt modelId="{F4F34BEF-C6B4-4FFA-B3B8-529BC2837B32}" type="pres">
      <dgm:prSet presAssocID="{4A65A7A9-8F92-479C-A4E8-626AEC4EAC9E}" presName="aNode" presStyleLbl="fgAcc1" presStyleIdx="1" presStyleCnt="4" custScaleX="185788" custLinFactNeighborX="-50928" custLinFactNeighborY="17109">
        <dgm:presLayoutVars>
          <dgm:bulletEnabled val="1"/>
        </dgm:presLayoutVars>
      </dgm:prSet>
      <dgm:spPr/>
      <dgm:t>
        <a:bodyPr/>
        <a:lstStyle/>
        <a:p>
          <a:endParaRPr lang="en-US"/>
        </a:p>
      </dgm:t>
    </dgm:pt>
    <dgm:pt modelId="{A712F0AE-EDDA-4723-851B-3DC18132A57A}" type="pres">
      <dgm:prSet presAssocID="{4A65A7A9-8F92-479C-A4E8-626AEC4EAC9E}" presName="aSpace" presStyleCnt="0"/>
      <dgm:spPr/>
    </dgm:pt>
    <dgm:pt modelId="{FE2B8A20-F9C0-4818-A4F3-DFB969A20FE4}" type="pres">
      <dgm:prSet presAssocID="{1D9FA69E-1A16-4C75-B0C5-267C192B9D19}" presName="aNode" presStyleLbl="fgAcc1" presStyleIdx="2" presStyleCnt="4" custScaleX="185788" custLinFactNeighborX="-50928" custLinFactNeighborY="17109">
        <dgm:presLayoutVars>
          <dgm:bulletEnabled val="1"/>
        </dgm:presLayoutVars>
      </dgm:prSet>
      <dgm:spPr/>
      <dgm:t>
        <a:bodyPr/>
        <a:lstStyle/>
        <a:p>
          <a:endParaRPr lang="en-US"/>
        </a:p>
      </dgm:t>
    </dgm:pt>
    <dgm:pt modelId="{DFCFF5F6-61B2-4F0B-8609-F95B54A2EEF4}" type="pres">
      <dgm:prSet presAssocID="{1D9FA69E-1A16-4C75-B0C5-267C192B9D19}" presName="aSpace" presStyleCnt="0"/>
      <dgm:spPr/>
    </dgm:pt>
    <dgm:pt modelId="{D90AD4C2-011F-4075-A30E-9D697AC49650}" type="pres">
      <dgm:prSet presAssocID="{20C14246-8639-4962-9728-9C013FEF7AB6}" presName="aNode" presStyleLbl="fgAcc1" presStyleIdx="3" presStyleCnt="4" custScaleX="185885" custLinFactNeighborX="-39981" custLinFactNeighborY="30382">
        <dgm:presLayoutVars>
          <dgm:bulletEnabled val="1"/>
        </dgm:presLayoutVars>
      </dgm:prSet>
      <dgm:spPr/>
      <dgm:t>
        <a:bodyPr/>
        <a:lstStyle/>
        <a:p>
          <a:endParaRPr lang="en-US"/>
        </a:p>
      </dgm:t>
    </dgm:pt>
    <dgm:pt modelId="{5B3C9FC5-42EE-4035-8ED2-D36232F029F8}" type="pres">
      <dgm:prSet presAssocID="{20C14246-8639-4962-9728-9C013FEF7AB6}" presName="aSpace" presStyleCnt="0"/>
      <dgm:spPr/>
    </dgm:pt>
  </dgm:ptLst>
  <dgm:cxnLst>
    <dgm:cxn modelId="{E189A79D-DDF5-400F-9147-F2B1033611FF}" srcId="{9640356D-FAA9-445A-B988-ED0DA045F2E6}" destId="{E13674D0-621E-4D87-A6FE-A4720E0889EB}" srcOrd="0" destOrd="0" parTransId="{A6195A60-C834-4D33-A165-499A1F69B07F}" sibTransId="{A543C659-4948-4FF6-9EB7-C920DE7122FE}"/>
    <dgm:cxn modelId="{D270B828-6FDB-4723-8C31-9F7F783C823D}" type="presOf" srcId="{E13674D0-621E-4D87-A6FE-A4720E0889EB}" destId="{7BDFEA94-AECD-4C68-8D3F-52FA96D987B3}" srcOrd="0" destOrd="0" presId="urn:microsoft.com/office/officeart/2005/8/layout/pyramid2"/>
    <dgm:cxn modelId="{1344D384-4D19-46FC-AF76-28FC12D5B7B3}" srcId="{9640356D-FAA9-445A-B988-ED0DA045F2E6}" destId="{20C14246-8639-4962-9728-9C013FEF7AB6}" srcOrd="3" destOrd="0" parTransId="{0C6221A7-2B7B-4EC9-9783-124C758022A4}" sibTransId="{3C9859AF-B526-4400-AA3D-7ABA63E2C92C}"/>
    <dgm:cxn modelId="{21757579-B9FC-495B-98AF-7570AC61E279}" srcId="{9640356D-FAA9-445A-B988-ED0DA045F2E6}" destId="{1D9FA69E-1A16-4C75-B0C5-267C192B9D19}" srcOrd="2" destOrd="0" parTransId="{B428423A-AD8F-4043-AB29-D968756A6221}" sibTransId="{620F7D75-6B10-4BBB-8C59-8CE82E4283F7}"/>
    <dgm:cxn modelId="{B7934524-7E38-48ED-B8CF-1E808A91E123}" type="presOf" srcId="{20C14246-8639-4962-9728-9C013FEF7AB6}" destId="{D90AD4C2-011F-4075-A30E-9D697AC49650}" srcOrd="0" destOrd="0" presId="urn:microsoft.com/office/officeart/2005/8/layout/pyramid2"/>
    <dgm:cxn modelId="{907EC53B-B74C-4CBE-A575-333FC90BA0D4}" type="presOf" srcId="{1D9FA69E-1A16-4C75-B0C5-267C192B9D19}" destId="{FE2B8A20-F9C0-4818-A4F3-DFB969A20FE4}" srcOrd="0" destOrd="0" presId="urn:microsoft.com/office/officeart/2005/8/layout/pyramid2"/>
    <dgm:cxn modelId="{4A9854B6-4CAE-4800-A063-5AEA79F1AFB0}" type="presOf" srcId="{4A65A7A9-8F92-479C-A4E8-626AEC4EAC9E}" destId="{F4F34BEF-C6B4-4FFA-B3B8-529BC2837B32}" srcOrd="0" destOrd="0" presId="urn:microsoft.com/office/officeart/2005/8/layout/pyramid2"/>
    <dgm:cxn modelId="{4F6234F0-C97D-4525-87B0-B4A64EE88232}" srcId="{9640356D-FAA9-445A-B988-ED0DA045F2E6}" destId="{4A65A7A9-8F92-479C-A4E8-626AEC4EAC9E}" srcOrd="1" destOrd="0" parTransId="{455E563B-0718-47FA-8E13-A71F493B06E7}" sibTransId="{C692A8E3-D4E4-4CE2-8677-D1BDB6F0AEEB}"/>
    <dgm:cxn modelId="{7C554FD7-417C-4BDF-895A-3B5629A863D2}" type="presOf" srcId="{9640356D-FAA9-445A-B988-ED0DA045F2E6}" destId="{697CB3CD-4589-4374-9538-581A233C0983}" srcOrd="0" destOrd="0" presId="urn:microsoft.com/office/officeart/2005/8/layout/pyramid2"/>
    <dgm:cxn modelId="{FC5B7511-443B-4C88-97AB-7639B5D8719C}" type="presParOf" srcId="{697CB3CD-4589-4374-9538-581A233C0983}" destId="{499C4C28-8193-4681-809F-5EF745181BBE}" srcOrd="0" destOrd="0" presId="urn:microsoft.com/office/officeart/2005/8/layout/pyramid2"/>
    <dgm:cxn modelId="{426E2433-E5B3-4FC2-A766-7728B07ED6C3}" type="presParOf" srcId="{697CB3CD-4589-4374-9538-581A233C0983}" destId="{313F83DA-1369-4DD0-B762-A820882B462B}" srcOrd="1" destOrd="0" presId="urn:microsoft.com/office/officeart/2005/8/layout/pyramid2"/>
    <dgm:cxn modelId="{4311D45D-E08C-435F-B0B6-10A7DB91D6B8}" type="presParOf" srcId="{313F83DA-1369-4DD0-B762-A820882B462B}" destId="{7BDFEA94-AECD-4C68-8D3F-52FA96D987B3}" srcOrd="0" destOrd="0" presId="urn:microsoft.com/office/officeart/2005/8/layout/pyramid2"/>
    <dgm:cxn modelId="{7339C4C7-56E1-4159-B62B-43748F5572B9}" type="presParOf" srcId="{313F83DA-1369-4DD0-B762-A820882B462B}" destId="{E94F087A-70F5-4769-B60D-122332EF9014}" srcOrd="1" destOrd="0" presId="urn:microsoft.com/office/officeart/2005/8/layout/pyramid2"/>
    <dgm:cxn modelId="{8282ADCA-971E-4346-B292-89F0D2D943DF}" type="presParOf" srcId="{313F83DA-1369-4DD0-B762-A820882B462B}" destId="{F4F34BEF-C6B4-4FFA-B3B8-529BC2837B32}" srcOrd="2" destOrd="0" presId="urn:microsoft.com/office/officeart/2005/8/layout/pyramid2"/>
    <dgm:cxn modelId="{6EF984A7-7764-42FE-9F2B-3234E2258B57}" type="presParOf" srcId="{313F83DA-1369-4DD0-B762-A820882B462B}" destId="{A712F0AE-EDDA-4723-851B-3DC18132A57A}" srcOrd="3" destOrd="0" presId="urn:microsoft.com/office/officeart/2005/8/layout/pyramid2"/>
    <dgm:cxn modelId="{F7795152-3C67-489C-A96D-1AF60FC37DAA}" type="presParOf" srcId="{313F83DA-1369-4DD0-B762-A820882B462B}" destId="{FE2B8A20-F9C0-4818-A4F3-DFB969A20FE4}" srcOrd="4" destOrd="0" presId="urn:microsoft.com/office/officeart/2005/8/layout/pyramid2"/>
    <dgm:cxn modelId="{F5DCDF56-88C7-4263-B619-A579EE3361DE}" type="presParOf" srcId="{313F83DA-1369-4DD0-B762-A820882B462B}" destId="{DFCFF5F6-61B2-4F0B-8609-F95B54A2EEF4}" srcOrd="5" destOrd="0" presId="urn:microsoft.com/office/officeart/2005/8/layout/pyramid2"/>
    <dgm:cxn modelId="{AB6C972C-4D18-4988-B65E-0A442CDEEBB9}" type="presParOf" srcId="{313F83DA-1369-4DD0-B762-A820882B462B}" destId="{D90AD4C2-011F-4075-A30E-9D697AC49650}" srcOrd="6" destOrd="0" presId="urn:microsoft.com/office/officeart/2005/8/layout/pyramid2"/>
    <dgm:cxn modelId="{DE19B22C-D1EA-4B28-945B-B120346C0A08}" type="presParOf" srcId="{313F83DA-1369-4DD0-B762-A820882B462B}" destId="{5B3C9FC5-42EE-4035-8ED2-D36232F029F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latin typeface="Candara" panose="020E0502030303020204" pitchFamily="34" charset="0"/>
            </a:rPr>
            <a:t>Organizational Factors</a:t>
          </a:r>
          <a:endParaRPr lang="en-US" dirty="0">
            <a:latin typeface="Candara" panose="020E0502030303020204" pitchFamily="34" charset="0"/>
          </a:endParaRPr>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latin typeface="Candara" panose="020E0502030303020204" pitchFamily="34" charset="0"/>
            </a:rPr>
            <a:t>Technical Issues</a:t>
          </a:r>
          <a:endParaRPr lang="en-US" dirty="0">
            <a:latin typeface="Candara" panose="020E0502030303020204" pitchFamily="34" charset="0"/>
          </a:endParaRPr>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latin typeface="Candara" panose="020E0502030303020204" pitchFamily="34" charset="0"/>
            </a:rPr>
            <a:t>Supplier Issues</a:t>
          </a:r>
          <a:endParaRPr lang="en-US" dirty="0">
            <a:latin typeface="Candara" panose="020E0502030303020204" pitchFamily="34" charset="0"/>
          </a:endParaRPr>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9B871A3A-8620-4042-85A9-5D80244392A2}" type="presOf" srcId="{87B5D4FD-0B09-4110-BB16-D595328A9370}" destId="{93113A4E-EF60-49BF-865E-F74DD6EAD7A0}" srcOrd="0" destOrd="2" presId="urn:microsoft.com/office/officeart/2005/8/layout/hList1"/>
    <dgm:cxn modelId="{199378E9-E316-425B-A1FE-203278FF0B58}" type="presOf" srcId="{624425B1-53DC-4BA1-B95C-C9BD9A8ABF3A}" destId="{5C254CA2-7E89-4F6D-90FC-2C1E9E11A380}" srcOrd="0" destOrd="3"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C4C28-8193-4681-809F-5EF745181BBE}">
      <dsp:nvSpPr>
        <dsp:cNvPr id="0" name=""/>
        <dsp:cNvSpPr/>
      </dsp:nvSpPr>
      <dsp:spPr>
        <a:xfrm>
          <a:off x="511006" y="178709"/>
          <a:ext cx="5217032" cy="4754020"/>
        </a:xfrm>
        <a:prstGeom prst="triangle">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FEA94-AECD-4C68-8D3F-52FA96D987B3}">
      <dsp:nvSpPr>
        <dsp:cNvPr id="0" name=""/>
        <dsp:cNvSpPr/>
      </dsp:nvSpPr>
      <dsp:spPr>
        <a:xfrm>
          <a:off x="0" y="542042"/>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Test policy of the organization</a:t>
          </a:r>
          <a:endParaRPr lang="en-US" sz="2300" kern="1200" dirty="0">
            <a:latin typeface="Candara" panose="020E0502030303020204" pitchFamily="34" charset="0"/>
          </a:endParaRPr>
        </a:p>
      </dsp:txBody>
      <dsp:txXfrm>
        <a:off x="45264" y="587306"/>
        <a:ext cx="6209674" cy="836717"/>
      </dsp:txXfrm>
    </dsp:sp>
    <dsp:sp modelId="{F4F34BEF-C6B4-4FFA-B3B8-529BC2837B32}">
      <dsp:nvSpPr>
        <dsp:cNvPr id="0" name=""/>
        <dsp:cNvSpPr/>
      </dsp:nvSpPr>
      <dsp:spPr>
        <a:xfrm>
          <a:off x="0" y="1585194"/>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Scope of testing</a:t>
          </a:r>
          <a:endParaRPr lang="en-US" sz="2300" kern="1200" dirty="0">
            <a:latin typeface="Candara" panose="020E0502030303020204" pitchFamily="34" charset="0"/>
          </a:endParaRPr>
        </a:p>
      </dsp:txBody>
      <dsp:txXfrm>
        <a:off x="45264" y="1630458"/>
        <a:ext cx="6209674" cy="836717"/>
      </dsp:txXfrm>
    </dsp:sp>
    <dsp:sp modelId="{FE2B8A20-F9C0-4818-A4F3-DFB969A20FE4}">
      <dsp:nvSpPr>
        <dsp:cNvPr id="0" name=""/>
        <dsp:cNvSpPr/>
      </dsp:nvSpPr>
      <dsp:spPr>
        <a:xfrm>
          <a:off x="0" y="2628346"/>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Objectives, risks, constraints</a:t>
          </a:r>
          <a:endParaRPr lang="en-US" sz="2300" kern="1200" dirty="0">
            <a:latin typeface="Candara" panose="020E0502030303020204" pitchFamily="34" charset="0"/>
          </a:endParaRPr>
        </a:p>
      </dsp:txBody>
      <dsp:txXfrm>
        <a:off x="45264" y="2673610"/>
        <a:ext cx="6209674" cy="836717"/>
      </dsp:txXfrm>
    </dsp:sp>
    <dsp:sp modelId="{D90AD4C2-011F-4075-A30E-9D697AC49650}">
      <dsp:nvSpPr>
        <dsp:cNvPr id="0" name=""/>
        <dsp:cNvSpPr/>
      </dsp:nvSpPr>
      <dsp:spPr>
        <a:xfrm>
          <a:off x="0" y="3686882"/>
          <a:ext cx="6303491"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criticality, testability and the availability of resources</a:t>
          </a:r>
          <a:endParaRPr lang="en-US" sz="2300" kern="1200" dirty="0">
            <a:latin typeface="Candara" panose="020E0502030303020204" pitchFamily="34" charset="0"/>
          </a:endParaRPr>
        </a:p>
      </dsp:txBody>
      <dsp:txXfrm>
        <a:off x="45264" y="3732146"/>
        <a:ext cx="6212963" cy="836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Organizational Factors</a:t>
          </a:r>
          <a:endParaRPr lang="en-US" sz="2300" kern="1200" dirty="0">
            <a:latin typeface="Candara" panose="020E0502030303020204" pitchFamily="34" charset="0"/>
          </a:endParaRPr>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Technical Issues</a:t>
          </a:r>
          <a:endParaRPr lang="en-US" sz="2300" kern="1200" dirty="0">
            <a:latin typeface="Candara" panose="020E0502030303020204" pitchFamily="34" charset="0"/>
          </a:endParaRPr>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Supplier Issues</a:t>
          </a:r>
          <a:endParaRPr lang="en-US" sz="2300" kern="1200" dirty="0">
            <a:latin typeface="Candara" panose="020E0502030303020204" pitchFamily="34" charset="0"/>
          </a:endParaRPr>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87</a:t>
            </a:r>
            <a:endParaRPr lang="en-US" dirty="0"/>
          </a:p>
        </p:txBody>
      </p:sp>
    </p:spTree>
    <p:extLst>
      <p:ext uri="{BB962C8B-B14F-4D97-AF65-F5344CB8AC3E}">
        <p14:creationId xmlns:p14="http://schemas.microsoft.com/office/powerpoint/2010/main" val="1836791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04A31-8D7B-4D79-996E-31DAB3BE7D57}"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D4943-9986-4F84-973B-EAE0F7CD8386}"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8F9AA-C109-463F-A34C-4B1F6B2A4DBA}"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5145B-DC09-4375-A1DD-F1E440B363C5}" type="datetime1">
              <a:rPr lang="en-US" smtClean="0"/>
              <a:t>2/16/2022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20A597-FC58-4FF9-B9BE-3D54330AC8EB}"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D83FE-52EF-4928-9ABA-FF5D76EBDA34}"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965C77-96C1-478F-980C-0962DD82992C}" type="datetime1">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327881-70F5-4DDE-9A28-6D7C90D8CB72}" type="datetime1">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2/16/2022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4A1D5-C548-468D-A73B-4CFE5768CF1A}" type="datetime1">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8F5963-FAA9-4487-B71E-E4BC3FDAAF2B}"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0F72AD-7641-4BB8-B5AD-8FAA47D2BBDE}"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BA64-9F39-42D3-A017-F783FFD1A247}" type="datetime1">
              <a:rPr lang="en-US" smtClean="0"/>
              <a:t>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3447394"/>
              </p:ext>
            </p:extLst>
          </p:nvPr>
        </p:nvGraphicFramePr>
        <p:xfrm>
          <a:off x="812321" y="1407071"/>
          <a:ext cx="10515600" cy="4699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Candara" panose="020E0502030303020204" pitchFamily="34" charset="0"/>
                          <a:ea typeface="+mn-ea"/>
                          <a:cs typeface="+mn-cs"/>
                        </a:rPr>
                        <a:t>Test plans</a:t>
                      </a:r>
                    </a:p>
                  </a:txBody>
                  <a:tcPr/>
                </a:tc>
                <a:tc>
                  <a:txBody>
                    <a:bodyPr/>
                    <a:lstStyle/>
                    <a:p>
                      <a:r>
                        <a:rPr lang="en-US" sz="1500" b="0" dirty="0" smtClean="0">
                          <a:solidFill>
                            <a:schemeClr val="tx1"/>
                          </a:solidFill>
                          <a:latin typeface="Candara" panose="020E0502030303020204" pitchFamily="34" charset="0"/>
                        </a:rPr>
                        <a:t>Review and contribute to test plans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latin typeface="Candara" panose="020E0502030303020204" pitchFamily="34" charset="0"/>
                        </a:rPr>
                        <a:t>Requirements and</a:t>
                      </a:r>
                    </a:p>
                    <a:p>
                      <a:r>
                        <a:rPr lang="en-US" sz="1500" b="0" dirty="0" smtClean="0">
                          <a:solidFill>
                            <a:schemeClr val="tx1"/>
                          </a:solidFill>
                          <a:latin typeface="Candara" panose="020E0502030303020204" pitchFamily="34" charset="0"/>
                        </a:rPr>
                        <a:t>specifications</a:t>
                      </a:r>
                      <a:endParaRPr lang="en-US" sz="1500" b="0" dirty="0">
                        <a:solidFill>
                          <a:schemeClr val="tx1"/>
                        </a:solidFill>
                        <a:latin typeface="Candara" panose="020E0502030303020204" pitchFamily="34" charset="0"/>
                      </a:endParaRPr>
                    </a:p>
                  </a:txBody>
                  <a:tcPr/>
                </a:tc>
                <a:tc>
                  <a:txBody>
                    <a:bodyPr/>
                    <a:lstStyle/>
                    <a:p>
                      <a:r>
                        <a:rPr lang="en-US" sz="1500" b="0" i="0" u="none" strike="noStrike" kern="1200" baseline="0" dirty="0" smtClean="0">
                          <a:solidFill>
                            <a:schemeClr val="tx1"/>
                          </a:solidFill>
                          <a:latin typeface="Candara" panose="020E0502030303020204" pitchFamily="34" charset="0"/>
                          <a:ea typeface="+mn-ea"/>
                          <a:cs typeface="+mn-cs"/>
                        </a:rPr>
                        <a:t>Analyze review and assess user requirement s, specifications and models for testability.</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latin typeface="Candara" panose="020E0502030303020204" pitchFamily="34" charset="0"/>
                        </a:rPr>
                        <a:t>Test specifications</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Create test specifications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latin typeface="Candara" panose="020E0502030303020204" pitchFamily="34" charset="0"/>
                        </a:rPr>
                        <a:t>Test environment</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Candara" panose="020E0502030303020204" pitchFamily="34" charset="0"/>
                          <a:ea typeface="+mn-ea"/>
                          <a:cs typeface="+mn-cs"/>
                        </a:rPr>
                        <a:t>Set up the test environment (often coordinating with system administration and network management).</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latin typeface="Candara" panose="020E0502030303020204" pitchFamily="34" charset="0"/>
                        </a:rPr>
                        <a:t>Test data</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Prepare and acquire test data</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latin typeface="Candara" panose="020E0502030303020204" pitchFamily="34" charset="0"/>
                        </a:rPr>
                        <a:t>Testing process</a:t>
                      </a:r>
                      <a:endParaRPr lang="en-US" sz="1500" b="0" dirty="0">
                        <a:solidFill>
                          <a:schemeClr val="tx1"/>
                        </a:solidFill>
                        <a:latin typeface="Candara" panose="020E0502030303020204" pitchFamily="34" charset="0"/>
                      </a:endParaRPr>
                    </a:p>
                  </a:txBody>
                  <a:tcPr/>
                </a:tc>
                <a:tc>
                  <a:txBody>
                    <a:bodyPr/>
                    <a:lstStyle/>
                    <a:p>
                      <a:pPr marL="285750" indent="-285750">
                        <a:buFont typeface="Arial" panose="020B0604020202020204" pitchFamily="34" charset="0"/>
                        <a:buChar char="•"/>
                      </a:pPr>
                      <a:r>
                        <a:rPr lang="en-US" sz="1500" b="0" dirty="0" smtClean="0">
                          <a:solidFill>
                            <a:schemeClr val="tx1"/>
                          </a:solidFill>
                          <a:latin typeface="Candara" panose="020E0502030303020204" pitchFamily="34" charset="0"/>
                        </a:rPr>
                        <a:t>Implement tests on all test levels,</a:t>
                      </a:r>
                    </a:p>
                    <a:p>
                      <a:pPr marL="285750" indent="-285750">
                        <a:buFont typeface="Arial" panose="020B0604020202020204" pitchFamily="34" charset="0"/>
                        <a:buChar char="•"/>
                      </a:pPr>
                      <a:r>
                        <a:rPr lang="en-US" sz="1500" b="0" dirty="0" smtClean="0">
                          <a:solidFill>
                            <a:schemeClr val="tx1"/>
                          </a:solidFill>
                          <a:latin typeface="Candara" panose="020E0502030303020204" pitchFamily="34" charset="0"/>
                        </a:rPr>
                        <a:t>execute and log the tests,</a:t>
                      </a:r>
                    </a:p>
                    <a:p>
                      <a:pPr marL="285750" indent="-285750">
                        <a:buFont typeface="Arial" panose="020B0604020202020204" pitchFamily="34" charset="0"/>
                        <a:buChar char="•"/>
                      </a:pPr>
                      <a:r>
                        <a:rPr lang="en-US" sz="1500" b="0" dirty="0" smtClean="0">
                          <a:solidFill>
                            <a:schemeClr val="tx1"/>
                          </a:solidFill>
                          <a:latin typeface="Candara" panose="020E0502030303020204" pitchFamily="34" charset="0"/>
                        </a:rPr>
                        <a:t>Evaluate the results </a:t>
                      </a:r>
                    </a:p>
                    <a:p>
                      <a:pPr marL="285750" indent="-285750">
                        <a:buFont typeface="Arial" panose="020B0604020202020204" pitchFamily="34" charset="0"/>
                        <a:buChar char="•"/>
                      </a:pPr>
                      <a:r>
                        <a:rPr lang="en-US" sz="1500" b="0" dirty="0" smtClean="0">
                          <a:solidFill>
                            <a:schemeClr val="tx1"/>
                          </a:solidFill>
                          <a:latin typeface="Candara" panose="020E0502030303020204" pitchFamily="34" charset="0"/>
                        </a:rPr>
                        <a:t>and document the deviations from expected results.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latin typeface="Candara" panose="020E0502030303020204" pitchFamily="34" charset="0"/>
                        </a:rPr>
                        <a:t>Test tools</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Use test tools (for management or monitoring) as required</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latin typeface="Candara" panose="020E0502030303020204" pitchFamily="34" charset="0"/>
                        </a:rPr>
                        <a:t>Test automation</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Automate tests (may be supported by a developer or a test automation expert)</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b="0" dirty="0" smtClean="0">
                          <a:solidFill>
                            <a:schemeClr val="tx1"/>
                          </a:solidFill>
                          <a:latin typeface="Candara" panose="020E0502030303020204" pitchFamily="34" charset="0"/>
                        </a:rPr>
                        <a:t>Other metrics</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Measure performance of components and systems (if applicable)</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b="0" dirty="0" smtClean="0">
                          <a:solidFill>
                            <a:schemeClr val="tx1"/>
                          </a:solidFill>
                          <a:latin typeface="Candara" panose="020E0502030303020204" pitchFamily="34" charset="0"/>
                        </a:rPr>
                        <a:t>Help the others</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Review tests developed by others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0826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4000" dirty="0" smtClean="0"/>
              <a:t>Who will do</a:t>
            </a:r>
          </a:p>
          <a:p>
            <a:pPr marL="0" indent="0" algn="ctr">
              <a:buNone/>
            </a:pPr>
            <a:r>
              <a:rPr lang="en-US" sz="4000" dirty="0" smtClean="0"/>
              <a:t>what,</a:t>
            </a:r>
          </a:p>
          <a:p>
            <a:pPr marL="0" indent="0" algn="ctr">
              <a:buNone/>
            </a:pPr>
            <a:r>
              <a:rPr lang="en-US" sz="4000" dirty="0" smtClean="0"/>
              <a:t>when</a:t>
            </a:r>
          </a:p>
          <a:p>
            <a:pPr marL="0" indent="0" algn="ctr">
              <a:buNone/>
            </a:pPr>
            <a:r>
              <a:rPr lang="en-US" sz="4000" dirty="0" smtClean="0"/>
              <a:t>and how</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517585" y="2044462"/>
            <a:ext cx="11093568" cy="4554746"/>
          </a:xfrm>
        </p:spPr>
        <p:txBody>
          <a:bodyPr>
            <a:no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800" i="1" dirty="0" smtClean="0"/>
              <a:t>          </a:t>
            </a:r>
            <a:r>
              <a:rPr lang="en-US" sz="1800" i="1" dirty="0" smtClean="0"/>
              <a:t>Outlines </a:t>
            </a:r>
            <a:r>
              <a:rPr lang="en-US" sz="1800" i="1" dirty="0"/>
              <a:t>of test planning documents are covered by the ‘Standard for Software Test Documentation’ (IEEE 829).</a:t>
            </a:r>
            <a:endParaRPr lang="en-US" sz="1400" dirty="0"/>
          </a:p>
        </p:txBody>
      </p:sp>
      <p:graphicFrame>
        <p:nvGraphicFramePr>
          <p:cNvPr id="4" name="Diagram 3"/>
          <p:cNvGraphicFramePr/>
          <p:nvPr>
            <p:extLst>
              <p:ext uri="{D42A27DB-BD31-4B8C-83A1-F6EECF244321}">
                <p14:modId xmlns:p14="http://schemas.microsoft.com/office/powerpoint/2010/main" val="2036890501"/>
              </p:ext>
            </p:extLst>
          </p:nvPr>
        </p:nvGraphicFramePr>
        <p:xfrm>
          <a:off x="3019552" y="1035169"/>
          <a:ext cx="7703082" cy="521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0317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782569"/>
              </p:ext>
            </p:extLst>
          </p:nvPr>
        </p:nvGraphicFramePr>
        <p:xfrm>
          <a:off x="838200" y="1238181"/>
          <a:ext cx="10515600" cy="526542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Candara" panose="020E0502030303020204" pitchFamily="34" charset="0"/>
                          <a:ea typeface="+mn-ea"/>
                          <a:cs typeface="+mn-cs"/>
                        </a:rPr>
                        <a:t>Scope and risk</a:t>
                      </a:r>
                    </a:p>
                  </a:txBody>
                  <a:tcPr/>
                </a:tc>
                <a:tc>
                  <a:txBody>
                    <a:bodyPr/>
                    <a:lstStyle/>
                    <a:p>
                      <a:pPr marL="0" algn="l" defTabSz="914400" rtl="0" eaLnBrk="1" latinLnBrk="0" hangingPunct="1"/>
                      <a:r>
                        <a:rPr lang="en-US" sz="1450" b="0" kern="1200" dirty="0" smtClean="0">
                          <a:solidFill>
                            <a:schemeClr val="tx1"/>
                          </a:solidFill>
                          <a:latin typeface="Candara" panose="020E0502030303020204" pitchFamily="34" charset="0"/>
                          <a:ea typeface="+mn-ea"/>
                          <a:cs typeface="+mn-cs"/>
                        </a:rPr>
                        <a:t>Determining the scope and risks of testing</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latin typeface="Candara" panose="020E0502030303020204" pitchFamily="34" charset="0"/>
                        </a:rPr>
                        <a:t>Objectives</a:t>
                      </a:r>
                      <a:endParaRPr lang="en-US" sz="1500" b="0" dirty="0">
                        <a:solidFill>
                          <a:schemeClr val="tx1"/>
                        </a:solidFill>
                        <a:latin typeface="Candara" panose="020E0502030303020204" pitchFamily="34" charset="0"/>
                      </a:endParaRPr>
                    </a:p>
                  </a:txBody>
                  <a:tcPr/>
                </a:tc>
                <a:tc>
                  <a:txBody>
                    <a:bodyPr/>
                    <a:lstStyle/>
                    <a:p>
                      <a:pPr marL="0" algn="l" defTabSz="914400" rtl="0" eaLnBrk="1" latinLnBrk="0" hangingPunct="1"/>
                      <a:r>
                        <a:rPr lang="en-US" sz="1450" b="0" kern="1200" dirty="0" smtClean="0">
                          <a:solidFill>
                            <a:schemeClr val="tx1"/>
                          </a:solidFill>
                          <a:latin typeface="Candara" panose="020E0502030303020204" pitchFamily="34" charset="0"/>
                          <a:ea typeface="+mn-ea"/>
                          <a:cs typeface="+mn-cs"/>
                        </a:rPr>
                        <a:t>Identifying the objectives of testing</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latin typeface="Candara" panose="020E0502030303020204" pitchFamily="34" charset="0"/>
                        </a:rPr>
                        <a:t>Overall approach</a:t>
                      </a:r>
                      <a:endParaRPr lang="en-US" sz="1500" b="0" dirty="0">
                        <a:solidFill>
                          <a:schemeClr val="tx1"/>
                        </a:solidFill>
                        <a:latin typeface="Candara" panose="020E0502030303020204" pitchFamily="34" charset="0"/>
                      </a:endParaRPr>
                    </a:p>
                  </a:txBody>
                  <a:tcPr/>
                </a:tc>
                <a:tc>
                  <a:txBody>
                    <a:bodyPr/>
                    <a:lstStyle/>
                    <a:p>
                      <a:r>
                        <a:rPr lang="en-US" sz="1450" b="0" dirty="0" smtClean="0">
                          <a:solidFill>
                            <a:schemeClr val="tx1"/>
                          </a:solidFill>
                          <a:latin typeface="Candara" panose="020E0502030303020204" pitchFamily="34" charset="0"/>
                        </a:rPr>
                        <a:t>Defining the overall approach of testing, including:</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the definition of the test levels</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entry and exit criteria</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latin typeface="Candara" panose="020E0502030303020204" pitchFamily="34" charset="0"/>
                        </a:rPr>
                        <a:t>Test activities</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Candara" panose="020E0502030303020204" pitchFamily="34" charset="0"/>
                          <a:ea typeface="+mn-ea"/>
                          <a:cs typeface="+mn-cs"/>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Candara" panose="020E0502030303020204" pitchFamily="34" charset="0"/>
                          <a:ea typeface="+mn-ea"/>
                          <a:cs typeface="+mn-cs"/>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Candara" panose="020E0502030303020204" pitchFamily="34" charset="0"/>
                          <a:ea typeface="+mn-ea"/>
                          <a:cs typeface="+mn-cs"/>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Candara" panose="020E0502030303020204" pitchFamily="34" charset="0"/>
                          <a:ea typeface="+mn-ea"/>
                          <a:cs typeface="+mn-cs"/>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Candara" panose="020E0502030303020204" pitchFamily="34" charset="0"/>
                          <a:ea typeface="+mn-ea"/>
                          <a:cs typeface="+mn-cs"/>
                        </a:rPr>
                        <a:t>Maintenance</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latin typeface="Candara" panose="020E0502030303020204" pitchFamily="34" charset="0"/>
                        </a:rPr>
                        <a:t>Strategy</a:t>
                      </a:r>
                      <a:endParaRPr lang="en-US" sz="1500" b="0" dirty="0">
                        <a:solidFill>
                          <a:schemeClr val="tx1"/>
                        </a:solidFill>
                        <a:latin typeface="Candara" panose="020E0502030303020204" pitchFamily="34" charset="0"/>
                      </a:endParaRPr>
                    </a:p>
                  </a:txBody>
                  <a:tcPr/>
                </a:tc>
                <a:tc>
                  <a:txBody>
                    <a:bodyPr/>
                    <a:lstStyle/>
                    <a:p>
                      <a:r>
                        <a:rPr lang="en-US" sz="1500" b="0" dirty="0" smtClean="0">
                          <a:solidFill>
                            <a:schemeClr val="tx1"/>
                          </a:solidFill>
                          <a:latin typeface="Candara" panose="020E0502030303020204" pitchFamily="34" charset="0"/>
                        </a:rPr>
                        <a:t>Making decisions about:</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what to test</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what roles will perform the test activities</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how the test activities should be done</a:t>
                      </a:r>
                    </a:p>
                    <a:p>
                      <a:pPr marL="285750" indent="-285750">
                        <a:buFont typeface="Arial" panose="020B0604020202020204" pitchFamily="34" charset="0"/>
                        <a:buChar char="•"/>
                      </a:pPr>
                      <a:r>
                        <a:rPr lang="en-US" sz="1400" b="0" dirty="0" smtClean="0">
                          <a:solidFill>
                            <a:schemeClr val="tx1"/>
                          </a:solidFill>
                          <a:latin typeface="Candara" panose="020E0502030303020204" pitchFamily="34" charset="0"/>
                        </a:rPr>
                        <a:t>and how the test results will be evaluated</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latin typeface="Candara" panose="020E0502030303020204" pitchFamily="34" charset="0"/>
                        </a:rPr>
                        <a:t>Schedule</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Candara" panose="020E0502030303020204" pitchFamily="34" charset="0"/>
                          <a:ea typeface="+mn-ea"/>
                          <a:cs typeface="+mn-cs"/>
                        </a:rPr>
                        <a:t>Scheduling test analysis and design activities</a:t>
                      </a:r>
                    </a:p>
                    <a:p>
                      <a:pPr marL="0" indent="0" algn="l" defTabSz="914400" rtl="0" eaLnBrk="1" latinLnBrk="0" hangingPunct="1">
                        <a:buFont typeface="Arial" panose="020B0604020202020204" pitchFamily="34" charset="0"/>
                        <a:buNone/>
                      </a:pPr>
                      <a:r>
                        <a:rPr lang="en-US" sz="1450" b="0" kern="1200" dirty="0" smtClean="0">
                          <a:solidFill>
                            <a:schemeClr val="tx1"/>
                          </a:solidFill>
                          <a:latin typeface="Candara" panose="020E0502030303020204" pitchFamily="34" charset="0"/>
                          <a:ea typeface="+mn-ea"/>
                          <a:cs typeface="+mn-cs"/>
                        </a:rPr>
                        <a:t>Scheduling test implementation, execution and evaluation</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latin typeface="Candara" panose="020E0502030303020204" pitchFamily="34" charset="0"/>
                        </a:rPr>
                        <a:t>Resources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Candara" panose="020E0502030303020204" pitchFamily="34" charset="0"/>
                          <a:ea typeface="+mn-ea"/>
                          <a:cs typeface="+mn-cs"/>
                        </a:rPr>
                        <a:t>Assigning resources for the different activities defined.</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latin typeface="Candara" panose="020E0502030303020204" pitchFamily="34" charset="0"/>
                        </a:rPr>
                        <a:t>Metrics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Candara" panose="020E0502030303020204" pitchFamily="34" charset="0"/>
                          <a:ea typeface="+mn-ea"/>
                          <a:cs typeface="+mn-cs"/>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b="0" kern="1200" dirty="0" smtClean="0">
                          <a:solidFill>
                            <a:schemeClr val="tx1"/>
                          </a:solidFill>
                          <a:latin typeface="Candara" panose="020E0502030303020204" pitchFamily="34" charset="0"/>
                          <a:ea typeface="+mn-ea"/>
                          <a:cs typeface="+mn-cs"/>
                        </a:rPr>
                        <a:t>resolution and risk issues.</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criteria</a:t>
            </a:r>
          </a:p>
        </p:txBody>
      </p:sp>
      <p:sp>
        <p:nvSpPr>
          <p:cNvPr id="3" name="Content Placeholder 2"/>
          <p:cNvSpPr>
            <a:spLocks noGrp="1"/>
          </p:cNvSpPr>
          <p:nvPr>
            <p:ph idx="1"/>
          </p:nvPr>
        </p:nvSpPr>
        <p:spPr/>
        <p:txBody>
          <a:bodyPr/>
          <a:lstStyle/>
          <a:p>
            <a:r>
              <a:rPr lang="en-US" dirty="0"/>
              <a:t>Entry </a:t>
            </a:r>
            <a:r>
              <a:rPr lang="en-US" dirty="0" smtClean="0"/>
              <a:t>criteria defines </a:t>
            </a:r>
            <a:r>
              <a:rPr lang="en-US" dirty="0"/>
              <a:t>when to start testing</a:t>
            </a:r>
          </a:p>
        </p:txBody>
      </p:sp>
      <p:pic>
        <p:nvPicPr>
          <p:cNvPr id="4" name="Picture 3"/>
          <p:cNvPicPr>
            <a:picLocks noChangeAspect="1"/>
          </p:cNvPicPr>
          <p:nvPr/>
        </p:nvPicPr>
        <p:blipFill>
          <a:blip r:embed="rId2"/>
          <a:stretch>
            <a:fillRect/>
          </a:stretch>
        </p:blipFill>
        <p:spPr>
          <a:xfrm>
            <a:off x="3507360" y="2521202"/>
            <a:ext cx="5177279" cy="328621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6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criteria</a:t>
            </a:r>
          </a:p>
        </p:txBody>
      </p:sp>
      <p:sp>
        <p:nvSpPr>
          <p:cNvPr id="3" name="Content Placeholder 2"/>
          <p:cNvSpPr>
            <a:spLocks noGrp="1"/>
          </p:cNvSpPr>
          <p:nvPr>
            <p:ph idx="1"/>
          </p:nvPr>
        </p:nvSpPr>
        <p:spPr/>
        <p:txBody>
          <a:bodyPr/>
          <a:lstStyle/>
          <a:p>
            <a:r>
              <a:rPr lang="en-US" dirty="0"/>
              <a:t>Exit </a:t>
            </a:r>
            <a:r>
              <a:rPr lang="en-US" dirty="0" smtClean="0"/>
              <a:t>criteria is </a:t>
            </a:r>
            <a:r>
              <a:rPr lang="en-US" dirty="0"/>
              <a:t>to define when to stop testing , such as at the end of a </a:t>
            </a:r>
            <a:r>
              <a:rPr lang="en-US" dirty="0" smtClean="0"/>
              <a:t>test level</a:t>
            </a:r>
            <a:r>
              <a:rPr lang="en-US" dirty="0"/>
              <a:t>, end of project or when a set of tests has a specific goal.</a:t>
            </a:r>
          </a:p>
        </p:txBody>
      </p:sp>
      <p:pic>
        <p:nvPicPr>
          <p:cNvPr id="4" name="Picture 3"/>
          <p:cNvPicPr>
            <a:picLocks noChangeAspect="1"/>
          </p:cNvPicPr>
          <p:nvPr/>
        </p:nvPicPr>
        <p:blipFill>
          <a:blip r:embed="rId2"/>
          <a:stretch>
            <a:fillRect/>
          </a:stretch>
        </p:blipFill>
        <p:spPr>
          <a:xfrm>
            <a:off x="3134267" y="2782045"/>
            <a:ext cx="5424517" cy="32703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75870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andara" panose="020E0502030303020204" pitchFamily="34" charset="0"/>
              </a:rPr>
              <a:t>The </a:t>
            </a:r>
            <a:r>
              <a:rPr lang="en-US" sz="2800" dirty="0" smtClean="0">
                <a:latin typeface="Candara" panose="020E0502030303020204" pitchFamily="34" charset="0"/>
              </a:rPr>
              <a:t>metrics-based approach</a:t>
            </a:r>
            <a:endParaRPr lang="en-US" sz="2800" dirty="0">
              <a:latin typeface="Candara" panose="020E0502030303020204" pitchFamily="34" charset="0"/>
            </a:endParaRPr>
          </a:p>
        </p:txBody>
      </p:sp>
      <p:sp>
        <p:nvSpPr>
          <p:cNvPr id="5" name="Rounded Rectangle 4"/>
          <p:cNvSpPr/>
          <p:nvPr/>
        </p:nvSpPr>
        <p:spPr>
          <a:xfrm>
            <a:off x="6358128"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Candara" panose="020E0502030303020204" pitchFamily="34" charset="0"/>
              </a:rPr>
              <a:t>The expert-based  approach</a:t>
            </a:r>
            <a:endParaRPr lang="en-US" sz="2800" dirty="0">
              <a:latin typeface="Candara" panose="020E0502030303020204" pitchFamily="34" charset="0"/>
            </a:endParaRPr>
          </a:p>
        </p:txBody>
      </p:sp>
      <p:sp>
        <p:nvSpPr>
          <p:cNvPr id="6" name="Rounded Rectangle 5"/>
          <p:cNvSpPr/>
          <p:nvPr/>
        </p:nvSpPr>
        <p:spPr>
          <a:xfrm>
            <a:off x="1362456"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testing effort based</a:t>
            </a:r>
          </a:p>
          <a:p>
            <a:pPr algn="ctr"/>
            <a:r>
              <a:rPr lang="en-US" sz="2000" dirty="0">
                <a:latin typeface="Candara" panose="020E0502030303020204" pitchFamily="34" charset="0"/>
              </a:rPr>
              <a:t>on metrics of former or similar</a:t>
            </a:r>
          </a:p>
          <a:p>
            <a:pPr algn="ctr"/>
            <a:r>
              <a:rPr lang="en-US" sz="2000" dirty="0">
                <a:latin typeface="Candara" panose="020E0502030303020204" pitchFamily="34" charset="0"/>
              </a:rPr>
              <a:t>projects or based on typical values</a:t>
            </a:r>
          </a:p>
        </p:txBody>
      </p:sp>
      <p:sp>
        <p:nvSpPr>
          <p:cNvPr id="7" name="Rounded Rectangle 6"/>
          <p:cNvSpPr/>
          <p:nvPr/>
        </p:nvSpPr>
        <p:spPr>
          <a:xfrm>
            <a:off x="6358128"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tasks </a:t>
            </a:r>
            <a:r>
              <a:rPr lang="en-US" sz="2000" dirty="0" smtClean="0">
                <a:latin typeface="Candara" panose="020E0502030303020204" pitchFamily="34" charset="0"/>
              </a:rPr>
              <a:t>by the </a:t>
            </a:r>
            <a:r>
              <a:rPr lang="en-US" sz="2000" dirty="0">
                <a:latin typeface="Candara" panose="020E0502030303020204" pitchFamily="34" charset="0"/>
              </a:rPr>
              <a:t>owner of</a:t>
            </a:r>
          </a:p>
          <a:p>
            <a:pPr algn="ctr"/>
            <a:r>
              <a:rPr lang="en-US" sz="2000" dirty="0">
                <a:latin typeface="Candara" panose="020E0502030303020204" pitchFamily="34" charset="0"/>
              </a:rPr>
              <a:t>these tasks or by experts</a:t>
            </a:r>
          </a:p>
        </p:txBody>
      </p:sp>
      <p:sp>
        <p:nvSpPr>
          <p:cNvPr id="8" name="Down Arrow 7"/>
          <p:cNvSpPr/>
          <p:nvPr/>
        </p:nvSpPr>
        <p:spPr>
          <a:xfrm>
            <a:off x="3108960"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ext uri="{D42A27DB-BD31-4B8C-83A1-F6EECF244321}">
                <p14:modId xmlns:p14="http://schemas.microsoft.com/office/powerpoint/2010/main" val="1191950956"/>
              </p:ext>
            </p:extLst>
          </p:nvPr>
        </p:nvGraphicFramePr>
        <p:xfrm>
          <a:off x="1017917" y="2546051"/>
          <a:ext cx="9980761" cy="3291840"/>
        </p:xfrm>
        <a:graphic>
          <a:graphicData uri="http://schemas.openxmlformats.org/drawingml/2006/table">
            <a:tbl>
              <a:tblPr firstRow="1" bandRow="1">
                <a:tableStyleId>{BC89EF96-8CEA-46FF-86C4-4CE0E7609802}</a:tableStyleId>
              </a:tblPr>
              <a:tblGrid>
                <a:gridCol w="2872596">
                  <a:extLst>
                    <a:ext uri="{9D8B030D-6E8A-4147-A177-3AD203B41FA5}">
                      <a16:colId xmlns:a16="http://schemas.microsoft.com/office/drawing/2014/main" val="1062333029"/>
                    </a:ext>
                  </a:extLst>
                </a:gridCol>
                <a:gridCol w="7108165">
                  <a:extLst>
                    <a:ext uri="{9D8B030D-6E8A-4147-A177-3AD203B41FA5}">
                      <a16:colId xmlns:a16="http://schemas.microsoft.com/office/drawing/2014/main" val="152196366"/>
                    </a:ext>
                  </a:extLst>
                </a:gridCol>
              </a:tblGrid>
              <a:tr h="370840">
                <a:tc>
                  <a:txBody>
                    <a:bodyPr/>
                    <a:lstStyle/>
                    <a:p>
                      <a:r>
                        <a:rPr lang="en-US" b="0" dirty="0" smtClean="0">
                          <a:latin typeface="Candara" panose="020E0502030303020204" pitchFamily="34" charset="0"/>
                        </a:rPr>
                        <a:t>Product factors</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quality of the specification (the test basis)</a:t>
                      </a:r>
                    </a:p>
                    <a:p>
                      <a:pPr marL="285750" indent="-285750">
                        <a:buFont typeface="Arial" panose="020B0604020202020204" pitchFamily="34" charset="0"/>
                        <a:buChar char="•"/>
                      </a:pPr>
                      <a:r>
                        <a:rPr lang="en-US" b="0" dirty="0" smtClean="0">
                          <a:latin typeface="Candara" panose="020E0502030303020204" pitchFamily="34" charset="0"/>
                        </a:rPr>
                        <a:t>the size of the product</a:t>
                      </a:r>
                    </a:p>
                    <a:p>
                      <a:pPr marL="285750" indent="-285750">
                        <a:buFont typeface="Arial" panose="020B0604020202020204" pitchFamily="34" charset="0"/>
                        <a:buChar char="•"/>
                      </a:pPr>
                      <a:r>
                        <a:rPr lang="en-US" b="0" dirty="0" smtClean="0">
                          <a:latin typeface="Candara" panose="020E0502030303020204" pitchFamily="34" charset="0"/>
                        </a:rPr>
                        <a:t>the complexity of the problem domain</a:t>
                      </a:r>
                    </a:p>
                    <a:p>
                      <a:pPr marL="285750" indent="-285750">
                        <a:buFont typeface="Arial" panose="020B0604020202020204" pitchFamily="34" charset="0"/>
                        <a:buChar char="•"/>
                      </a:pPr>
                      <a:r>
                        <a:rPr lang="en-US" b="0" dirty="0" smtClean="0">
                          <a:latin typeface="Candara" panose="020E0502030303020204" pitchFamily="34" charset="0"/>
                        </a:rPr>
                        <a:t>the importance of non functional quality e.g. usability, performance, security etc.</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370840">
                <a:tc>
                  <a:txBody>
                    <a:bodyPr/>
                    <a:lstStyle/>
                    <a:p>
                      <a:r>
                        <a:rPr lang="en-US" b="0" dirty="0" smtClean="0">
                          <a:latin typeface="Candara" panose="020E0502030303020204" pitchFamily="34" charset="0"/>
                        </a:rPr>
                        <a:t>Process factors</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development model</a:t>
                      </a:r>
                    </a:p>
                    <a:p>
                      <a:pPr marL="285750" indent="-285750">
                        <a:buFont typeface="Arial" panose="020B0604020202020204" pitchFamily="34" charset="0"/>
                        <a:buChar char="•"/>
                      </a:pPr>
                      <a:r>
                        <a:rPr lang="en-US" b="0" dirty="0" smtClean="0">
                          <a:latin typeface="Candara" panose="020E0502030303020204" pitchFamily="34" charset="0"/>
                        </a:rPr>
                        <a:t>availability of test tools e.g. test executing tools)</a:t>
                      </a:r>
                    </a:p>
                    <a:p>
                      <a:pPr marL="285750" indent="-285750">
                        <a:buFont typeface="Arial" panose="020B0604020202020204" pitchFamily="34" charset="0"/>
                        <a:buChar char="•"/>
                      </a:pPr>
                      <a:r>
                        <a:rPr lang="en-US" b="0" dirty="0" smtClean="0">
                          <a:latin typeface="Candara" panose="020E0502030303020204" pitchFamily="34" charset="0"/>
                        </a:rPr>
                        <a:t>skills of the people involved</a:t>
                      </a:r>
                    </a:p>
                    <a:p>
                      <a:pPr marL="285750" indent="-285750">
                        <a:buFont typeface="Arial" panose="020B0604020202020204" pitchFamily="34" charset="0"/>
                        <a:buChar char="•"/>
                      </a:pPr>
                      <a:r>
                        <a:rPr lang="en-US" b="0" dirty="0" smtClean="0">
                          <a:latin typeface="Candara" panose="020E0502030303020204" pitchFamily="34" charset="0"/>
                        </a:rPr>
                        <a:t>time pressure</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370840">
                <a:tc>
                  <a:txBody>
                    <a:bodyPr/>
                    <a:lstStyle/>
                    <a:p>
                      <a:r>
                        <a:rPr lang="en-US" b="0" dirty="0" smtClean="0">
                          <a:latin typeface="Candara" panose="020E0502030303020204" pitchFamily="34" charset="0"/>
                        </a:rPr>
                        <a:t>The outcome of testing</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number of defects</a:t>
                      </a:r>
                    </a:p>
                    <a:p>
                      <a:pPr marL="285750" indent="-285750">
                        <a:buFont typeface="Arial" panose="020B0604020202020204" pitchFamily="34" charset="0"/>
                        <a:buChar char="•"/>
                      </a:pPr>
                      <a:r>
                        <a:rPr lang="en-US" b="0" dirty="0" smtClean="0">
                          <a:latin typeface="Candara" panose="020E0502030303020204" pitchFamily="34" charset="0"/>
                        </a:rPr>
                        <a:t>the amount of rework required</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756398"/>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Preventative </a:t>
            </a:r>
            <a:r>
              <a:rPr lang="en-US" sz="2000" dirty="0" smtClean="0">
                <a:latin typeface="Candara" panose="020E0502030303020204" pitchFamily="34" charset="0"/>
              </a:rPr>
              <a:t>approaches: Tests </a:t>
            </a:r>
            <a:r>
              <a:rPr lang="en-US" sz="2000" dirty="0">
                <a:latin typeface="Candara" panose="020E0502030303020204" pitchFamily="34" charset="0"/>
              </a:rPr>
              <a:t>are </a:t>
            </a:r>
            <a:r>
              <a:rPr lang="en-US" sz="2000" dirty="0" smtClean="0">
                <a:latin typeface="Candara" panose="020E0502030303020204" pitchFamily="34" charset="0"/>
              </a:rPr>
              <a:t>designed as </a:t>
            </a:r>
            <a:r>
              <a:rPr lang="en-US" sz="2000" dirty="0">
                <a:latin typeface="Candara" panose="020E0502030303020204" pitchFamily="34" charset="0"/>
              </a:rPr>
              <a:t>early </a:t>
            </a:r>
            <a:r>
              <a:rPr lang="en-US" sz="2000" dirty="0" smtClean="0">
                <a:latin typeface="Candara" panose="020E0502030303020204" pitchFamily="34" charset="0"/>
              </a:rPr>
              <a:t>as possible</a:t>
            </a:r>
            <a:endParaRPr lang="en-US" sz="2000" dirty="0">
              <a:latin typeface="Candara" panose="020E0502030303020204" pitchFamily="34" charset="0"/>
            </a:endParaRPr>
          </a:p>
        </p:txBody>
      </p:sp>
      <p:sp>
        <p:nvSpPr>
          <p:cNvPr id="5" name="Rounded Rectangle 4"/>
          <p:cNvSpPr/>
          <p:nvPr/>
        </p:nvSpPr>
        <p:spPr>
          <a:xfrm>
            <a:off x="6339840" y="4756398"/>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Reactive </a:t>
            </a:r>
            <a:r>
              <a:rPr lang="en-US" sz="2000" dirty="0" smtClean="0">
                <a:latin typeface="Candara" panose="020E0502030303020204" pitchFamily="34" charset="0"/>
              </a:rPr>
              <a:t>approaches: Test </a:t>
            </a:r>
            <a:r>
              <a:rPr lang="en-US" sz="2000" dirty="0">
                <a:latin typeface="Candara" panose="020E0502030303020204" pitchFamily="34" charset="0"/>
              </a:rPr>
              <a:t>design </a:t>
            </a:r>
            <a:r>
              <a:rPr lang="en-US" sz="2000" dirty="0" smtClean="0">
                <a:latin typeface="Candara" panose="020E0502030303020204" pitchFamily="34" charset="0"/>
              </a:rPr>
              <a:t>comes after the software </a:t>
            </a:r>
            <a:r>
              <a:rPr lang="en-US" sz="2000" dirty="0">
                <a:latin typeface="Candara" panose="020E0502030303020204" pitchFamily="34" charset="0"/>
              </a:rPr>
              <a:t>or system has </a:t>
            </a:r>
            <a:r>
              <a:rPr lang="en-US" sz="2000" dirty="0" smtClean="0">
                <a:latin typeface="Candara" panose="020E0502030303020204" pitchFamily="34" charset="0"/>
              </a:rPr>
              <a:t>been produced</a:t>
            </a:r>
            <a:endParaRPr lang="en-US" sz="2000" dirty="0">
              <a:latin typeface="Candara" panose="020E0502030303020204" pitchFamily="34" charset="0"/>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ext uri="{D42A27DB-BD31-4B8C-83A1-F6EECF244321}">
                <p14:modId xmlns:p14="http://schemas.microsoft.com/office/powerpoint/2010/main" val="3273166532"/>
              </p:ext>
            </p:extLst>
          </p:nvPr>
        </p:nvGraphicFramePr>
        <p:xfrm>
          <a:off x="672860" y="1604515"/>
          <a:ext cx="10680940" cy="4539848"/>
        </p:xfrm>
        <a:graphic>
          <a:graphicData uri="http://schemas.openxmlformats.org/drawingml/2006/table">
            <a:tbl>
              <a:tblPr firstRow="1" bandRow="1">
                <a:tableStyleId>{BC89EF96-8CEA-46FF-86C4-4CE0E7609802}</a:tableStyleId>
              </a:tblPr>
              <a:tblGrid>
                <a:gridCol w="3269412">
                  <a:extLst>
                    <a:ext uri="{9D8B030D-6E8A-4147-A177-3AD203B41FA5}">
                      <a16:colId xmlns:a16="http://schemas.microsoft.com/office/drawing/2014/main" val="1062333029"/>
                    </a:ext>
                  </a:extLst>
                </a:gridCol>
                <a:gridCol w="7411528">
                  <a:extLst>
                    <a:ext uri="{9D8B030D-6E8A-4147-A177-3AD203B41FA5}">
                      <a16:colId xmlns:a16="http://schemas.microsoft.com/office/drawing/2014/main" val="152196366"/>
                    </a:ext>
                  </a:extLst>
                </a:gridCol>
              </a:tblGrid>
              <a:tr h="649960">
                <a:tc>
                  <a:txBody>
                    <a:bodyPr/>
                    <a:lstStyle/>
                    <a:p>
                      <a:r>
                        <a:rPr lang="en-US" b="0" dirty="0" smtClean="0">
                          <a:latin typeface="Candara" panose="020E0502030303020204" pitchFamily="34" charset="0"/>
                        </a:rPr>
                        <a:t>Analytical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risk-based testing -testing is directed to areas of greatest risk, requirement based testing</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649960">
                <a:tc>
                  <a:txBody>
                    <a:bodyPr/>
                    <a:lstStyle/>
                    <a:p>
                      <a:r>
                        <a:rPr lang="en-US" b="0" dirty="0" smtClean="0">
                          <a:latin typeface="Candara" panose="020E0502030303020204" pitchFamily="34" charset="0"/>
                        </a:rPr>
                        <a:t>Model based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testing using statistical information about failure rates (such as</a:t>
                      </a:r>
                    </a:p>
                    <a:p>
                      <a:pPr marL="0" indent="0">
                        <a:buFont typeface="Arial" panose="020B0604020202020204" pitchFamily="34" charset="0"/>
                        <a:buNone/>
                      </a:pPr>
                      <a:r>
                        <a:rPr lang="en-US" b="0" dirty="0" smtClean="0">
                          <a:latin typeface="Candara" panose="020E0502030303020204" pitchFamily="34" charset="0"/>
                        </a:rPr>
                        <a:t>reliability growth models)</a:t>
                      </a:r>
                      <a:endParaRPr lang="en-US" b="0" dirty="0">
                        <a:latin typeface="Candara" panose="020E0502030303020204" pitchFamily="34" charset="0"/>
                      </a:endParaRPr>
                    </a:p>
                  </a:txBody>
                  <a:tcPr/>
                </a:tc>
                <a:extLst>
                  <a:ext uri="{0D108BD9-81ED-4DB2-BD59-A6C34878D82A}">
                    <a16:rowId xmlns:a16="http://schemas.microsoft.com/office/drawing/2014/main" val="2455110734"/>
                  </a:ext>
                </a:extLst>
              </a:tr>
              <a:tr h="649960">
                <a:tc>
                  <a:txBody>
                    <a:bodyPr/>
                    <a:lstStyle/>
                    <a:p>
                      <a:r>
                        <a:rPr lang="en-US" b="0" dirty="0" smtClean="0">
                          <a:latin typeface="Candara" panose="020E0502030303020204" pitchFamily="34" charset="0"/>
                        </a:rPr>
                        <a:t>Methodical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failure based (including error guessing and fault attacks),</a:t>
                      </a:r>
                    </a:p>
                    <a:p>
                      <a:pPr marL="0" indent="0">
                        <a:buFont typeface="Arial" panose="020B0604020202020204" pitchFamily="34" charset="0"/>
                        <a:buNone/>
                      </a:pPr>
                      <a:r>
                        <a:rPr lang="en-US" b="0" dirty="0" smtClean="0">
                          <a:latin typeface="Candara" panose="020E0502030303020204" pitchFamily="34" charset="0"/>
                        </a:rPr>
                        <a:t>experienced based, check list based, and quality characteristic based</a:t>
                      </a:r>
                      <a:endParaRPr lang="en-US" b="0" dirty="0">
                        <a:latin typeface="Candara" panose="020E0502030303020204" pitchFamily="34" charset="0"/>
                      </a:endParaRPr>
                    </a:p>
                  </a:txBody>
                  <a:tcPr/>
                </a:tc>
                <a:extLst>
                  <a:ext uri="{0D108BD9-81ED-4DB2-BD59-A6C34878D82A}">
                    <a16:rowId xmlns:a16="http://schemas.microsoft.com/office/drawing/2014/main" val="2682469873"/>
                  </a:ext>
                </a:extLst>
              </a:tr>
              <a:tr h="649960">
                <a:tc>
                  <a:txBody>
                    <a:bodyPr/>
                    <a:lstStyle/>
                    <a:p>
                      <a:r>
                        <a:rPr lang="en-US" b="0" dirty="0" smtClean="0">
                          <a:latin typeface="Candara" panose="020E0502030303020204" pitchFamily="34" charset="0"/>
                        </a:rPr>
                        <a:t>Process/standard compliant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specified by industry specific standards or the various agile</a:t>
                      </a:r>
                    </a:p>
                    <a:p>
                      <a:pPr marL="0" indent="0">
                        <a:buFont typeface="Arial" panose="020B0604020202020204" pitchFamily="34" charset="0"/>
                        <a:buNone/>
                      </a:pPr>
                      <a:r>
                        <a:rPr lang="en-US" b="0" dirty="0" smtClean="0">
                          <a:latin typeface="Candara" panose="020E0502030303020204" pitchFamily="34" charset="0"/>
                        </a:rPr>
                        <a:t>methodologies</a:t>
                      </a:r>
                      <a:endParaRPr lang="en-US" b="0" dirty="0">
                        <a:latin typeface="Candara" panose="020E0502030303020204" pitchFamily="34" charset="0"/>
                      </a:endParaRPr>
                    </a:p>
                  </a:txBody>
                  <a:tcPr/>
                </a:tc>
                <a:extLst>
                  <a:ext uri="{0D108BD9-81ED-4DB2-BD59-A6C34878D82A}">
                    <a16:rowId xmlns:a16="http://schemas.microsoft.com/office/drawing/2014/main" val="3765635084"/>
                  </a:ext>
                </a:extLst>
              </a:tr>
              <a:tr h="649960">
                <a:tc>
                  <a:txBody>
                    <a:bodyPr/>
                    <a:lstStyle/>
                    <a:p>
                      <a:r>
                        <a:rPr lang="en-US" b="0" dirty="0" smtClean="0">
                          <a:latin typeface="Candara" panose="020E0502030303020204" pitchFamily="34" charset="0"/>
                        </a:rPr>
                        <a:t>Dynamic and heuristic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exploratory testing, execution &amp; evaluation are concurrent tasks.</a:t>
                      </a:r>
                      <a:endParaRPr lang="en-US" b="0" dirty="0">
                        <a:latin typeface="Candara" panose="020E0502030303020204" pitchFamily="34" charset="0"/>
                      </a:endParaRPr>
                    </a:p>
                  </a:txBody>
                  <a:tcPr/>
                </a:tc>
                <a:extLst>
                  <a:ext uri="{0D108BD9-81ED-4DB2-BD59-A6C34878D82A}">
                    <a16:rowId xmlns:a16="http://schemas.microsoft.com/office/drawing/2014/main" val="1469854733"/>
                  </a:ext>
                </a:extLst>
              </a:tr>
              <a:tr h="372227">
                <a:tc>
                  <a:txBody>
                    <a:bodyPr/>
                    <a:lstStyle/>
                    <a:p>
                      <a:r>
                        <a:rPr lang="en-US" b="0" dirty="0" smtClean="0">
                          <a:latin typeface="Candara" panose="020E0502030303020204" pitchFamily="34" charset="0"/>
                        </a:rPr>
                        <a:t>Consultative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test coverage is evaluated by domain experts outside the test team.</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917821">
                <a:tc>
                  <a:txBody>
                    <a:bodyPr/>
                    <a:lstStyle/>
                    <a:p>
                      <a:r>
                        <a:rPr lang="en-US" b="0" dirty="0" smtClean="0">
                          <a:latin typeface="Candara" panose="020E0502030303020204" pitchFamily="34" charset="0"/>
                        </a:rPr>
                        <a:t>Regression-averse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include reuse of existing test material, extensive automation of functional</a:t>
                      </a:r>
                    </a:p>
                    <a:p>
                      <a:pPr marL="0" indent="0">
                        <a:buFont typeface="Arial" panose="020B0604020202020204" pitchFamily="34" charset="0"/>
                        <a:buNone/>
                      </a:pPr>
                      <a:r>
                        <a:rPr lang="en-US" b="0" dirty="0" smtClean="0">
                          <a:latin typeface="Candara" panose="020E0502030303020204" pitchFamily="34" charset="0"/>
                        </a:rPr>
                        <a:t>regression tests</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b="1"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85000" lnSpcReduction="1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231733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39</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047698" y="3040638"/>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40</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29727" y="1578634"/>
            <a:ext cx="10575985" cy="3976591"/>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0498" y="1647646"/>
            <a:ext cx="10146102" cy="3907580"/>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3833400439"/>
              </p:ext>
            </p:extLst>
          </p:nvPr>
        </p:nvGraphicFramePr>
        <p:xfrm>
          <a:off x="845389" y="2286000"/>
          <a:ext cx="10394111" cy="3940513"/>
        </p:xfrm>
        <a:graphic>
          <a:graphicData uri="http://schemas.openxmlformats.org/drawingml/2006/table">
            <a:tbl>
              <a:tblPr>
                <a:tableStyleId>{BC89EF96-8CEA-46FF-86C4-4CE0E7609802}</a:tableStyleId>
              </a:tblPr>
              <a:tblGrid>
                <a:gridCol w="4140679">
                  <a:extLst>
                    <a:ext uri="{9D8B030D-6E8A-4147-A177-3AD203B41FA5}">
                      <a16:colId xmlns:a16="http://schemas.microsoft.com/office/drawing/2014/main" val="850995660"/>
                    </a:ext>
                  </a:extLst>
                </a:gridCol>
                <a:gridCol w="6253432">
                  <a:extLst>
                    <a:ext uri="{9D8B030D-6E8A-4147-A177-3AD203B41FA5}">
                      <a16:colId xmlns:a16="http://schemas.microsoft.com/office/drawing/2014/main" val="1344314899"/>
                    </a:ext>
                  </a:extLst>
                </a:gridCol>
              </a:tblGrid>
              <a:tr h="388650">
                <a:tc>
                  <a:txBody>
                    <a:bodyPr/>
                    <a:lstStyle/>
                    <a:p>
                      <a:pPr algn="l" fontAlgn="t"/>
                      <a:r>
                        <a:rPr lang="en-US" sz="1800" baseline="0" dirty="0" smtClean="0">
                          <a:effectLst/>
                          <a:latin typeface="Candara" panose="020E0502030303020204" pitchFamily="34" charset="0"/>
                        </a:rPr>
                        <a:t>Risk</a:t>
                      </a:r>
                      <a:endParaRPr lang="en-US" sz="1800" b="1" baseline="0" dirty="0">
                        <a:effectLst/>
                        <a:latin typeface="Candara" panose="020E0502030303020204" pitchFamily="34" charset="0"/>
                      </a:endParaRPr>
                    </a:p>
                  </a:txBody>
                  <a:tcPr marL="40968" marR="40968" marT="40968" marB="40968"/>
                </a:tc>
                <a:tc>
                  <a:txBody>
                    <a:bodyPr/>
                    <a:lstStyle/>
                    <a:p>
                      <a:pPr algn="l" fontAlgn="t"/>
                      <a:r>
                        <a:rPr lang="en-US" sz="1800" baseline="0" dirty="0" smtClean="0">
                          <a:effectLst/>
                          <a:latin typeface="Candara" panose="020E0502030303020204" pitchFamily="34" charset="0"/>
                        </a:rPr>
                        <a:t>Mitigation</a:t>
                      </a:r>
                      <a:endParaRPr lang="en-US" sz="1800" b="1"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4165768172"/>
                  </a:ext>
                </a:extLst>
              </a:tr>
              <a:tr h="732155">
                <a:tc>
                  <a:txBody>
                    <a:bodyPr/>
                    <a:lstStyle/>
                    <a:p>
                      <a:pPr algn="l" fontAlgn="t"/>
                      <a:r>
                        <a:rPr lang="en-US" sz="1600" baseline="0" dirty="0" smtClean="0">
                          <a:effectLst/>
                          <a:latin typeface="Candara" panose="020E0502030303020204" pitchFamily="34" charset="0"/>
                        </a:rPr>
                        <a:t>Team </a:t>
                      </a:r>
                      <a:r>
                        <a:rPr lang="en-US" sz="1600" baseline="0" dirty="0">
                          <a:effectLst/>
                          <a:latin typeface="Candara" panose="020E0502030303020204" pitchFamily="34" charset="0"/>
                        </a:rPr>
                        <a:t>member lack the required skills for website testing.</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training course to skill up your members</a:t>
                      </a:r>
                    </a:p>
                  </a:txBody>
                  <a:tcPr marL="40968" marR="40968" marT="40968" marB="40968"/>
                </a:tc>
                <a:extLst>
                  <a:ext uri="{0D108BD9-81ED-4DB2-BD59-A6C34878D82A}">
                    <a16:rowId xmlns:a16="http://schemas.microsoft.com/office/drawing/2014/main" val="2087701720"/>
                  </a:ext>
                </a:extLst>
              </a:tr>
              <a:tr h="732155">
                <a:tc>
                  <a:txBody>
                    <a:bodyPr/>
                    <a:lstStyle/>
                    <a:p>
                      <a:pPr algn="l" fontAlgn="t"/>
                      <a:r>
                        <a:rPr lang="en-US" sz="1600" baseline="0" dirty="0" smtClean="0">
                          <a:effectLst/>
                          <a:latin typeface="Candara" panose="020E0502030303020204" pitchFamily="34" charset="0"/>
                        </a:rPr>
                        <a:t>The </a:t>
                      </a:r>
                      <a:r>
                        <a:rPr lang="en-US" sz="1600" baseline="0" dirty="0">
                          <a:effectLst/>
                          <a:latin typeface="Candara" panose="020E0502030303020204" pitchFamily="34" charset="0"/>
                        </a:rPr>
                        <a:t>project schedule is too tight; it's hard to complete this project on time</a:t>
                      </a:r>
                    </a:p>
                  </a:txBody>
                  <a:tcPr marL="40968" marR="40968" marT="40968" marB="40968"/>
                </a:tc>
                <a:tc>
                  <a:txBody>
                    <a:bodyPr/>
                    <a:lstStyle/>
                    <a:p>
                      <a:pPr algn="l" fontAlgn="t"/>
                      <a:r>
                        <a:rPr lang="en-US" sz="1600" baseline="0" dirty="0" smtClean="0">
                          <a:effectLst/>
                          <a:latin typeface="Candara" panose="020E0502030303020204" pitchFamily="34" charset="0"/>
                        </a:rPr>
                        <a:t>Set</a:t>
                      </a:r>
                      <a:r>
                        <a:rPr lang="en-US" sz="1600" baseline="0" dirty="0">
                          <a:effectLst/>
                          <a:latin typeface="Candara" panose="020E0502030303020204" pitchFamily="34" charset="0"/>
                        </a:rPr>
                        <a:t> Test Priority for each of the test </a:t>
                      </a:r>
                      <a:r>
                        <a:rPr lang="en-US" sz="1600" baseline="0" dirty="0" smtClean="0">
                          <a:effectLst/>
                          <a:latin typeface="Candara" panose="020E0502030303020204" pitchFamily="34" charset="0"/>
                        </a:rPr>
                        <a:t>activity</a:t>
                      </a:r>
                      <a:endParaRPr lang="en-US" sz="1600"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3188373244"/>
                  </a:ext>
                </a:extLst>
              </a:tr>
              <a:tr h="512686">
                <a:tc>
                  <a:txBody>
                    <a:bodyPr/>
                    <a:lstStyle/>
                    <a:p>
                      <a:pPr algn="l" fontAlgn="t"/>
                      <a:r>
                        <a:rPr lang="en-US" sz="1600" baseline="0" dirty="0" smtClean="0">
                          <a:effectLst/>
                          <a:latin typeface="Candara" panose="020E0502030303020204" pitchFamily="34" charset="0"/>
                        </a:rPr>
                        <a:t>Test </a:t>
                      </a:r>
                      <a:r>
                        <a:rPr lang="en-US" sz="1600" baseline="0" dirty="0">
                          <a:effectLst/>
                          <a:latin typeface="Candara" panose="020E0502030303020204" pitchFamily="34" charset="0"/>
                        </a:rPr>
                        <a:t>Manager has poor management skill</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leadership training for manager</a:t>
                      </a:r>
                    </a:p>
                  </a:txBody>
                  <a:tcPr marL="40968" marR="40968" marT="40968" marB="40968"/>
                </a:tc>
                <a:extLst>
                  <a:ext uri="{0D108BD9-81ED-4DB2-BD59-A6C34878D82A}">
                    <a16:rowId xmlns:a16="http://schemas.microsoft.com/office/drawing/2014/main" val="2576116142"/>
                  </a:ext>
                </a:extLst>
              </a:tr>
              <a:tr h="842712">
                <a:tc>
                  <a:txBody>
                    <a:bodyPr/>
                    <a:lstStyle/>
                    <a:p>
                      <a:pPr algn="l" fontAlgn="t"/>
                      <a:r>
                        <a:rPr lang="en-US" sz="1600" baseline="0" dirty="0" smtClean="0">
                          <a:effectLst/>
                          <a:latin typeface="Candara" panose="020E0502030303020204" pitchFamily="34" charset="0"/>
                        </a:rPr>
                        <a:t>A </a:t>
                      </a:r>
                      <a:r>
                        <a:rPr lang="en-US" sz="1600" baseline="0" dirty="0">
                          <a:effectLst/>
                          <a:latin typeface="Candara" panose="020E0502030303020204" pitchFamily="34" charset="0"/>
                        </a:rPr>
                        <a:t>lack of cooperation negatively affects your </a:t>
                      </a:r>
                      <a:endParaRPr lang="en-US" sz="1600" baseline="0" dirty="0" smtClean="0">
                        <a:effectLst/>
                        <a:latin typeface="Candara" panose="020E0502030303020204" pitchFamily="34" charset="0"/>
                      </a:endParaRPr>
                    </a:p>
                    <a:p>
                      <a:pPr algn="l" fontAlgn="t"/>
                      <a:r>
                        <a:rPr lang="en-US" sz="1600" baseline="0" dirty="0" smtClean="0">
                          <a:effectLst/>
                          <a:latin typeface="Candara" panose="020E0502030303020204" pitchFamily="34" charset="0"/>
                        </a:rPr>
                        <a:t>employees</a:t>
                      </a:r>
                      <a:r>
                        <a:rPr lang="en-US" sz="1600" baseline="0" dirty="0">
                          <a:effectLst/>
                          <a:latin typeface="Candara" panose="020E0502030303020204" pitchFamily="34" charset="0"/>
                        </a:rPr>
                        <a:t>' productivity</a:t>
                      </a:r>
                    </a:p>
                  </a:txBody>
                  <a:tcPr marL="40968" marR="40968" marT="40968" marB="40968"/>
                </a:tc>
                <a:tc>
                  <a:txBody>
                    <a:bodyPr/>
                    <a:lstStyle/>
                    <a:p>
                      <a:pPr algn="l" fontAlgn="t"/>
                      <a:r>
                        <a:rPr lang="en-US" sz="1600" baseline="0" dirty="0" smtClean="0">
                          <a:effectLst/>
                          <a:latin typeface="Candara" panose="020E0502030303020204" pitchFamily="34" charset="0"/>
                        </a:rPr>
                        <a:t>Encourage</a:t>
                      </a:r>
                      <a:r>
                        <a:rPr lang="en-US" sz="1600" baseline="0" dirty="0">
                          <a:effectLst/>
                          <a:latin typeface="Candara" panose="020E0502030303020204" pitchFamily="34" charset="0"/>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32155">
                <a:tc>
                  <a:txBody>
                    <a:bodyPr/>
                    <a:lstStyle/>
                    <a:p>
                      <a:pPr algn="l" fontAlgn="t"/>
                      <a:r>
                        <a:rPr lang="en-US" sz="1600" baseline="0" dirty="0" smtClean="0">
                          <a:effectLst/>
                          <a:latin typeface="Candara" panose="020E0502030303020204" pitchFamily="34" charset="0"/>
                        </a:rPr>
                        <a:t>Wrong </a:t>
                      </a:r>
                      <a:r>
                        <a:rPr lang="en-US" sz="1600" baseline="0" dirty="0">
                          <a:effectLst/>
                          <a:latin typeface="Candara" panose="020E0502030303020204" pitchFamily="34" charset="0"/>
                        </a:rPr>
                        <a:t>budget estimate and cost overruns</a:t>
                      </a:r>
                    </a:p>
                  </a:txBody>
                  <a:tcPr marL="40968" marR="40968" marT="40968" marB="40968"/>
                </a:tc>
                <a:tc>
                  <a:txBody>
                    <a:bodyPr/>
                    <a:lstStyle/>
                    <a:p>
                      <a:pPr algn="l" fontAlgn="t"/>
                      <a:r>
                        <a:rPr lang="en-US" sz="1600" baseline="0" dirty="0" smtClean="0">
                          <a:effectLst/>
                          <a:latin typeface="Candara" panose="020E0502030303020204" pitchFamily="34" charset="0"/>
                        </a:rPr>
                        <a:t>Establish </a:t>
                      </a:r>
                      <a:r>
                        <a:rPr lang="en-US" sz="1600" baseline="0" dirty="0">
                          <a:effectLst/>
                          <a:latin typeface="Candara" panose="020E0502030303020204" pitchFamily="34" charset="0"/>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66492"/>
            <a:ext cx="10128849" cy="3959338"/>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5656" y="4319524"/>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50</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51</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52</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53</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622830695"/>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Task</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Members</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Estimate </a:t>
                      </a:r>
                      <a:r>
                        <a:rPr lang="en-US" sz="1400" dirty="0">
                          <a:effectLst/>
                          <a:latin typeface="Candara" panose="020E0502030303020204" pitchFamily="34" charset="0"/>
                        </a:rPr>
                        <a:t>effort</a:t>
                      </a:r>
                      <a:endParaRPr lang="en-US" sz="1400" b="1" dirty="0">
                        <a:effectLst/>
                        <a:latin typeface="Candara" panose="020E0502030303020204" pitchFamily="34" charset="0"/>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Create </a:t>
                      </a:r>
                      <a:r>
                        <a:rPr lang="en-US" sz="1300" dirty="0">
                          <a:effectLst/>
                          <a:latin typeface="Candara" panose="020E0502030303020204" pitchFamily="34" charset="0"/>
                        </a:rPr>
                        <a:t>the test specification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Designer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170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Perform </a:t>
                      </a:r>
                      <a:r>
                        <a:rPr lang="en-US" sz="1300" dirty="0">
                          <a:effectLst/>
                          <a:latin typeface="Candara" panose="020E0502030303020204" pitchFamily="34" charset="0"/>
                        </a:rPr>
                        <a:t>Test Execution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r>
                        <a:rPr lang="en-US" sz="1300" dirty="0">
                          <a:effectLst/>
                          <a:latin typeface="Candara" panose="020E0502030303020204" pitchFamily="34" charset="0"/>
                        </a:rPr>
                        <a:t>, Test Administrator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Report</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endParaRPr lang="en-US" sz="1300" dirty="0">
                        <a:effectLst/>
                        <a:latin typeface="Candara" panose="020E0502030303020204" pitchFamily="34" charset="0"/>
                      </a:endParaRP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Delivery</a:t>
                      </a: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Total</a:t>
                      </a:r>
                      <a:endParaRPr lang="en-US" sz="1300" dirty="0">
                        <a:effectLst/>
                        <a:latin typeface="Candara" panose="020E0502030303020204" pitchFamily="34" charset="0"/>
                      </a:endParaRP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ndara" panose="020E0502030303020204" pitchFamily="34" charset="0"/>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26211" y="1483743"/>
            <a:ext cx="10774393" cy="460650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55</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16447" y="1585618"/>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1417" y="2192310"/>
            <a:ext cx="4414711" cy="2634958"/>
          </a:xfrm>
          <a:prstGeom prst="rect">
            <a:avLst/>
          </a:prstGeom>
        </p:spPr>
      </p:pic>
      <p:pic>
        <p:nvPicPr>
          <p:cNvPr id="5" name="Picture 4"/>
          <p:cNvPicPr>
            <a:picLocks noChangeAspect="1"/>
          </p:cNvPicPr>
          <p:nvPr/>
        </p:nvPicPr>
        <p:blipFill>
          <a:blip r:embed="rId3"/>
          <a:stretch>
            <a:fillRect/>
          </a:stretch>
        </p:blipFill>
        <p:spPr>
          <a:xfrm>
            <a:off x="6598921" y="2192310"/>
            <a:ext cx="3950209" cy="263347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8105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24656" y="1619937"/>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What happened </a:t>
            </a:r>
            <a:r>
              <a:rPr lang="en-US" sz="2400" dirty="0" smtClean="0">
                <a:latin typeface="Candara" panose="020E0502030303020204" pitchFamily="34" charset="0"/>
              </a:rPr>
              <a:t>during a </a:t>
            </a:r>
            <a:r>
              <a:rPr lang="en-US" sz="2400" dirty="0">
                <a:latin typeface="Candara" panose="020E0502030303020204" pitchFamily="34" charset="0"/>
              </a:rPr>
              <a:t>period of testing </a:t>
            </a:r>
            <a:r>
              <a:rPr lang="en-US" sz="2400" dirty="0" smtClean="0">
                <a:latin typeface="Candara" panose="020E0502030303020204" pitchFamily="34" charset="0"/>
              </a:rPr>
              <a:t>(</a:t>
            </a:r>
            <a:r>
              <a:rPr lang="en-US" sz="2400" dirty="0">
                <a:latin typeface="Candara" panose="020E0502030303020204" pitchFamily="34" charset="0"/>
              </a:rPr>
              <a:t>ex: dates when exit criteria were met)</a:t>
            </a:r>
          </a:p>
        </p:txBody>
      </p:sp>
      <p:sp>
        <p:nvSpPr>
          <p:cNvPr id="5" name="Oval 4"/>
          <p:cNvSpPr/>
          <p:nvPr/>
        </p:nvSpPr>
        <p:spPr>
          <a:xfrm>
            <a:off x="6211824"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Analyzed </a:t>
            </a:r>
            <a:r>
              <a:rPr lang="en-US" sz="2400" dirty="0" smtClean="0">
                <a:latin typeface="Candara" panose="020E0502030303020204" pitchFamily="34" charset="0"/>
              </a:rPr>
              <a:t>metrics to support decisions about </a:t>
            </a:r>
            <a:r>
              <a:rPr lang="en-US" sz="2400" dirty="0">
                <a:latin typeface="Candara" panose="020E0502030303020204" pitchFamily="34" charset="0"/>
              </a:rPr>
              <a:t>future </a:t>
            </a:r>
            <a:r>
              <a:rPr lang="en-US" sz="2400" dirty="0" smtClean="0">
                <a:latin typeface="Candara" panose="020E0502030303020204" pitchFamily="34" charset="0"/>
              </a:rPr>
              <a:t>actions</a:t>
            </a:r>
            <a:endParaRPr lang="en-US" sz="2400" dirty="0">
              <a:latin typeface="Candara" panose="020E0502030303020204" pitchFamily="34" charset="0"/>
            </a:endParaRPr>
          </a:p>
          <a:p>
            <a:pPr algn="ctr"/>
            <a:r>
              <a:rPr lang="en-US" sz="2400" dirty="0">
                <a:latin typeface="Candara" panose="020E0502030303020204" pitchFamily="34" charset="0"/>
              </a:rPr>
              <a:t>(ex: the </a:t>
            </a:r>
            <a:r>
              <a:rPr lang="en-US" sz="2400" dirty="0" smtClean="0">
                <a:latin typeface="Candara" panose="020E0502030303020204" pitchFamily="34" charset="0"/>
              </a:rPr>
              <a:t>economic benefit </a:t>
            </a:r>
            <a:r>
              <a:rPr lang="en-US" sz="2400" dirty="0">
                <a:latin typeface="Candara" panose="020E0502030303020204" pitchFamily="34" charset="0"/>
              </a:rPr>
              <a:t>of </a:t>
            </a:r>
            <a:r>
              <a:rPr lang="en-US" sz="2400" dirty="0" smtClean="0">
                <a:latin typeface="Candara" panose="020E0502030303020204" pitchFamily="34" charset="0"/>
              </a:rPr>
              <a:t>continued testing</a:t>
            </a:r>
            <a:r>
              <a:rPr lang="en-US" sz="2400" dirty="0">
                <a:latin typeface="Candara" panose="020E0502030303020204" pitchFamily="34" charset="0"/>
              </a:rPr>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43235" y="3418331"/>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likelihood of </a:t>
            </a:r>
            <a:r>
              <a:rPr lang="en-US" sz="2700" dirty="0">
                <a:latin typeface="Candara" panose="020E0502030303020204" pitchFamily="34" charset="0"/>
              </a:rPr>
              <a:t>an adverse </a:t>
            </a:r>
            <a:r>
              <a:rPr lang="en-US" sz="2700" dirty="0" smtClean="0">
                <a:latin typeface="Candara" panose="020E0502030303020204" pitchFamily="34" charset="0"/>
              </a:rPr>
              <a:t>event happening</a:t>
            </a:r>
            <a:endParaRPr lang="en-US" sz="2700" dirty="0">
              <a:latin typeface="Candara" panose="020E0502030303020204" pitchFamily="34" charset="0"/>
            </a:endParaRPr>
          </a:p>
        </p:txBody>
      </p:sp>
      <p:sp>
        <p:nvSpPr>
          <p:cNvPr id="5" name="Oval 4"/>
          <p:cNvSpPr/>
          <p:nvPr/>
        </p:nvSpPr>
        <p:spPr>
          <a:xfrm>
            <a:off x="6339840"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impact: the harm resulting from </a:t>
            </a:r>
            <a:r>
              <a:rPr lang="en-US" sz="2700" dirty="0">
                <a:latin typeface="Candara" panose="020E0502030303020204" pitchFamily="34" charset="0"/>
              </a:rPr>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7127011"/>
              </p:ext>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pPr lvl="1"/>
            <a:r>
              <a:rPr lang="en-US" b="1" dirty="0" smtClean="0"/>
              <a:t>test </a:t>
            </a:r>
            <a:r>
              <a:rPr lang="en-US" b="1" dirty="0"/>
              <a:t>leader </a:t>
            </a:r>
            <a:endParaRPr lang="en-US" dirty="0"/>
          </a:p>
          <a:p>
            <a:pPr lvl="1"/>
            <a:r>
              <a:rPr lang="en-US" b="1" dirty="0" smtClean="0"/>
              <a:t>tester</a:t>
            </a:r>
            <a:endParaRPr lang="en-US" dirty="0"/>
          </a:p>
          <a:p>
            <a:r>
              <a:rPr lang="en-US" b="1" dirty="0"/>
              <a:t>Test 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a:t>.</a:t>
            </a:r>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9927735"/>
              </p:ext>
            </p:extLst>
          </p:nvPr>
        </p:nvGraphicFramePr>
        <p:xfrm>
          <a:off x="795068" y="1285875"/>
          <a:ext cx="10515600" cy="5207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Coordination	</a:t>
                      </a:r>
                      <a:endParaRPr lang="en-US" sz="1500" b="0" i="0" u="none" strike="noStrike" kern="1200" baseline="0" dirty="0" smtClean="0">
                        <a:solidFill>
                          <a:schemeClr val="lt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of the test strategy and plan with project managers</a:t>
                      </a:r>
                      <a:endParaRPr lang="en-US" sz="1500" b="0" dirty="0">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b="0" dirty="0" smtClean="0">
                          <a:latin typeface="Candara" panose="020E0502030303020204" pitchFamily="34" charset="0"/>
                        </a:rPr>
                        <a:t>Plan the tests</a:t>
                      </a:r>
                      <a:endParaRPr lang="en-US" sz="1500" b="0" dirty="0">
                        <a:latin typeface="Candara" panose="020E0502030303020204" pitchFamily="34" charset="0"/>
                      </a:endParaRPr>
                    </a:p>
                  </a:txBody>
                  <a:tcPr/>
                </a:tc>
                <a:tc>
                  <a:txBody>
                    <a:bodyPr/>
                    <a:lstStyle/>
                    <a:p>
                      <a:r>
                        <a:rPr lang="en-US" sz="1500" b="0" i="0" u="none" strike="noStrike" kern="1200" baseline="0" dirty="0" smtClean="0">
                          <a:solidFill>
                            <a:schemeClr val="tx1"/>
                          </a:solidFill>
                          <a:latin typeface="Candara" panose="020E0502030303020204" pitchFamily="34" charset="0"/>
                          <a:ea typeface="+mn-ea"/>
                          <a:cs typeface="+mn-cs"/>
                        </a:rPr>
                        <a:t>Understanding the test objectives and risks –including:</a:t>
                      </a:r>
                    </a:p>
                    <a:p>
                      <a:pPr marL="285750" indent="-285750">
                        <a:buFont typeface="Arial" panose="020B0604020202020204" pitchFamily="34" charset="0"/>
                        <a:buChar char="•"/>
                      </a:pPr>
                      <a:r>
                        <a:rPr lang="en-US" sz="1500" b="0" i="0" u="none" strike="noStrike" kern="1200" baseline="0" dirty="0" smtClean="0">
                          <a:solidFill>
                            <a:schemeClr val="tx1"/>
                          </a:solidFill>
                          <a:latin typeface="Candara" panose="020E0502030303020204" pitchFamily="34" charset="0"/>
                          <a:ea typeface="+mn-ea"/>
                          <a:cs typeface="+mn-cs"/>
                        </a:rPr>
                        <a:t>selecting test approaches</a:t>
                      </a:r>
                    </a:p>
                    <a:p>
                      <a:pPr marL="285750" indent="-285750">
                        <a:buFont typeface="Arial" panose="020B0604020202020204" pitchFamily="34" charset="0"/>
                        <a:buChar char="•"/>
                      </a:pPr>
                      <a:r>
                        <a:rPr lang="en-US" sz="1500" b="0" i="0" u="none" strike="noStrike" kern="1200" baseline="0" dirty="0" smtClean="0">
                          <a:solidFill>
                            <a:schemeClr val="tx1"/>
                          </a:solidFill>
                          <a:latin typeface="Candara" panose="020E0502030303020204" pitchFamily="34" charset="0"/>
                          <a:ea typeface="+mn-ea"/>
                          <a:cs typeface="+mn-cs"/>
                        </a:rPr>
                        <a:t>estimating the time, effort and cost of testing</a:t>
                      </a:r>
                    </a:p>
                    <a:p>
                      <a:pPr marL="285750" indent="-285750">
                        <a:buFont typeface="Arial" panose="020B0604020202020204" pitchFamily="34" charset="0"/>
                        <a:buChar char="•"/>
                      </a:pPr>
                      <a:r>
                        <a:rPr lang="en-US" sz="1500" b="0" i="0" u="none" strike="noStrike" kern="1200" baseline="0" dirty="0" smtClean="0">
                          <a:solidFill>
                            <a:schemeClr val="tx1"/>
                          </a:solidFill>
                          <a:latin typeface="Candara" panose="020E0502030303020204" pitchFamily="34" charset="0"/>
                          <a:ea typeface="+mn-ea"/>
                          <a:cs typeface="+mn-cs"/>
                        </a:rPr>
                        <a:t>acquiring resources</a:t>
                      </a:r>
                    </a:p>
                    <a:p>
                      <a:pPr marL="285750" indent="-285750">
                        <a:buFont typeface="Arial" panose="020B0604020202020204" pitchFamily="34" charset="0"/>
                        <a:buChar char="•"/>
                      </a:pPr>
                      <a:r>
                        <a:rPr lang="en-US" sz="1500" b="0" i="0" u="none" strike="noStrike" kern="1200" baseline="0" dirty="0" smtClean="0">
                          <a:solidFill>
                            <a:schemeClr val="tx1"/>
                          </a:solidFill>
                          <a:latin typeface="Candara" panose="020E0502030303020204" pitchFamily="34" charset="0"/>
                          <a:ea typeface="+mn-ea"/>
                          <a:cs typeface="+mn-cs"/>
                        </a:rPr>
                        <a:t>defining test levels, cycles</a:t>
                      </a:r>
                    </a:p>
                    <a:p>
                      <a:pPr marL="285750" indent="-285750">
                        <a:buFont typeface="Arial" panose="020B0604020202020204" pitchFamily="34" charset="0"/>
                        <a:buChar char="•"/>
                      </a:pPr>
                      <a:r>
                        <a:rPr lang="en-US" sz="1500" b="0" i="0" u="none" strike="noStrike" kern="1200" baseline="0" dirty="0" smtClean="0">
                          <a:solidFill>
                            <a:schemeClr val="tx1"/>
                          </a:solidFill>
                          <a:latin typeface="Candara" panose="020E0502030303020204" pitchFamily="34" charset="0"/>
                          <a:ea typeface="+mn-ea"/>
                          <a:cs typeface="+mn-cs"/>
                        </a:rPr>
                        <a:t>planning defect management	</a:t>
                      </a:r>
                    </a:p>
                  </a:txBody>
                  <a:tcPr/>
                </a:tc>
                <a:extLst>
                  <a:ext uri="{0D108BD9-81ED-4DB2-BD59-A6C34878D82A}">
                    <a16:rowId xmlns:a16="http://schemas.microsoft.com/office/drawing/2014/main" val="629292152"/>
                  </a:ext>
                </a:extLst>
              </a:tr>
              <a:tr h="370840">
                <a:tc>
                  <a:txBody>
                    <a:bodyPr/>
                    <a:lstStyle/>
                    <a:p>
                      <a:r>
                        <a:rPr lang="en-US" sz="1500" b="0" dirty="0" smtClean="0">
                          <a:latin typeface="Candara" panose="020E0502030303020204" pitchFamily="34" charset="0"/>
                        </a:rPr>
                        <a:t>Test specifications,</a:t>
                      </a:r>
                    </a:p>
                    <a:p>
                      <a:r>
                        <a:rPr lang="en-US" sz="1500" b="0" dirty="0" smtClean="0">
                          <a:latin typeface="Candara" panose="020E0502030303020204" pitchFamily="34" charset="0"/>
                        </a:rPr>
                        <a:t>preparation and execution</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Initiate the specification, preparation, implementation and execution of tests</a:t>
                      </a:r>
                    </a:p>
                    <a:p>
                      <a:pPr marL="285750" indent="-285750">
                        <a:buFont typeface="Arial" panose="020B0604020202020204" pitchFamily="34" charset="0"/>
                        <a:buChar char="•"/>
                      </a:pPr>
                      <a:r>
                        <a:rPr lang="en-US" sz="1500" b="0" dirty="0" smtClean="0">
                          <a:latin typeface="Candara" panose="020E0502030303020204" pitchFamily="34" charset="0"/>
                        </a:rPr>
                        <a:t>monitor the test results</a:t>
                      </a:r>
                    </a:p>
                    <a:p>
                      <a:pPr marL="285750" indent="-285750">
                        <a:buFont typeface="Arial" panose="020B0604020202020204" pitchFamily="34" charset="0"/>
                        <a:buChar char="•"/>
                      </a:pPr>
                      <a:r>
                        <a:rPr lang="en-US" sz="1500" b="0" dirty="0" smtClean="0">
                          <a:latin typeface="Candara" panose="020E0502030303020204" pitchFamily="34" charset="0"/>
                        </a:rPr>
                        <a:t>check the exit criteria</a:t>
                      </a:r>
                      <a:endParaRPr lang="en-US" sz="1500" b="0" dirty="0">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b="0" dirty="0" smtClean="0">
                          <a:latin typeface="Candara" panose="020E0502030303020204" pitchFamily="34" charset="0"/>
                        </a:rPr>
                        <a:t>Adapt planning</a:t>
                      </a:r>
                      <a:endParaRPr lang="en-US" sz="1500" b="0" dirty="0">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Candara" panose="020E0502030303020204" pitchFamily="34" charset="0"/>
                          <a:ea typeface="+mn-ea"/>
                          <a:cs typeface="+mn-cs"/>
                        </a:rPr>
                        <a:t>based on test results and progress and take any action to compensate for problems</a:t>
                      </a:r>
                    </a:p>
                  </a:txBody>
                  <a:tcPr/>
                </a:tc>
                <a:extLst>
                  <a:ext uri="{0D108BD9-81ED-4DB2-BD59-A6C34878D82A}">
                    <a16:rowId xmlns:a16="http://schemas.microsoft.com/office/drawing/2014/main" val="2772661794"/>
                  </a:ext>
                </a:extLst>
              </a:tr>
              <a:tr h="370840">
                <a:tc>
                  <a:txBody>
                    <a:bodyPr/>
                    <a:lstStyle/>
                    <a:p>
                      <a:r>
                        <a:rPr lang="en-US" sz="1500" b="0" dirty="0" smtClean="0">
                          <a:latin typeface="Candara" panose="020E0502030303020204" pitchFamily="34" charset="0"/>
                        </a:rPr>
                        <a:t>Manage test configuration</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Set up adequate configuration management for traceability</a:t>
                      </a:r>
                      <a:endParaRPr lang="en-US" sz="1500" b="0" dirty="0">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b="0" dirty="0" smtClean="0">
                          <a:latin typeface="Candara" panose="020E0502030303020204" pitchFamily="34" charset="0"/>
                        </a:rPr>
                        <a:t>Introduce metrics</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For measuring test progress and evaluating the quality of testing &amp; product</a:t>
                      </a:r>
                      <a:endParaRPr lang="en-US" sz="1500" b="0" dirty="0">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b="0" dirty="0" smtClean="0">
                          <a:latin typeface="Candara" panose="020E0502030303020204" pitchFamily="34" charset="0"/>
                        </a:rPr>
                        <a:t>Automation of tests</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Decide what should be automated, to what degree, and how</a:t>
                      </a:r>
                      <a:endParaRPr lang="en-US" sz="1500" b="0" dirty="0">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b="0" dirty="0" smtClean="0">
                          <a:latin typeface="Candara" panose="020E0502030303020204" pitchFamily="34" charset="0"/>
                        </a:rPr>
                        <a:t>Select test tools</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Select tools to support testing and organize trainings for tool users</a:t>
                      </a:r>
                      <a:endParaRPr lang="en-US" sz="1500" b="0" dirty="0">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b="0" dirty="0" smtClean="0">
                          <a:latin typeface="Candara" panose="020E0502030303020204" pitchFamily="34" charset="0"/>
                        </a:rPr>
                        <a:t>Test environment</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Decide about the implementation of the test environment</a:t>
                      </a:r>
                      <a:endParaRPr lang="en-US" sz="1500" b="0" dirty="0">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b="0" dirty="0" smtClean="0">
                          <a:latin typeface="Candara" panose="020E0502030303020204" pitchFamily="34" charset="0"/>
                        </a:rPr>
                        <a:t>Test summary reports</a:t>
                      </a:r>
                      <a:endParaRPr lang="en-US" sz="1500" b="0" dirty="0">
                        <a:latin typeface="Candara" panose="020E0502030303020204" pitchFamily="34" charset="0"/>
                      </a:endParaRPr>
                    </a:p>
                  </a:txBody>
                  <a:tcPr/>
                </a:tc>
                <a:tc>
                  <a:txBody>
                    <a:bodyPr/>
                    <a:lstStyle/>
                    <a:p>
                      <a:r>
                        <a:rPr lang="en-US" sz="1500" b="0" dirty="0" smtClean="0">
                          <a:latin typeface="Candara" panose="020E0502030303020204" pitchFamily="34" charset="0"/>
                        </a:rPr>
                        <a:t>Write test summary reports based on the information gathered during testing</a:t>
                      </a:r>
                      <a:endParaRPr lang="en-US" sz="1500" b="0" dirty="0">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67486" y="1293487"/>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41031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5544</Words>
  <Application>Microsoft Office PowerPoint</Application>
  <PresentationFormat>Widescreen</PresentationFormat>
  <Paragraphs>771</Paragraphs>
  <Slides>91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 criteria</vt:lpstr>
      <vt:lpstr>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2021-10-12T10:09:12Z</dcterms:created>
  <dcterms:modified xsi:type="dcterms:W3CDTF">2022-02-16T04:55:11Z</dcterms:modified>
</cp:coreProperties>
</file>