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353" r:id="rId4"/>
    <p:sldId id="354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1" r:id="rId16"/>
    <p:sldId id="402" r:id="rId17"/>
    <p:sldId id="403" r:id="rId18"/>
    <p:sldId id="40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453" r:id="rId28"/>
    <p:sldId id="454" r:id="rId29"/>
    <p:sldId id="455" r:id="rId30"/>
    <p:sldId id="456" r:id="rId31"/>
    <p:sldId id="457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62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460" r:id="rId76"/>
    <p:sldId id="461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446" r:id="rId88"/>
    <p:sldId id="447" r:id="rId89"/>
    <p:sldId id="448" r:id="rId90"/>
    <p:sldId id="449" r:id="rId91"/>
    <p:sldId id="450" r:id="rId92"/>
    <p:sldId id="459" r:id="rId93"/>
    <p:sldId id="451" r:id="rId94"/>
    <p:sldId id="452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65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3E94-5A0D-466F-897D-F0E423028FD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BC153-A515-4432-9A59-FF61D51290F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dirty="0">
            <a:latin typeface="Candara" panose="020E0502030303020204" pitchFamily="34" charset="0"/>
          </a:endParaRPr>
        </a:p>
      </dgm:t>
    </dgm:pt>
    <dgm:pt modelId="{8E85B67C-A2C0-4206-BBB1-AB92C48F6D87}" type="par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C7BD66-2995-4A2C-8A01-52055CD16FCB}" type="sibTrans" cxnId="{61EEA015-9511-477A-BE17-62130F39CBF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AEFB200-EE60-4A2B-AFAF-B48B3F80536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Functional aspects</a:t>
          </a:r>
          <a:endParaRPr lang="en-US" dirty="0">
            <a:latin typeface="Candara" panose="020E0502030303020204" pitchFamily="34" charset="0"/>
          </a:endParaRPr>
        </a:p>
      </dgm:t>
    </dgm:pt>
    <dgm:pt modelId="{64345FAF-B493-44AC-B078-03964E2E6335}" type="par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EBC20EC-FE90-4243-B143-A07E63843B47}" type="sibTrans" cxnId="{9FCD33D2-5FDF-46D1-A657-89CD7DA564B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DE4FA7-06AC-43EB-87A6-21C9BD7F5FA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dirty="0">
            <a:latin typeface="Candara" panose="020E0502030303020204" pitchFamily="34" charset="0"/>
          </a:endParaRPr>
        </a:p>
      </dgm:t>
    </dgm:pt>
    <dgm:pt modelId="{54E142CF-078B-4529-B125-038384938C38}" type="par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A5B4D75-7FFB-4EE5-B017-E1BBB4B7C4DA}" type="sibTrans" cxnId="{665ACBAE-7932-45ED-B9A3-CDAC3064034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5B0A659-569D-435D-9943-1817AC3DD1C5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Creates confidence in the quality of the SW</a:t>
          </a:r>
          <a:endParaRPr lang="en-US" dirty="0">
            <a:latin typeface="Candara" panose="020E0502030303020204" pitchFamily="34" charset="0"/>
          </a:endParaRPr>
        </a:p>
      </dgm:t>
    </dgm:pt>
    <dgm:pt modelId="{3A381D2A-622E-4FC5-B115-B1E1392D9117}" type="par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CA84E88-04E5-481B-B5BC-63387E9DE1DA}" type="sibTrans" cxnId="{6E975438-2260-4338-AB56-95D99A3BECE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F738E3A-E6EE-42FA-9A47-60C69438DFCB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dirty="0">
            <a:latin typeface="Candara" panose="020E0502030303020204" pitchFamily="34" charset="0"/>
          </a:endParaRPr>
        </a:p>
      </dgm:t>
    </dgm:pt>
    <dgm:pt modelId="{9BABCC64-D313-4F38-94B2-DD26F46FA5DD}" type="par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E81778F-E8A8-4181-BF3E-322FA7281E9B}" type="sibTrans" cxnId="{DB41415B-8D1A-41B6-9FCF-C20FDF4C17F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64FF7A4-9DAE-4C3B-9C4B-B03D808DC065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Teaches us lessons to apply in future projects</a:t>
          </a:r>
          <a:endParaRPr lang="en-US" dirty="0">
            <a:latin typeface="Candara" panose="020E0502030303020204" pitchFamily="34" charset="0"/>
          </a:endParaRPr>
        </a:p>
      </dgm:t>
    </dgm:pt>
    <dgm:pt modelId="{F0573909-039E-4BFF-BD07-89FF36AACC79}" type="par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8BE8BB2-6B51-43F0-A0A0-2C74F25EA399}" type="sibTrans" cxnId="{3A7C3FE4-053F-42FF-A50F-517B7300425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6AC4BB7-7E21-432F-99C9-E82AD37E2BB9}">
      <dgm:prSet phldrT="[Text]"/>
      <dgm:spPr/>
      <dgm:t>
        <a:bodyPr/>
        <a:lstStyle/>
        <a:p>
          <a:r>
            <a:rPr lang="en-US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dirty="0">
            <a:latin typeface="Candara" panose="020E0502030303020204" pitchFamily="34" charset="0"/>
          </a:endParaRPr>
        </a:p>
      </dgm:t>
    </dgm:pt>
    <dgm:pt modelId="{2C6AFBA7-4A25-482A-AB1E-086455B55F9D}" type="par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E7528CB-B6BD-4F05-95C7-2C1B06041815}" type="sibTrans" cxnId="{1C97F34F-08DD-49F3-A64D-E92FEAA6E4C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E057BCD-988F-4B1A-A896-728B857B370A}" type="pres">
      <dgm:prSet presAssocID="{25233E94-5A0D-466F-897D-F0E423028FD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5523DE-8E6C-4BD6-A7BE-D960BB8D6A08}" type="pres">
      <dgm:prSet presAssocID="{8B6BC153-A515-4432-9A59-FF61D51290FC}" presName="linNode" presStyleCnt="0"/>
      <dgm:spPr/>
    </dgm:pt>
    <dgm:pt modelId="{31465574-FC19-49E1-9A48-0275DAC1CFF7}" type="pres">
      <dgm:prSet presAssocID="{8B6BC153-A515-4432-9A59-FF61D51290FC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68BF-ABD9-4F66-AACD-4C0382A4960A}" type="pres">
      <dgm:prSet presAssocID="{8B6BC153-A515-4432-9A59-FF61D51290FC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6E4F-C743-4876-AE14-F1F8CD635D76}" type="pres">
      <dgm:prSet presAssocID="{8EC7BD66-2995-4A2C-8A01-52055CD16FCB}" presName="spacing" presStyleCnt="0"/>
      <dgm:spPr/>
    </dgm:pt>
    <dgm:pt modelId="{CDA92D6E-C8BF-4ADE-AB06-DA824186E9A4}" type="pres">
      <dgm:prSet presAssocID="{05B0A659-569D-435D-9943-1817AC3DD1C5}" presName="linNode" presStyleCnt="0"/>
      <dgm:spPr/>
    </dgm:pt>
    <dgm:pt modelId="{B9F80AC6-332E-43FF-A1F4-29E28097C732}" type="pres">
      <dgm:prSet presAssocID="{05B0A659-569D-435D-9943-1817AC3DD1C5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8570A-60AE-4541-A6DC-C478BC7C99D6}" type="pres">
      <dgm:prSet presAssocID="{05B0A659-569D-435D-9943-1817AC3DD1C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DD000-42C7-444F-98E8-C93A642C000C}" type="pres">
      <dgm:prSet presAssocID="{1CA84E88-04E5-481B-B5BC-63387E9DE1DA}" presName="spacing" presStyleCnt="0"/>
      <dgm:spPr/>
    </dgm:pt>
    <dgm:pt modelId="{96B7BDD3-26D3-4C2D-BCEF-C462FE7FE0C5}" type="pres">
      <dgm:prSet presAssocID="{264FF7A4-9DAE-4C3B-9C4B-B03D808DC065}" presName="linNode" presStyleCnt="0"/>
      <dgm:spPr/>
    </dgm:pt>
    <dgm:pt modelId="{367652EB-578F-4DA4-8D47-5F25EA19A8C6}" type="pres">
      <dgm:prSet presAssocID="{264FF7A4-9DAE-4C3B-9C4B-B03D808DC065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39AB3-AD1E-4138-B595-876F5D5F4696}" type="pres">
      <dgm:prSet presAssocID="{264FF7A4-9DAE-4C3B-9C4B-B03D808DC06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B9DD-48BC-4FAE-84A8-898C911F8E93}" type="presOf" srcId="{1F738E3A-E6EE-42FA-9A47-60C69438DFCB}" destId="{4558570A-60AE-4541-A6DC-C478BC7C99D6}" srcOrd="0" destOrd="0" presId="urn:microsoft.com/office/officeart/2005/8/layout/vList6"/>
    <dgm:cxn modelId="{851FE147-1FCA-47EE-8E98-AB7D5F3CEF58}" type="presOf" srcId="{05B0A659-569D-435D-9943-1817AC3DD1C5}" destId="{B9F80AC6-332E-43FF-A1F4-29E28097C732}" srcOrd="0" destOrd="0" presId="urn:microsoft.com/office/officeart/2005/8/layout/vList6"/>
    <dgm:cxn modelId="{C3AAF6AE-50B7-4262-B641-E9CE98415C57}" type="presOf" srcId="{264FF7A4-9DAE-4C3B-9C4B-B03D808DC065}" destId="{367652EB-578F-4DA4-8D47-5F25EA19A8C6}" srcOrd="0" destOrd="0" presId="urn:microsoft.com/office/officeart/2005/8/layout/vList6"/>
    <dgm:cxn modelId="{E63F60CB-0B5F-4912-9EF9-781308317593}" type="presOf" srcId="{0AEFB200-EE60-4A2B-AFAF-B48B3F80536A}" destId="{3C8C68BF-ABD9-4F66-AACD-4C0382A4960A}" srcOrd="0" destOrd="0" presId="urn:microsoft.com/office/officeart/2005/8/layout/vList6"/>
    <dgm:cxn modelId="{593A8899-7C32-4770-ACF0-222A957CAF11}" type="presOf" srcId="{22DE4FA7-06AC-43EB-87A6-21C9BD7F5FAD}" destId="{3C8C68BF-ABD9-4F66-AACD-4C0382A4960A}" srcOrd="0" destOrd="1" presId="urn:microsoft.com/office/officeart/2005/8/layout/vList6"/>
    <dgm:cxn modelId="{3A7C3FE4-053F-42FF-A50F-517B7300425B}" srcId="{25233E94-5A0D-466F-897D-F0E423028FD8}" destId="{264FF7A4-9DAE-4C3B-9C4B-B03D808DC065}" srcOrd="2" destOrd="0" parTransId="{F0573909-039E-4BFF-BD07-89FF36AACC79}" sibTransId="{68BE8BB2-6B51-43F0-A0A0-2C74F25EA399}"/>
    <dgm:cxn modelId="{665ACBAE-7932-45ED-B9A3-CDAC30640345}" srcId="{8B6BC153-A515-4432-9A59-FF61D51290FC}" destId="{22DE4FA7-06AC-43EB-87A6-21C9BD7F5FAD}" srcOrd="1" destOrd="0" parTransId="{54E142CF-078B-4529-B125-038384938C38}" sibTransId="{DA5B4D75-7FFB-4EE5-B017-E1BBB4B7C4DA}"/>
    <dgm:cxn modelId="{6E975438-2260-4338-AB56-95D99A3BECEC}" srcId="{25233E94-5A0D-466F-897D-F0E423028FD8}" destId="{05B0A659-569D-435D-9943-1817AC3DD1C5}" srcOrd="1" destOrd="0" parTransId="{3A381D2A-622E-4FC5-B115-B1E1392D9117}" sibTransId="{1CA84E88-04E5-481B-B5BC-63387E9DE1DA}"/>
    <dgm:cxn modelId="{9FCD33D2-5FDF-46D1-A657-89CD7DA564BD}" srcId="{8B6BC153-A515-4432-9A59-FF61D51290FC}" destId="{0AEFB200-EE60-4A2B-AFAF-B48B3F80536A}" srcOrd="0" destOrd="0" parTransId="{64345FAF-B493-44AC-B078-03964E2E6335}" sibTransId="{3EBC20EC-FE90-4243-B143-A07E63843B47}"/>
    <dgm:cxn modelId="{37E8E4E4-117A-4334-8E84-BAF763F5A031}" type="presOf" srcId="{25233E94-5A0D-466F-897D-F0E423028FD8}" destId="{FE057BCD-988F-4B1A-A896-728B857B370A}" srcOrd="0" destOrd="0" presId="urn:microsoft.com/office/officeart/2005/8/layout/vList6"/>
    <dgm:cxn modelId="{F98EC1E7-C4CE-4565-95C7-1F11BAA158B5}" type="presOf" srcId="{16AC4BB7-7E21-432F-99C9-E82AD37E2BB9}" destId="{29239AB3-AD1E-4138-B595-876F5D5F4696}" srcOrd="0" destOrd="0" presId="urn:microsoft.com/office/officeart/2005/8/layout/vList6"/>
    <dgm:cxn modelId="{DB41415B-8D1A-41B6-9FCF-C20FDF4C17F7}" srcId="{05B0A659-569D-435D-9943-1817AC3DD1C5}" destId="{1F738E3A-E6EE-42FA-9A47-60C69438DFCB}" srcOrd="0" destOrd="0" parTransId="{9BABCC64-D313-4F38-94B2-DD26F46FA5DD}" sibTransId="{9E81778F-E8A8-4181-BF3E-322FA7281E9B}"/>
    <dgm:cxn modelId="{61EEA015-9511-477A-BE17-62130F39CBFE}" srcId="{25233E94-5A0D-466F-897D-F0E423028FD8}" destId="{8B6BC153-A515-4432-9A59-FF61D51290FC}" srcOrd="0" destOrd="0" parTransId="{8E85B67C-A2C0-4206-BBB1-AB92C48F6D87}" sibTransId="{8EC7BD66-2995-4A2C-8A01-52055CD16FCB}"/>
    <dgm:cxn modelId="{4C04BEE3-E685-45FD-8A60-5FB615D62C0F}" type="presOf" srcId="{8B6BC153-A515-4432-9A59-FF61D51290FC}" destId="{31465574-FC19-49E1-9A48-0275DAC1CFF7}" srcOrd="0" destOrd="0" presId="urn:microsoft.com/office/officeart/2005/8/layout/vList6"/>
    <dgm:cxn modelId="{1C97F34F-08DD-49F3-A64D-E92FEAA6E4CC}" srcId="{264FF7A4-9DAE-4C3B-9C4B-B03D808DC065}" destId="{16AC4BB7-7E21-432F-99C9-E82AD37E2BB9}" srcOrd="0" destOrd="0" parTransId="{2C6AFBA7-4A25-482A-AB1E-086455B55F9D}" sibTransId="{8E7528CB-B6BD-4F05-95C7-2C1B06041815}"/>
    <dgm:cxn modelId="{115F8EA3-16B4-415F-9B70-F0930D6E6375}" type="presParOf" srcId="{FE057BCD-988F-4B1A-A896-728B857B370A}" destId="{AE5523DE-8E6C-4BD6-A7BE-D960BB8D6A08}" srcOrd="0" destOrd="0" presId="urn:microsoft.com/office/officeart/2005/8/layout/vList6"/>
    <dgm:cxn modelId="{E53E15C9-310C-4608-861D-F2221B1138BD}" type="presParOf" srcId="{AE5523DE-8E6C-4BD6-A7BE-D960BB8D6A08}" destId="{31465574-FC19-49E1-9A48-0275DAC1CFF7}" srcOrd="0" destOrd="0" presId="urn:microsoft.com/office/officeart/2005/8/layout/vList6"/>
    <dgm:cxn modelId="{22C215AC-E0C4-465A-A0C1-1CF3EE0FA9EA}" type="presParOf" srcId="{AE5523DE-8E6C-4BD6-A7BE-D960BB8D6A08}" destId="{3C8C68BF-ABD9-4F66-AACD-4C0382A4960A}" srcOrd="1" destOrd="0" presId="urn:microsoft.com/office/officeart/2005/8/layout/vList6"/>
    <dgm:cxn modelId="{C60ED61B-AAE5-4579-A8FF-8B6428E5C2E2}" type="presParOf" srcId="{FE057BCD-988F-4B1A-A896-728B857B370A}" destId="{07A56E4F-C743-4876-AE14-F1F8CD635D76}" srcOrd="1" destOrd="0" presId="urn:microsoft.com/office/officeart/2005/8/layout/vList6"/>
    <dgm:cxn modelId="{3D7EB658-29F4-486E-85E4-A9E8421A7103}" type="presParOf" srcId="{FE057BCD-988F-4B1A-A896-728B857B370A}" destId="{CDA92D6E-C8BF-4ADE-AB06-DA824186E9A4}" srcOrd="2" destOrd="0" presId="urn:microsoft.com/office/officeart/2005/8/layout/vList6"/>
    <dgm:cxn modelId="{9C1C5AAC-28FB-463B-A024-6C76CAA81880}" type="presParOf" srcId="{CDA92D6E-C8BF-4ADE-AB06-DA824186E9A4}" destId="{B9F80AC6-332E-43FF-A1F4-29E28097C732}" srcOrd="0" destOrd="0" presId="urn:microsoft.com/office/officeart/2005/8/layout/vList6"/>
    <dgm:cxn modelId="{FC03DBF0-740A-487A-8200-BE1D1A46B92B}" type="presParOf" srcId="{CDA92D6E-C8BF-4ADE-AB06-DA824186E9A4}" destId="{4558570A-60AE-4541-A6DC-C478BC7C99D6}" srcOrd="1" destOrd="0" presId="urn:microsoft.com/office/officeart/2005/8/layout/vList6"/>
    <dgm:cxn modelId="{C4399B10-3B4F-4704-ABCF-B2FEA900C815}" type="presParOf" srcId="{FE057BCD-988F-4B1A-A896-728B857B370A}" destId="{F3ADD000-42C7-444F-98E8-C93A642C000C}" srcOrd="3" destOrd="0" presId="urn:microsoft.com/office/officeart/2005/8/layout/vList6"/>
    <dgm:cxn modelId="{08796A86-133E-4D81-9AE9-A13EAE380E81}" type="presParOf" srcId="{FE057BCD-988F-4B1A-A896-728B857B370A}" destId="{96B7BDD3-26D3-4C2D-BCEF-C462FE7FE0C5}" srcOrd="4" destOrd="0" presId="urn:microsoft.com/office/officeart/2005/8/layout/vList6"/>
    <dgm:cxn modelId="{F7F37E70-B8A7-4159-BC91-A7D8D579055C}" type="presParOf" srcId="{96B7BDD3-26D3-4C2D-BCEF-C462FE7FE0C5}" destId="{367652EB-578F-4DA4-8D47-5F25EA19A8C6}" srcOrd="0" destOrd="0" presId="urn:microsoft.com/office/officeart/2005/8/layout/vList6"/>
    <dgm:cxn modelId="{510209C5-4D8A-483B-93E5-A45EF7261176}" type="presParOf" srcId="{96B7BDD3-26D3-4C2D-BCEF-C462FE7FE0C5}" destId="{29239AB3-AD1E-4138-B595-876F5D5F469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06E2C-7CD8-43E5-B7B4-1A5F266379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3A58C-5B1F-4440-BBED-04930822FFB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1A004361-EE77-4795-8859-656C57367F53}" type="parTrans" cxnId="{99E21D62-A46F-4C36-ABD1-44DE9AD9480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E59BBE1-5BC6-48D5-A0A4-D26EDD09E488}" type="sibTrans" cxnId="{99E21D62-A46F-4C36-ABD1-44DE9AD9480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77FA48-9970-4249-9188-A70EE47E5EC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the same person who wrote the code</a:t>
          </a:r>
          <a:endParaRPr lang="en-US" dirty="0">
            <a:latin typeface="Candara" panose="020E0502030303020204" pitchFamily="34" charset="0"/>
          </a:endParaRPr>
        </a:p>
      </dgm:t>
    </dgm:pt>
    <dgm:pt modelId="{06BFF347-CB2C-45AD-882D-B6898029EA9F}" type="parTrans" cxnId="{00739D45-2D9A-4FF3-89DB-4C5B504EDAA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F7CAE68-9DF6-469B-9F97-CA7B88F2B844}" type="sibTrans" cxnId="{00739D45-2D9A-4FF3-89DB-4C5B504EDAA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15085BF-43F7-4859-9AC9-DBAE693B6E69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C8A14379-B362-46DA-BD00-C045D5F4A89D}" type="parTrans" cxnId="{501DC32A-CC9F-4D95-9819-5B2257EC4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998F084-913B-4284-B483-0520C2E28A69}" type="sibTrans" cxnId="{501DC32A-CC9F-4D95-9819-5B2257EC4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6204BB-A23C-4DCF-A2B1-0381B1E2E29F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another person from the same team, but same organization</a:t>
          </a:r>
          <a:endParaRPr lang="en-US" dirty="0">
            <a:latin typeface="Candara" panose="020E0502030303020204" pitchFamily="34" charset="0"/>
          </a:endParaRPr>
        </a:p>
      </dgm:t>
    </dgm:pt>
    <dgm:pt modelId="{FAE5325C-6CA4-4B9C-8DF6-CDC28E2B8B14}" type="parTrans" cxnId="{2C76FDB6-2C4D-4AD1-928A-98DA5D391EA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0E6B984-64CF-4BEC-B2DE-3431805910B5}" type="sibTrans" cxnId="{2C76FDB6-2C4D-4AD1-928A-98DA5D391EA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8FF95E5-59DD-4CB5-A2E3-DDE94ED939D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 </a:t>
          </a:r>
          <a:endParaRPr lang="en-US" dirty="0">
            <a:latin typeface="Candara" panose="020E0502030303020204" pitchFamily="34" charset="0"/>
          </a:endParaRPr>
        </a:p>
      </dgm:t>
    </dgm:pt>
    <dgm:pt modelId="{5F453452-28AD-478B-8C43-B095A245179C}" type="parTrans" cxnId="{689FF87B-5C8F-4BB6-96B3-A430E247947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8185BC2-8B0D-4403-B502-BCBB5873F0E4}" type="sibTrans" cxnId="{689FF87B-5C8F-4BB6-96B3-A430E247947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157486-113B-4882-8C0B-D6685CF96B43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 person from a separate testing team, but in the same organization</a:t>
          </a:r>
          <a:endParaRPr lang="en-US" dirty="0">
            <a:latin typeface="Candara" panose="020E0502030303020204" pitchFamily="34" charset="0"/>
          </a:endParaRPr>
        </a:p>
      </dgm:t>
    </dgm:pt>
    <dgm:pt modelId="{E54E0791-7826-489C-8935-7135215BF519}" type="parTrans" cxnId="{55FAD518-22E7-4400-8468-AA5985E5A0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1C524FE-3D1F-4F4A-9A28-6523E3ECF5F8}" type="sibTrans" cxnId="{55FAD518-22E7-4400-8468-AA5985E5A0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5B1E86-30DA-449B-8FD4-9111BFAED9A1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Tests designed by a person from an outside organization / company (outsourcing the testing) </a:t>
          </a:r>
          <a:endParaRPr lang="en-US" dirty="0">
            <a:latin typeface="Candara" panose="020E0502030303020204" pitchFamily="34" charset="0"/>
          </a:endParaRPr>
        </a:p>
      </dgm:t>
    </dgm:pt>
    <dgm:pt modelId="{0E72F017-3A50-4508-AC74-3D1DA52CA6D0}" type="parTrans" cxnId="{BA6627B9-F5BB-42E1-96BE-1E2D5F0FEEA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A7FBD88-0C25-4FBB-BEB0-71442A7BA380}" type="sibTrans" cxnId="{BA6627B9-F5BB-42E1-96BE-1E2D5F0FEEA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8672669-837F-422C-B71B-DCDBBD2918BC}">
      <dgm:prSet phldrT="[Text]"/>
      <dgm:spPr/>
      <dgm:t>
        <a:bodyPr/>
        <a:lstStyle/>
        <a:p>
          <a:endParaRPr lang="en-US" dirty="0">
            <a:latin typeface="Candara" panose="020E0502030303020204" pitchFamily="34" charset="0"/>
          </a:endParaRPr>
        </a:p>
      </dgm:t>
    </dgm:pt>
    <dgm:pt modelId="{D6AD0278-0C2A-44BC-92E6-2F45FE2A84F6}" type="parTrans" cxnId="{179FAE9F-DFAC-442C-B71A-E43C39D5EB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C84435A-4A2E-4456-9D65-F4CA6A69CC66}" type="sibTrans" cxnId="{179FAE9F-DFAC-442C-B71A-E43C39D5EB5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93B27CA-23E8-4B3F-A306-73B1570F716C}" type="pres">
      <dgm:prSet presAssocID="{B7D06E2C-7CD8-43E5-B7B4-1A5F266379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5240D0-115D-4DCA-862C-F5944A818468}" type="pres">
      <dgm:prSet presAssocID="{0AA3A58C-5B1F-4440-BBED-04930822FFBF}" presName="composite" presStyleCnt="0"/>
      <dgm:spPr/>
    </dgm:pt>
    <dgm:pt modelId="{8E69042F-CA68-46C4-9DC8-E28B2062AA06}" type="pres">
      <dgm:prSet presAssocID="{0AA3A58C-5B1F-4440-BBED-04930822FF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5694A-326E-44A3-B696-AE3279050BB6}" type="pres">
      <dgm:prSet presAssocID="{0AA3A58C-5B1F-4440-BBED-04930822FF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76F0A-FF95-454F-882C-821634D154A7}" type="pres">
      <dgm:prSet presAssocID="{BE59BBE1-5BC6-48D5-A0A4-D26EDD09E488}" presName="sp" presStyleCnt="0"/>
      <dgm:spPr/>
    </dgm:pt>
    <dgm:pt modelId="{E29F84C1-82A3-4B0F-A557-0A1D376EF707}" type="pres">
      <dgm:prSet presAssocID="{A15085BF-43F7-4859-9AC9-DBAE693B6E69}" presName="composite" presStyleCnt="0"/>
      <dgm:spPr/>
    </dgm:pt>
    <dgm:pt modelId="{66F5F28F-A4C1-4C9A-9DBF-5BAC068B97AC}" type="pres">
      <dgm:prSet presAssocID="{A15085BF-43F7-4859-9AC9-DBAE693B6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0CF7-E700-4DDE-9F72-013FFCCA1FED}" type="pres">
      <dgm:prSet presAssocID="{A15085BF-43F7-4859-9AC9-DBAE693B6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762D3-9BAA-4B34-8239-35DD67D43E55}" type="pres">
      <dgm:prSet presAssocID="{B998F084-913B-4284-B483-0520C2E28A69}" presName="sp" presStyleCnt="0"/>
      <dgm:spPr/>
    </dgm:pt>
    <dgm:pt modelId="{BD1710BB-B60A-4052-8BB0-2C88E4D36A46}" type="pres">
      <dgm:prSet presAssocID="{18FF95E5-59DD-4CB5-A2E3-DDE94ED939D1}" presName="composite" presStyleCnt="0"/>
      <dgm:spPr/>
    </dgm:pt>
    <dgm:pt modelId="{A6FFBF61-4DBE-49D4-BDD4-5BA1926EABD4}" type="pres">
      <dgm:prSet presAssocID="{18FF95E5-59DD-4CB5-A2E3-DDE94ED939D1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A9CCA-2281-4EC9-BB3F-2822087B65E8}" type="pres">
      <dgm:prSet presAssocID="{18FF95E5-59DD-4CB5-A2E3-DDE94ED939D1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FAD02-922E-4313-8405-60B0F65CBCF8}" type="pres">
      <dgm:prSet presAssocID="{78185BC2-8B0D-4403-B502-BCBB5873F0E4}" presName="sp" presStyleCnt="0"/>
      <dgm:spPr/>
    </dgm:pt>
    <dgm:pt modelId="{E72E0CF1-0654-4E71-8ED1-52441D88232F}" type="pres">
      <dgm:prSet presAssocID="{98672669-837F-422C-B71B-DCDBBD2918BC}" presName="composite" presStyleCnt="0"/>
      <dgm:spPr/>
    </dgm:pt>
    <dgm:pt modelId="{883A7424-4409-454F-BFF8-7A965D0308D0}" type="pres">
      <dgm:prSet presAssocID="{98672669-837F-422C-B71B-DCDBBD2918B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C075D-A660-4EF8-B330-E74FE579E84B}" type="pres">
      <dgm:prSet presAssocID="{98672669-837F-422C-B71B-DCDBBD2918B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39D45-2D9A-4FF3-89DB-4C5B504EDAA2}" srcId="{0AA3A58C-5B1F-4440-BBED-04930822FFBF}" destId="{9C77FA48-9970-4249-9188-A70EE47E5ECF}" srcOrd="0" destOrd="0" parTransId="{06BFF347-CB2C-45AD-882D-B6898029EA9F}" sibTransId="{7F7CAE68-9DF6-469B-9F97-CA7B88F2B844}"/>
    <dgm:cxn modelId="{C6A1F02F-15AE-4F49-A382-920CB0998110}" type="presOf" srcId="{B7D06E2C-7CD8-43E5-B7B4-1A5F266379F5}" destId="{493B27CA-23E8-4B3F-A306-73B1570F716C}" srcOrd="0" destOrd="0" presId="urn:microsoft.com/office/officeart/2005/8/layout/chevron2"/>
    <dgm:cxn modelId="{26881540-606C-471E-970B-43F002460952}" type="presOf" srcId="{98672669-837F-422C-B71B-DCDBBD2918BC}" destId="{883A7424-4409-454F-BFF8-7A965D0308D0}" srcOrd="0" destOrd="0" presId="urn:microsoft.com/office/officeart/2005/8/layout/chevron2"/>
    <dgm:cxn modelId="{55FAD518-22E7-4400-8468-AA5985E5A09A}" srcId="{18FF95E5-59DD-4CB5-A2E3-DDE94ED939D1}" destId="{4B157486-113B-4882-8C0B-D6685CF96B43}" srcOrd="0" destOrd="0" parTransId="{E54E0791-7826-489C-8935-7135215BF519}" sibTransId="{71C524FE-3D1F-4F4A-9A28-6523E3ECF5F8}"/>
    <dgm:cxn modelId="{179FAE9F-DFAC-442C-B71A-E43C39D5EB51}" srcId="{B7D06E2C-7CD8-43E5-B7B4-1A5F266379F5}" destId="{98672669-837F-422C-B71B-DCDBBD2918BC}" srcOrd="3" destOrd="0" parTransId="{D6AD0278-0C2A-44BC-92E6-2F45FE2A84F6}" sibTransId="{5C84435A-4A2E-4456-9D65-F4CA6A69CC66}"/>
    <dgm:cxn modelId="{54AB18AC-2E10-422A-9D12-9D8F69802616}" type="presOf" srcId="{9C77FA48-9970-4249-9188-A70EE47E5ECF}" destId="{0805694A-326E-44A3-B696-AE3279050BB6}" srcOrd="0" destOrd="0" presId="urn:microsoft.com/office/officeart/2005/8/layout/chevron2"/>
    <dgm:cxn modelId="{FFBE7799-B94C-4F03-830D-F64B5504D45E}" type="presOf" srcId="{816204BB-A23C-4DCF-A2B1-0381B1E2E29F}" destId="{D0240CF7-E700-4DDE-9F72-013FFCCA1FED}" srcOrd="0" destOrd="0" presId="urn:microsoft.com/office/officeart/2005/8/layout/chevron2"/>
    <dgm:cxn modelId="{2C76FDB6-2C4D-4AD1-928A-98DA5D391EAF}" srcId="{A15085BF-43F7-4859-9AC9-DBAE693B6E69}" destId="{816204BB-A23C-4DCF-A2B1-0381B1E2E29F}" srcOrd="0" destOrd="0" parTransId="{FAE5325C-6CA4-4B9C-8DF6-CDC28E2B8B14}" sibTransId="{80E6B984-64CF-4BEC-B2DE-3431805910B5}"/>
    <dgm:cxn modelId="{BA6627B9-F5BB-42E1-96BE-1E2D5F0FEEA5}" srcId="{98672669-837F-422C-B71B-DCDBBD2918BC}" destId="{1D5B1E86-30DA-449B-8FD4-9111BFAED9A1}" srcOrd="0" destOrd="0" parTransId="{0E72F017-3A50-4508-AC74-3D1DA52CA6D0}" sibTransId="{8A7FBD88-0C25-4FBB-BEB0-71442A7BA380}"/>
    <dgm:cxn modelId="{2FA97CB4-2FBF-4BA3-9250-41DE40BEA476}" type="presOf" srcId="{A15085BF-43F7-4859-9AC9-DBAE693B6E69}" destId="{66F5F28F-A4C1-4C9A-9DBF-5BAC068B97AC}" srcOrd="0" destOrd="0" presId="urn:microsoft.com/office/officeart/2005/8/layout/chevron2"/>
    <dgm:cxn modelId="{99E21D62-A46F-4C36-ABD1-44DE9AD94804}" srcId="{B7D06E2C-7CD8-43E5-B7B4-1A5F266379F5}" destId="{0AA3A58C-5B1F-4440-BBED-04930822FFBF}" srcOrd="0" destOrd="0" parTransId="{1A004361-EE77-4795-8859-656C57367F53}" sibTransId="{BE59BBE1-5BC6-48D5-A0A4-D26EDD09E488}"/>
    <dgm:cxn modelId="{B4170D3E-0F47-4DBE-B328-E096A212D2EE}" type="presOf" srcId="{4B157486-113B-4882-8C0B-D6685CF96B43}" destId="{76FA9CCA-2281-4EC9-BB3F-2822087B65E8}" srcOrd="0" destOrd="0" presId="urn:microsoft.com/office/officeart/2005/8/layout/chevron2"/>
    <dgm:cxn modelId="{501DC32A-CC9F-4D95-9819-5B2257EC47C6}" srcId="{B7D06E2C-7CD8-43E5-B7B4-1A5F266379F5}" destId="{A15085BF-43F7-4859-9AC9-DBAE693B6E69}" srcOrd="1" destOrd="0" parTransId="{C8A14379-B362-46DA-BD00-C045D5F4A89D}" sibTransId="{B998F084-913B-4284-B483-0520C2E28A69}"/>
    <dgm:cxn modelId="{689FF87B-5C8F-4BB6-96B3-A430E2479478}" srcId="{B7D06E2C-7CD8-43E5-B7B4-1A5F266379F5}" destId="{18FF95E5-59DD-4CB5-A2E3-DDE94ED939D1}" srcOrd="2" destOrd="0" parTransId="{5F453452-28AD-478B-8C43-B095A245179C}" sibTransId="{78185BC2-8B0D-4403-B502-BCBB5873F0E4}"/>
    <dgm:cxn modelId="{05CF3C68-0F9D-461B-B33E-FB04DF8786AD}" type="presOf" srcId="{18FF95E5-59DD-4CB5-A2E3-DDE94ED939D1}" destId="{A6FFBF61-4DBE-49D4-BDD4-5BA1926EABD4}" srcOrd="0" destOrd="0" presId="urn:microsoft.com/office/officeart/2005/8/layout/chevron2"/>
    <dgm:cxn modelId="{8D93D7ED-53F4-4727-9677-B0D1DAAAC860}" type="presOf" srcId="{1D5B1E86-30DA-449B-8FD4-9111BFAED9A1}" destId="{189C075D-A660-4EF8-B330-E74FE579E84B}" srcOrd="0" destOrd="0" presId="urn:microsoft.com/office/officeart/2005/8/layout/chevron2"/>
    <dgm:cxn modelId="{9726EEF1-73A2-41CD-9DA2-6E6FFAC820A8}" type="presOf" srcId="{0AA3A58C-5B1F-4440-BBED-04930822FFBF}" destId="{8E69042F-CA68-46C4-9DC8-E28B2062AA06}" srcOrd="0" destOrd="0" presId="urn:microsoft.com/office/officeart/2005/8/layout/chevron2"/>
    <dgm:cxn modelId="{C4D95320-4FC8-4CB8-A527-70931893FFFA}" type="presParOf" srcId="{493B27CA-23E8-4B3F-A306-73B1570F716C}" destId="{AC5240D0-115D-4DCA-862C-F5944A818468}" srcOrd="0" destOrd="0" presId="urn:microsoft.com/office/officeart/2005/8/layout/chevron2"/>
    <dgm:cxn modelId="{DE7C622E-EC93-4306-8BA6-92F7BB803E14}" type="presParOf" srcId="{AC5240D0-115D-4DCA-862C-F5944A818468}" destId="{8E69042F-CA68-46C4-9DC8-E28B2062AA06}" srcOrd="0" destOrd="0" presId="urn:microsoft.com/office/officeart/2005/8/layout/chevron2"/>
    <dgm:cxn modelId="{849E410E-C14A-4D5D-9914-14FFC8E6F7DD}" type="presParOf" srcId="{AC5240D0-115D-4DCA-862C-F5944A818468}" destId="{0805694A-326E-44A3-B696-AE3279050BB6}" srcOrd="1" destOrd="0" presId="urn:microsoft.com/office/officeart/2005/8/layout/chevron2"/>
    <dgm:cxn modelId="{03592C18-8D0E-4639-AE14-0DC464676821}" type="presParOf" srcId="{493B27CA-23E8-4B3F-A306-73B1570F716C}" destId="{28576F0A-FF95-454F-882C-821634D154A7}" srcOrd="1" destOrd="0" presId="urn:microsoft.com/office/officeart/2005/8/layout/chevron2"/>
    <dgm:cxn modelId="{CEA54236-0C28-4DF7-AE8B-03BE0BF12FF1}" type="presParOf" srcId="{493B27CA-23E8-4B3F-A306-73B1570F716C}" destId="{E29F84C1-82A3-4B0F-A557-0A1D376EF707}" srcOrd="2" destOrd="0" presId="urn:microsoft.com/office/officeart/2005/8/layout/chevron2"/>
    <dgm:cxn modelId="{A6075350-169D-442E-90AA-663D98BFDD6C}" type="presParOf" srcId="{E29F84C1-82A3-4B0F-A557-0A1D376EF707}" destId="{66F5F28F-A4C1-4C9A-9DBF-5BAC068B97AC}" srcOrd="0" destOrd="0" presId="urn:microsoft.com/office/officeart/2005/8/layout/chevron2"/>
    <dgm:cxn modelId="{83BA4370-78B8-4ED2-A018-7833D18434D8}" type="presParOf" srcId="{E29F84C1-82A3-4B0F-A557-0A1D376EF707}" destId="{D0240CF7-E700-4DDE-9F72-013FFCCA1FED}" srcOrd="1" destOrd="0" presId="urn:microsoft.com/office/officeart/2005/8/layout/chevron2"/>
    <dgm:cxn modelId="{6DC1AD04-438C-4345-95FF-D9DBC0FDFAE8}" type="presParOf" srcId="{493B27CA-23E8-4B3F-A306-73B1570F716C}" destId="{23C762D3-9BAA-4B34-8239-35DD67D43E55}" srcOrd="3" destOrd="0" presId="urn:microsoft.com/office/officeart/2005/8/layout/chevron2"/>
    <dgm:cxn modelId="{55BC7224-511B-4D0C-AFA0-39B9C49A445E}" type="presParOf" srcId="{493B27CA-23E8-4B3F-A306-73B1570F716C}" destId="{BD1710BB-B60A-4052-8BB0-2C88E4D36A46}" srcOrd="4" destOrd="0" presId="urn:microsoft.com/office/officeart/2005/8/layout/chevron2"/>
    <dgm:cxn modelId="{6BB10B0E-C65C-4ACF-9D5C-7A996ED0F395}" type="presParOf" srcId="{BD1710BB-B60A-4052-8BB0-2C88E4D36A46}" destId="{A6FFBF61-4DBE-49D4-BDD4-5BA1926EABD4}" srcOrd="0" destOrd="0" presId="urn:microsoft.com/office/officeart/2005/8/layout/chevron2"/>
    <dgm:cxn modelId="{B3B9C426-2856-4494-B8A3-10588B56D9B1}" type="presParOf" srcId="{BD1710BB-B60A-4052-8BB0-2C88E4D36A46}" destId="{76FA9CCA-2281-4EC9-BB3F-2822087B65E8}" srcOrd="1" destOrd="0" presId="urn:microsoft.com/office/officeart/2005/8/layout/chevron2"/>
    <dgm:cxn modelId="{8B6549D7-C074-4FCA-B97C-CC6522EB97B1}" type="presParOf" srcId="{493B27CA-23E8-4B3F-A306-73B1570F716C}" destId="{E3BFAD02-922E-4313-8405-60B0F65CBCF8}" srcOrd="5" destOrd="0" presId="urn:microsoft.com/office/officeart/2005/8/layout/chevron2"/>
    <dgm:cxn modelId="{D7EF2201-E28A-4882-9F1C-61385DD87977}" type="presParOf" srcId="{493B27CA-23E8-4B3F-A306-73B1570F716C}" destId="{E72E0CF1-0654-4E71-8ED1-52441D88232F}" srcOrd="6" destOrd="0" presId="urn:microsoft.com/office/officeart/2005/8/layout/chevron2"/>
    <dgm:cxn modelId="{AC25A83A-3CCF-4EFB-A8A1-5B9530B79D7F}" type="presParOf" srcId="{E72E0CF1-0654-4E71-8ED1-52441D88232F}" destId="{883A7424-4409-454F-BFF8-7A965D0308D0}" srcOrd="0" destOrd="0" presId="urn:microsoft.com/office/officeart/2005/8/layout/chevron2"/>
    <dgm:cxn modelId="{EA05066B-9C8C-4CD6-B64A-8D3B414D9FEB}" type="presParOf" srcId="{E72E0CF1-0654-4E71-8ED1-52441D88232F}" destId="{189C075D-A660-4EF8-B330-E74FE579E8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68BF-ABD9-4F66-AACD-4C0382A4960A}">
      <dsp:nvSpPr>
        <dsp:cNvPr id="0" name=""/>
        <dsp:cNvSpPr/>
      </dsp:nvSpPr>
      <dsp:spPr>
        <a:xfrm>
          <a:off x="4206240" y="0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Functional aspects</a:t>
          </a:r>
          <a:endParaRPr lang="en-US" sz="2200" kern="1200" dirty="0">
            <a:latin typeface="Candara" panose="020E050203030302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Non functional aspects (Reliability, Usability, Portability)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9974"/>
        <a:ext cx="5799438" cy="1019845"/>
      </dsp:txXfrm>
    </dsp:sp>
    <dsp:sp modelId="{31465574-FC19-49E1-9A48-0275DAC1CFF7}">
      <dsp:nvSpPr>
        <dsp:cNvPr id="0" name=""/>
        <dsp:cNvSpPr/>
      </dsp:nvSpPr>
      <dsp:spPr>
        <a:xfrm>
          <a:off x="0" y="0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Measures the quality the SW in terms of defects found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66380"/>
        <a:ext cx="4073480" cy="1227033"/>
      </dsp:txXfrm>
    </dsp:sp>
    <dsp:sp modelId="{4558570A-60AE-4541-A6DC-C478BC7C99D6}">
      <dsp:nvSpPr>
        <dsp:cNvPr id="0" name=""/>
        <dsp:cNvSpPr/>
      </dsp:nvSpPr>
      <dsp:spPr>
        <a:xfrm>
          <a:off x="4206240" y="1495772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If it’s properly tested and a minimum of defects are found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1665746"/>
        <a:ext cx="5799438" cy="1019845"/>
      </dsp:txXfrm>
    </dsp:sp>
    <dsp:sp modelId="{B9F80AC6-332E-43FF-A1F4-29E28097C732}">
      <dsp:nvSpPr>
        <dsp:cNvPr id="0" name=""/>
        <dsp:cNvSpPr/>
      </dsp:nvSpPr>
      <dsp:spPr>
        <a:xfrm>
          <a:off x="0" y="1495772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Candara" panose="020E0502030303020204" pitchFamily="34" charset="0"/>
            </a:rPr>
            <a:t>Creates confidence in the quality of the SW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1562152"/>
        <a:ext cx="4073480" cy="1227033"/>
      </dsp:txXfrm>
    </dsp:sp>
    <dsp:sp modelId="{29239AB3-AD1E-4138-B595-876F5D5F4696}">
      <dsp:nvSpPr>
        <dsp:cNvPr id="0" name=""/>
        <dsp:cNvSpPr/>
      </dsp:nvSpPr>
      <dsp:spPr>
        <a:xfrm>
          <a:off x="4206240" y="2991544"/>
          <a:ext cx="6309360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>
              <a:latin typeface="Candara" panose="020E0502030303020204" pitchFamily="34" charset="0"/>
            </a:rPr>
            <a:t>By understanding the root causes of defects, processes can be improved. This can prevent defects from reoccurring.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4206240" y="3161518"/>
        <a:ext cx="5799438" cy="1019845"/>
      </dsp:txXfrm>
    </dsp:sp>
    <dsp:sp modelId="{367652EB-578F-4DA4-8D47-5F25EA19A8C6}">
      <dsp:nvSpPr>
        <dsp:cNvPr id="0" name=""/>
        <dsp:cNvSpPr/>
      </dsp:nvSpPr>
      <dsp:spPr>
        <a:xfrm>
          <a:off x="0" y="2991544"/>
          <a:ext cx="420624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>
              <a:latin typeface="Candara" panose="020E0502030303020204" pitchFamily="34" charset="0"/>
            </a:rPr>
            <a:t>Teaches us lessons to apply in future projects</a:t>
          </a:r>
          <a:endParaRPr lang="en-US" sz="2600" kern="1200" dirty="0">
            <a:latin typeface="Candara" panose="020E0502030303020204" pitchFamily="34" charset="0"/>
          </a:endParaRPr>
        </a:p>
      </dsp:txBody>
      <dsp:txXfrm>
        <a:off x="66380" y="3057924"/>
        <a:ext cx="4073480" cy="122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042F-CA68-46C4-9DC8-E28B2062AA06}">
      <dsp:nvSpPr>
        <dsp:cNvPr id="0" name=""/>
        <dsp:cNvSpPr/>
      </dsp:nvSpPr>
      <dsp:spPr>
        <a:xfrm rot="5400000">
          <a:off x="-170121" y="172552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399381"/>
        <a:ext cx="793899" cy="340242"/>
      </dsp:txXfrm>
    </dsp:sp>
    <dsp:sp modelId="{0805694A-326E-44A3-B696-AE3279050BB6}">
      <dsp:nvSpPr>
        <dsp:cNvPr id="0" name=""/>
        <dsp:cNvSpPr/>
      </dsp:nvSpPr>
      <dsp:spPr>
        <a:xfrm rot="5400000">
          <a:off x="5038249" y="-4241918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the same person who wrote the code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38418"/>
        <a:ext cx="9189905" cy="665218"/>
      </dsp:txXfrm>
    </dsp:sp>
    <dsp:sp modelId="{66F5F28F-A4C1-4C9A-9DBF-5BAC068B97AC}">
      <dsp:nvSpPr>
        <dsp:cNvPr id="0" name=""/>
        <dsp:cNvSpPr/>
      </dsp:nvSpPr>
      <dsp:spPr>
        <a:xfrm rot="5400000">
          <a:off x="-170121" y="1158388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1385217"/>
        <a:ext cx="793899" cy="340242"/>
      </dsp:txXfrm>
    </dsp:sp>
    <dsp:sp modelId="{D0240CF7-E700-4DDE-9F72-013FFCCA1FED}">
      <dsp:nvSpPr>
        <dsp:cNvPr id="0" name=""/>
        <dsp:cNvSpPr/>
      </dsp:nvSpPr>
      <dsp:spPr>
        <a:xfrm rot="5400000">
          <a:off x="5038249" y="-3256083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another person from the same team, but same organization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1024253"/>
        <a:ext cx="9189905" cy="665218"/>
      </dsp:txXfrm>
    </dsp:sp>
    <dsp:sp modelId="{A6FFBF61-4DBE-49D4-BDD4-5BA1926EABD4}">
      <dsp:nvSpPr>
        <dsp:cNvPr id="0" name=""/>
        <dsp:cNvSpPr/>
      </dsp:nvSpPr>
      <dsp:spPr>
        <a:xfrm rot="5400000">
          <a:off x="-170121" y="2144224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Candara" panose="020E0502030303020204" pitchFamily="34" charset="0"/>
            </a:rPr>
            <a:t>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2371053"/>
        <a:ext cx="793899" cy="340242"/>
      </dsp:txXfrm>
    </dsp:sp>
    <dsp:sp modelId="{76FA9CCA-2281-4EC9-BB3F-2822087B65E8}">
      <dsp:nvSpPr>
        <dsp:cNvPr id="0" name=""/>
        <dsp:cNvSpPr/>
      </dsp:nvSpPr>
      <dsp:spPr>
        <a:xfrm rot="5400000">
          <a:off x="5038249" y="-2270247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 person from a separate testing team, but in the same organization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2010089"/>
        <a:ext cx="9189905" cy="665218"/>
      </dsp:txXfrm>
    </dsp:sp>
    <dsp:sp modelId="{883A7424-4409-454F-BFF8-7A965D0308D0}">
      <dsp:nvSpPr>
        <dsp:cNvPr id="0" name=""/>
        <dsp:cNvSpPr/>
      </dsp:nvSpPr>
      <dsp:spPr>
        <a:xfrm rot="5400000">
          <a:off x="-170121" y="3130060"/>
          <a:ext cx="1134141" cy="793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1" y="3356889"/>
        <a:ext cx="793899" cy="340242"/>
      </dsp:txXfrm>
    </dsp:sp>
    <dsp:sp modelId="{189C075D-A660-4EF8-B330-E74FE579E84B}">
      <dsp:nvSpPr>
        <dsp:cNvPr id="0" name=""/>
        <dsp:cNvSpPr/>
      </dsp:nvSpPr>
      <dsp:spPr>
        <a:xfrm rot="5400000">
          <a:off x="5038249" y="-1284411"/>
          <a:ext cx="737192" cy="9225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Candara" panose="020E0502030303020204" pitchFamily="34" charset="0"/>
            </a:rPr>
            <a:t>Tests designed by a person from an outside organization / company (outsourcing the testing) </a:t>
          </a:r>
          <a:endParaRPr lang="en-US" sz="2200" kern="1200" dirty="0">
            <a:latin typeface="Candara" panose="020E0502030303020204" pitchFamily="34" charset="0"/>
          </a:endParaRPr>
        </a:p>
      </dsp:txBody>
      <dsp:txXfrm rot="-5400000">
        <a:off x="793900" y="2995925"/>
        <a:ext cx="9189905" cy="66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ance" TargetMode="External"/><Relationship Id="rId7" Type="http://schemas.openxmlformats.org/officeDocument/2006/relationships/hyperlink" Target="http://en.wikipedia.org/wiki/French_Guian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Kourou" TargetMode="External"/><Relationship Id="rId5" Type="http://schemas.openxmlformats.org/officeDocument/2006/relationships/hyperlink" Target="http://en.wikipedia.org/wiki/Spaceport" TargetMode="External"/><Relationship Id="rId4" Type="http://schemas.openxmlformats.org/officeDocument/2006/relationships/hyperlink" Target="http://en.wikipedia.org/wiki/European_Union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+mn-ea"/>
                <a:cs typeface="+mn-cs"/>
              </a:rPr>
              <a:t>The </a:t>
            </a:r>
            <a:r>
              <a:rPr lang="en-US" b="1" dirty="0">
                <a:latin typeface="+mn-lt"/>
                <a:ea typeface="+mn-ea"/>
                <a:cs typeface="+mn-cs"/>
              </a:rPr>
              <a:t>Guiana Space Centre</a:t>
            </a:r>
            <a:r>
              <a:rPr lang="en-US" dirty="0">
                <a:latin typeface="+mn-lt"/>
                <a:ea typeface="+mn-ea"/>
                <a:cs typeface="+mn-cs"/>
              </a:rPr>
              <a:t> or, more commonly, </a:t>
            </a:r>
            <a:r>
              <a:rPr lang="en-US" b="1" dirty="0">
                <a:latin typeface="+mn-lt"/>
                <a:ea typeface="+mn-ea"/>
                <a:cs typeface="+mn-cs"/>
              </a:rPr>
              <a:t>Centre spatial guyanais</a:t>
            </a:r>
            <a:r>
              <a:rPr lang="en-US" dirty="0">
                <a:latin typeface="+mn-lt"/>
                <a:ea typeface="+mn-ea"/>
                <a:cs typeface="+mn-cs"/>
              </a:rPr>
              <a:t> (CSG) is a </a:t>
            </a:r>
            <a:r>
              <a:rPr lang="en-US" dirty="0">
                <a:latin typeface="+mn-lt"/>
                <a:ea typeface="+mn-ea"/>
                <a:cs typeface="+mn-cs"/>
                <a:hlinkClick r:id="rId3"/>
              </a:rPr>
              <a:t>French and </a:t>
            </a:r>
            <a:r>
              <a:rPr lang="en-US" dirty="0">
                <a:latin typeface="+mn-lt"/>
                <a:ea typeface="+mn-ea"/>
                <a:cs typeface="+mn-cs"/>
                <a:hlinkClick r:id="rId4"/>
              </a:rPr>
              <a:t>European </a:t>
            </a:r>
            <a:r>
              <a:rPr lang="en-US" dirty="0">
                <a:latin typeface="+mn-lt"/>
                <a:ea typeface="+mn-ea"/>
                <a:cs typeface="+mn-cs"/>
                <a:hlinkClick r:id="rId5"/>
              </a:rPr>
              <a:t>spaceport near </a:t>
            </a:r>
            <a:r>
              <a:rPr lang="en-US" dirty="0">
                <a:latin typeface="+mn-lt"/>
                <a:ea typeface="+mn-ea"/>
                <a:cs typeface="+mn-cs"/>
                <a:hlinkClick r:id="rId6"/>
              </a:rPr>
              <a:t>Kourou in </a:t>
            </a:r>
            <a:r>
              <a:rPr lang="en-US" dirty="0">
                <a:latin typeface="+mn-lt"/>
                <a:ea typeface="+mn-ea"/>
                <a:cs typeface="+mn-cs"/>
                <a:hlinkClick r:id="rId7"/>
              </a:rPr>
              <a:t>French Guiana.</a:t>
            </a:r>
            <a:endParaRPr lang="en-US" dirty="0">
              <a:latin typeface="+mn-lt"/>
              <a:ea typeface="+mn-ea"/>
              <a:cs typeface="+mn-cs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060620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38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3440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378842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1/30/2022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41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23462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89918" tIns="44958" rIns="89918" bIns="44958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088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7552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79948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88820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3885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2143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5125" y="674688"/>
            <a:ext cx="6127750" cy="3448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4346575"/>
            <a:ext cx="5070475" cy="41227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71490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Rectangle 102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Inertial Reference System (SRI)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6" charset="0"/>
                <a:ea typeface="ＭＳ Ｐゴシック" pitchFamily="36" charset="-128"/>
                <a:cs typeface="ＭＳ Ｐゴシック" pitchFamily="36" charset="-128"/>
              </a:rPr>
              <a:t>On-Board Computer (OBC)</a:t>
            </a: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79259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81690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</a:rPr>
              <a:t>March 28, 2017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259717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90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14145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91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55208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04025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873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A1AA32-15DC-B541-99F0-2EC1E33954B1}" type="datetime1">
              <a:rPr lang="en-US" sz="1200">
                <a:latin typeface="Calibri" charset="0"/>
              </a:rPr>
              <a:pPr algn="r" eaLnBrk="1" hangingPunct="1"/>
              <a:t>1/30/2022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0" name="Rectangle 1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980ED53-DCD5-574E-B28E-657F2922010E}" type="slidenum">
              <a:rPr lang="en-US" sz="1200">
                <a:latin typeface="Calibri" charset="0"/>
              </a:rPr>
              <a:pPr algn="r" eaLnBrk="1" hangingPunct="1"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530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2551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32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114338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33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1246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34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3657641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Though it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altLang="ja-JP" dirty="0">
                <a:latin typeface="Calibri" charset="0"/>
              </a:rPr>
              <a:t>s simple to prepare straightforward test cases, at times testing can be a real challenging task.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Any production issues will, in many cases, backfire first to the testing teams. Why was this scenario not covered in the test plan??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Therefore, a Tester should develop the capability to look or think beyond the requirements mentioned in the test plan or specifications.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This is very important in case of System Testers who are responsible for ensuring that the software product works appropriately from "end-to-end ".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35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25632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36</a:t>
            </a:fld>
            <a:r>
              <a:rPr lang="en-US" dirty="0"/>
              <a:t> of 98</a:t>
            </a:r>
          </a:p>
        </p:txBody>
      </p:sp>
    </p:spTree>
    <p:extLst>
      <p:ext uri="{BB962C8B-B14F-4D97-AF65-F5344CB8AC3E}">
        <p14:creationId xmlns:p14="http://schemas.microsoft.com/office/powerpoint/2010/main" val="40262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1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SE401: </a:t>
            </a:r>
            <a:r>
              <a:rPr lang="en-US" dirty="0"/>
              <a:t>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 Case Study: </a:t>
            </a:r>
            <a:r>
              <a:rPr lang="en-US" sz="3600" dirty="0" err="1" smtClean="0"/>
              <a:t>Ariane</a:t>
            </a:r>
            <a:r>
              <a:rPr lang="en-US" sz="3600" dirty="0" smtClean="0"/>
              <a:t> </a:t>
            </a:r>
            <a:r>
              <a:rPr lang="en-US" sz="3600" dirty="0"/>
              <a:t>5 Launch Vehicle </a:t>
            </a:r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43556" y="1736762"/>
            <a:ext cx="7319189" cy="3809999"/>
          </a:xfrm>
        </p:spPr>
        <p:txBody>
          <a:bodyPr/>
          <a:lstStyle/>
          <a:p>
            <a:r>
              <a:rPr lang="en-US" sz="3200" dirty="0"/>
              <a:t>European expendable launch system</a:t>
            </a:r>
          </a:p>
          <a:p>
            <a:r>
              <a:rPr lang="en-US" sz="3200" dirty="0"/>
              <a:t>Double the payload capacity of its predecessor Ariane 4</a:t>
            </a:r>
          </a:p>
          <a:p>
            <a:pPr lvl="1"/>
            <a:r>
              <a:rPr lang="en-US" sz="2700" dirty="0"/>
              <a:t>113 successful launches, 3 failures</a:t>
            </a:r>
          </a:p>
          <a:p>
            <a:r>
              <a:rPr lang="en-US" sz="3200" dirty="0"/>
              <a:t>Flight 501, maiden launch, </a:t>
            </a:r>
          </a:p>
          <a:p>
            <a:pPr>
              <a:buFont typeface="Wingdings 3" charset="0"/>
              <a:buNone/>
            </a:pPr>
            <a:r>
              <a:rPr lang="en-US" sz="3200" i="1" dirty="0"/>
              <a:t>	June 4, 1996,12:34pm</a:t>
            </a:r>
          </a:p>
          <a:p>
            <a:endParaRPr lang="en-US" i="1" dirty="0">
              <a:latin typeface="Gill Sans MT" charset="0"/>
            </a:endParaRPr>
          </a:p>
        </p:txBody>
      </p:sp>
      <p:pic>
        <p:nvPicPr>
          <p:cNvPr id="38915" name="Picture 7" descr="Ariane 5 mock-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17" y="1736762"/>
            <a:ext cx="3556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 What Happened?</a:t>
            </a:r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T0 - T0 + 36s : normal </a:t>
            </a:r>
          </a:p>
          <a:p>
            <a:pPr eaLnBrk="1" hangingPunct="1"/>
            <a:r>
              <a:rPr lang="en-US" sz="2800" dirty="0"/>
              <a:t>Within SRI 2:</a:t>
            </a:r>
          </a:p>
          <a:p>
            <a:pPr lvl="1" eaLnBrk="1" hangingPunct="1"/>
            <a:r>
              <a:rPr lang="en-US" sz="2400" dirty="0"/>
              <a:t>BH (Bias Horizontal) &gt; 2</a:t>
            </a:r>
            <a:r>
              <a:rPr lang="en-US" sz="2400" baseline="30000" dirty="0"/>
              <a:t>15</a:t>
            </a:r>
          </a:p>
          <a:p>
            <a:pPr lvl="1" eaLnBrk="1" hangingPunct="1"/>
            <a:r>
              <a:rPr lang="en-US" sz="2400" dirty="0"/>
              <a:t>convert_double_to_int(BH) fails!</a:t>
            </a:r>
          </a:p>
          <a:p>
            <a:pPr lvl="1" eaLnBrk="1" hangingPunct="1"/>
            <a:r>
              <a:rPr lang="en-US" sz="2400" dirty="0"/>
              <a:t>exception SRI -&gt; crash SRI 2 &amp; 1 </a:t>
            </a:r>
          </a:p>
          <a:p>
            <a:pPr eaLnBrk="1" hangingPunct="1"/>
            <a:r>
              <a:rPr lang="en-US" sz="2800" dirty="0"/>
              <a:t>OBC disoriented</a:t>
            </a:r>
          </a:p>
          <a:p>
            <a:pPr lvl="1" eaLnBrk="1" hangingPunct="1"/>
            <a:r>
              <a:rPr lang="en-US" sz="2400" dirty="0"/>
              <a:t>angle &gt; 20°, huge aerodynamics constraints</a:t>
            </a:r>
          </a:p>
          <a:p>
            <a:pPr lvl="1" eaLnBrk="1" hangingPunct="1"/>
            <a:r>
              <a:rPr lang="en-US" sz="2400" dirty="0"/>
              <a:t>boosters separating...</a:t>
            </a:r>
          </a:p>
          <a:p>
            <a:pPr eaLnBrk="1" hangingPunct="1"/>
            <a:r>
              <a:rPr lang="en-US" sz="2800" dirty="0"/>
              <a:t>T0 + 39s: self destruction </a:t>
            </a:r>
          </a:p>
          <a:p>
            <a:pPr lvl="1" eaLnBrk="1" hangingPunct="1"/>
            <a:r>
              <a:rPr lang="en-US" sz="2400" dirty="0"/>
              <a:t>cost: € 500M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Case Study </a:t>
            </a:r>
            <a:r>
              <a:rPr lang="en-US" sz="3600" dirty="0">
                <a:sym typeface="Symbol" charset="0"/>
              </a:rPr>
              <a:t></a:t>
            </a:r>
            <a:r>
              <a:rPr lang="en-US" sz="3600" dirty="0"/>
              <a:t> Ariane 5: Why Did It Happen? </a:t>
            </a:r>
            <a:endParaRPr lang="en-US" sz="2800" dirty="0"/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programming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unprotected conversion = design decision (~1980)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Not a design error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Justified against Ariane 4 trajectory &amp; RT constraints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Problem with integration testing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Theoretically detectable. 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But huge test space vs. limited resources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Furthermore, SRI useless at this stage of the flight!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Reuse of a component with a hidden constraint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Precondition : abs(BH) &lt; 32768.0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Valid for Ariane 4, but no longer for Ariane 5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More powerful rocket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>
                <a:sym typeface="Symbol" charset="0"/>
              </a:rPr>
              <a:t></a:t>
            </a:r>
            <a:r>
              <a:rPr lang="en-US" sz="3200" dirty="0"/>
              <a:t> Ariane 5:</a:t>
            </a:r>
            <a:br>
              <a:rPr lang="en-US" sz="3200" dirty="0"/>
            </a:br>
            <a:r>
              <a:rPr lang="en-US" sz="3200" dirty="0"/>
              <a:t>Lessons Learned in Software Eng.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Test! Test! Test!</a:t>
            </a:r>
          </a:p>
          <a:p>
            <a:r>
              <a:rPr lang="en-US" dirty="0"/>
              <a:t>Test! Even when the code is reused.</a:t>
            </a:r>
          </a:p>
          <a:p>
            <a:r>
              <a:rPr lang="en-US" dirty="0"/>
              <a:t>When reuse, ensure the assumptions are still valid. </a:t>
            </a:r>
          </a:p>
          <a:p>
            <a:r>
              <a:rPr lang="en-US" dirty="0"/>
              <a:t>When write reusable code, document the assumptions. </a:t>
            </a:r>
          </a:p>
          <a:p>
            <a:r>
              <a:rPr lang="en-US" dirty="0"/>
              <a:t>Write fail-safe code.</a:t>
            </a:r>
          </a:p>
          <a:p>
            <a:r>
              <a:rPr lang="en-US" dirty="0"/>
              <a:t>Do not propagate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3" y="1779418"/>
            <a:ext cx="9963912" cy="3472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 is full of such examples. Look for more examples!</a:t>
            </a:r>
          </a:p>
          <a:p>
            <a:pPr>
              <a:lnSpc>
                <a:spcPct val="100000"/>
              </a:lnSpc>
            </a:pPr>
            <a:r>
              <a:rPr lang="en-US" dirty="0"/>
              <a:t>Testing is </a:t>
            </a:r>
            <a:r>
              <a:rPr lang="en-US" b="1" dirty="0"/>
              <a:t>important</a:t>
            </a:r>
            <a:r>
              <a:rPr lang="en-US" dirty="0"/>
              <a:t> because software bugs could be </a:t>
            </a:r>
            <a:r>
              <a:rPr lang="en-US" b="1" dirty="0"/>
              <a:t>expensive</a:t>
            </a:r>
            <a:r>
              <a:rPr lang="en-US" dirty="0"/>
              <a:t> or even </a:t>
            </a:r>
            <a:r>
              <a:rPr lang="en-US" b="1" dirty="0"/>
              <a:t>dangerous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bugs can potentially cause </a:t>
            </a:r>
            <a:r>
              <a:rPr lang="en-US" b="1" dirty="0"/>
              <a:t>monetary</a:t>
            </a:r>
            <a:r>
              <a:rPr lang="en-US" dirty="0"/>
              <a:t> and </a:t>
            </a:r>
            <a:r>
              <a:rPr lang="en-US" b="1" dirty="0"/>
              <a:t>human loss</a:t>
            </a:r>
            <a:r>
              <a:rPr lang="en-US" dirty="0"/>
              <a:t>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Why Programs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Congratulations!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code is complete. It compiles. It runs </a:t>
            </a:r>
            <a:r>
              <a:rPr lang="is-IS" sz="2000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Your program fails. How can this be?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There is a defect in the code. When the code is executed, the defect causes bad behavior, which later becomes visible as a failure.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Before a program can be debugged, we must set it up such that it can be </a:t>
            </a:r>
            <a:r>
              <a:rPr lang="en-US" sz="2000" i="1" dirty="0"/>
              <a:t>tested </a:t>
            </a:r>
            <a:r>
              <a:rPr lang="en-US" sz="2000" dirty="0"/>
              <a:t>— that is, executed with the intent to make it fail.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first step in debugging is to </a:t>
            </a:r>
            <a:r>
              <a:rPr lang="en-US" sz="2000" i="1" dirty="0"/>
              <a:t>reproduce </a:t>
            </a:r>
            <a:r>
              <a:rPr lang="en-US" sz="2000" dirty="0"/>
              <a:t>the problem in question — that is, to create a test case that causes the program to fail in the specified way.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first reason is to bring it under control, such that it can be observed.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second reason is to verify the success of the fix.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Now you will have the fun of testing and debugging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 We Test? </a:t>
            </a:r>
            <a:endParaRPr lang="en-US" sz="32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Testing is expensive.</a:t>
            </a:r>
          </a:p>
          <a:p>
            <a:pPr marL="742950" lvl="1" indent="-285750" eaLnBrk="1" hangingPunct="1"/>
            <a:r>
              <a:rPr lang="en-US" sz="2800" dirty="0"/>
              <a:t>So are failures!</a:t>
            </a:r>
          </a:p>
          <a:p>
            <a:pPr eaLnBrk="1" hangingPunct="1"/>
            <a:r>
              <a:rPr lang="en-US" sz="3200" dirty="0"/>
              <a:t>What do we gain from that cost?</a:t>
            </a:r>
          </a:p>
          <a:p>
            <a:pPr marL="742950" lvl="1" indent="-285750" eaLnBrk="1" hangingPunct="1"/>
            <a:r>
              <a:rPr lang="en-US" sz="2800" dirty="0"/>
              <a:t>Finding bugs</a:t>
            </a:r>
          </a:p>
          <a:p>
            <a:pPr marL="742950" lvl="1" indent="-285750" eaLnBrk="1" hangingPunct="1"/>
            <a:r>
              <a:rPr lang="en-US" sz="2800" dirty="0"/>
              <a:t>Leading to</a:t>
            </a:r>
          </a:p>
          <a:p>
            <a:pPr marL="1038225" lvl="2" indent="-285750"/>
            <a:r>
              <a:rPr lang="en-US" sz="2800" dirty="0"/>
              <a:t>Fixing bugs</a:t>
            </a:r>
          </a:p>
          <a:p>
            <a:pPr marL="1038225" lvl="2" indent="-285750"/>
            <a:r>
              <a:rPr lang="en-US" sz="2800" dirty="0"/>
              <a:t>Raising the quality of the program or system we 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Total Cost of Quality (CoQ) =</a:t>
            </a:r>
            <a:br>
              <a:rPr lang="en-AU" dirty="0"/>
            </a:br>
            <a:r>
              <a:rPr lang="en-AU" sz="2400" dirty="0"/>
              <a:t>	Cost of Conformance (CoC) +</a:t>
            </a:r>
            <a:br>
              <a:rPr lang="en-AU" sz="2400" dirty="0"/>
            </a:br>
            <a:r>
              <a:rPr lang="en-AU" sz="2400" dirty="0"/>
              <a:t>	Cost of Non-Conformance (CoNC)</a:t>
            </a:r>
          </a:p>
          <a:p>
            <a:r>
              <a:rPr lang="en-AU" dirty="0"/>
              <a:t>Cost of Conformance</a:t>
            </a:r>
          </a:p>
          <a:p>
            <a:pPr marL="731838" lvl="1" indent="-457200"/>
            <a:r>
              <a:rPr lang="en-AU" dirty="0"/>
              <a:t>Prevention: </a:t>
            </a:r>
            <a:r>
              <a:rPr lang="en-US" dirty="0"/>
              <a:t>quality planning, investment in tools, quality training</a:t>
            </a:r>
            <a:endParaRPr lang="en-AU" dirty="0"/>
          </a:p>
          <a:p>
            <a:pPr marL="731838" lvl="1" indent="-457200"/>
            <a:r>
              <a:rPr lang="en-AU" dirty="0"/>
              <a:t>Appraisal: testing, inspection </a:t>
            </a:r>
          </a:p>
          <a:p>
            <a:r>
              <a:rPr lang="en-AU" dirty="0"/>
              <a:t>Cost of Non-Conformance</a:t>
            </a:r>
          </a:p>
          <a:p>
            <a:pPr marL="731838" lvl="1" indent="-457200"/>
            <a:r>
              <a:rPr lang="en-AU" dirty="0"/>
              <a:t>Internal failures: rework</a:t>
            </a:r>
          </a:p>
          <a:p>
            <a:pPr marL="731838" lvl="1" indent="-457200"/>
            <a:r>
              <a:rPr lang="en-AU" dirty="0"/>
              <a:t>External failure: liability, loss of properties, loss of lives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of Cost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Testing adds to Cost of Conformance</a:t>
            </a:r>
          </a:p>
          <a:p>
            <a:r>
              <a:rPr lang="en-AU" dirty="0"/>
              <a:t>It must directly reduce Cost of Non-Conformance</a:t>
            </a:r>
            <a:endParaRPr lang="en-US" dirty="0"/>
          </a:p>
        </p:txBody>
      </p:sp>
      <p:pic>
        <p:nvPicPr>
          <p:cNvPr id="1026" name="Picture 2" descr="Image result for Trade-Offs of Cost and Fail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62" y="2875819"/>
            <a:ext cx="5143500" cy="29337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618"/>
            <a:ext cx="5187696" cy="4351338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systems are an important part of life: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6104" y="1653618"/>
            <a:ext cx="518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Most </a:t>
            </a:r>
            <a:r>
              <a:rPr lang="en-US" dirty="0">
                <a:latin typeface="Candara" panose="020E0502030303020204" pitchFamily="34" charset="0"/>
              </a:rPr>
              <a:t>people had experience with software not working as expected.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latin typeface="Candara" panose="020E0502030303020204" pitchFamily="34" charset="0"/>
              </a:rPr>
              <a:t>the SW system doesn’t wok correctly, it can lead to problems like: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money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Loss </a:t>
            </a:r>
            <a:r>
              <a:rPr lang="en-US" dirty="0">
                <a:latin typeface="Candara" panose="020E0502030303020204" pitchFamily="34" charset="0"/>
              </a:rPr>
              <a:t>of business reputation</a:t>
            </a:r>
          </a:p>
          <a:p>
            <a:pPr lvl="1"/>
            <a:r>
              <a:rPr lang="en-US" dirty="0" smtClean="0">
                <a:latin typeface="Candara" panose="020E0502030303020204" pitchFamily="34" charset="0"/>
              </a:rPr>
              <a:t>Injury </a:t>
            </a:r>
            <a:r>
              <a:rPr lang="en-US" dirty="0">
                <a:latin typeface="Candara" panose="020E0502030303020204" pitchFamily="34" charset="0"/>
              </a:rPr>
              <a:t>or death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2" y="2507185"/>
            <a:ext cx="4194294" cy="37764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7461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Software is Everywhere</a:t>
            </a:r>
            <a:endParaRPr lang="en-US" dirty="0"/>
          </a:p>
        </p:txBody>
      </p:sp>
      <p:sp>
        <p:nvSpPr>
          <p:cNvPr id="5" name="object 3"/>
          <p:cNvSpPr/>
          <p:nvPr/>
        </p:nvSpPr>
        <p:spPr>
          <a:xfrm>
            <a:off x="4607578" y="4061893"/>
            <a:ext cx="2616285" cy="2381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8229601" y="1295400"/>
            <a:ext cx="3316881" cy="2003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8919" y="4118094"/>
            <a:ext cx="4061263" cy="2082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8229600" y="4061893"/>
            <a:ext cx="3251200" cy="222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41746" y="1295400"/>
            <a:ext cx="2736700" cy="1993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57601" y="1295401"/>
            <a:ext cx="3612444" cy="24616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Non-controllable events </a:t>
            </a:r>
            <a:r>
              <a:rPr lang="en-US" dirty="0"/>
              <a:t>(i.e</a:t>
            </a:r>
            <a:r>
              <a:rPr lang="en-US" dirty="0" smtClean="0"/>
              <a:t>. environmental </a:t>
            </a:r>
            <a:r>
              <a:rPr lang="en-US" dirty="0"/>
              <a:t>conditions)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3" y="1857967"/>
            <a:ext cx="8242622" cy="192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6" y="4535351"/>
            <a:ext cx="2638305" cy="181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software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causes of errors produce defects( = faults, bugs) in the code.</a:t>
            </a:r>
          </a:p>
          <a:p>
            <a:r>
              <a:rPr lang="en-US" dirty="0" smtClean="0"/>
              <a:t>Defects</a:t>
            </a:r>
            <a:r>
              <a:rPr lang="en-US" dirty="0"/>
              <a:t>, if executed, may result in failures of the SW system (the system will fail to do what it should).</a:t>
            </a:r>
          </a:p>
          <a:p>
            <a:r>
              <a:rPr lang="en-US" dirty="0" smtClean="0"/>
              <a:t>Failures </a:t>
            </a:r>
            <a:r>
              <a:rPr lang="en-US" dirty="0"/>
              <a:t>can affect seriously the users of the SW system, i.e.: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pedal not working</a:t>
            </a:r>
          </a:p>
          <a:p>
            <a:pPr lvl="1"/>
            <a:r>
              <a:rPr lang="en-US" dirty="0" smtClean="0"/>
              <a:t>Miscalculations </a:t>
            </a:r>
            <a:r>
              <a:rPr lang="en-US" dirty="0"/>
              <a:t>in financial SW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typical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4" y="1328379"/>
            <a:ext cx="7821116" cy="5039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repair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901209"/>
            <a:ext cx="6049219" cy="4410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1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has an important role in all stages of a SW product’s life cycle: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3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reduce the risk of problems occurring during operation</a:t>
            </a:r>
          </a:p>
          <a:p>
            <a:r>
              <a:rPr lang="en-US" dirty="0" smtClean="0"/>
              <a:t>To check if </a:t>
            </a:r>
            <a:r>
              <a:rPr lang="en-US" dirty="0"/>
              <a:t>the SW system meets:</a:t>
            </a:r>
          </a:p>
          <a:p>
            <a:pPr lvl="1"/>
            <a:r>
              <a:rPr lang="en-US" dirty="0" smtClean="0"/>
              <a:t>legal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Industry </a:t>
            </a:r>
            <a:r>
              <a:rPr lang="en-US" dirty="0"/>
              <a:t>specific standards</a:t>
            </a:r>
          </a:p>
          <a:p>
            <a:r>
              <a:rPr lang="en-US" dirty="0"/>
              <a:t>To learn more about the SW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914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FAC6-CA91-4654-86E3-77179BC1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52CB-C7BC-492C-A680-1D6D1AD3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D15A3E"/>
                </a:solidFill>
              </a:rPr>
              <a:t>systematic</a:t>
            </a:r>
            <a:r>
              <a:rPr lang="en-US" dirty="0"/>
              <a:t> </a:t>
            </a:r>
            <a:r>
              <a:rPr lang="en-US" dirty="0">
                <a:solidFill>
                  <a:srgbClr val="D15A3E"/>
                </a:solidFill>
              </a:rPr>
              <a:t>process</a:t>
            </a:r>
            <a:r>
              <a:rPr lang="en-US" dirty="0"/>
              <a:t> used to identify the </a:t>
            </a:r>
            <a:r>
              <a:rPr lang="en-US" b="1" dirty="0"/>
              <a:t>correctness</a:t>
            </a:r>
            <a:r>
              <a:rPr lang="en-US" dirty="0"/>
              <a:t>, </a:t>
            </a:r>
            <a:r>
              <a:rPr lang="en-US" b="1" dirty="0"/>
              <a:t>completeness</a:t>
            </a:r>
            <a:r>
              <a:rPr lang="en-US" dirty="0"/>
              <a:t>, and </a:t>
            </a:r>
            <a:r>
              <a:rPr lang="en-US" b="1" dirty="0"/>
              <a:t>quality</a:t>
            </a:r>
            <a:r>
              <a:rPr lang="en-US" dirty="0"/>
              <a:t> of developed software. It includes a set of activities conducted with the intent of </a:t>
            </a:r>
            <a:r>
              <a:rPr lang="en-US" dirty="0">
                <a:solidFill>
                  <a:srgbClr val="D15A3E"/>
                </a:solidFill>
              </a:rPr>
              <a:t>finding errors</a:t>
            </a:r>
            <a:r>
              <a:rPr lang="en-US" dirty="0"/>
              <a:t> in a software so it can be corrected before the product is released to the end users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In simple words:  </a:t>
            </a:r>
            <a:r>
              <a:rPr lang="en-US" dirty="0"/>
              <a:t>Software testing is an activity </a:t>
            </a:r>
            <a:r>
              <a:rPr lang="en-US"/>
              <a:t>that </a:t>
            </a:r>
            <a:r>
              <a:rPr lang="en-US" smtClean="0"/>
              <a:t>ensures the </a:t>
            </a:r>
            <a:r>
              <a:rPr lang="en-US" dirty="0"/>
              <a:t>software system is </a:t>
            </a:r>
            <a:r>
              <a:rPr lang="en-US" dirty="0">
                <a:solidFill>
                  <a:srgbClr val="D15A3E"/>
                </a:solidFill>
              </a:rPr>
              <a:t>defect free.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be either done </a:t>
            </a:r>
            <a:r>
              <a:rPr lang="en-US" b="1" dirty="0"/>
              <a:t>manually</a:t>
            </a:r>
            <a:r>
              <a:rPr lang="en-US" dirty="0"/>
              <a:t> or using </a:t>
            </a:r>
            <a:r>
              <a:rPr lang="en-US" b="1" dirty="0"/>
              <a:t>automated tools</a:t>
            </a:r>
            <a:r>
              <a:rPr lang="en-US" dirty="0"/>
              <a:t>.</a:t>
            </a:r>
            <a:endParaRPr lang="en-US" dirty="0">
              <a:solidFill>
                <a:srgbClr val="D15A3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30CE-8E3B-4083-BEEF-E49BF85C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process of testing </a:t>
            </a:r>
            <a:r>
              <a:rPr lang="en-US" dirty="0"/>
              <a:t>all SW life-cycle activities: </a:t>
            </a:r>
          </a:p>
          <a:p>
            <a:pPr lvl="1"/>
            <a:r>
              <a:rPr lang="en-US" i="1" dirty="0" smtClean="0"/>
              <a:t>both </a:t>
            </a:r>
            <a:r>
              <a:rPr lang="en-US" i="1" dirty="0"/>
              <a:t>static and dynamic</a:t>
            </a:r>
            <a:r>
              <a:rPr lang="en-US" dirty="0"/>
              <a:t>, </a:t>
            </a:r>
          </a:p>
          <a:p>
            <a:r>
              <a:rPr lang="en-US" dirty="0"/>
              <a:t>concerned with:</a:t>
            </a:r>
          </a:p>
          <a:p>
            <a:pPr lvl="1"/>
            <a:r>
              <a:rPr lang="en-US" i="1" dirty="0" smtClean="0"/>
              <a:t>planning</a:t>
            </a:r>
            <a:r>
              <a:rPr lang="en-US" i="1" dirty="0"/>
              <a:t>, preparation and evaluation </a:t>
            </a:r>
            <a:endParaRPr lang="en-US" dirty="0"/>
          </a:p>
          <a:p>
            <a:r>
              <a:rPr lang="en-US" dirty="0"/>
              <a:t>of :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products and related work products </a:t>
            </a:r>
          </a:p>
          <a:p>
            <a:r>
              <a:rPr lang="en-US" dirty="0"/>
              <a:t>to: </a:t>
            </a:r>
          </a:p>
          <a:p>
            <a:pPr lvl="1"/>
            <a:r>
              <a:rPr lang="en-US" dirty="0" smtClean="0"/>
              <a:t>determine that </a:t>
            </a:r>
            <a:r>
              <a:rPr lang="en-US" dirty="0"/>
              <a:t>they satisfy specified requirements</a:t>
            </a:r>
          </a:p>
          <a:p>
            <a:pPr lvl="1"/>
            <a:r>
              <a:rPr lang="en-US" dirty="0" smtClean="0"/>
              <a:t>demonstrate that </a:t>
            </a:r>
            <a:r>
              <a:rPr lang="en-US" dirty="0"/>
              <a:t>they are fit for purpose </a:t>
            </a:r>
          </a:p>
          <a:p>
            <a:pPr lvl="1"/>
            <a:r>
              <a:rPr lang="en-US" dirty="0" smtClean="0"/>
              <a:t>detect defects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testing necessary?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testing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Myths</a:t>
            </a:r>
          </a:p>
          <a:p>
            <a:r>
              <a:rPr lang="en-US" dirty="0" smtClean="0"/>
              <a:t>Software Testing Terminologies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principles </a:t>
            </a:r>
          </a:p>
          <a:p>
            <a:r>
              <a:rPr lang="en-US" dirty="0" smtClean="0"/>
              <a:t>Fundamental </a:t>
            </a:r>
            <a:r>
              <a:rPr lang="en-US" dirty="0"/>
              <a:t>test process </a:t>
            </a:r>
          </a:p>
          <a:p>
            <a:r>
              <a:rPr lang="en-US" dirty="0" smtClean="0"/>
              <a:t>The </a:t>
            </a:r>
            <a:r>
              <a:rPr lang="en-US" dirty="0"/>
              <a:t>psychology of </a:t>
            </a:r>
            <a:r>
              <a:rPr lang="en-US" dirty="0" smtClean="0"/>
              <a:t>testing</a:t>
            </a:r>
          </a:p>
          <a:p>
            <a:r>
              <a:rPr lang="en-US" dirty="0"/>
              <a:t>Limitations of </a:t>
            </a:r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 on the objectives of the test process, testing can be focused on</a:t>
            </a:r>
          </a:p>
          <a:p>
            <a:pPr lvl="1"/>
            <a:r>
              <a:rPr lang="en-US" dirty="0" smtClean="0"/>
              <a:t>Confirming that the SW system meets the requirements</a:t>
            </a:r>
          </a:p>
          <a:p>
            <a:pPr lvl="1"/>
            <a:r>
              <a:rPr lang="en-US" dirty="0" smtClean="0"/>
              <a:t>Causing as many failures as possible</a:t>
            </a:r>
          </a:p>
          <a:p>
            <a:pPr lvl="1"/>
            <a:r>
              <a:rPr lang="en-US" dirty="0" smtClean="0"/>
              <a:t>Checking that no defects have been introduced during changes</a:t>
            </a:r>
          </a:p>
          <a:p>
            <a:pPr lvl="1"/>
            <a:r>
              <a:rPr lang="en-US" dirty="0" smtClean="0"/>
              <a:t>Assessing the quality of the SW (with no intention of finding</a:t>
            </a:r>
          </a:p>
          <a:p>
            <a:pPr lvl="1"/>
            <a:r>
              <a:rPr lang="en-US" dirty="0" smtClean="0"/>
              <a:t>Finding defects </a:t>
            </a:r>
          </a:p>
          <a:p>
            <a:pPr lvl="2"/>
            <a:r>
              <a:rPr lang="en-US" dirty="0" smtClean="0"/>
              <a:t>reduces the probability of undiscovered defects </a:t>
            </a:r>
          </a:p>
          <a:p>
            <a:pPr lvl="1"/>
            <a:r>
              <a:rPr lang="en-US" dirty="0" smtClean="0"/>
              <a:t>Creating confidence in the level of quality</a:t>
            </a:r>
          </a:p>
          <a:p>
            <a:pPr lvl="1"/>
            <a:r>
              <a:rPr lang="en-US" dirty="0" smtClean="0"/>
              <a:t>Providing information for decision-making</a:t>
            </a:r>
          </a:p>
          <a:p>
            <a:pPr lvl="1"/>
            <a:r>
              <a:rPr lang="en-US" dirty="0" smtClean="0"/>
              <a:t>Preventing defects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reduces </a:t>
            </a:r>
            <a:r>
              <a:rPr lang="en-US" dirty="0"/>
              <a:t>the probability of undiscovered defects </a:t>
            </a:r>
          </a:p>
          <a:p>
            <a:r>
              <a:rPr lang="en-US" dirty="0" smtClean="0"/>
              <a:t>Creating confidence in </a:t>
            </a:r>
            <a:r>
              <a:rPr lang="en-US" dirty="0"/>
              <a:t>the level of quality</a:t>
            </a:r>
          </a:p>
          <a:p>
            <a:r>
              <a:rPr lang="en-US" dirty="0" smtClean="0"/>
              <a:t>Providing </a:t>
            </a:r>
            <a:r>
              <a:rPr lang="en-US" dirty="0"/>
              <a:t>information for decision-making</a:t>
            </a:r>
          </a:p>
          <a:p>
            <a:r>
              <a:rPr lang="en-US" dirty="0" smtClean="0"/>
              <a:t>Preventing defects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5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831850" y="244503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/>
              <a:t>Testing</a:t>
            </a:r>
            <a:endParaRPr lang="en-US" sz="4400" dirty="0"/>
          </a:p>
        </p:txBody>
      </p:sp>
      <p:pic>
        <p:nvPicPr>
          <p:cNvPr id="186376" name="Picture 8" descr="http://activerain.com/image_store/uploads/4/8/0/5/6/ar1169830960650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57" y="355381"/>
            <a:ext cx="8737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#1 in Software Testing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672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show that there are no </a:t>
            </a:r>
          </a:p>
          <a:p>
            <a:pPr marL="0" indent="0">
              <a:buNone/>
            </a:pPr>
            <a:r>
              <a:rPr lang="en-US" sz="3400" dirty="0"/>
              <a:t>     errors/bugs/defects in the software.</a:t>
            </a:r>
          </a:p>
        </p:txBody>
      </p:sp>
      <p:pic>
        <p:nvPicPr>
          <p:cNvPr id="187397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505201"/>
            <a:ext cx="4064000" cy="15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2" name="Rectangle 4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No!! The main objective of testing is to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discover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defects.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destructive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activity.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#2 in Software Testing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295400" y="1981202"/>
            <a:ext cx="9601200" cy="158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/>
              <a:t>Q: What is the objective of software testing?</a:t>
            </a:r>
          </a:p>
          <a:p>
            <a:pPr marL="0" indent="0">
              <a:buNone/>
            </a:pPr>
            <a:r>
              <a:rPr lang="en-US" sz="3400" dirty="0"/>
              <a:t>A: Testing is to ensure that the software does what it is supposed to do.  </a:t>
            </a:r>
          </a:p>
        </p:txBody>
      </p:sp>
      <p:pic>
        <p:nvPicPr>
          <p:cNvPr id="225285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535470"/>
            <a:ext cx="3657600" cy="13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Rectangle 6"/>
          <p:cNvSpPr>
            <a:spLocks/>
          </p:cNvSpPr>
          <p:nvPr/>
        </p:nvSpPr>
        <p:spPr bwMode="auto">
          <a:xfrm>
            <a:off x="711200" y="4343400"/>
            <a:ext cx="1107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Only partly true.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Testing is also to ensure the software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does not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do what it is </a:t>
            </a:r>
            <a:r>
              <a:rPr lang="en-US" sz="2800" i="1" dirty="0">
                <a:solidFill>
                  <a:schemeClr val="tx2"/>
                </a:solidFill>
                <a:latin typeface="Garamond"/>
                <a:cs typeface="Garamond"/>
              </a:rPr>
              <a:t>not supposed</a:t>
            </a: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 to do.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#3 in Software Testing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Q: How challenging is software testing?</a:t>
            </a:r>
          </a:p>
          <a:p>
            <a:pPr marL="0" indent="0">
              <a:buNone/>
            </a:pPr>
            <a:r>
              <a:rPr lang="en-US" sz="3400" dirty="0"/>
              <a:t>A: Testing is easier than design and </a:t>
            </a:r>
          </a:p>
          <a:p>
            <a:pPr marL="0" indent="0">
              <a:buNone/>
            </a:pPr>
            <a:r>
              <a:rPr lang="en-US" sz="3400" dirty="0"/>
              <a:t>     implementation. </a:t>
            </a:r>
          </a:p>
        </p:txBody>
      </p:sp>
      <p:pic>
        <p:nvPicPr>
          <p:cNvPr id="227333" name="Picture 5" descr="bust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5858"/>
            <a:ext cx="3759200" cy="132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4" name="Rectangle 6"/>
          <p:cNvSpPr>
            <a:spLocks/>
          </p:cNvSpPr>
          <p:nvPr/>
        </p:nvSpPr>
        <p:spPr bwMode="auto">
          <a:xfrm>
            <a:off x="711200" y="4038600"/>
            <a:ext cx="1107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charset="0"/>
              <a:buChar char=""/>
            </a:pPr>
            <a:r>
              <a:rPr lang="en-US" sz="3400" dirty="0">
                <a:latin typeface="Garamond"/>
                <a:cs typeface="Garamond"/>
              </a:rPr>
              <a:t>Fact: 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consider all possible scenarios.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Implied and unstated requirements and threats.</a:t>
            </a:r>
          </a:p>
          <a:p>
            <a:pPr marL="547688" lvl="1" indent="-2730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charset="0"/>
              <a:buChar char=""/>
            </a:pPr>
            <a:r>
              <a:rPr lang="en-US" sz="2800" dirty="0">
                <a:solidFill>
                  <a:schemeClr val="tx2"/>
                </a:solidFill>
                <a:latin typeface="Garamond"/>
                <a:cs typeface="Garamond"/>
              </a:rPr>
              <a:t>Must be imaginative and creative.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 #4 in Software Testing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Q: How challenging is software testing?</a:t>
            </a:r>
          </a:p>
          <a:p>
            <a:pPr marL="0" indent="0">
              <a:buNone/>
            </a:pPr>
            <a:r>
              <a:rPr lang="en-US" sz="3600" dirty="0"/>
              <a:t>A: Testing is an extremely creative and </a:t>
            </a:r>
          </a:p>
          <a:p>
            <a:pPr marL="0" indent="0">
              <a:buNone/>
            </a:pPr>
            <a:r>
              <a:rPr lang="en-US" sz="3600" dirty="0"/>
              <a:t>     intellectually challenging task.</a:t>
            </a:r>
          </a:p>
        </p:txBody>
      </p:sp>
      <p:pic>
        <p:nvPicPr>
          <p:cNvPr id="279556" name="Picture 4" descr="confirme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2" y="4051523"/>
            <a:ext cx="6484124" cy="203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A Self </a:t>
            </a:r>
            <a:r>
              <a:rPr lang="en-US" sz="5400" dirty="0"/>
              <a:t>Assessment</a:t>
            </a:r>
            <a:r>
              <a:rPr lang="en-US" sz="4400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Test the Following Program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reads in 3 integer values that represent the lengths of the sides of a triangle.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program prints a message that states whether the triangle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Equilateral</a:t>
            </a:r>
            <a:r>
              <a:rPr lang="en-US" sz="2800" dirty="0">
                <a:solidFill>
                  <a:schemeClr val="tx2"/>
                </a:solidFill>
              </a:rPr>
              <a:t> (all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Isosceles</a:t>
            </a:r>
            <a:r>
              <a:rPr lang="en-US" sz="2800" dirty="0">
                <a:solidFill>
                  <a:schemeClr val="tx2"/>
                </a:solidFill>
              </a:rPr>
              <a:t> (exactly 2 of the 3 sides are equal)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u="sng" dirty="0">
                <a:solidFill>
                  <a:schemeClr val="tx2"/>
                </a:solidFill>
              </a:rPr>
              <a:t>Scalene</a:t>
            </a:r>
            <a:r>
              <a:rPr lang="en-US" sz="2800" dirty="0">
                <a:solidFill>
                  <a:schemeClr val="tx2"/>
                </a:solidFill>
              </a:rPr>
              <a:t> (all 3 sides are of a different length)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dirty="0"/>
              <a:t>W</a:t>
            </a:r>
            <a:r>
              <a:rPr lang="en-US" sz="2800" dirty="0"/>
              <a:t>rite a set of test cases that you feel would adequately test this program.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3" y="725510"/>
            <a:ext cx="9743067" cy="563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testing necessary?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Will You Do It? </a:t>
            </a:r>
            <a:endParaRPr 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Write a set of test </a:t>
            </a:r>
            <a:r>
              <a:rPr lang="en-US" dirty="0"/>
              <a:t>cases that </a:t>
            </a:r>
            <a:r>
              <a:rPr lang="en-US" dirty="0" smtClean="0"/>
              <a:t>you feel would </a:t>
            </a:r>
            <a:r>
              <a:rPr lang="en-US" dirty="0"/>
              <a:t>adequately test this </a:t>
            </a:r>
            <a:r>
              <a:rPr lang="en-US" dirty="0" smtClean="0"/>
              <a:t>program.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many cases are needed?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 you plan to test the </a:t>
            </a:r>
            <a:r>
              <a:rPr lang="en-US" dirty="0" smtClean="0"/>
              <a:t>program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Run it once and manually enter the values?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it many times with different </a:t>
            </a:r>
            <a:r>
              <a:rPr lang="en-US" sz="2400" dirty="0" smtClean="0"/>
              <a:t>inputs?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Run it with a </a:t>
            </a:r>
            <a:r>
              <a:rPr lang="en-US" sz="2400" dirty="0"/>
              <a:t>file </a:t>
            </a:r>
            <a:r>
              <a:rPr lang="en-US" sz="2400" dirty="0" smtClean="0"/>
              <a:t>containing a </a:t>
            </a:r>
            <a:r>
              <a:rPr lang="en-US" sz="2400" dirty="0"/>
              <a:t>set of lines with test </a:t>
            </a:r>
            <a:r>
              <a:rPr lang="en-US" sz="2400" dirty="0" smtClean="0"/>
              <a:t>values?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do it?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285750"/>
            <a:r>
              <a:rPr lang="en-US" sz="2800" dirty="0" smtClean="0"/>
              <a:t>“</a:t>
            </a:r>
            <a:r>
              <a:rPr lang="en-US" sz="2800" dirty="0"/>
              <a:t>Smoke test.”, aka “Hello World!”</a:t>
            </a:r>
          </a:p>
          <a:p>
            <a:pPr marL="457200" indent="-285750"/>
            <a:r>
              <a:rPr lang="en-US" sz="2800" dirty="0"/>
              <a:t>Check handling of inputs</a:t>
            </a:r>
          </a:p>
          <a:p>
            <a:pPr lvl="1"/>
            <a:r>
              <a:rPr lang="en-US" sz="2600" dirty="0"/>
              <a:t>Illegal inputs – text instead of integers</a:t>
            </a:r>
          </a:p>
          <a:p>
            <a:pPr lvl="1" indent="-285750"/>
            <a:r>
              <a:rPr lang="en-US" sz="2600" dirty="0"/>
              <a:t>Impossible inputs – floating vs. integer</a:t>
            </a:r>
          </a:p>
          <a:p>
            <a:pPr lvl="1" indent="-285750"/>
            <a:r>
              <a:rPr lang="en-US" sz="2600" dirty="0"/>
              <a:t>Outrageous values – infinities, max and min values</a:t>
            </a:r>
          </a:p>
          <a:p>
            <a:pPr lvl="1" indent="-285750"/>
            <a:r>
              <a:rPr lang="en-US" sz="2600" dirty="0"/>
              <a:t>Not in domain – negative numbers, </a:t>
            </a:r>
            <a:br>
              <a:rPr lang="en-US" sz="2600" dirty="0"/>
            </a:br>
            <a:r>
              <a:rPr lang="en-US" sz="2600" dirty="0"/>
              <a:t>                           values outside specifications</a:t>
            </a:r>
          </a:p>
          <a:p>
            <a:pPr lvl="1" indent="-285750"/>
            <a:r>
              <a:rPr lang="en-US" sz="2600" dirty="0"/>
              <a:t>Input errors – wrong input, e.g. mis-spellings</a:t>
            </a:r>
          </a:p>
          <a:p>
            <a:r>
              <a:rPr lang="en-US" sz="2800" dirty="0"/>
              <a:t>Stress test </a:t>
            </a:r>
          </a:p>
          <a:p>
            <a:pPr lvl="1"/>
            <a:r>
              <a:rPr lang="en-US" sz="2600" dirty="0"/>
              <a:t>multiple inputs without restart</a:t>
            </a:r>
          </a:p>
          <a:p>
            <a:pPr lvl="1"/>
            <a:r>
              <a:rPr lang="en-US" sz="2600" dirty="0"/>
              <a:t>run program for long periods of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 </a:t>
            </a:r>
            <a:r>
              <a:rPr lang="en-US" sz="5400" dirty="0"/>
              <a:t>Software Testing</a:t>
            </a:r>
            <a:br>
              <a:rPr lang="en-US" sz="5400" dirty="0"/>
            </a:br>
            <a:r>
              <a:rPr lang="en-US" sz="5400" dirty="0"/>
              <a:t>Terminologies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Very First Software Bug</a:t>
            </a:r>
            <a:endParaRPr lang="en-US" sz="4400" dirty="0"/>
          </a:p>
        </p:txBody>
      </p:sp>
      <p:sp>
        <p:nvSpPr>
          <p:cNvPr id="20482" name="Rectangle 9"/>
          <p:cNvSpPr>
            <a:spLocks noGrp="1"/>
          </p:cNvSpPr>
          <p:nvPr>
            <p:ph idx="1"/>
          </p:nvPr>
        </p:nvSpPr>
        <p:spPr>
          <a:xfrm>
            <a:off x="978408" y="1981201"/>
            <a:ext cx="5894935" cy="3809999"/>
          </a:xfrm>
        </p:spPr>
        <p:txBody>
          <a:bodyPr/>
          <a:lstStyle/>
          <a:p>
            <a:r>
              <a:rPr lang="en-US" sz="3200" dirty="0"/>
              <a:t>A moth found trapped between points at Relay # 70, Panel F</a:t>
            </a:r>
          </a:p>
          <a:p>
            <a:pPr lvl="1"/>
            <a:r>
              <a:rPr lang="en-US" sz="2800" dirty="0"/>
              <a:t>Mark II Aiken Relay Calculator </a:t>
            </a:r>
          </a:p>
          <a:p>
            <a:pPr lvl="1"/>
            <a:r>
              <a:rPr lang="en-US" sz="2800" dirty="0"/>
              <a:t>Harvard University </a:t>
            </a:r>
          </a:p>
          <a:p>
            <a:pPr lvl="1"/>
            <a:r>
              <a:rPr lang="en-US" sz="2800" dirty="0"/>
              <a:t>September 9, 1945.</a:t>
            </a:r>
          </a:p>
        </p:txBody>
      </p:sp>
      <p:pic>
        <p:nvPicPr>
          <p:cNvPr id="20486" name="Picture 3" descr="h9656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92" y="1828801"/>
            <a:ext cx="4202558" cy="347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7359659" y="5411474"/>
            <a:ext cx="35198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Garamond"/>
                <a:cs typeface="Garamond"/>
              </a:rPr>
              <a:t>On display in Smithsonian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6164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Failures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deviation of the observed behavior of a system from its specification, i.e., its expected behavior. </a:t>
            </a:r>
          </a:p>
          <a:p>
            <a:r>
              <a:rPr lang="en-US" sz="3200" dirty="0"/>
              <a:t>Failures can only be determined with respect to the specifications.</a:t>
            </a:r>
          </a:p>
          <a:p>
            <a:r>
              <a:rPr lang="en-US" sz="3200" dirty="0"/>
              <a:t>Failures are concerned with the observed behavior and outcome of the system. </a:t>
            </a:r>
          </a:p>
        </p:txBody>
      </p:sp>
      <p:pic>
        <p:nvPicPr>
          <p:cNvPr id="5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>
                <a:solidFill>
                  <a:schemeClr val="tx1"/>
                </a:solidFill>
              </a:rPr>
              <a:t>Defects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are</a:t>
            </a:r>
          </a:p>
          <a:p>
            <a:pPr lvl="1"/>
            <a:r>
              <a:rPr lang="en-US" sz="2800" dirty="0"/>
              <a:t>flaws in a system that can cause the system to fail to perform its required function</a:t>
            </a:r>
          </a:p>
          <a:p>
            <a:pPr lvl="2"/>
            <a:r>
              <a:rPr lang="en-US" sz="2800" dirty="0"/>
              <a:t>e.g. an incorrect condition or statement.</a:t>
            </a:r>
            <a:endParaRPr lang="en-US" sz="2400" dirty="0"/>
          </a:p>
          <a:p>
            <a:r>
              <a:rPr lang="en-US" sz="3200" dirty="0"/>
              <a:t>Defects are concerned with specific parts or components of the system.</a:t>
            </a:r>
          </a:p>
          <a:p>
            <a:r>
              <a:rPr lang="en-US" sz="3200" dirty="0"/>
              <a:t>Defects are synonymous with </a:t>
            </a:r>
            <a:r>
              <a:rPr lang="en-US" sz="3200" i="1" dirty="0"/>
              <a:t>faults, bugs</a:t>
            </a:r>
            <a:r>
              <a:rPr 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2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en-US" sz="4400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u="sng" dirty="0"/>
              <a:t>Errors</a:t>
            </a:r>
            <a:r>
              <a:rPr lang="en-US" sz="3200" dirty="0"/>
              <a:t> are</a:t>
            </a:r>
          </a:p>
          <a:p>
            <a:pPr lvl="1"/>
            <a:r>
              <a:rPr lang="en-US" sz="2800" dirty="0"/>
              <a:t>human actions that result in a fault or defect in the system.</a:t>
            </a:r>
            <a:endParaRPr lang="en-US" sz="2400" dirty="0"/>
          </a:p>
          <a:p>
            <a:r>
              <a:rPr lang="en-US" sz="3200" dirty="0"/>
              <a:t>Errors are concerned with the underlying causes of the defects.  </a:t>
            </a:r>
          </a:p>
          <a:p>
            <a:r>
              <a:rPr lang="en-US" sz="3200" dirty="0"/>
              <a:t>Errors are synonymous with </a:t>
            </a:r>
            <a:r>
              <a:rPr lang="en-US" sz="3200" i="1" dirty="0"/>
              <a:t>mistakes.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bug_anim_cod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7885" y="4697766"/>
            <a:ext cx="1744133" cy="13081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 among Failures, Defects, and Errors</a:t>
            </a:r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human being makes an </a:t>
            </a:r>
            <a:r>
              <a:rPr lang="en-US" sz="2800" i="1" u="sng" dirty="0"/>
              <a:t>error</a:t>
            </a:r>
            <a:r>
              <a:rPr lang="en-US" sz="2800" dirty="0"/>
              <a:t> (</a:t>
            </a:r>
            <a:r>
              <a:rPr lang="en-US" sz="2800" i="1" dirty="0"/>
              <a:t>mistake</a:t>
            </a:r>
            <a:r>
              <a:rPr lang="en-US" sz="2800" dirty="0"/>
              <a:t>) </a:t>
            </a:r>
          </a:p>
          <a:p>
            <a:pPr lvl="1"/>
            <a:r>
              <a:rPr lang="en-US" sz="2400" dirty="0"/>
              <a:t> can occur in design, coding, requirements, even testing</a:t>
            </a:r>
            <a:r>
              <a:rPr lang="en-US" sz="2400" b="1" i="1" dirty="0"/>
              <a:t>.</a:t>
            </a:r>
            <a:r>
              <a:rPr lang="en-US" sz="2400" dirty="0"/>
              <a:t> </a:t>
            </a:r>
          </a:p>
          <a:p>
            <a:r>
              <a:rPr lang="en-US" sz="2800" dirty="0"/>
              <a:t>An </a:t>
            </a:r>
            <a:r>
              <a:rPr lang="en-US" sz="2800" i="1" dirty="0"/>
              <a:t>error</a:t>
            </a:r>
            <a:r>
              <a:rPr lang="en-US" sz="2800" dirty="0"/>
              <a:t> can lead to a </a:t>
            </a:r>
            <a:r>
              <a:rPr lang="en-US" sz="2800" i="1" u="sng" dirty="0"/>
              <a:t>defect</a:t>
            </a:r>
            <a:r>
              <a:rPr lang="en-US" sz="2800" dirty="0"/>
              <a:t> (</a:t>
            </a:r>
            <a:r>
              <a:rPr lang="en-US" sz="2800" i="1" dirty="0"/>
              <a:t>fault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can occur in requirements, design, or program code.</a:t>
            </a:r>
          </a:p>
          <a:p>
            <a:r>
              <a:rPr lang="en-US" sz="2800" dirty="0"/>
              <a:t>If a </a:t>
            </a:r>
            <a:r>
              <a:rPr lang="en-US" sz="2800" i="1" dirty="0"/>
              <a:t>defect</a:t>
            </a:r>
            <a:r>
              <a:rPr lang="en-US" sz="2800" dirty="0"/>
              <a:t> in code is executed, a </a:t>
            </a:r>
            <a:r>
              <a:rPr lang="en-US" sz="2800" i="1" u="sng" dirty="0"/>
              <a:t>failure</a:t>
            </a:r>
            <a:r>
              <a:rPr lang="en-US" sz="2800" dirty="0"/>
              <a:t> may occur. </a:t>
            </a:r>
          </a:p>
          <a:p>
            <a:pPr lvl="1"/>
            <a:r>
              <a:rPr lang="en-US" sz="2400" dirty="0"/>
              <a:t>Failures only occur when a </a:t>
            </a:r>
            <a:r>
              <a:rPr lang="en-US" sz="2400" i="1" dirty="0"/>
              <a:t>defect</a:t>
            </a:r>
            <a:r>
              <a:rPr lang="en-US" sz="2400" dirty="0"/>
              <a:t> in the code is executed. </a:t>
            </a:r>
          </a:p>
          <a:p>
            <a:pPr lvl="1"/>
            <a:r>
              <a:rPr lang="en-US" sz="2400" dirty="0"/>
              <a:t>Not all defects cause failures all the time. </a:t>
            </a:r>
          </a:p>
          <a:p>
            <a:r>
              <a:rPr lang="en-US" sz="2800" dirty="0"/>
              <a:t>Defects occur because human beings are fallible</a:t>
            </a:r>
          </a:p>
          <a:p>
            <a:r>
              <a:rPr lang="en-US" sz="2800" dirty="0"/>
              <a:t>Failures can be caused by environmental conditions as well.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560443" y="3080328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7274" y="376612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824" y="4956308"/>
            <a:ext cx="156104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failure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13462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817" y="4956308"/>
            <a:ext cx="15351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(3) = 6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8F9C7C32-1E2A-4359-97F5-142AB6CFFC33}"/>
              </a:ext>
            </a:extLst>
          </p:cNvPr>
          <p:cNvSpPr/>
          <p:nvPr/>
        </p:nvSpPr>
        <p:spPr>
          <a:xfrm>
            <a:off x="3873260" y="2225614"/>
            <a:ext cx="1656272" cy="932899"/>
          </a:xfrm>
          <a:prstGeom prst="wedgeRoundRectCallout">
            <a:avLst>
              <a:gd name="adj1" fmla="val -86730"/>
              <a:gd name="adj2" fmla="val 7031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Error: should be </a:t>
            </a:r>
            <a:r>
              <a:rPr lang="en-US" b="1" dirty="0">
                <a:solidFill>
                  <a:srgbClr val="D15A3E"/>
                </a:solidFill>
                <a:latin typeface="Candara" panose="020E0502030303020204" pitchFamily="34" charset="0"/>
              </a:rPr>
              <a:t>x^2</a:t>
            </a:r>
          </a:p>
        </p:txBody>
      </p:sp>
    </p:spTree>
    <p:extLst>
      <p:ext uri="{BB962C8B-B14F-4D97-AF65-F5344CB8AC3E}">
        <p14:creationId xmlns:p14="http://schemas.microsoft.com/office/powerpoint/2010/main" val="3303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4" grpId="0"/>
      <p:bldP spid="15" grpId="0" animBg="1"/>
      <p:bldP spid="16" grpId="0"/>
      <p:bldP spid="20" grpId="0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0467F4-D212-480E-B01C-FB2EB5F9F655}"/>
              </a:ext>
            </a:extLst>
          </p:cNvPr>
          <p:cNvSpPr/>
          <p:nvPr/>
        </p:nvSpPr>
        <p:spPr>
          <a:xfrm>
            <a:off x="1612201" y="3049290"/>
            <a:ext cx="1608279" cy="685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BB14-5F8D-44DD-BD49-B5567C3F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An example</a:t>
            </a:r>
            <a:r>
              <a:rPr lang="en-US" dirty="0"/>
              <a:t>: For any integer n, square (n) = n*n.</a:t>
            </a:r>
          </a:p>
          <a:p>
            <a:endParaRPr lang="en-US" dirty="0"/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int square (int x)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{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	 return x*2;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cs typeface="Courier New"/>
              </a:rPr>
              <a:t>}</a:t>
            </a:r>
            <a:endParaRPr lang="x-none" sz="2400" dirty="0"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349F6-4751-47FE-8B08-33FC49C8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Failures, Defects, and Errors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35776-0FE5-4424-BE88-AF1743D5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3D8A066-7817-4705-BEC1-5B2091F95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95" y="4723466"/>
            <a:ext cx="27105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600" dirty="0">
                <a:latin typeface="Garamond"/>
                <a:cs typeface="Garamond"/>
              </a:rPr>
              <a:t>Correct result </a:t>
            </a:r>
          </a:p>
          <a:p>
            <a:r>
              <a:rPr lang="en-US" sz="2600" dirty="0">
                <a:latin typeface="Garamond"/>
                <a:cs typeface="Garamond"/>
              </a:rPr>
              <a:t>Not a failure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  <a:latin typeface="Garamond"/>
              <a:ea typeface="ＭＳ Ｐゴシック" charset="0"/>
              <a:cs typeface="Garamond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E6268D-DA09-4B5F-AB8D-03979933F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255" y="3766128"/>
            <a:ext cx="22088" cy="95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C514E44-9E5F-422B-BFE5-76A69F7AD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561" y="4862337"/>
            <a:ext cx="12843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00000"/>
                </a:solidFill>
                <a:latin typeface="Garamond"/>
                <a:ea typeface="ＭＳ Ｐゴシック" charset="0"/>
                <a:cs typeface="Garamond"/>
              </a:rPr>
              <a:t>A defect</a:t>
            </a: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BA58F43-6603-4469-9812-79CFB987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2724" y="373509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8836E9-5671-4044-A3E2-5FCB89C4C5A6}"/>
              </a:ext>
            </a:extLst>
          </p:cNvPr>
          <p:cNvSpPr/>
          <p:nvPr/>
        </p:nvSpPr>
        <p:spPr>
          <a:xfrm>
            <a:off x="6330380" y="3073106"/>
            <a:ext cx="2185550" cy="685800"/>
          </a:xfrm>
          <a:prstGeom prst="round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kern="0" dirty="0">
                <a:solidFill>
                  <a:schemeClr val="bg1"/>
                </a:solidFill>
                <a:ea typeface="ＭＳ Ｐゴシック" charset="0"/>
                <a:cs typeface="Courier New"/>
              </a:rPr>
              <a:t>square (2) = 4</a:t>
            </a:r>
          </a:p>
        </p:txBody>
      </p:sp>
    </p:spTree>
    <p:extLst>
      <p:ext uri="{BB962C8B-B14F-4D97-AF65-F5344CB8AC3E}">
        <p14:creationId xmlns:p14="http://schemas.microsoft.com/office/powerpoint/2010/main" val="127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China Airlines Airbus A300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China Airlines Airbus A300 crashed">
            <a:extLst>
              <a:ext uri="{FF2B5EF4-FFF2-40B4-BE49-F238E27FC236}">
                <a16:creationId xmlns:a16="http://schemas.microsoft.com/office/drawing/2014/main" id="{F75AED32-6655-4A10-9B82-707F63ED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212109"/>
            <a:ext cx="5098473" cy="28678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Crashed due to a </a:t>
            </a:r>
            <a:r>
              <a:rPr lang="en-US" sz="2200" b="1" dirty="0">
                <a:solidFill>
                  <a:srgbClr val="343434"/>
                </a:solidFill>
                <a:latin typeface="Candara" panose="020E0502030303020204" pitchFamily="34" charset="0"/>
              </a:rPr>
              <a:t>software bug 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on April 26, 1994, killing </a:t>
            </a:r>
            <a:r>
              <a:rPr lang="en-US" sz="2200" b="1" dirty="0">
                <a:solidFill>
                  <a:srgbClr val="D15A3E"/>
                </a:solidFill>
                <a:latin typeface="Candara" panose="020E0502030303020204" pitchFamily="34" charset="0"/>
              </a:rPr>
              <a:t>264</a:t>
            </a:r>
            <a:r>
              <a:rPr lang="en-US" sz="2200" dirty="0">
                <a:solidFill>
                  <a:srgbClr val="343434"/>
                </a:solidFill>
                <a:latin typeface="Candara" panose="020E0502030303020204" pitchFamily="34" charset="0"/>
              </a:rPr>
              <a:t> innocent live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Terminology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</a:t>
            </a:r>
            <a:r>
              <a:rPr lang="en-US" dirty="0"/>
              <a:t>Case Verdicts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Pass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 performed 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Fail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 case execution was completed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function being tested did not perform as expected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Error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test case execution was not completed, due to an unexpected event, exceptions, or improper set up of the test case, etc.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075" y="568749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pic>
        <p:nvPicPr>
          <p:cNvPr id="34" name="Picture 2" descr="Image result for software test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363" y="2991013"/>
            <a:ext cx="3626170" cy="2056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Bevel 34"/>
          <p:cNvSpPr/>
          <p:nvPr/>
        </p:nvSpPr>
        <p:spPr>
          <a:xfrm>
            <a:off x="4856672" y="1894134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Case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6" name="Bevel 35"/>
          <p:cNvSpPr/>
          <p:nvPr/>
        </p:nvSpPr>
        <p:spPr>
          <a:xfrm>
            <a:off x="7815533" y="2569639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fixture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7" name="Bevel 36"/>
          <p:cNvSpPr/>
          <p:nvPr/>
        </p:nvSpPr>
        <p:spPr>
          <a:xfrm>
            <a:off x="7815533" y="3866833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suite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8" name="Bevel 37"/>
          <p:cNvSpPr/>
          <p:nvPr/>
        </p:nvSpPr>
        <p:spPr>
          <a:xfrm>
            <a:off x="6840748" y="5164027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driver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9" name="Bevel 38"/>
          <p:cNvSpPr/>
          <p:nvPr/>
        </p:nvSpPr>
        <p:spPr>
          <a:xfrm>
            <a:off x="3543920" y="5181791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adequacy</a:t>
            </a:r>
          </a:p>
        </p:txBody>
      </p:sp>
      <p:sp>
        <p:nvSpPr>
          <p:cNvPr id="40" name="Bevel 39"/>
          <p:cNvSpPr/>
          <p:nvPr/>
        </p:nvSpPr>
        <p:spPr>
          <a:xfrm>
            <a:off x="1984075" y="2570962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Scaffolding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41" name="Bevel 40"/>
          <p:cNvSpPr/>
          <p:nvPr/>
        </p:nvSpPr>
        <p:spPr>
          <a:xfrm>
            <a:off x="1984075" y="3866833"/>
            <a:ext cx="2458528" cy="708689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 oracle</a:t>
            </a:r>
          </a:p>
        </p:txBody>
      </p:sp>
    </p:spTree>
    <p:extLst>
      <p:ext uri="{BB962C8B-B14F-4D97-AF65-F5344CB8AC3E}">
        <p14:creationId xmlns:p14="http://schemas.microsoft.com/office/powerpoint/2010/main" val="1059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210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0" y="1143000"/>
            <a:ext cx="9180315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case </a:t>
            </a:r>
            <a:r>
              <a:rPr sz="2250" spc="-53" dirty="0">
                <a:latin typeface="Candara" panose="020E0502030303020204" pitchFamily="34" charset="0"/>
                <a:cs typeface="Arial"/>
              </a:rPr>
              <a:t>(or,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simply</a:t>
            </a:r>
            <a:r>
              <a:rPr sz="2250" spc="11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test)</a:t>
            </a: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An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input,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including: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308020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1439" y="3553480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1439" y="2428874"/>
            <a:ext cx="6475215" cy="1442558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1" dirty="0">
                <a:latin typeface="Candara" panose="020E0502030303020204" pitchFamily="34" charset="0"/>
                <a:cs typeface="Arial"/>
              </a:rPr>
              <a:t>Input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values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-18" dirty="0">
                <a:latin typeface="Candara" panose="020E0502030303020204" pitchFamily="34" charset="0"/>
                <a:cs typeface="Arial"/>
              </a:rPr>
              <a:t>Sometimes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include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execution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steps  </a:t>
            </a:r>
            <a:endParaRPr lang="en-US" sz="2250" spc="21" dirty="0" smtClean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ct val="138000"/>
              </a:lnSpc>
            </a:pPr>
            <a:r>
              <a:rPr sz="2250" spc="25" dirty="0" smtClean="0">
                <a:latin typeface="Candara" panose="020E0502030303020204" pitchFamily="34" charset="0"/>
                <a:cs typeface="Arial"/>
              </a:rPr>
              <a:t>Expected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703" y="4109958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1" y="1371600"/>
            <a:ext cx="18669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65832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320" y="283910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320" y="1714500"/>
            <a:ext cx="9743480" cy="143915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42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given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 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 smtClean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part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>
              <a:spcBef>
                <a:spcPts val="1027"/>
              </a:spcBef>
            </a:pPr>
            <a:r>
              <a:rPr sz="2250" spc="7" dirty="0">
                <a:latin typeface="Candara" panose="020E0502030303020204" pitchFamily="34" charset="0"/>
                <a:cs typeface="Arial"/>
              </a:rPr>
              <a:t>Hardest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problem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auto-testing: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oracle</a:t>
            </a:r>
            <a:r>
              <a:rPr sz="2250" spc="-28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generation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8346" y="3496552"/>
            <a:ext cx="7861696" cy="1115338"/>
          </a:xfrm>
          <a:prstGeom prst="rect">
            <a:avLst/>
          </a:prstGeom>
        </p:spPr>
        <p:txBody>
          <a:bodyPr vert="horz" wrap="square" lIns="0" tIns="35719" rIns="0" bIns="0" rtlCol="0">
            <a:spAutoFit/>
          </a:bodyPr>
          <a:lstStyle/>
          <a:p>
            <a:pPr marL="1081347" marR="1366194">
              <a:lnSpc>
                <a:spcPts val="2461"/>
              </a:lnSpc>
              <a:spcBef>
                <a:spcPts val="281"/>
              </a:spcBef>
            </a:pPr>
            <a:r>
              <a:rPr sz="2180" spc="-4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int actual_output=sum(1,2)  </a:t>
            </a:r>
            <a:r>
              <a:rPr sz="2180" spc="-11" dirty="0">
                <a:solidFill>
                  <a:srgbClr val="FF0000"/>
                </a:solidFill>
                <a:latin typeface="Candara" panose="020E0502030303020204" pitchFamily="34" charset="0"/>
                <a:cs typeface="Gill Sans MT"/>
              </a:rPr>
              <a:t>assertTrue(actual_output==3);</a:t>
            </a:r>
            <a:endParaRPr sz="2180" dirty="0">
              <a:solidFill>
                <a:srgbClr val="FF0000"/>
              </a:solidFill>
              <a:latin typeface="Candara" panose="020E0502030303020204" pitchFamily="34" charset="0"/>
              <a:cs typeface="Gill Sans MT"/>
            </a:endParaRPr>
          </a:p>
          <a:p>
            <a:pPr marL="8929">
              <a:spcBef>
                <a:spcPts val="844"/>
              </a:spcBef>
            </a:pPr>
            <a:r>
              <a:rPr sz="2180" spc="-4" dirty="0">
                <a:latin typeface="Candara" panose="020E0502030303020204" pitchFamily="34" charset="0"/>
                <a:cs typeface="Gill Sans MT"/>
              </a:rPr>
              <a:t>Example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JUnit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 case </a:t>
            </a:r>
            <a:r>
              <a:rPr sz="2180" spc="-11" dirty="0">
                <a:latin typeface="Candara" panose="020E0502030303020204" pitchFamily="34" charset="0"/>
                <a:cs typeface="Gill Sans MT"/>
              </a:rPr>
              <a:t>for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testing “sum(int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a, </a:t>
            </a:r>
            <a:r>
              <a:rPr sz="2180" spc="-4" dirty="0">
                <a:latin typeface="Candara" panose="020E0502030303020204" pitchFamily="34" charset="0"/>
                <a:cs typeface="Gill Sans MT"/>
              </a:rPr>
              <a:t>int</a:t>
            </a:r>
            <a:r>
              <a:rPr sz="2180" spc="-425" dirty="0">
                <a:latin typeface="Candara" panose="020E0502030303020204" pitchFamily="34" charset="0"/>
                <a:cs typeface="Gill Sans MT"/>
              </a:rPr>
              <a:t> </a:t>
            </a:r>
            <a:r>
              <a:rPr sz="2180" dirty="0">
                <a:latin typeface="Candara" panose="020E0502030303020204" pitchFamily="34" charset="0"/>
                <a:cs typeface="Gill Sans MT"/>
              </a:rPr>
              <a:t>b)”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26999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89695" y="1906364"/>
            <a:ext cx="10236190" cy="243660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lang="en-US" sz="2250" spc="-42" dirty="0">
                <a:latin typeface="Candara" panose="020E0502030303020204" pitchFamily="34" charset="0"/>
                <a:cs typeface="Arial"/>
              </a:rPr>
              <a:t>To do Unit tests, we have to provide replacements for parts of the </a:t>
            </a:r>
            <a:r>
              <a:rPr lang="en-US" sz="2250" spc="-42" dirty="0" smtClean="0">
                <a:latin typeface="Candara" panose="020E0502030303020204" pitchFamily="34" charset="0"/>
                <a:cs typeface="Arial"/>
              </a:rPr>
              <a:t>program </a:t>
            </a:r>
            <a:r>
              <a:rPr lang="en-US" sz="2250" spc="-42" dirty="0">
                <a:latin typeface="Candara" panose="020E0502030303020204" pitchFamily="34" charset="0"/>
                <a:cs typeface="Arial"/>
              </a:rPr>
              <a:t>that we will omit from the test.</a:t>
            </a: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lang="en-US" sz="2250" spc="-42" dirty="0" smtClean="0">
                <a:latin typeface="Candara" panose="020E0502030303020204" pitchFamily="34" charset="0"/>
                <a:cs typeface="Arial"/>
              </a:rPr>
              <a:t>Additional </a:t>
            </a:r>
            <a:r>
              <a:rPr lang="en-US" sz="2250" spc="-42" dirty="0">
                <a:latin typeface="Candara" panose="020E0502030303020204" pitchFamily="34" charset="0"/>
                <a:cs typeface="Arial"/>
              </a:rPr>
              <a:t>code needed to execute a unit or subsystems in </a:t>
            </a:r>
            <a:r>
              <a:rPr lang="en-US" sz="2250" spc="-42" dirty="0" smtClean="0">
                <a:latin typeface="Candara" panose="020E0502030303020204" pitchFamily="34" charset="0"/>
                <a:cs typeface="Arial"/>
              </a:rPr>
              <a:t>isolation</a:t>
            </a:r>
            <a:endParaRPr lang="en-US" sz="2250" spc="18" dirty="0" smtClean="0">
              <a:latin typeface="Candara" panose="020E0502030303020204" pitchFamily="34" charset="0"/>
              <a:cs typeface="Arial"/>
            </a:endParaRPr>
          </a:p>
          <a:p>
            <a:pPr marL="321457" marR="807215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lang="en-US" sz="2250" dirty="0">
                <a:latin typeface="Candara" panose="020E0502030303020204" pitchFamily="34" charset="0"/>
                <a:cs typeface="Arial"/>
              </a:rPr>
              <a:t>Not useful in production 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code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  <a:p>
            <a:pPr marL="778657" marR="807215" lvl="1" indent="-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lang="en-US" sz="2250" spc="7" dirty="0" smtClean="0">
                <a:latin typeface="Candara" panose="020E0502030303020204" pitchFamily="34" charset="0"/>
                <a:cs typeface="Arial"/>
              </a:rPr>
              <a:t>Needs </a:t>
            </a:r>
            <a:r>
              <a:rPr lang="en-US" sz="2250" spc="7" dirty="0">
                <a:latin typeface="Candara" panose="020E0502030303020204" pitchFamily="34" charset="0"/>
                <a:cs typeface="Arial"/>
              </a:rPr>
              <a:t>to be removed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4192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371600"/>
            <a:ext cx="3201647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>
                <a:latin typeface="Candara" panose="020E0502030303020204" pitchFamily="34" charset="0"/>
                <a:cs typeface="Arial"/>
              </a:rPr>
              <a:t>Scaffolding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8253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343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320" y="1295401"/>
            <a:ext cx="9497616" cy="709357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8929" marR="3572">
              <a:lnSpc>
                <a:spcPts val="2672"/>
              </a:lnSpc>
              <a:spcBef>
                <a:spcPts val="182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fixture: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fixed </a:t>
            </a:r>
            <a:r>
              <a:rPr sz="2250" dirty="0">
                <a:latin typeface="Candara" panose="020E0502030303020204" pitchFamily="34" charset="0"/>
                <a:cs typeface="Arial"/>
              </a:rPr>
              <a:t>state of the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under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5" dirty="0" smtClean="0">
                <a:latin typeface="Candara" panose="020E0502030303020204" pitchFamily="34" charset="0"/>
                <a:cs typeface="Arial"/>
              </a:rPr>
              <a:t>used</a:t>
            </a:r>
            <a:r>
              <a:rPr lang="en-US" sz="2250" spc="2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as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baseline </a:t>
            </a:r>
            <a:r>
              <a:rPr sz="2250" dirty="0">
                <a:latin typeface="Candara" panose="020E0502030303020204" pitchFamily="34" charset="0"/>
                <a:cs typeface="Arial"/>
              </a:rPr>
              <a:t>for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running </a:t>
            </a:r>
            <a:r>
              <a:rPr sz="2250" dirty="0">
                <a:latin typeface="Candara" panose="020E0502030303020204" pitchFamily="34" charset="0"/>
                <a:cs typeface="Arial"/>
              </a:rPr>
              <a:t>tests;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known as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lang="en-US" sz="225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context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,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e.g.,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6320" y="2316956"/>
            <a:ext cx="9765507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28" dirty="0">
                <a:latin typeface="Candara" panose="020E0502030303020204" pitchFamily="34" charset="0"/>
                <a:cs typeface="Arial"/>
              </a:rPr>
              <a:t>Loading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database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with 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specific,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known </a:t>
            </a:r>
            <a:r>
              <a:rPr sz="2250" dirty="0">
                <a:latin typeface="Candara" panose="020E0502030303020204" pitchFamily="34" charset="0"/>
                <a:cs typeface="Arial"/>
              </a:rPr>
              <a:t>set of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7" dirty="0">
                <a:latin typeface="Candara" panose="020E0502030303020204" pitchFamily="34" charset="0"/>
                <a:cs typeface="Arial"/>
              </a:rPr>
              <a:t>Preparation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input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data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set-up/creation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fake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mock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objects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828301" y="448761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987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152304" y="3761183"/>
            <a:ext cx="9523809" cy="977487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312528">
              <a:lnSpc>
                <a:spcPct val="138000"/>
              </a:lnSpc>
              <a:spcBef>
                <a:spcPts val="70"/>
              </a:spcBef>
              <a:buSzPct val="75000"/>
              <a:buChar char="•"/>
              <a:tabLst>
                <a:tab pos="633539" algn="l"/>
                <a:tab pos="633985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platforms, </a:t>
            </a:r>
            <a:r>
              <a:rPr sz="2250" dirty="0">
                <a:latin typeface="Candara" panose="020E0502030303020204" pitchFamily="34" charset="0"/>
                <a:cs typeface="Arial"/>
              </a:rPr>
              <a:t>Certain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feature,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performance,</a:t>
            </a:r>
            <a:r>
              <a:rPr sz="2250" dirty="0">
                <a:latin typeface="Candara" panose="020E0502030303020204" pitchFamily="34" charset="0"/>
                <a:cs typeface="Arial"/>
              </a:rPr>
              <a:t> …  </a:t>
            </a:r>
            <a:endParaRPr lang="en-US" sz="2250" dirty="0" smtClean="0">
              <a:latin typeface="Candara" panose="020E0502030303020204" pitchFamily="34" charset="0"/>
              <a:cs typeface="Arial"/>
            </a:endParaRPr>
          </a:p>
          <a:p>
            <a:pPr marL="8929" marR="3572">
              <a:lnSpc>
                <a:spcPct val="138000"/>
              </a:lnSpc>
              <a:spcBef>
                <a:spcPts val="70"/>
              </a:spcBef>
              <a:buSzPct val="75000"/>
              <a:tabLst>
                <a:tab pos="633539" algn="l"/>
                <a:tab pos="633985" algn="l"/>
              </a:tabLst>
            </a:pPr>
            <a:r>
              <a:rPr sz="2250" spc="-95" dirty="0" smtClean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Script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088" y="489916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584" y="1425381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05" y="1377696"/>
            <a:ext cx="1612700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04" y="237192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304" y="334471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304" y="1759673"/>
            <a:ext cx="9729960" cy="1974499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>
              <a:lnSpc>
                <a:spcPts val="2672"/>
              </a:lnSpc>
              <a:spcBef>
                <a:spcPts val="1139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these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share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similar </a:t>
            </a:r>
            <a:r>
              <a:rPr sz="2250" spc="7" dirty="0">
                <a:latin typeface="Candara" panose="020E0502030303020204" pitchFamily="34" charset="0"/>
                <a:cs typeface="Arial"/>
              </a:rPr>
              <a:t>pre-requisites 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4" dirty="0">
                <a:latin typeface="Candara" panose="020E0502030303020204" pitchFamily="34" charset="0"/>
                <a:cs typeface="Arial"/>
              </a:rPr>
              <a:t>Usually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56" dirty="0">
                <a:latin typeface="Candara" panose="020E0502030303020204" pitchFamily="34" charset="0"/>
                <a:cs typeface="Arial"/>
              </a:rPr>
              <a:t>be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together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in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 </a:t>
            </a:r>
            <a:endParaRPr lang="en-US" sz="2250" spc="25" dirty="0" smtClean="0">
              <a:latin typeface="Candara" panose="020E0502030303020204" pitchFamily="34" charset="0"/>
              <a:cs typeface="Arial"/>
            </a:endParaRPr>
          </a:p>
          <a:p>
            <a:pPr marL="321457" marR="1373337">
              <a:lnSpc>
                <a:spcPts val="3726"/>
              </a:lnSpc>
              <a:spcBef>
                <a:spcPts val="211"/>
              </a:spcBef>
            </a:pPr>
            <a:r>
              <a:rPr sz="2250" spc="-11" dirty="0" smtClean="0">
                <a:latin typeface="Candara" panose="020E0502030303020204" pitchFamily="34" charset="0"/>
                <a:cs typeface="Arial"/>
              </a:rPr>
              <a:t>Different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suites </a:t>
            </a:r>
            <a:r>
              <a:rPr sz="2250" dirty="0">
                <a:latin typeface="Candara" panose="020E0502030303020204" pitchFamily="34" charset="0"/>
                <a:cs typeface="Arial"/>
              </a:rPr>
              <a:t>for different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purposes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84" y="4359907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2304" y="4738670"/>
            <a:ext cx="9610725" cy="366699"/>
          </a:xfrm>
          <a:prstGeom prst="rect">
            <a:avLst/>
          </a:prstGeom>
        </p:spPr>
        <p:txBody>
          <a:bodyPr vert="horz" wrap="square" lIns="0" tIns="23216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2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script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run a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sequence </a:t>
            </a:r>
            <a:r>
              <a:rPr sz="2250" dirty="0">
                <a:latin typeface="Candara" panose="020E0502030303020204" pitchFamily="34" charset="0"/>
                <a:cs typeface="Arial"/>
              </a:rPr>
              <a:t>of test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6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 smtClean="0">
                <a:latin typeface="Candara" panose="020E0502030303020204" pitchFamily="34" charset="0"/>
                <a:cs typeface="Arial"/>
              </a:rPr>
              <a:t>suite 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automatically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sp>
        <p:nvSpPr>
          <p:cNvPr id="13" name="object 5"/>
          <p:cNvSpPr txBox="1"/>
          <p:nvPr/>
        </p:nvSpPr>
        <p:spPr>
          <a:xfrm>
            <a:off x="1152304" y="2867846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2624" y="2015563"/>
            <a:ext cx="9645848" cy="1203254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321457" marR="3572" indent="-312528">
              <a:lnSpc>
                <a:spcPts val="2672"/>
              </a:lnSpc>
              <a:spcBef>
                <a:spcPts val="183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software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framework </a:t>
            </a:r>
            <a:r>
              <a:rPr sz="2250" dirty="0">
                <a:latin typeface="Candara" panose="020E0502030303020204" pitchFamily="34" charset="0"/>
                <a:cs typeface="Arial"/>
              </a:rPr>
              <a:t>that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load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collection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test 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cases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or a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21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suite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252255">
              <a:lnSpc>
                <a:spcPts val="2672"/>
              </a:lnSpc>
              <a:spcBef>
                <a:spcPts val="1055"/>
              </a:spcBef>
              <a:tabLst>
                <a:tab pos="4466471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It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can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also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handle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configuration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sz="2250" spc="-7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comparison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between </a:t>
            </a:r>
            <a:r>
              <a:rPr sz="2250" spc="42" dirty="0">
                <a:latin typeface="Candara" panose="020E0502030303020204" pitchFamily="34" charset="0"/>
                <a:cs typeface="Arial"/>
              </a:rPr>
              <a:t>expected</a:t>
            </a:r>
            <a:r>
              <a:rPr sz="2250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r>
              <a:rPr sz="2250" spc="4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35" dirty="0">
                <a:latin typeface="Candara" panose="020E0502030303020204" pitchFamily="34" charset="0"/>
                <a:cs typeface="Arial"/>
              </a:rPr>
              <a:t>and</a:t>
            </a:r>
            <a:r>
              <a:rPr lang="en-US" sz="2250" spc="35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actual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outputs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73523"/>
            <a:ext cx="8572500" cy="618415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904" y="1589973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625" y="1542288"/>
            <a:ext cx="1781175" cy="3552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-46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18" dirty="0">
                <a:latin typeface="Candara" panose="020E0502030303020204" pitchFamily="34" charset="0"/>
                <a:cs typeface="Arial"/>
              </a:rPr>
              <a:t>driver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2624" y="2577085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Candara" panose="020E0502030303020204" pitchFamily="34" charset="0"/>
                <a:cs typeface="Arial"/>
              </a:rPr>
              <a:t>•</a:t>
            </a:r>
            <a:endParaRPr sz="1687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 marR="3572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95" dirty="0">
                <a:cs typeface="Arial"/>
              </a:rPr>
              <a:t>Test</a:t>
            </a:r>
            <a:r>
              <a:rPr lang="en-US" spc="-56" dirty="0">
                <a:cs typeface="Arial"/>
              </a:rPr>
              <a:t> </a:t>
            </a:r>
            <a:r>
              <a:rPr lang="en-US" spc="42" dirty="0">
                <a:cs typeface="Arial"/>
              </a:rPr>
              <a:t>adequacy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11" dirty="0">
                <a:cs typeface="Arial"/>
              </a:rPr>
              <a:t>can’t </a:t>
            </a:r>
            <a:r>
              <a:rPr lang="en-US" spc="-4" dirty="0">
                <a:cs typeface="Arial"/>
              </a:rPr>
              <a:t>always use all </a:t>
            </a:r>
            <a:r>
              <a:rPr lang="en-US" dirty="0">
                <a:cs typeface="Arial"/>
              </a:rPr>
              <a:t>test </a:t>
            </a:r>
            <a:r>
              <a:rPr lang="en-US" spc="18" dirty="0">
                <a:cs typeface="Arial"/>
              </a:rPr>
              <a:t>inputs, </a:t>
            </a:r>
            <a:r>
              <a:rPr lang="en-US" spc="-4" dirty="0">
                <a:cs typeface="Arial"/>
              </a:rPr>
              <a:t>so </a:t>
            </a:r>
            <a:r>
              <a:rPr lang="en-US" spc="21" dirty="0">
                <a:cs typeface="Arial"/>
              </a:rPr>
              <a:t>which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 use  </a:t>
            </a:r>
            <a:r>
              <a:rPr lang="en-US" spc="35" dirty="0">
                <a:cs typeface="Arial"/>
              </a:rPr>
              <a:t>and </a:t>
            </a:r>
            <a:r>
              <a:rPr lang="en-US" spc="-4" dirty="0">
                <a:cs typeface="Arial"/>
              </a:rPr>
              <a:t>when </a:t>
            </a:r>
            <a:r>
              <a:rPr lang="en-US" spc="56" dirty="0">
                <a:cs typeface="Arial"/>
              </a:rPr>
              <a:t>do </a:t>
            </a:r>
            <a:r>
              <a:rPr lang="en-US" spc="-4" dirty="0">
                <a:cs typeface="Arial"/>
              </a:rPr>
              <a:t>we</a:t>
            </a:r>
            <a:r>
              <a:rPr lang="en-US" spc="-98" dirty="0">
                <a:cs typeface="Arial"/>
              </a:rPr>
              <a:t> </a:t>
            </a:r>
            <a:r>
              <a:rPr lang="en-US" spc="-4" dirty="0">
                <a:cs typeface="Arial"/>
              </a:rPr>
              <a:t>stop?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-84" dirty="0">
                <a:cs typeface="Arial"/>
              </a:rPr>
              <a:t>We </a:t>
            </a:r>
            <a:r>
              <a:rPr lang="en-US" spc="25" dirty="0">
                <a:cs typeface="Arial"/>
              </a:rPr>
              <a:t>need </a:t>
            </a:r>
            <a:r>
              <a:rPr lang="en-US" spc="-4" dirty="0">
                <a:cs typeface="Arial"/>
              </a:rPr>
              <a:t>a </a:t>
            </a:r>
            <a:r>
              <a:rPr lang="en-US" spc="11" dirty="0">
                <a:cs typeface="Arial"/>
              </a:rPr>
              <a:t>strategy </a:t>
            </a:r>
            <a:r>
              <a:rPr lang="en-US" dirty="0">
                <a:cs typeface="Arial"/>
              </a:rPr>
              <a:t>to </a:t>
            </a:r>
            <a:r>
              <a:rPr lang="en-US" spc="11" dirty="0">
                <a:cs typeface="Arial"/>
              </a:rPr>
              <a:t>determine </a:t>
            </a:r>
            <a:r>
              <a:rPr lang="en-US" spc="-4" dirty="0">
                <a:cs typeface="Arial"/>
              </a:rPr>
              <a:t>when we have </a:t>
            </a:r>
            <a:r>
              <a:rPr lang="en-US" spc="25" dirty="0">
                <a:cs typeface="Arial"/>
              </a:rPr>
              <a:t>done </a:t>
            </a:r>
            <a:r>
              <a:rPr lang="en-US" spc="18" dirty="0" smtClean="0">
                <a:cs typeface="Arial"/>
              </a:rPr>
              <a:t>enough</a:t>
            </a:r>
            <a:endParaRPr lang="en-US" dirty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endParaRPr lang="en-US" spc="42" dirty="0" smtClean="0">
              <a:cs typeface="Arial"/>
            </a:endParaRPr>
          </a:p>
          <a:p>
            <a:pPr marL="294679" marR="3572" lvl="1">
              <a:lnSpc>
                <a:spcPts val="2672"/>
              </a:lnSpc>
              <a:spcBef>
                <a:spcPts val="183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pc="42" dirty="0" smtClean="0">
                <a:cs typeface="Arial"/>
              </a:rPr>
              <a:t>Adequacy </a:t>
            </a:r>
            <a:r>
              <a:rPr lang="en-US" spc="7" dirty="0">
                <a:cs typeface="Arial"/>
              </a:rPr>
              <a:t>criterion: </a:t>
            </a:r>
            <a:r>
              <a:rPr lang="en-US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rule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that lets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us </a:t>
            </a:r>
            <a:r>
              <a:rPr lang="en-US" spc="42" dirty="0">
                <a:solidFill>
                  <a:srgbClr val="C82506"/>
                </a:solidFill>
                <a:cs typeface="Arial"/>
              </a:rPr>
              <a:t>judge </a:t>
            </a:r>
            <a:r>
              <a:rPr lang="en-US" dirty="0">
                <a:solidFill>
                  <a:srgbClr val="C82506"/>
                </a:solidFill>
                <a:cs typeface="Arial"/>
              </a:rPr>
              <a:t>the </a:t>
            </a:r>
            <a:r>
              <a:rPr lang="en-US" spc="18" dirty="0">
                <a:solidFill>
                  <a:srgbClr val="C82506"/>
                </a:solidFill>
                <a:cs typeface="Arial"/>
              </a:rPr>
              <a:t>sufficiency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dirty="0">
                <a:solidFill>
                  <a:srgbClr val="C82506"/>
                </a:solidFill>
                <a:cs typeface="Arial"/>
              </a:rPr>
              <a:t>set of test </a:t>
            </a:r>
            <a:r>
              <a:rPr lang="en-US" spc="25" dirty="0">
                <a:solidFill>
                  <a:srgbClr val="C82506"/>
                </a:solidFill>
                <a:cs typeface="Arial"/>
              </a:rPr>
              <a:t>data </a:t>
            </a:r>
            <a:r>
              <a:rPr lang="en-US" dirty="0">
                <a:solidFill>
                  <a:srgbClr val="C82506"/>
                </a:solidFill>
                <a:cs typeface="Arial"/>
              </a:rPr>
              <a:t>for </a:t>
            </a:r>
            <a:r>
              <a:rPr lang="en-US" spc="-4" dirty="0">
                <a:solidFill>
                  <a:srgbClr val="C82506"/>
                </a:solidFill>
                <a:cs typeface="Arial"/>
              </a:rPr>
              <a:t>a </a:t>
            </a:r>
            <a:r>
              <a:rPr lang="en-US" spc="46" dirty="0">
                <a:solidFill>
                  <a:srgbClr val="C82506"/>
                </a:solidFill>
                <a:cs typeface="Arial"/>
              </a:rPr>
              <a:t>piece </a:t>
            </a:r>
            <a:r>
              <a:rPr lang="en-US" dirty="0">
                <a:solidFill>
                  <a:srgbClr val="C82506"/>
                </a:solidFill>
                <a:cs typeface="Arial"/>
              </a:rPr>
              <a:t>of</a:t>
            </a:r>
            <a:r>
              <a:rPr lang="en-US" spc="-112" dirty="0">
                <a:solidFill>
                  <a:srgbClr val="C82506"/>
                </a:solidFill>
                <a:cs typeface="Arial"/>
              </a:rPr>
              <a:t> </a:t>
            </a:r>
            <a:r>
              <a:rPr lang="en-US" spc="-7" dirty="0">
                <a:solidFill>
                  <a:srgbClr val="C82506"/>
                </a:solidFill>
                <a:cs typeface="Arial"/>
              </a:rPr>
              <a:t>software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49135"/>
            <a:ext cx="8572500" cy="460423"/>
          </a:xfrm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pc="-49" dirty="0"/>
              <a:t>Testing:</a:t>
            </a:r>
            <a:r>
              <a:rPr spc="-42" dirty="0"/>
              <a:t> </a:t>
            </a:r>
            <a:r>
              <a:rPr spc="42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397258"/>
            <a:ext cx="166688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246" dirty="0">
                <a:latin typeface="Arial"/>
                <a:cs typeface="Arial"/>
              </a:rPr>
              <a:t>•</a:t>
            </a:r>
            <a:endParaRPr sz="168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721" y="1219200"/>
            <a:ext cx="9194601" cy="976234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8929">
              <a:spcBef>
                <a:spcPts val="1097"/>
              </a:spcBef>
            </a:pPr>
            <a:r>
              <a:rPr sz="2250" spc="-95" dirty="0">
                <a:latin typeface="Candara" panose="020E0502030303020204" pitchFamily="34" charset="0"/>
                <a:cs typeface="Arial"/>
              </a:rPr>
              <a:t>Test </a:t>
            </a:r>
            <a:r>
              <a:rPr sz="2250" spc="42" dirty="0" smtClean="0">
                <a:latin typeface="Candara" panose="020E0502030303020204" pitchFamily="34" charset="0"/>
                <a:cs typeface="Arial"/>
              </a:rPr>
              <a:t>adequacy</a:t>
            </a:r>
            <a:r>
              <a:rPr lang="en-US" sz="2250" spc="42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250" spc="11" dirty="0" smtClean="0">
                <a:latin typeface="Candara" panose="020E0502030303020204" pitchFamily="34" charset="0"/>
                <a:cs typeface="Arial"/>
              </a:rPr>
              <a:t>example</a:t>
            </a:r>
            <a:r>
              <a:rPr sz="2250" spc="11" dirty="0">
                <a:latin typeface="Candara" panose="020E0502030303020204" pitchFamily="34" charset="0"/>
                <a:cs typeface="Arial"/>
              </a:rPr>
              <a:t>: </a:t>
            </a:r>
            <a:r>
              <a:rPr sz="2250" dirty="0">
                <a:latin typeface="Candara" panose="020E0502030303020204" pitchFamily="34" charset="0"/>
                <a:cs typeface="Arial"/>
              </a:rPr>
              <a:t>test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 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marR="3572" indent="-312528">
              <a:lnSpc>
                <a:spcPts val="2672"/>
              </a:lnSpc>
              <a:spcBef>
                <a:spcPts val="1139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dirty="0">
                <a:latin typeface="Candara" panose="020E0502030303020204" pitchFamily="34" charset="0"/>
                <a:cs typeface="Arial"/>
              </a:rPr>
              <a:t>A </a:t>
            </a:r>
            <a:r>
              <a:rPr sz="2250" spc="-7" dirty="0">
                <a:latin typeface="Candara" panose="020E0502030303020204" pitchFamily="34" charset="0"/>
                <a:cs typeface="Arial"/>
              </a:rPr>
              <a:t>measurement </a:t>
            </a:r>
            <a:r>
              <a:rPr sz="2250" dirty="0">
                <a:latin typeface="Candara" panose="020E0502030303020204" pitchFamily="34" charset="0"/>
                <a:cs typeface="Arial"/>
              </a:rPr>
              <a:t>to </a:t>
            </a:r>
            <a:r>
              <a:rPr sz="2250" spc="-4" dirty="0">
                <a:latin typeface="Candara" panose="020E0502030303020204" pitchFamily="34" charset="0"/>
                <a:cs typeface="Arial"/>
              </a:rPr>
              <a:t>evaluate </a:t>
            </a:r>
            <a:r>
              <a:rPr sz="2250" dirty="0">
                <a:latin typeface="Candara" panose="020E0502030303020204" pitchFamily="34" charset="0"/>
                <a:cs typeface="Arial"/>
              </a:rPr>
              <a:t>the </a:t>
            </a:r>
            <a:r>
              <a:rPr sz="2250" spc="28" dirty="0">
                <a:latin typeface="Candara" panose="020E0502030303020204" pitchFamily="34" charset="0"/>
                <a:cs typeface="Arial"/>
              </a:rPr>
              <a:t>percentage </a:t>
            </a:r>
            <a:r>
              <a:rPr sz="2250" dirty="0">
                <a:latin typeface="Candara" panose="020E0502030303020204" pitchFamily="34" charset="0"/>
                <a:cs typeface="Arial"/>
              </a:rPr>
              <a:t>of</a:t>
            </a:r>
            <a:r>
              <a:rPr sz="2250" spc="-11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z="2250" spc="18" dirty="0" smtClean="0">
                <a:latin typeface="Candara" panose="020E0502030303020204" pitchFamily="34" charset="0"/>
                <a:cs typeface="Arial"/>
              </a:rPr>
              <a:t>tested </a:t>
            </a:r>
            <a:r>
              <a:rPr sz="2250" spc="56" dirty="0" smtClean="0">
                <a:latin typeface="Candara" panose="020E0502030303020204" pitchFamily="34" charset="0"/>
                <a:cs typeface="Arial"/>
              </a:rPr>
              <a:t>code</a:t>
            </a:r>
            <a:endParaRPr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439" y="2505076"/>
            <a:ext cx="3914180" cy="961401"/>
          </a:xfrm>
          <a:prstGeom prst="rect">
            <a:avLst/>
          </a:prstGeom>
        </p:spPr>
        <p:txBody>
          <a:bodyPr vert="horz" wrap="square" lIns="0" tIns="139303" rIns="0" bIns="0" rtlCol="0">
            <a:spAutoFit/>
          </a:bodyPr>
          <a:lstStyle/>
          <a:p>
            <a:pPr marL="321457" indent="-312528">
              <a:spcBef>
                <a:spcPts val="109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-14" dirty="0">
                <a:latin typeface="Candara" panose="020E0502030303020204" pitchFamily="34" charset="0"/>
                <a:cs typeface="Arial"/>
              </a:rPr>
              <a:t>Statement</a:t>
            </a:r>
            <a:r>
              <a:rPr sz="2250" spc="-32" dirty="0">
                <a:latin typeface="Candara" panose="020E0502030303020204" pitchFamily="34" charset="0"/>
                <a:cs typeface="Arial"/>
              </a:rPr>
              <a:t> </a:t>
            </a:r>
            <a:r>
              <a:rPr sz="2250" spc="25" dirty="0">
                <a:latin typeface="Candara" panose="020E0502030303020204" pitchFamily="34" charset="0"/>
                <a:cs typeface="Arial"/>
              </a:rPr>
              <a:t>coverage</a:t>
            </a:r>
            <a:endParaRPr sz="2250" dirty="0">
              <a:latin typeface="Candara" panose="020E0502030303020204" pitchFamily="34" charset="0"/>
              <a:cs typeface="Arial"/>
            </a:endParaRPr>
          </a:p>
          <a:p>
            <a:pPr marL="321457" indent="-312528">
              <a:spcBef>
                <a:spcPts val="1027"/>
              </a:spcBef>
              <a:buSzPct val="75000"/>
              <a:buChar char="•"/>
              <a:tabLst>
                <a:tab pos="321011" algn="l"/>
                <a:tab pos="321457" algn="l"/>
              </a:tabLst>
            </a:pPr>
            <a:r>
              <a:rPr sz="2250" spc="18" dirty="0">
                <a:latin typeface="Candara" panose="020E0502030303020204" pitchFamily="34" charset="0"/>
                <a:cs typeface="Arial"/>
              </a:rPr>
              <a:t>Branch </a:t>
            </a:r>
            <a:r>
              <a:rPr sz="2250" spc="21" dirty="0">
                <a:latin typeface="Candara" panose="020E0502030303020204" pitchFamily="34" charset="0"/>
                <a:cs typeface="Arial"/>
              </a:rPr>
              <a:t>coverage,</a:t>
            </a:r>
            <a:r>
              <a:rPr sz="2250" spc="-42" dirty="0">
                <a:latin typeface="Candara" panose="020E0502030303020204" pitchFamily="34" charset="0"/>
                <a:cs typeface="Arial"/>
              </a:rPr>
              <a:t> </a:t>
            </a:r>
            <a:r>
              <a:rPr sz="2250" dirty="0">
                <a:latin typeface="Candara" panose="020E0502030303020204" pitchFamily="34" charset="0"/>
                <a:cs typeface="Arial"/>
              </a:rPr>
              <a:t>...</a:t>
            </a:r>
            <a:endParaRPr lang="en-US" sz="225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1002" y="2504717"/>
            <a:ext cx="6215063" cy="3375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6" name="Rectangle 5"/>
          <p:cNvSpPr/>
          <p:nvPr/>
        </p:nvSpPr>
        <p:spPr>
          <a:xfrm>
            <a:off x="5522021" y="5911670"/>
            <a:ext cx="1495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9">
              <a:spcBef>
                <a:spcPts val="1027"/>
              </a:spcBef>
              <a:buSzPct val="75000"/>
              <a:tabLst>
                <a:tab pos="321011" algn="l"/>
                <a:tab pos="321457" algn="l"/>
              </a:tabLst>
            </a:pPr>
            <a:r>
              <a:rPr lang="en-US" sz="1600" i="1" dirty="0" err="1"/>
              <a:t>Cobertura</a:t>
            </a:r>
            <a:r>
              <a:rPr lang="en-US" sz="1600" dirty="0"/>
              <a:t> tool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Canada's Therac-25 radiation therapy machine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Malfunctioned in 1985 due to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and delivered lethal radiation doses to patients, leaving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3 people dead </a:t>
            </a:r>
            <a:r>
              <a:rPr lang="en-US" sz="2000" dirty="0">
                <a:latin typeface="Candara" panose="020E0502030303020204" pitchFamily="34" charset="0"/>
              </a:rPr>
              <a:t>and critically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injuring 3 others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050" name="Picture 2" descr="Image result for Therac-25 radiation therapy machine">
            <a:extLst>
              <a:ext uri="{FF2B5EF4-FFF2-40B4-BE49-F238E27FC236}">
                <a16:creationId xmlns:a16="http://schemas.microsoft.com/office/drawing/2014/main" id="{71B3AFB3-BC66-417E-BC06-98769EEC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73" y="2281972"/>
            <a:ext cx="3835400" cy="2838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3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929">
              <a:spcBef>
                <a:spcPts val="70"/>
              </a:spcBef>
            </a:pPr>
            <a:r>
              <a:rPr sz="4000" spc="-4" dirty="0"/>
              <a:t>Granularity </a:t>
            </a:r>
            <a:r>
              <a:rPr sz="4000" dirty="0"/>
              <a:t>of</a:t>
            </a:r>
            <a:r>
              <a:rPr sz="4000" spc="-28" dirty="0"/>
              <a:t> </a:t>
            </a:r>
            <a:r>
              <a:rPr sz="4000" spc="-56" dirty="0"/>
              <a:t>Testing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08958" y="1690688"/>
            <a:ext cx="6390875" cy="4157851"/>
          </a:xfrm>
        </p:spPr>
        <p:txBody>
          <a:bodyPr>
            <a:normAutofit lnSpcReduction="10000"/>
          </a:bodyPr>
          <a:lstStyle/>
          <a:p>
            <a:pPr marL="8929">
              <a:spcBef>
                <a:spcPts val="911"/>
              </a:spcBef>
            </a:pPr>
            <a:r>
              <a:rPr lang="en-US" spc="4" dirty="0">
                <a:cs typeface="Arial"/>
              </a:rPr>
              <a:t>Unit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911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4" dirty="0">
                <a:cs typeface="Arial"/>
              </a:rPr>
              <a:t>of </a:t>
            </a:r>
            <a:r>
              <a:rPr lang="en-US" sz="2200" spc="35" dirty="0">
                <a:cs typeface="Arial"/>
              </a:rPr>
              <a:t>each </a:t>
            </a:r>
            <a:r>
              <a:rPr lang="en-US" sz="2200" spc="21" dirty="0">
                <a:cs typeface="Arial"/>
              </a:rPr>
              <a:t>single </a:t>
            </a:r>
            <a:r>
              <a:rPr lang="en-US" sz="2200" spc="25" dirty="0">
                <a:cs typeface="Arial"/>
              </a:rPr>
              <a:t>module </a:t>
            </a:r>
            <a:endParaRPr lang="en-US" sz="2200" spc="25" dirty="0" smtClean="0">
              <a:cs typeface="Arial"/>
            </a:endParaRPr>
          </a:p>
          <a:p>
            <a:pPr marL="8929">
              <a:spcBef>
                <a:spcPts val="911"/>
              </a:spcBef>
            </a:pPr>
            <a:r>
              <a:rPr lang="en-US" spc="18" dirty="0" smtClean="0">
                <a:cs typeface="Arial"/>
              </a:rPr>
              <a:t>Integration</a:t>
            </a:r>
            <a:r>
              <a:rPr lang="en-US" dirty="0" smtClean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911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7" dirty="0">
                <a:cs typeface="Arial"/>
              </a:rPr>
              <a:t>the </a:t>
            </a:r>
            <a:r>
              <a:rPr lang="en-US" sz="2200" spc="18" dirty="0">
                <a:cs typeface="Arial"/>
              </a:rPr>
              <a:t>interaction </a:t>
            </a:r>
            <a:r>
              <a:rPr lang="en-US" sz="2200" spc="21" dirty="0">
                <a:cs typeface="Arial"/>
              </a:rPr>
              <a:t>between  modules</a:t>
            </a:r>
            <a:endParaRPr lang="en-US" sz="2200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-7" dirty="0">
                <a:cs typeface="Arial"/>
              </a:rPr>
              <a:t>System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780"/>
              </a:spcBef>
            </a:pPr>
            <a:r>
              <a:rPr lang="en-US" sz="2200" spc="-70" dirty="0" smtClean="0">
                <a:cs typeface="Arial"/>
              </a:rPr>
              <a:t>Test </a:t>
            </a:r>
            <a:r>
              <a:rPr lang="en-US" sz="2200" spc="7" dirty="0">
                <a:cs typeface="Arial"/>
              </a:rPr>
              <a:t>the system as a whole, </a:t>
            </a:r>
            <a:r>
              <a:rPr lang="en-US" sz="2200" spc="60" dirty="0">
                <a:cs typeface="Arial"/>
              </a:rPr>
              <a:t>by </a:t>
            </a:r>
            <a:r>
              <a:rPr lang="en-US" sz="2200" spc="28" dirty="0" smtClean="0">
                <a:cs typeface="Arial"/>
              </a:rPr>
              <a:t>developers</a:t>
            </a:r>
            <a:endParaRPr lang="en-US" sz="2200" dirty="0">
              <a:cs typeface="Arial"/>
            </a:endParaRPr>
          </a:p>
          <a:p>
            <a:pPr marL="8929">
              <a:spcBef>
                <a:spcPts val="780"/>
              </a:spcBef>
            </a:pPr>
            <a:r>
              <a:rPr lang="en-US" spc="53" dirty="0">
                <a:cs typeface="Arial"/>
              </a:rPr>
              <a:t>Acceptance</a:t>
            </a:r>
            <a:r>
              <a:rPr lang="en-US" dirty="0">
                <a:cs typeface="Arial"/>
              </a:rPr>
              <a:t> </a:t>
            </a:r>
            <a:r>
              <a:rPr lang="en-US" spc="-21" dirty="0" smtClean="0">
                <a:cs typeface="Arial"/>
              </a:rPr>
              <a:t>Testing</a:t>
            </a:r>
            <a:endParaRPr lang="en-US" dirty="0" smtClean="0">
              <a:cs typeface="Arial"/>
            </a:endParaRPr>
          </a:p>
          <a:p>
            <a:pPr marL="751879" lvl="2">
              <a:spcBef>
                <a:spcPts val="780"/>
              </a:spcBef>
            </a:pPr>
            <a:r>
              <a:rPr lang="en-US" sz="2200" spc="-4" dirty="0" smtClean="0">
                <a:cs typeface="Arial"/>
              </a:rPr>
              <a:t>Validate </a:t>
            </a:r>
            <a:r>
              <a:rPr lang="en-US" sz="2200" spc="7" dirty="0">
                <a:cs typeface="Arial"/>
              </a:rPr>
              <a:t>the system </a:t>
            </a:r>
            <a:r>
              <a:rPr lang="en-US" sz="2200" spc="21" dirty="0">
                <a:cs typeface="Arial"/>
              </a:rPr>
              <a:t>against </a:t>
            </a:r>
            <a:r>
              <a:rPr lang="en-US" sz="2200" spc="7" dirty="0" smtClean="0">
                <a:cs typeface="Arial"/>
              </a:rPr>
              <a:t>user </a:t>
            </a:r>
            <a:r>
              <a:rPr lang="en-US" sz="2200" spc="7" dirty="0">
                <a:cs typeface="Arial"/>
              </a:rPr>
              <a:t>requirements, </a:t>
            </a:r>
            <a:r>
              <a:rPr lang="en-US" sz="2200" spc="60" dirty="0" smtClean="0">
                <a:cs typeface="Arial"/>
              </a:rPr>
              <a:t>by </a:t>
            </a:r>
            <a:r>
              <a:rPr lang="en-US" sz="2200" spc="18" dirty="0" smtClean="0">
                <a:cs typeface="Arial"/>
              </a:rPr>
              <a:t>customers,</a:t>
            </a:r>
            <a:r>
              <a:rPr lang="en-US" sz="2200" spc="-49" dirty="0" smtClean="0">
                <a:cs typeface="Arial"/>
              </a:rPr>
              <a:t> </a:t>
            </a:r>
            <a:r>
              <a:rPr lang="en-US" sz="2200" spc="4" dirty="0" smtClean="0">
                <a:cs typeface="Arial"/>
              </a:rPr>
              <a:t>without </a:t>
            </a:r>
            <a:r>
              <a:rPr lang="en-US" sz="2200" spc="11" dirty="0" smtClean="0">
                <a:cs typeface="Arial"/>
              </a:rPr>
              <a:t>formal </a:t>
            </a:r>
            <a:r>
              <a:rPr lang="en-US" sz="2200" spc="4" dirty="0" smtClean="0">
                <a:cs typeface="Arial"/>
              </a:rPr>
              <a:t>test </a:t>
            </a:r>
            <a:r>
              <a:rPr lang="en-US" sz="2200" spc="28" dirty="0" smtClean="0">
                <a:cs typeface="Arial"/>
              </a:rPr>
              <a:t>cases</a:t>
            </a:r>
            <a:endParaRPr lang="en-US" sz="2200" dirty="0"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6441" y="1289611"/>
            <a:ext cx="5881688" cy="4804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7" name="object 17"/>
          <p:cNvSpPr/>
          <p:nvPr/>
        </p:nvSpPr>
        <p:spPr>
          <a:xfrm>
            <a:off x="6294437" y="4513230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8" name="object 18"/>
          <p:cNvSpPr/>
          <p:nvPr/>
        </p:nvSpPr>
        <p:spPr>
          <a:xfrm>
            <a:off x="6413500" y="2995183"/>
            <a:ext cx="5262563" cy="303609"/>
          </a:xfrm>
          <a:custGeom>
            <a:avLst/>
            <a:gdLst/>
            <a:ahLst/>
            <a:cxnLst/>
            <a:rect l="l" t="t" r="r" b="b"/>
            <a:pathLst>
              <a:path w="5613400" h="431800">
                <a:moveTo>
                  <a:pt x="0" y="0"/>
                </a:moveTo>
                <a:lnTo>
                  <a:pt x="5613400" y="0"/>
                </a:lnTo>
                <a:lnTo>
                  <a:pt x="56134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19" name="object 19"/>
          <p:cNvSpPr txBox="1"/>
          <p:nvPr/>
        </p:nvSpPr>
        <p:spPr>
          <a:xfrm>
            <a:off x="8387613" y="5334481"/>
            <a:ext cx="1369815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Unit</a:t>
            </a:r>
            <a:r>
              <a:rPr sz="1687" spc="-257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3936" y="3816434"/>
            <a:ext cx="212883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Integration</a:t>
            </a:r>
            <a:r>
              <a:rPr sz="1687" spc="-239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236" y="2137653"/>
            <a:ext cx="1366837" cy="792885"/>
          </a:xfrm>
          <a:prstGeom prst="rect">
            <a:avLst/>
          </a:prstGeom>
        </p:spPr>
        <p:txBody>
          <a:bodyPr vert="horz" wrap="square" lIns="0" tIns="23217" rIns="0" bIns="0" rtlCol="0">
            <a:spAutoFit/>
          </a:bodyPr>
          <a:lstStyle/>
          <a:p>
            <a:pPr marL="8483" marR="3572" indent="-446" algn="ctr">
              <a:lnSpc>
                <a:spcPts val="1969"/>
              </a:lnSpc>
              <a:spcBef>
                <a:spcPts val="183"/>
              </a:spcBef>
            </a:pP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System&amp;  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Accept</a:t>
            </a:r>
            <a:r>
              <a:rPr sz="1687" spc="-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687" dirty="0">
                <a:solidFill>
                  <a:srgbClr val="FFFFFF"/>
                </a:solidFill>
                <a:latin typeface="Gill Sans MT"/>
                <a:cs typeface="Gill Sans MT"/>
              </a:rPr>
              <a:t>nce  </a:t>
            </a:r>
            <a:r>
              <a:rPr sz="1687" spc="-39" dirty="0">
                <a:solidFill>
                  <a:srgbClr val="FFFFFF"/>
                </a:solidFill>
                <a:latin typeface="Gill Sans MT"/>
                <a:cs typeface="Gill Sans MT"/>
              </a:rPr>
              <a:t>Testing</a:t>
            </a:r>
            <a:endParaRPr sz="1687" dirty="0">
              <a:latin typeface="Gill Sans MT"/>
              <a:cs typeface="Gill Sans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Testing Purpose</a:t>
            </a:r>
            <a:endParaRPr lang="en-US" sz="44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purpose of testing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find defects.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/>
              <a:t>to discover every conceivable weakness in a software product.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8509" y="3779925"/>
            <a:ext cx="9448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Software testing ≠ Debugging.</a:t>
            </a:r>
          </a:p>
          <a:p>
            <a:pPr marL="457200" indent="-457200" algn="l">
              <a:buFont typeface="Arial" charset="0"/>
              <a:buAutoNum type="arabicPeriod"/>
            </a:pPr>
            <a:r>
              <a:rPr lang="en-US" sz="3200" dirty="0">
                <a:latin typeface="Candara" panose="020E0502030303020204" pitchFamily="34" charset="0"/>
                <a:cs typeface="Garamond"/>
              </a:rPr>
              <a:t>Software testing ≠ Quality assurance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testing is a planned process that is used to identify the correctness, completeness, security and quality of software.</a:t>
            </a:r>
          </a:p>
          <a:p>
            <a:r>
              <a:rPr lang="en-US" sz="3200" dirty="0"/>
              <a:t>Quality Assurance (QA) is planned and systematic way to evaluate quality of process used to produce a quality product.</a:t>
            </a:r>
          </a:p>
          <a:p>
            <a:r>
              <a:rPr lang="en-US" sz="3200" dirty="0"/>
              <a:t>The goal of a QA is to provide assurance that a product is meeting customer’s quality expectations.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is necessary, but not sufficient for quality assurance</a:t>
            </a:r>
          </a:p>
          <a:p>
            <a:pPr lvl="1"/>
            <a:r>
              <a:rPr lang="en-US" sz="2800" dirty="0"/>
              <a:t>Testing contributes to improve quality by identifying problems.</a:t>
            </a:r>
          </a:p>
          <a:p>
            <a:r>
              <a:rPr lang="en-US" sz="3200" dirty="0"/>
              <a:t>Quality assurance sets the standards for the team/organization to build better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Testing vs. Quality Assurance (QA)</a:t>
            </a:r>
          </a:p>
        </p:txBody>
      </p:sp>
      <p:pic>
        <p:nvPicPr>
          <p:cNvPr id="1026" name="Picture 2" descr="Image result for software testing quality assur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80" y="1534030"/>
            <a:ext cx="4404247" cy="444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seven test principles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principles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311126"/>
            <a:ext cx="9038293" cy="50004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P1: Testing shows the presence of defects, not their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can show that defects are present, but cannot </a:t>
            </a:r>
            <a:r>
              <a:rPr lang="en-US" dirty="0" smtClean="0"/>
              <a:t>prove that </a:t>
            </a:r>
            <a:r>
              <a:rPr lang="en-US" dirty="0"/>
              <a:t>there are no defects.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Testing </a:t>
            </a:r>
            <a:r>
              <a:rPr lang="en-US" dirty="0"/>
              <a:t>reduces the probability of undiscovered defects remaining in the software. However, even if no defects are found, this is not a proof of correctness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P2: Exhaustive testing is impossible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everything(all combinations of input and preconditions) is not feasible except for specific cases.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use risks and priorities to focus the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P3: Early testing saves time and money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activities should start as early as possible in the software or system development life cycle and should be focused on defined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$1.2 billion military satellite launch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1295400" y="5393823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Failed</a:t>
            </a:r>
            <a:r>
              <a:rPr lang="en-US" sz="2000" dirty="0">
                <a:latin typeface="Candara" panose="020E0502030303020204" pitchFamily="34" charset="0"/>
              </a:rPr>
              <a:t> In April of 1999 because of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a software bug. </a:t>
            </a:r>
            <a:r>
              <a:rPr lang="en-US" sz="2000" dirty="0">
                <a:latin typeface="Candara" panose="020E0502030303020204" pitchFamily="34" charset="0"/>
              </a:rPr>
              <a:t>The costliest accident in history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 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B443-09A1-4029-A093-78A48686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1" y="2464173"/>
            <a:ext cx="4658609" cy="26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4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P4: Defect clustering defects cluster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contains most of the defects discovered during pre release testing.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341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P5: Pesticide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same tests are repeated over and over again, the same set of test cases will no longer find any new bugs.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overcome this 'pesticide paradox', the test cases need to be regularly reviewed and revised, and new and different tests need to be written to investigate different parts of the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26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P6: Testing is context 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done </a:t>
            </a:r>
            <a:r>
              <a:rPr lang="en-US" dirty="0" smtClean="0"/>
              <a:t>differently in </a:t>
            </a:r>
            <a:r>
              <a:rPr lang="en-US" dirty="0"/>
              <a:t>different contexts.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testing of </a:t>
            </a:r>
            <a:r>
              <a:rPr lang="en-US" dirty="0" smtClean="0"/>
              <a:t>safety-critical software </a:t>
            </a:r>
            <a:r>
              <a:rPr lang="en-US" dirty="0"/>
              <a:t>is </a:t>
            </a:r>
            <a:r>
              <a:rPr lang="en-US" dirty="0" smtClean="0"/>
              <a:t>different from </a:t>
            </a:r>
            <a:r>
              <a:rPr lang="en-US" dirty="0"/>
              <a:t>e-commerce </a:t>
            </a:r>
            <a:r>
              <a:rPr lang="en-US" dirty="0" smtClean="0"/>
              <a:t>site testing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368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P7: Absence of error fallacy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help if the software system does not fulfill users' needs and expectations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05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420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Cases and Test Suites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sz="3200" b="1" i="1" dirty="0"/>
              <a:t>Test case</a:t>
            </a:r>
            <a:r>
              <a:rPr lang="en-US" sz="3200" b="1" dirty="0"/>
              <a:t> </a:t>
            </a:r>
          </a:p>
          <a:p>
            <a:pPr lvl="1" eaLnBrk="1" hangingPunct="1"/>
            <a:r>
              <a:rPr lang="en-US" sz="2800" dirty="0"/>
              <a:t>A test case consists of inputs, steps/actions, and expected results, i.e., pass-fail criterion  </a:t>
            </a:r>
          </a:p>
          <a:p>
            <a:pPr eaLnBrk="1" hangingPunct="1"/>
            <a:r>
              <a:rPr lang="en-GB" sz="3200" b="1" i="1" dirty="0"/>
              <a:t>Test suite</a:t>
            </a:r>
            <a:endParaRPr lang="en-GB" sz="3200" b="1" dirty="0"/>
          </a:p>
          <a:p>
            <a:pPr lvl="1" eaLnBrk="1" hangingPunct="1"/>
            <a:r>
              <a:rPr lang="en-GB" sz="2800" dirty="0"/>
              <a:t>A group of test cases (usually organized around some principles, e.g. smoke test suite)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064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Test Plan and Testing Process 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GB" sz="3200" b="1" i="1" dirty="0"/>
              <a:t>Test plan</a:t>
            </a:r>
          </a:p>
          <a:p>
            <a:pPr lvl="1" eaLnBrk="1" hangingPunct="1"/>
            <a:r>
              <a:rPr lang="en-GB" sz="2800" dirty="0"/>
              <a:t>A document that specifies how a system will be tested, including criteria for success, i.e., the exit criteria. </a:t>
            </a:r>
          </a:p>
          <a:p>
            <a:pPr eaLnBrk="1" hangingPunct="1"/>
            <a:r>
              <a:rPr lang="en-US" sz="3200" b="1" i="1" dirty="0"/>
              <a:t>Testing process</a:t>
            </a:r>
          </a:p>
          <a:p>
            <a:pPr lvl="1" eaLnBrk="1" hangingPunct="1"/>
            <a:r>
              <a:rPr lang="en-US" sz="2800" dirty="0"/>
              <a:t>The testing process involves developing test plans, designing test cases, running the test cases, and evaluating the results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94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test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planning</a:t>
            </a:r>
          </a:p>
          <a:p>
            <a:r>
              <a:rPr lang="en-US" dirty="0" smtClean="0"/>
              <a:t>Test </a:t>
            </a:r>
            <a:r>
              <a:rPr lang="en-US" dirty="0"/>
              <a:t>monitoring and control</a:t>
            </a:r>
          </a:p>
          <a:p>
            <a:r>
              <a:rPr lang="en-US" dirty="0" smtClean="0"/>
              <a:t>Test </a:t>
            </a:r>
            <a:r>
              <a:rPr lang="en-US" dirty="0"/>
              <a:t>analysis</a:t>
            </a:r>
          </a:p>
          <a:p>
            <a:r>
              <a:rPr lang="en-US" dirty="0" smtClean="0"/>
              <a:t>Test </a:t>
            </a:r>
            <a:r>
              <a:rPr lang="en-US" dirty="0"/>
              <a:t>design</a:t>
            </a:r>
          </a:p>
          <a:p>
            <a:r>
              <a:rPr lang="en-US" dirty="0" smtClean="0"/>
              <a:t>Test </a:t>
            </a:r>
            <a:r>
              <a:rPr lang="en-US" dirty="0"/>
              <a:t>implementation </a:t>
            </a:r>
          </a:p>
          <a:p>
            <a:r>
              <a:rPr lang="en-US" dirty="0" smtClean="0"/>
              <a:t>Test </a:t>
            </a:r>
            <a:r>
              <a:rPr lang="en-US" dirty="0"/>
              <a:t>execution</a:t>
            </a:r>
          </a:p>
          <a:p>
            <a:r>
              <a:rPr lang="en-US" dirty="0" smtClean="0"/>
              <a:t>Test </a:t>
            </a:r>
            <a:r>
              <a:rPr lang="en-US" dirty="0"/>
              <a:t>completion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30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, monitoring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Who, what , why, when and </a:t>
            </a:r>
            <a:r>
              <a:rPr lang="en-US" b="1" dirty="0" smtClean="0"/>
              <a:t>where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A </a:t>
            </a:r>
            <a:r>
              <a:rPr lang="en-US" dirty="0"/>
              <a:t>plan encompasses: what, how, when, by whom?</a:t>
            </a:r>
          </a:p>
          <a:p>
            <a:pPr lvl="1"/>
            <a:r>
              <a:rPr lang="en-US" dirty="0" smtClean="0"/>
              <a:t>Scope</a:t>
            </a:r>
            <a:r>
              <a:rPr lang="en-US" dirty="0"/>
              <a:t>, </a:t>
            </a:r>
            <a:r>
              <a:rPr lang="en-US" dirty="0" smtClean="0"/>
              <a:t>objectives and </a:t>
            </a:r>
            <a:r>
              <a:rPr lang="en-US" dirty="0"/>
              <a:t>risk analyses</a:t>
            </a:r>
          </a:p>
          <a:p>
            <a:pPr lvl="1"/>
            <a:r>
              <a:rPr lang="en-US" dirty="0" smtClean="0"/>
              <a:t>Test levels and </a:t>
            </a:r>
            <a:r>
              <a:rPr lang="en-US" dirty="0"/>
              <a:t>types that will be applied</a:t>
            </a:r>
          </a:p>
          <a:p>
            <a:pPr lvl="1"/>
            <a:r>
              <a:rPr lang="en-US" dirty="0" smtClean="0"/>
              <a:t>Documentation that </a:t>
            </a:r>
            <a:r>
              <a:rPr lang="en-US" dirty="0"/>
              <a:t>will be produced</a:t>
            </a:r>
          </a:p>
          <a:p>
            <a:pPr lvl="1"/>
            <a:r>
              <a:rPr lang="en-US" dirty="0" smtClean="0"/>
              <a:t>Assign resources for </a:t>
            </a:r>
            <a:r>
              <a:rPr lang="en-US" dirty="0"/>
              <a:t>the different test activities</a:t>
            </a:r>
          </a:p>
          <a:p>
            <a:pPr lvl="1"/>
            <a:r>
              <a:rPr lang="en-US" dirty="0" smtClean="0"/>
              <a:t>Schedule test </a:t>
            </a:r>
            <a:r>
              <a:rPr lang="en-US" dirty="0"/>
              <a:t>implementation, execution, evaluation</a:t>
            </a:r>
          </a:p>
          <a:p>
            <a:r>
              <a:rPr lang="en-US" dirty="0" smtClean="0"/>
              <a:t>Control </a:t>
            </a:r>
            <a:r>
              <a:rPr lang="en-US" dirty="0"/>
              <a:t>and </a:t>
            </a:r>
            <a:r>
              <a:rPr lang="en-US" dirty="0" smtClean="0"/>
              <a:t>adjust the </a:t>
            </a:r>
            <a:r>
              <a:rPr lang="en-US" dirty="0"/>
              <a:t>planning to reflect new information, new challenges of the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179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test </a:t>
            </a:r>
            <a:r>
              <a:rPr lang="en-US" dirty="0"/>
              <a:t>basis: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Product </a:t>
            </a:r>
            <a:r>
              <a:rPr lang="en-US" dirty="0"/>
              <a:t>architecture</a:t>
            </a:r>
          </a:p>
          <a:p>
            <a:pPr lvl="1"/>
            <a:r>
              <a:rPr lang="en-US" dirty="0" smtClean="0"/>
              <a:t>Product </a:t>
            </a:r>
            <a:r>
              <a:rPr lang="en-US" dirty="0"/>
              <a:t>design</a:t>
            </a:r>
          </a:p>
          <a:p>
            <a:pPr lvl="1"/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 smtClean="0"/>
              <a:t>Risk </a:t>
            </a:r>
            <a:r>
              <a:rPr lang="en-US" dirty="0"/>
              <a:t>analysis report </a:t>
            </a:r>
          </a:p>
          <a:p>
            <a:r>
              <a:rPr lang="en-US" dirty="0" smtClean="0"/>
              <a:t>Analysis</a:t>
            </a:r>
            <a:r>
              <a:rPr lang="en-US" dirty="0"/>
              <a:t>: </a:t>
            </a:r>
            <a:r>
              <a:rPr lang="en-US" dirty="0" smtClean="0"/>
              <a:t>general test </a:t>
            </a:r>
            <a:r>
              <a:rPr lang="en-US" dirty="0"/>
              <a:t>objectives are transformed into: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conditions</a:t>
            </a:r>
          </a:p>
          <a:p>
            <a:r>
              <a:rPr lang="en-US" dirty="0" smtClean="0"/>
              <a:t>Design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cases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Create traceability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6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BC6A-2D16-4FDA-A467-49B315B1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Testing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10E-E948-477D-B407-CFD62B29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1056"/>
            <a:ext cx="9601200" cy="3809999"/>
          </a:xfrm>
        </p:spPr>
        <p:txBody>
          <a:bodyPr/>
          <a:lstStyle/>
          <a:p>
            <a:r>
              <a:rPr lang="en-US" dirty="0"/>
              <a:t>US Bank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2025E-0EFA-4093-9753-D4E5A82B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DC1AF-7B37-4074-B479-CEB1CF104889}"/>
              </a:ext>
            </a:extLst>
          </p:cNvPr>
          <p:cNvSpPr/>
          <p:nvPr/>
        </p:nvSpPr>
        <p:spPr>
          <a:xfrm>
            <a:off x="2006600" y="5445818"/>
            <a:ext cx="96797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b="1" dirty="0">
                <a:latin typeface="Candara" panose="020E0502030303020204" pitchFamily="34" charset="0"/>
              </a:rPr>
              <a:t>software bug </a:t>
            </a:r>
            <a:r>
              <a:rPr lang="en-US" sz="2000" dirty="0">
                <a:latin typeface="Candara" panose="020E0502030303020204" pitchFamily="34" charset="0"/>
              </a:rPr>
              <a:t>caused 823 customers to be </a:t>
            </a:r>
            <a:r>
              <a:rPr lang="en-US" sz="2000" dirty="0">
                <a:solidFill>
                  <a:srgbClr val="D15A3E"/>
                </a:solidFill>
                <a:latin typeface="Candara" panose="020E0502030303020204" pitchFamily="34" charset="0"/>
              </a:rPr>
              <a:t>credited $920 </a:t>
            </a:r>
            <a:r>
              <a:rPr lang="en-US" sz="2000" dirty="0">
                <a:latin typeface="Candara" panose="020E0502030303020204" pitchFamily="34" charset="0"/>
              </a:rPr>
              <a:t>million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6369-BB24-407B-941E-712612B7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26" y="2384861"/>
            <a:ext cx="5010495" cy="27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Group tests </a:t>
            </a:r>
            <a:r>
              <a:rPr lang="en-US" dirty="0"/>
              <a:t>into scripts</a:t>
            </a:r>
          </a:p>
          <a:p>
            <a:pPr lvl="1"/>
            <a:r>
              <a:rPr lang="en-US" dirty="0" smtClean="0"/>
              <a:t>Prioritize the </a:t>
            </a:r>
            <a:r>
              <a:rPr lang="en-US" dirty="0"/>
              <a:t>scripts</a:t>
            </a:r>
          </a:p>
          <a:p>
            <a:pPr lvl="1"/>
            <a:r>
              <a:rPr lang="en-US" dirty="0" smtClean="0"/>
              <a:t>Prepare test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automated test scenarios</a:t>
            </a:r>
          </a:p>
          <a:p>
            <a:r>
              <a:rPr lang="en-US" i="1" dirty="0" smtClean="0"/>
              <a:t>Execute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the tests and </a:t>
            </a:r>
            <a:r>
              <a:rPr lang="en-US" dirty="0" smtClean="0"/>
              <a:t>compare results with </a:t>
            </a:r>
            <a:r>
              <a:rPr lang="en-US" dirty="0"/>
              <a:t>oracles</a:t>
            </a:r>
          </a:p>
          <a:p>
            <a:pPr lvl="1"/>
            <a:r>
              <a:rPr lang="en-US" dirty="0" smtClean="0"/>
              <a:t>Report incidents</a:t>
            </a:r>
            <a:endParaRPr lang="en-US" dirty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test activities for each corrected discrepancy</a:t>
            </a:r>
          </a:p>
          <a:p>
            <a:pPr lvl="1"/>
            <a:r>
              <a:rPr lang="en-US" dirty="0" smtClean="0"/>
              <a:t>Log the </a:t>
            </a:r>
            <a:r>
              <a:rPr lang="en-US" dirty="0"/>
              <a:t>outcome of the test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12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Evaluate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Assess test execution against the defined objectives</a:t>
            </a:r>
          </a:p>
          <a:p>
            <a:pPr lvl="1"/>
            <a:r>
              <a:rPr lang="en-US" dirty="0" smtClean="0"/>
              <a:t>Check if:</a:t>
            </a:r>
          </a:p>
          <a:p>
            <a:pPr lvl="2"/>
            <a:r>
              <a:rPr lang="en-US" dirty="0" smtClean="0"/>
              <a:t>More tests are needed</a:t>
            </a:r>
          </a:p>
          <a:p>
            <a:pPr lvl="2"/>
            <a:r>
              <a:rPr lang="en-US" dirty="0" smtClean="0"/>
              <a:t>Exit criteria should be changed</a:t>
            </a:r>
          </a:p>
          <a:p>
            <a:r>
              <a:rPr lang="en-US" i="1" dirty="0" smtClean="0"/>
              <a:t>Report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Write or extract a test summary report for the stakeholders.</a:t>
            </a:r>
          </a:p>
          <a:p>
            <a:r>
              <a:rPr lang="en-US" i="1" dirty="0" smtClean="0"/>
              <a:t>Test closure activities</a:t>
            </a:r>
          </a:p>
          <a:p>
            <a:pPr lvl="1"/>
            <a:r>
              <a:rPr lang="en-US" dirty="0" smtClean="0"/>
              <a:t>The activities that make the test assets available for later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170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psychology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5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tester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Curiosity</a:t>
            </a:r>
            <a:endParaRPr lang="en-US" dirty="0"/>
          </a:p>
          <a:p>
            <a:r>
              <a:rPr lang="en-US" dirty="0" smtClean="0"/>
              <a:t>Professional </a:t>
            </a:r>
            <a:r>
              <a:rPr lang="en-US" dirty="0"/>
              <a:t>pessimism</a:t>
            </a:r>
          </a:p>
          <a:p>
            <a:r>
              <a:rPr lang="en-US" dirty="0" smtClean="0"/>
              <a:t>Attention </a:t>
            </a:r>
            <a:r>
              <a:rPr lang="en-US" dirty="0"/>
              <a:t>to details</a:t>
            </a:r>
          </a:p>
          <a:p>
            <a:r>
              <a:rPr lang="en-US" dirty="0" smtClean="0"/>
              <a:t>Good </a:t>
            </a:r>
            <a:r>
              <a:rPr lang="en-US" dirty="0"/>
              <a:t>communication skills</a:t>
            </a:r>
          </a:p>
          <a:p>
            <a:r>
              <a:rPr lang="en-US" dirty="0" smtClean="0"/>
              <a:t>Experience </a:t>
            </a:r>
            <a:r>
              <a:rPr lang="en-US" dirty="0"/>
              <a:t>at error guessing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communicate defects and failures in a constructive way:  </a:t>
            </a:r>
            <a:endParaRPr lang="en-US" dirty="0" smtClean="0"/>
          </a:p>
          <a:p>
            <a:pPr lvl="1"/>
            <a:r>
              <a:rPr lang="en-US" dirty="0" smtClean="0"/>
              <a:t>fact-focused </a:t>
            </a:r>
            <a:r>
              <a:rPr lang="en-US" dirty="0"/>
              <a:t>reports and review 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certain degree of independence is often more effective at finding defects and failures.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developer can very efficiently find bugs in their own code.</a:t>
            </a:r>
          </a:p>
          <a:p>
            <a:r>
              <a:rPr lang="en-US" dirty="0" smtClean="0"/>
              <a:t>The </a:t>
            </a:r>
            <a:r>
              <a:rPr lang="en-US" dirty="0"/>
              <a:t>level of independence in the testing depends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objective of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39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test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levels: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25031533"/>
              </p:ext>
            </p:extLst>
          </p:nvPr>
        </p:nvGraphicFramePr>
        <p:xfrm>
          <a:off x="1017016" y="2187861"/>
          <a:ext cx="10019792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92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and </a:t>
            </a:r>
            <a:r>
              <a:rPr lang="en-US" dirty="0"/>
              <a:t>objective</a:t>
            </a:r>
          </a:p>
          <a:p>
            <a:endParaRPr lang="en-US" dirty="0"/>
          </a:p>
          <a:p>
            <a:r>
              <a:rPr lang="en-US" dirty="0" smtClean="0"/>
              <a:t>Confirm that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You have understood the </a:t>
            </a:r>
            <a:r>
              <a:rPr lang="en-US" dirty="0"/>
              <a:t>requirements</a:t>
            </a:r>
          </a:p>
          <a:p>
            <a:pPr lvl="1"/>
            <a:r>
              <a:rPr lang="en-US" dirty="0" smtClean="0"/>
              <a:t>The person that </a:t>
            </a:r>
            <a:r>
              <a:rPr lang="en-US" dirty="0"/>
              <a:t>has </a:t>
            </a:r>
            <a:r>
              <a:rPr lang="en-US" dirty="0" smtClean="0"/>
              <a:t>to fix </a:t>
            </a:r>
            <a:r>
              <a:rPr lang="en-US" dirty="0"/>
              <a:t>the bug has </a:t>
            </a:r>
            <a:r>
              <a:rPr lang="en-US" dirty="0" smtClean="0"/>
              <a:t>understood the </a:t>
            </a:r>
            <a:r>
              <a:rPr lang="en-US" dirty="0"/>
              <a:t>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169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Limitations of </a:t>
            </a:r>
            <a:br>
              <a:rPr lang="en-US" sz="5400" dirty="0"/>
            </a:br>
            <a:r>
              <a:rPr lang="en-US" sz="5400" dirty="0"/>
              <a:t>Software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vs. Verification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Both, testing and verification attempts </a:t>
            </a:r>
            <a:r>
              <a:rPr lang="en-US" dirty="0" smtClean="0"/>
              <a:t>to exhibit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failures </a:t>
            </a:r>
          </a:p>
          <a:p>
            <a:r>
              <a:rPr lang="en-US" dirty="0"/>
              <a:t>Debugging is a systematic process that finds and eliminates the defect that led to an observed failure </a:t>
            </a:r>
          </a:p>
          <a:p>
            <a:r>
              <a:rPr lang="en-US" dirty="0"/>
              <a:t>Programs without </a:t>
            </a:r>
            <a:r>
              <a:rPr lang="en-US" b="1" dirty="0">
                <a:solidFill>
                  <a:srgbClr val="FF0000"/>
                </a:solidFill>
              </a:rPr>
              <a:t>known</a:t>
            </a:r>
            <a:r>
              <a:rPr lang="en-US" dirty="0"/>
              <a:t> failures may still contain defects: </a:t>
            </a:r>
          </a:p>
          <a:p>
            <a:pPr lvl="1"/>
            <a:r>
              <a:rPr lang="en-US" dirty="0"/>
              <a:t> If they have not been verified </a:t>
            </a:r>
          </a:p>
          <a:p>
            <a:pPr lvl="1"/>
            <a:r>
              <a:rPr lang="en-US" dirty="0"/>
              <a:t> If they have been verified, but the failure is not covered by the specification 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6B47-629B-40F0-829B-522243F2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Principles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A15-8A02-4F2B-8DBF-2E2F4584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15A3E"/>
                </a:solidFill>
              </a:rPr>
              <a:t>Myth: </a:t>
            </a:r>
            <a:r>
              <a:rPr lang="en-US" dirty="0" smtClean="0"/>
              <a:t>“Principles </a:t>
            </a:r>
            <a:r>
              <a:rPr lang="en-US" dirty="0"/>
              <a:t>are just for reference. I will not use them in practice 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D15A3E"/>
                </a:solidFill>
              </a:rPr>
              <a:t>Fact:</a:t>
            </a:r>
          </a:p>
          <a:p>
            <a:pPr lvl="1"/>
            <a:r>
              <a:rPr lang="en-US" dirty="0"/>
              <a:t>This is so very untrue. Test Principles will help you create an effective Test Strategy and draft error catching test cases.</a:t>
            </a:r>
          </a:p>
          <a:p>
            <a:pPr lvl="1"/>
            <a:r>
              <a:rPr lang="en-US" dirty="0"/>
              <a:t>Experienced testers have internalized these principles to a level that they apply them </a:t>
            </a:r>
            <a:r>
              <a:rPr lang="en-US" dirty="0" smtClean="0"/>
              <a:t>without </a:t>
            </a:r>
            <a:r>
              <a:rPr lang="en-US" dirty="0"/>
              <a:t>even thinking. </a:t>
            </a:r>
          </a:p>
          <a:p>
            <a:pPr lvl="1"/>
            <a:r>
              <a:rPr lang="en-US" dirty="0"/>
              <a:t>Hence the myth that the principles are not </a:t>
            </a:r>
            <a:r>
              <a:rPr lang="en-US" dirty="0" smtClean="0"/>
              <a:t>used </a:t>
            </a:r>
            <a:r>
              <a:rPr lang="en-US" dirty="0"/>
              <a:t>in practice is simply not true.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2B2-7367-48FC-94E3-0834072E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Impact 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The Cost of Poor Software Quality in the </a:t>
            </a:r>
            <a:r>
              <a:rPr lang="en-US" dirty="0" smtClean="0"/>
              <a:t>US </a:t>
            </a:r>
            <a:r>
              <a:rPr lang="en-US" dirty="0"/>
              <a:t>2020 </a:t>
            </a:r>
            <a:r>
              <a:rPr lang="en-US" dirty="0" smtClean="0"/>
              <a:t>Report by CISQ </a:t>
            </a:r>
            <a:r>
              <a:rPr lang="en-US" dirty="0"/>
              <a:t>Consortium for Information &amp; Software </a:t>
            </a:r>
            <a:r>
              <a:rPr lang="en-US" dirty="0" smtClean="0"/>
              <a:t>Quality: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total Cost of Poor Software Quality (CPSQ) in the US is $2.08 </a:t>
            </a:r>
            <a:r>
              <a:rPr lang="en-US" dirty="0" smtClean="0"/>
              <a:t>trillion</a:t>
            </a:r>
          </a:p>
          <a:p>
            <a:pPr lvl="1"/>
            <a:r>
              <a:rPr lang="en-US" dirty="0" smtClean="0"/>
              <a:t>Operational failures 1.56 </a:t>
            </a:r>
            <a:r>
              <a:rPr lang="en-US" dirty="0"/>
              <a:t>trillion</a:t>
            </a:r>
          </a:p>
          <a:p>
            <a:pPr lvl="1"/>
            <a:r>
              <a:rPr lang="en-US" dirty="0" smtClean="0"/>
              <a:t>Legacy systems 520 billions</a:t>
            </a:r>
            <a:endParaRPr lang="en-US" dirty="0"/>
          </a:p>
          <a:p>
            <a:pPr>
              <a:lnSpc>
                <a:spcPct val="83000"/>
              </a:lnSpc>
              <a:spcAft>
                <a:spcPts val="600"/>
              </a:spcAft>
            </a:pPr>
            <a:r>
              <a:rPr lang="en-US" b="0" dirty="0" smtClean="0"/>
              <a:t>We </a:t>
            </a:r>
            <a:r>
              <a:rPr lang="en-US" b="0" dirty="0"/>
              <a:t>want </a:t>
            </a:r>
            <a:r>
              <a:rPr lang="en-US" dirty="0" smtClean="0"/>
              <a:t>software systems </a:t>
            </a:r>
            <a:r>
              <a:rPr lang="en-US" b="0" dirty="0" smtClean="0"/>
              <a:t>to </a:t>
            </a:r>
            <a:r>
              <a:rPr lang="en-US" b="0" dirty="0"/>
              <a:t>be </a:t>
            </a:r>
            <a:r>
              <a:rPr lang="en-US" dirty="0"/>
              <a:t>reliable</a:t>
            </a:r>
          </a:p>
          <a:p>
            <a:pPr lvl="1">
              <a:lnSpc>
                <a:spcPct val="83000"/>
              </a:lnSpc>
              <a:spcAft>
                <a:spcPts val="600"/>
              </a:spcAft>
            </a:pPr>
            <a:r>
              <a:rPr lang="en-US" sz="2400" b="0" dirty="0"/>
              <a:t>Testing is how, in most cases, we find out if they 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Testing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exhaustively test a </a:t>
            </a:r>
          </a:p>
          <a:p>
            <a:pPr marL="0" indent="0">
              <a:buNone/>
            </a:pPr>
            <a:r>
              <a:rPr lang="en-US" dirty="0"/>
              <a:t>    program?</a:t>
            </a:r>
          </a:p>
          <a:p>
            <a:r>
              <a:rPr lang="en-US" dirty="0"/>
              <a:t>Let’s consider this simple program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 charset="0"/>
            </a:endParaRPr>
          </a:p>
          <a:p>
            <a:pPr>
              <a:defRPr/>
            </a:pPr>
            <a:r>
              <a:rPr lang="en-US" dirty="0"/>
              <a:t>There are 10</a:t>
            </a:r>
            <a:r>
              <a:rPr lang="en-US" baseline="30000" dirty="0"/>
              <a:t>14</a:t>
            </a:r>
            <a:r>
              <a:rPr lang="en-US" dirty="0"/>
              <a:t>  possible paths! </a:t>
            </a:r>
          </a:p>
          <a:p>
            <a:pPr lvl="1">
              <a:defRPr/>
            </a:pPr>
            <a:r>
              <a:rPr lang="en-US" sz="2400" dirty="0"/>
              <a:t>If we execute one test per millisecond, </a:t>
            </a:r>
          </a:p>
          <a:p>
            <a:pPr lvl="1">
              <a:defRPr/>
            </a:pPr>
            <a:r>
              <a:rPr lang="en-US" sz="2400" dirty="0"/>
              <a:t>it would take 3,170 years to test this program!!</a:t>
            </a:r>
          </a:p>
          <a:p>
            <a:pPr>
              <a:defRPr/>
            </a:pPr>
            <a:r>
              <a:rPr lang="en-US" dirty="0"/>
              <a:t>Exhaustive testing is impossible!</a:t>
            </a:r>
          </a:p>
        </p:txBody>
      </p:sp>
      <p:sp>
        <p:nvSpPr>
          <p:cNvPr id="244800" name="Rectangle 64"/>
          <p:cNvSpPr>
            <a:spLocks noChangeArrowheads="1"/>
          </p:cNvSpPr>
          <p:nvPr/>
        </p:nvSpPr>
        <p:spPr bwMode="auto">
          <a:xfrm>
            <a:off x="9099296" y="1524001"/>
            <a:ext cx="205835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cs typeface="Arial" charset="0"/>
              </a:rPr>
              <a:t>loop &lt; 20 iterations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496" y="1905001"/>
            <a:ext cx="4572000" cy="2771775"/>
            <a:chOff x="2146300" y="1114425"/>
            <a:chExt cx="4179888" cy="3959225"/>
          </a:xfrm>
        </p:grpSpPr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7876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19" name="Group 5"/>
            <p:cNvGrpSpPr>
              <a:grpSpLocks/>
            </p:cNvGrpSpPr>
            <p:nvPr/>
          </p:nvGrpSpPr>
          <p:grpSpPr bwMode="auto">
            <a:xfrm>
              <a:off x="4457700" y="1143000"/>
              <a:ext cx="65088" cy="201613"/>
              <a:chOff x="2808" y="640"/>
              <a:chExt cx="41" cy="113"/>
            </a:xfrm>
          </p:grpSpPr>
          <p:sp>
            <p:nvSpPr>
              <p:cNvPr id="244742" name="Freeform 6"/>
              <p:cNvSpPr>
                <a:spLocks/>
              </p:cNvSpPr>
              <p:nvPr/>
            </p:nvSpPr>
            <p:spPr bwMode="auto">
              <a:xfrm>
                <a:off x="2808" y="664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3" name="Line 7"/>
              <p:cNvSpPr>
                <a:spLocks noChangeShapeType="1"/>
              </p:cNvSpPr>
              <p:nvPr/>
            </p:nvSpPr>
            <p:spPr bwMode="auto">
              <a:xfrm>
                <a:off x="2836" y="640"/>
                <a:ext cx="0" cy="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4502150" y="1114425"/>
              <a:ext cx="0" cy="1000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229100" y="137160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22" name="Group 10"/>
            <p:cNvGrpSpPr>
              <a:grpSpLocks/>
            </p:cNvGrpSpPr>
            <p:nvPr/>
          </p:nvGrpSpPr>
          <p:grpSpPr bwMode="auto">
            <a:xfrm>
              <a:off x="4787900" y="1443038"/>
              <a:ext cx="1524000" cy="73025"/>
              <a:chOff x="3016" y="808"/>
              <a:chExt cx="960" cy="41"/>
            </a:xfrm>
          </p:grpSpPr>
          <p:sp>
            <p:nvSpPr>
              <p:cNvPr id="244747" name="Freeform 11"/>
              <p:cNvSpPr>
                <a:spLocks/>
              </p:cNvSpPr>
              <p:nvPr/>
            </p:nvSpPr>
            <p:spPr bwMode="auto">
              <a:xfrm>
                <a:off x="3016" y="808"/>
                <a:ext cx="89" cy="41"/>
              </a:xfrm>
              <a:custGeom>
                <a:avLst/>
                <a:gdLst>
                  <a:gd name="T0" fmla="*/ 0 w 89"/>
                  <a:gd name="T1" fmla="*/ 20 h 41"/>
                  <a:gd name="T2" fmla="*/ 88 w 89"/>
                  <a:gd name="T3" fmla="*/ 0 h 41"/>
                  <a:gd name="T4" fmla="*/ 88 w 89"/>
                  <a:gd name="T5" fmla="*/ 20 h 41"/>
                  <a:gd name="T6" fmla="*/ 88 w 89"/>
                  <a:gd name="T7" fmla="*/ 40 h 41"/>
                  <a:gd name="T8" fmla="*/ 0 w 89"/>
                  <a:gd name="T9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1">
                    <a:moveTo>
                      <a:pt x="0" y="20"/>
                    </a:moveTo>
                    <a:lnTo>
                      <a:pt x="88" y="0"/>
                    </a:lnTo>
                    <a:lnTo>
                      <a:pt x="88" y="20"/>
                    </a:lnTo>
                    <a:lnTo>
                      <a:pt x="88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48" name="Line 12"/>
              <p:cNvSpPr>
                <a:spLocks noChangeShapeType="1"/>
              </p:cNvSpPr>
              <p:nvPr/>
            </p:nvSpPr>
            <p:spPr bwMode="auto">
              <a:xfrm>
                <a:off x="3120" y="836"/>
                <a:ext cx="8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4502150" y="1657350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0" name="Freeform 14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1" name="Freeform 15"/>
            <p:cNvSpPr>
              <a:spLocks/>
            </p:cNvSpPr>
            <p:nvPr/>
          </p:nvSpPr>
          <p:spPr bwMode="auto">
            <a:xfrm>
              <a:off x="4330700" y="1843088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 flipH="1">
              <a:off x="3619500" y="2036763"/>
              <a:ext cx="673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3" name="Freeform 17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4" name="Freeform 18"/>
            <p:cNvSpPr>
              <a:spLocks/>
            </p:cNvSpPr>
            <p:nvPr/>
          </p:nvSpPr>
          <p:spPr bwMode="auto">
            <a:xfrm>
              <a:off x="3441700" y="2228850"/>
              <a:ext cx="344488" cy="187325"/>
            </a:xfrm>
            <a:custGeom>
              <a:avLst/>
              <a:gdLst>
                <a:gd name="T0" fmla="*/ 0 w 217"/>
                <a:gd name="T1" fmla="*/ 104 h 105"/>
                <a:gd name="T2" fmla="*/ 104 w 217"/>
                <a:gd name="T3" fmla="*/ 0 h 105"/>
                <a:gd name="T4" fmla="*/ 216 w 217"/>
                <a:gd name="T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104"/>
                  </a:moveTo>
                  <a:lnTo>
                    <a:pt x="104" y="0"/>
                  </a:lnTo>
                  <a:lnTo>
                    <a:pt x="216" y="10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844800" y="2422525"/>
              <a:ext cx="596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686300" y="2036763"/>
              <a:ext cx="1003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V="1">
              <a:off x="3613150" y="202882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5422900" y="2343150"/>
              <a:ext cx="546100" cy="25717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V="1">
              <a:off x="5708650" y="2028825"/>
              <a:ext cx="0" cy="300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28511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1" name="Freeform 25"/>
            <p:cNvSpPr>
              <a:spLocks/>
            </p:cNvSpPr>
            <p:nvPr/>
          </p:nvSpPr>
          <p:spPr bwMode="auto">
            <a:xfrm>
              <a:off x="26670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12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2" name="Freeform 26"/>
            <p:cNvSpPr>
              <a:spLocks/>
            </p:cNvSpPr>
            <p:nvPr/>
          </p:nvSpPr>
          <p:spPr bwMode="auto">
            <a:xfrm>
              <a:off x="2667000" y="2643188"/>
              <a:ext cx="522288" cy="201612"/>
            </a:xfrm>
            <a:custGeom>
              <a:avLst/>
              <a:gdLst>
                <a:gd name="T0" fmla="*/ 0 w 329"/>
                <a:gd name="T1" fmla="*/ 112 h 113"/>
                <a:gd name="T2" fmla="*/ 112 w 329"/>
                <a:gd name="T3" fmla="*/ 0 h 113"/>
                <a:gd name="T4" fmla="*/ 216 w 329"/>
                <a:gd name="T5" fmla="*/ 112 h 113"/>
                <a:gd name="T6" fmla="*/ 328 w 329"/>
                <a:gd name="T7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113">
                  <a:moveTo>
                    <a:pt x="0" y="112"/>
                  </a:moveTo>
                  <a:lnTo>
                    <a:pt x="112" y="0"/>
                  </a:lnTo>
                  <a:lnTo>
                    <a:pt x="216" y="112"/>
                  </a:lnTo>
                  <a:lnTo>
                    <a:pt x="328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3" name="Freeform 27"/>
            <p:cNvSpPr>
              <a:spLocks/>
            </p:cNvSpPr>
            <p:nvPr/>
          </p:nvSpPr>
          <p:spPr bwMode="auto">
            <a:xfrm>
              <a:off x="24130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>
              <a:off x="31940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29083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146300" y="3200400"/>
              <a:ext cx="5334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>
              <a:off x="24193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8" name="Line 32"/>
            <p:cNvSpPr>
              <a:spLocks noChangeShapeType="1"/>
            </p:cNvSpPr>
            <p:nvPr/>
          </p:nvSpPr>
          <p:spPr bwMode="auto">
            <a:xfrm>
              <a:off x="3194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69" name="Line 33"/>
            <p:cNvSpPr>
              <a:spLocks noChangeShapeType="1"/>
            </p:cNvSpPr>
            <p:nvPr/>
          </p:nvSpPr>
          <p:spPr bwMode="auto">
            <a:xfrm>
              <a:off x="2425700" y="3708400"/>
              <a:ext cx="749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3797300" y="2422525"/>
              <a:ext cx="571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1" name="Freeform 35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2" name="Freeform 36"/>
            <p:cNvSpPr>
              <a:spLocks/>
            </p:cNvSpPr>
            <p:nvPr/>
          </p:nvSpPr>
          <p:spPr bwMode="auto">
            <a:xfrm>
              <a:off x="4216400" y="2643188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3" name="Freeform 37"/>
            <p:cNvSpPr>
              <a:spLocks/>
            </p:cNvSpPr>
            <p:nvPr/>
          </p:nvSpPr>
          <p:spPr bwMode="auto">
            <a:xfrm>
              <a:off x="3949700" y="2843213"/>
              <a:ext cx="230188" cy="315912"/>
            </a:xfrm>
            <a:custGeom>
              <a:avLst/>
              <a:gdLst>
                <a:gd name="T0" fmla="*/ 144 w 145"/>
                <a:gd name="T1" fmla="*/ 0 h 177"/>
                <a:gd name="T2" fmla="*/ 0 w 145"/>
                <a:gd name="T3" fmla="*/ 0 h 177"/>
                <a:gd name="T4" fmla="*/ 0 w 145"/>
                <a:gd name="T5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177">
                  <a:moveTo>
                    <a:pt x="144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4" name="Line 38"/>
            <p:cNvSpPr>
              <a:spLocks noChangeShapeType="1"/>
            </p:cNvSpPr>
            <p:nvPr/>
          </p:nvSpPr>
          <p:spPr bwMode="auto">
            <a:xfrm>
              <a:off x="4730750" y="2857500"/>
              <a:ext cx="0" cy="2857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577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3683000" y="3200400"/>
              <a:ext cx="546100" cy="271463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7" name="Line 41"/>
            <p:cNvSpPr>
              <a:spLocks noChangeShapeType="1"/>
            </p:cNvSpPr>
            <p:nvPr/>
          </p:nvSpPr>
          <p:spPr bwMode="auto">
            <a:xfrm>
              <a:off x="39560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4730750" y="3500438"/>
              <a:ext cx="0" cy="185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79" name="Line 43"/>
            <p:cNvSpPr>
              <a:spLocks noChangeShapeType="1"/>
            </p:cNvSpPr>
            <p:nvPr/>
          </p:nvSpPr>
          <p:spPr bwMode="auto">
            <a:xfrm>
              <a:off x="4368800" y="3708400"/>
              <a:ext cx="342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0" name="Line 44"/>
            <p:cNvSpPr>
              <a:spLocks noChangeShapeType="1"/>
            </p:cNvSpPr>
            <p:nvPr/>
          </p:nvSpPr>
          <p:spPr bwMode="auto">
            <a:xfrm>
              <a:off x="4387850" y="2428875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1" name="Line 45"/>
            <p:cNvSpPr>
              <a:spLocks noChangeShapeType="1"/>
            </p:cNvSpPr>
            <p:nvPr/>
          </p:nvSpPr>
          <p:spPr bwMode="auto">
            <a:xfrm>
              <a:off x="3962400" y="370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2" name="Oval 46"/>
            <p:cNvSpPr>
              <a:spLocks noChangeArrowheads="1"/>
            </p:cNvSpPr>
            <p:nvPr/>
          </p:nvSpPr>
          <p:spPr bwMode="auto">
            <a:xfrm>
              <a:off x="4305300" y="3686175"/>
              <a:ext cx="381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3" name="Oval 47"/>
            <p:cNvSpPr>
              <a:spLocks noChangeArrowheads="1"/>
            </p:cNvSpPr>
            <p:nvPr/>
          </p:nvSpPr>
          <p:spPr bwMode="auto">
            <a:xfrm>
              <a:off x="2768600" y="3686175"/>
              <a:ext cx="25400" cy="4286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4" name="Line 48"/>
            <p:cNvSpPr>
              <a:spLocks noChangeShapeType="1"/>
            </p:cNvSpPr>
            <p:nvPr/>
          </p:nvSpPr>
          <p:spPr bwMode="auto">
            <a:xfrm>
              <a:off x="4337050" y="3714750"/>
              <a:ext cx="0" cy="200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H="1">
              <a:off x="3670300" y="3937000"/>
              <a:ext cx="622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>
              <a:off x="2794000" y="39370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7" name="Oval 51"/>
            <p:cNvSpPr>
              <a:spLocks noChangeArrowheads="1"/>
            </p:cNvSpPr>
            <p:nvPr/>
          </p:nvSpPr>
          <p:spPr bwMode="auto">
            <a:xfrm>
              <a:off x="3619500" y="3914775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8" name="Freeform 52"/>
            <p:cNvSpPr>
              <a:spLocks/>
            </p:cNvSpPr>
            <p:nvPr/>
          </p:nvSpPr>
          <p:spPr bwMode="auto">
            <a:xfrm>
              <a:off x="3644900" y="3957638"/>
              <a:ext cx="534988" cy="230187"/>
            </a:xfrm>
            <a:custGeom>
              <a:avLst/>
              <a:gdLst>
                <a:gd name="T0" fmla="*/ 0 w 337"/>
                <a:gd name="T1" fmla="*/ 0 h 129"/>
                <a:gd name="T2" fmla="*/ 0 w 337"/>
                <a:gd name="T3" fmla="*/ 128 h 129"/>
                <a:gd name="T4" fmla="*/ 336 w 337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129">
                  <a:moveTo>
                    <a:pt x="0" y="0"/>
                  </a:moveTo>
                  <a:lnTo>
                    <a:pt x="0" y="128"/>
                  </a:lnTo>
                  <a:lnTo>
                    <a:pt x="336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89" name="Oval 53"/>
            <p:cNvSpPr>
              <a:spLocks noChangeArrowheads="1"/>
            </p:cNvSpPr>
            <p:nvPr/>
          </p:nvSpPr>
          <p:spPr bwMode="auto">
            <a:xfrm>
              <a:off x="4165600" y="4171950"/>
              <a:ext cx="38100" cy="28575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>
              <a:off x="5708650" y="2628900"/>
              <a:ext cx="0" cy="15430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>
              <a:off x="4229100" y="4194175"/>
              <a:ext cx="1460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2" name="Freeform 56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3" name="Freeform 57"/>
            <p:cNvSpPr>
              <a:spLocks/>
            </p:cNvSpPr>
            <p:nvPr/>
          </p:nvSpPr>
          <p:spPr bwMode="auto">
            <a:xfrm>
              <a:off x="4013200" y="4443413"/>
              <a:ext cx="344488" cy="201612"/>
            </a:xfrm>
            <a:custGeom>
              <a:avLst/>
              <a:gdLst>
                <a:gd name="T0" fmla="*/ 0 w 217"/>
                <a:gd name="T1" fmla="*/ 112 h 113"/>
                <a:gd name="T2" fmla="*/ 104 w 217"/>
                <a:gd name="T3" fmla="*/ 0 h 113"/>
                <a:gd name="T4" fmla="*/ 216 w 217"/>
                <a:gd name="T5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112"/>
                  </a:moveTo>
                  <a:lnTo>
                    <a:pt x="104" y="0"/>
                  </a:lnTo>
                  <a:lnTo>
                    <a:pt x="216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4" name="Line 58"/>
            <p:cNvSpPr>
              <a:spLocks noChangeShapeType="1"/>
            </p:cNvSpPr>
            <p:nvPr/>
          </p:nvSpPr>
          <p:spPr bwMode="auto">
            <a:xfrm flipV="1">
              <a:off x="4184650" y="4186238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795" name="Freeform 59"/>
            <p:cNvSpPr>
              <a:spLocks/>
            </p:cNvSpPr>
            <p:nvPr/>
          </p:nvSpPr>
          <p:spPr bwMode="auto">
            <a:xfrm>
              <a:off x="4356100" y="1485900"/>
              <a:ext cx="1970088" cy="3159125"/>
            </a:xfrm>
            <a:custGeom>
              <a:avLst/>
              <a:gdLst>
                <a:gd name="T0" fmla="*/ 0 w 1241"/>
                <a:gd name="T1" fmla="*/ 1768 h 1769"/>
                <a:gd name="T2" fmla="*/ 1240 w 1241"/>
                <a:gd name="T3" fmla="*/ 1768 h 1769"/>
                <a:gd name="T4" fmla="*/ 1240 w 1241"/>
                <a:gd name="T5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769">
                  <a:moveTo>
                    <a:pt x="0" y="1768"/>
                  </a:moveTo>
                  <a:lnTo>
                    <a:pt x="1240" y="1768"/>
                  </a:lnTo>
                  <a:lnTo>
                    <a:pt x="124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grpSp>
          <p:nvGrpSpPr>
            <p:cNvPr id="86070" name="Group 60"/>
            <p:cNvGrpSpPr>
              <a:grpSpLocks/>
            </p:cNvGrpSpPr>
            <p:nvPr/>
          </p:nvGrpSpPr>
          <p:grpSpPr bwMode="auto">
            <a:xfrm>
              <a:off x="4140200" y="4843463"/>
              <a:ext cx="65088" cy="230187"/>
              <a:chOff x="2608" y="2712"/>
              <a:chExt cx="41" cy="129"/>
            </a:xfrm>
          </p:grpSpPr>
          <p:sp>
            <p:nvSpPr>
              <p:cNvPr id="244797" name="Freeform 61"/>
              <p:cNvSpPr>
                <a:spLocks/>
              </p:cNvSpPr>
              <p:nvPr/>
            </p:nvSpPr>
            <p:spPr bwMode="auto">
              <a:xfrm>
                <a:off x="2608" y="2752"/>
                <a:ext cx="41" cy="89"/>
              </a:xfrm>
              <a:custGeom>
                <a:avLst/>
                <a:gdLst>
                  <a:gd name="T0" fmla="*/ 20 w 41"/>
                  <a:gd name="T1" fmla="*/ 88 h 89"/>
                  <a:gd name="T2" fmla="*/ 0 w 41"/>
                  <a:gd name="T3" fmla="*/ 0 h 89"/>
                  <a:gd name="T4" fmla="*/ 20 w 41"/>
                  <a:gd name="T5" fmla="*/ 0 h 89"/>
                  <a:gd name="T6" fmla="*/ 40 w 41"/>
                  <a:gd name="T7" fmla="*/ 0 h 89"/>
                  <a:gd name="T8" fmla="*/ 20 w 41"/>
                  <a:gd name="T9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9">
                    <a:moveTo>
                      <a:pt x="20" y="88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40" y="0"/>
                    </a:lnTo>
                    <a:lnTo>
                      <a:pt x="20" y="88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  <p:sp>
            <p:nvSpPr>
              <p:cNvPr id="244798" name="Line 62"/>
              <p:cNvSpPr>
                <a:spLocks noChangeShapeType="1"/>
              </p:cNvSpPr>
              <p:nvPr/>
            </p:nvSpPr>
            <p:spPr bwMode="auto">
              <a:xfrm>
                <a:off x="2636" y="2712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07763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 dirty="0">
                  <a:cs typeface="Arial" charset="0"/>
                </a:endParaRPr>
              </a:p>
            </p:txBody>
          </p:sp>
        </p:grp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V="1">
              <a:off x="4184650" y="4829175"/>
              <a:ext cx="0" cy="128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1" name="Freeform 65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2" name="Freeform 66"/>
            <p:cNvSpPr>
              <a:spLocks/>
            </p:cNvSpPr>
            <p:nvPr/>
          </p:nvSpPr>
          <p:spPr bwMode="auto">
            <a:xfrm>
              <a:off x="4330700" y="2028825"/>
              <a:ext cx="344488" cy="201613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3" name="Freeform 67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4" name="Freeform 68"/>
            <p:cNvSpPr>
              <a:spLocks/>
            </p:cNvSpPr>
            <p:nvPr/>
          </p:nvSpPr>
          <p:spPr bwMode="auto">
            <a:xfrm>
              <a:off x="3441700" y="2414588"/>
              <a:ext cx="344488" cy="201612"/>
            </a:xfrm>
            <a:custGeom>
              <a:avLst/>
              <a:gdLst>
                <a:gd name="T0" fmla="*/ 0 w 217"/>
                <a:gd name="T1" fmla="*/ 0 h 113"/>
                <a:gd name="T2" fmla="*/ 104 w 217"/>
                <a:gd name="T3" fmla="*/ 112 h 113"/>
                <a:gd name="T4" fmla="*/ 216 w 217"/>
                <a:gd name="T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13">
                  <a:moveTo>
                    <a:pt x="0" y="0"/>
                  </a:moveTo>
                  <a:lnTo>
                    <a:pt x="104" y="112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5" name="Freeform 69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6" name="Freeform 70"/>
            <p:cNvSpPr>
              <a:spLocks/>
            </p:cNvSpPr>
            <p:nvPr/>
          </p:nvSpPr>
          <p:spPr bwMode="auto">
            <a:xfrm>
              <a:off x="26670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12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12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7" name="Freeform 71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8" name="Freeform 72"/>
            <p:cNvSpPr>
              <a:spLocks/>
            </p:cNvSpPr>
            <p:nvPr/>
          </p:nvSpPr>
          <p:spPr bwMode="auto">
            <a:xfrm>
              <a:off x="4216400" y="2843213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09" name="Freeform 73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0" name="Freeform 74"/>
            <p:cNvSpPr>
              <a:spLocks/>
            </p:cNvSpPr>
            <p:nvPr/>
          </p:nvSpPr>
          <p:spPr bwMode="auto">
            <a:xfrm>
              <a:off x="4013200" y="4643438"/>
              <a:ext cx="344488" cy="187325"/>
            </a:xfrm>
            <a:custGeom>
              <a:avLst/>
              <a:gdLst>
                <a:gd name="T0" fmla="*/ 0 w 217"/>
                <a:gd name="T1" fmla="*/ 0 h 105"/>
                <a:gd name="T2" fmla="*/ 104 w 217"/>
                <a:gd name="T3" fmla="*/ 104 h 105"/>
                <a:gd name="T4" fmla="*/ 216 w 21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5">
                  <a:moveTo>
                    <a:pt x="0" y="0"/>
                  </a:moveTo>
                  <a:lnTo>
                    <a:pt x="104" y="104"/>
                  </a:lnTo>
                  <a:lnTo>
                    <a:pt x="21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1" name="Line 75"/>
            <p:cNvSpPr>
              <a:spLocks noChangeShapeType="1"/>
            </p:cNvSpPr>
            <p:nvPr/>
          </p:nvSpPr>
          <p:spPr bwMode="auto">
            <a:xfrm>
              <a:off x="4572000" y="2851150"/>
              <a:ext cx="114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6" name="AutoShape 80"/>
            <p:cNvSpPr>
              <a:spLocks noChangeArrowheads="1"/>
            </p:cNvSpPr>
            <p:nvPr/>
          </p:nvSpPr>
          <p:spPr bwMode="auto">
            <a:xfrm>
              <a:off x="4279900" y="180022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7" name="AutoShape 81"/>
            <p:cNvSpPr>
              <a:spLocks noChangeArrowheads="1"/>
            </p:cNvSpPr>
            <p:nvPr/>
          </p:nvSpPr>
          <p:spPr bwMode="auto">
            <a:xfrm>
              <a:off x="3390900" y="2200275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8" name="AutoShape 82"/>
            <p:cNvSpPr>
              <a:spLocks noChangeArrowheads="1"/>
            </p:cNvSpPr>
            <p:nvPr/>
          </p:nvSpPr>
          <p:spPr bwMode="auto">
            <a:xfrm>
              <a:off x="26162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19" name="AutoShape 83"/>
            <p:cNvSpPr>
              <a:spLocks noChangeArrowheads="1"/>
            </p:cNvSpPr>
            <p:nvPr/>
          </p:nvSpPr>
          <p:spPr bwMode="auto">
            <a:xfrm>
              <a:off x="4165600" y="2614613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  <p:sp>
          <p:nvSpPr>
            <p:cNvPr id="244820" name="AutoShape 84"/>
            <p:cNvSpPr>
              <a:spLocks noChangeArrowheads="1"/>
            </p:cNvSpPr>
            <p:nvPr/>
          </p:nvSpPr>
          <p:spPr bwMode="auto">
            <a:xfrm>
              <a:off x="3949700" y="4414838"/>
              <a:ext cx="419100" cy="428625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4480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Defects</a:t>
            </a:r>
            <a:r>
              <a:rPr lang="en-US" sz="4400" dirty="0"/>
              <a:t>  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0"/>
              <a:buNone/>
              <a:defRPr/>
            </a:pPr>
            <a:r>
              <a:rPr lang="ja-JP" altLang="en-US" sz="3200" dirty="0"/>
              <a:t>“</a:t>
            </a:r>
            <a:r>
              <a:rPr lang="en-US" altLang="ja-JP" sz="3200" dirty="0"/>
              <a:t>Program testing can be used to show the presence of bugs, but never their absence.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endParaRPr lang="en-US" altLang="ja-JP" sz="3000" dirty="0"/>
          </a:p>
          <a:p>
            <a:pPr marL="0" indent="0">
              <a:buFont typeface="Wingdings 3" charset="0"/>
              <a:buNone/>
              <a:defRPr/>
            </a:pPr>
            <a:r>
              <a:rPr lang="en-US" altLang="ja-JP" sz="3000" dirty="0"/>
              <a:t>       		(</a:t>
            </a:r>
            <a:r>
              <a:rPr lang="en-US" altLang="ja-JP" sz="3000" i="1" dirty="0"/>
              <a:t>Dijkstra</a:t>
            </a:r>
            <a:r>
              <a:rPr lang="en-US" altLang="ja-JP" sz="3000" dirty="0"/>
              <a:t>, 1969</a:t>
            </a:r>
            <a:r>
              <a:rPr lang="en-US" altLang="ja-JP" sz="3000" dirty="0" smtClean="0"/>
              <a:t>)</a:t>
            </a:r>
          </a:p>
          <a:p>
            <a:pPr marL="0" indent="0">
              <a:buFont typeface="Wingdings 3" charset="0"/>
              <a:buNone/>
              <a:defRPr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Testing reduces the probability of </a:t>
            </a:r>
            <a:r>
              <a:rPr lang="en-US" sz="2800" dirty="0" smtClean="0"/>
              <a:t>undiscovered </a:t>
            </a:r>
            <a:r>
              <a:rPr lang="en-US" sz="2800" dirty="0"/>
              <a:t>defects remaining in </a:t>
            </a:r>
            <a:r>
              <a:rPr lang="en-US" sz="2800" dirty="0" smtClean="0"/>
              <a:t>the </a:t>
            </a:r>
            <a:r>
              <a:rPr lang="en-US" sz="2800" dirty="0"/>
              <a:t>software but, even if no defects </a:t>
            </a:r>
            <a:r>
              <a:rPr lang="en-US" sz="2800" dirty="0" smtClean="0"/>
              <a:t>are </a:t>
            </a:r>
            <a:r>
              <a:rPr lang="en-US" sz="2800" dirty="0"/>
              <a:t>found, it is not a proof of absence </a:t>
            </a:r>
            <a:r>
              <a:rPr lang="en-US" sz="2800" dirty="0" smtClean="0"/>
              <a:t>of </a:t>
            </a:r>
            <a:r>
              <a:rPr lang="en-US" sz="2800" dirty="0"/>
              <a:t>defects. 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  <a:p>
            <a:pPr lvl="1">
              <a:buFont typeface="Wingdings 3" charset="0"/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testing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It’s impossible to </a:t>
            </a:r>
            <a:r>
              <a:rPr lang="en-US" dirty="0"/>
              <a:t>test everything!</a:t>
            </a:r>
          </a:p>
          <a:p>
            <a:r>
              <a:rPr lang="en-US" dirty="0" smtClean="0"/>
              <a:t>Testing </a:t>
            </a:r>
            <a:r>
              <a:rPr lang="en-US" dirty="0"/>
              <a:t>should provide sufficient information for the stakeholders to make informed decisions about:</a:t>
            </a:r>
          </a:p>
          <a:p>
            <a:pPr lvl="1"/>
            <a:r>
              <a:rPr lang="en-US" dirty="0" smtClean="0"/>
              <a:t>Release </a:t>
            </a:r>
            <a:r>
              <a:rPr lang="en-US" dirty="0"/>
              <a:t>of the software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development steps, etc.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1825625"/>
            <a:ext cx="236829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Level of risk: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Technical risks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Business </a:t>
            </a:r>
            <a:r>
              <a:rPr lang="en-US" dirty="0" smtClean="0">
                <a:latin typeface="Candara" panose="020E0502030303020204" pitchFamily="34" charset="0"/>
              </a:rPr>
              <a:t>risks</a:t>
            </a:r>
          </a:p>
          <a:p>
            <a:r>
              <a:rPr lang="en-US" dirty="0">
                <a:latin typeface="Candara" panose="020E0502030303020204" pitchFamily="34" charset="0"/>
              </a:rPr>
              <a:t>Project constraints: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</a:t>
            </a:r>
            <a:r>
              <a:rPr lang="en-US" dirty="0">
                <a:latin typeface="Candara" panose="020E0502030303020204" pitchFamily="34" charset="0"/>
              </a:rPr>
              <a:t>Time 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  •Budget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90472" y="2258568"/>
            <a:ext cx="2258568" cy="832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It depends on: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93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Testing?</a:t>
            </a:r>
            <a:endParaRPr lang="en-US" sz="3200" dirty="0"/>
          </a:p>
        </p:txBody>
      </p:sp>
      <p:sp>
        <p:nvSpPr>
          <p:cNvPr id="88066" name="Rectangle 10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One of the most difficult problems in testing is not knowing when to stop.</a:t>
            </a:r>
          </a:p>
          <a:p>
            <a:endParaRPr lang="en-US" altLang="ja-JP" sz="3200" dirty="0"/>
          </a:p>
          <a:p>
            <a:r>
              <a:rPr lang="en-US" altLang="ja-JP" sz="3200" dirty="0"/>
              <a:t>You can use metrics to make a guess. Keep track of the defect rate. When it goes towards zero you can use it as an indicator. Or, </a:t>
            </a:r>
            <a:r>
              <a:rPr lang="mr-IN" altLang="ja-JP" sz="3200" dirty="0"/>
              <a:t>…</a:t>
            </a:r>
            <a:endParaRPr lang="en-US" altLang="ja-JP" sz="3200" dirty="0"/>
          </a:p>
          <a:p>
            <a:r>
              <a:rPr lang="en-US" sz="3200" dirty="0"/>
              <a:t>Even if you do find the last bug, you’</a:t>
            </a:r>
            <a:r>
              <a:rPr lang="en-US" altLang="ja-JP" sz="3200" dirty="0"/>
              <a:t>ll never know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Testing is Enough?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Take into account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level of risk, including technical, safety, and business risks, and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project constraints such as time and budget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Testing should provide feedback to stakeholders to make informed decisions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about the release of the software,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next development step, or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handover to customers. </a:t>
            </a:r>
          </a:p>
          <a:p>
            <a:pPr>
              <a:lnSpc>
                <a:spcPct val="110000"/>
              </a:lnSpc>
            </a:pPr>
            <a:r>
              <a:rPr lang="en-US" dirty="0"/>
              <a:t>Later, we will discuss some techniques for making this decision</a:t>
            </a:r>
            <a:r>
              <a:rPr lang="en-US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4277</Words>
  <Application>Microsoft Office PowerPoint</Application>
  <PresentationFormat>Widescreen</PresentationFormat>
  <Paragraphs>705</Paragraphs>
  <Slides>94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ＭＳ Ｐゴシック</vt:lpstr>
      <vt:lpstr>游ゴシック</vt:lpstr>
      <vt:lpstr>Arial</vt:lpstr>
      <vt:lpstr>Calibri</vt:lpstr>
      <vt:lpstr>Calibri Light</vt:lpstr>
      <vt:lpstr>Candara</vt:lpstr>
      <vt:lpstr>Courier New</vt:lpstr>
      <vt:lpstr>Garamond</vt:lpstr>
      <vt:lpstr>Gill Sans MT</vt:lpstr>
      <vt:lpstr>Helvetica</vt:lpstr>
      <vt:lpstr>Mangal</vt:lpstr>
      <vt:lpstr>Symbol</vt:lpstr>
      <vt:lpstr>Wingdings</vt:lpstr>
      <vt:lpstr>Wingdings 3</vt:lpstr>
      <vt:lpstr>Office Theme</vt:lpstr>
      <vt:lpstr>Introduction</vt:lpstr>
      <vt:lpstr>Software is Everywhere</vt:lpstr>
      <vt:lpstr>Outline</vt:lpstr>
      <vt:lpstr>Why is testing necessary?</vt:lpstr>
      <vt:lpstr>Why Software Testing is Important?</vt:lpstr>
      <vt:lpstr>Why Software Testing is Important?</vt:lpstr>
      <vt:lpstr>Why Software Testing is Important?</vt:lpstr>
      <vt:lpstr>Why Software Testing is Important?</vt:lpstr>
      <vt:lpstr>Economic Impact </vt:lpstr>
      <vt:lpstr>A Case Study: Ariane 5 Launch Vehicle </vt:lpstr>
      <vt:lpstr>Case Study  Ariane 5: What Happened?</vt:lpstr>
      <vt:lpstr>Case Study  Ariane 5: Why Did It Happen? </vt:lpstr>
      <vt:lpstr>Case Study  Ariane 5: Lessons Learned in Software Eng. </vt:lpstr>
      <vt:lpstr>Why Software Testing is Important?</vt:lpstr>
      <vt:lpstr>Why Programs fail</vt:lpstr>
      <vt:lpstr>Why Do We Test? </vt:lpstr>
      <vt:lpstr>Trade-Offs of Cost and Failures</vt:lpstr>
      <vt:lpstr>Trade-Offs of Cost and Failures</vt:lpstr>
      <vt:lpstr>Software systems context</vt:lpstr>
      <vt:lpstr>Causes of software defects</vt:lpstr>
      <vt:lpstr>Causes of software defects</vt:lpstr>
      <vt:lpstr>Four typical scenarios</vt:lpstr>
      <vt:lpstr>Cost to repair</vt:lpstr>
      <vt:lpstr>Role of testing</vt:lpstr>
      <vt:lpstr>Role of testing</vt:lpstr>
      <vt:lpstr>Testing …</vt:lpstr>
      <vt:lpstr>What is testing?</vt:lpstr>
      <vt:lpstr>What is Software Testing?</vt:lpstr>
      <vt:lpstr>Definition of testing</vt:lpstr>
      <vt:lpstr>Definition of testing</vt:lpstr>
      <vt:lpstr>Definition of testing</vt:lpstr>
      <vt:lpstr>Software Testing</vt:lpstr>
      <vt:lpstr>Myth #1 in Software Testing</vt:lpstr>
      <vt:lpstr>Myth #2 in Software Testing</vt:lpstr>
      <vt:lpstr>Myth #3 in Software Testing</vt:lpstr>
      <vt:lpstr>Myth #4 in Software Testing</vt:lpstr>
      <vt:lpstr>A Self Assessment Test</vt:lpstr>
      <vt:lpstr>Test the Following Program</vt:lpstr>
      <vt:lpstr>PowerPoint Presentation</vt:lpstr>
      <vt:lpstr>How Will You Do It? </vt:lpstr>
      <vt:lpstr>How will you do it?</vt:lpstr>
      <vt:lpstr> Software Testing Terminologies</vt:lpstr>
      <vt:lpstr>The Very First Software Bug</vt:lpstr>
      <vt:lpstr>Failures </vt:lpstr>
      <vt:lpstr>Defects</vt:lpstr>
      <vt:lpstr>Errors</vt:lpstr>
      <vt:lpstr>The Relations among Failures, Defects, and Errors</vt:lpstr>
      <vt:lpstr>Failures, Defects, and Errors </vt:lpstr>
      <vt:lpstr>Failures, Defects, and Errors </vt:lpstr>
      <vt:lpstr>Test Cases Terminology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Testing: Concepts</vt:lpstr>
      <vt:lpstr>Granularity of Testing</vt:lpstr>
      <vt:lpstr>Testing Purpose</vt:lpstr>
      <vt:lpstr>Software Testing vs. Quality Assurance (QA)</vt:lpstr>
      <vt:lpstr>Software Testing vs. Quality Assurance (QA)</vt:lpstr>
      <vt:lpstr>Software Testing vs. Quality Assurance (QA)</vt:lpstr>
      <vt:lpstr>The seven test principles</vt:lpstr>
      <vt:lpstr>The test principles</vt:lpstr>
      <vt:lpstr>P1: Testing shows the presence of defects, not their absence</vt:lpstr>
      <vt:lpstr>P2: Exhaustive testing is impossible</vt:lpstr>
      <vt:lpstr>P3: Early testing saves time and money </vt:lpstr>
      <vt:lpstr>P4: Defect clustering defects cluster together</vt:lpstr>
      <vt:lpstr>P5: Pesticide paradox</vt:lpstr>
      <vt:lpstr>P6: Testing is context dependent</vt:lpstr>
      <vt:lpstr>P7: Absence of error fallacy</vt:lpstr>
      <vt:lpstr>Fundamental Test Processes</vt:lpstr>
      <vt:lpstr>Test Cases and Test Suites</vt:lpstr>
      <vt:lpstr>Test Plan and Testing Process </vt:lpstr>
      <vt:lpstr>Fundamental test processes</vt:lpstr>
      <vt:lpstr>Test planning , monitoring and control</vt:lpstr>
      <vt:lpstr>Analysis and design</vt:lpstr>
      <vt:lpstr>Implementation and execution</vt:lpstr>
      <vt:lpstr>Test completion</vt:lpstr>
      <vt:lpstr>The psychology of testing</vt:lpstr>
      <vt:lpstr>A good tester needs:</vt:lpstr>
      <vt:lpstr>Independence in testing</vt:lpstr>
      <vt:lpstr>Independence test levels</vt:lpstr>
      <vt:lpstr>Tips and tricks</vt:lpstr>
      <vt:lpstr>Limitations of  Software Testing</vt:lpstr>
      <vt:lpstr>Testing vs. Verification </vt:lpstr>
      <vt:lpstr>Fundamental Principles Myth</vt:lpstr>
      <vt:lpstr>Exhaustive Testing</vt:lpstr>
      <vt:lpstr>Absence of Defects  </vt:lpstr>
      <vt:lpstr>How much testing is enough?</vt:lpstr>
      <vt:lpstr>When to Stop Testing?</vt:lpstr>
      <vt:lpstr>How Much Testing is Enough?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</cp:revision>
  <cp:lastPrinted>2021-10-18T07:27:50Z</cp:lastPrinted>
  <dcterms:created xsi:type="dcterms:W3CDTF">2021-10-12T10:09:12Z</dcterms:created>
  <dcterms:modified xsi:type="dcterms:W3CDTF">2022-01-30T04:21:08Z</dcterms:modified>
</cp:coreProperties>
</file>