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9" r:id="rId19"/>
    <p:sldId id="280" r:id="rId20"/>
    <p:sldId id="281" r:id="rId21"/>
    <p:sldId id="282" r:id="rId22"/>
    <p:sldId id="283" r:id="rId23"/>
    <p:sldId id="413"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2" r:id="rId39"/>
    <p:sldId id="305" r:id="rId40"/>
    <p:sldId id="306" r:id="rId41"/>
    <p:sldId id="307" r:id="rId42"/>
    <p:sldId id="308" r:id="rId43"/>
    <p:sldId id="309" r:id="rId44"/>
    <p:sldId id="310" r:id="rId45"/>
    <p:sldId id="311" r:id="rId46"/>
    <p:sldId id="312" r:id="rId47"/>
    <p:sldId id="313" r:id="rId48"/>
    <p:sldId id="314" r:id="rId49"/>
    <p:sldId id="315" r:id="rId50"/>
    <p:sldId id="321" r:id="rId51"/>
    <p:sldId id="316" r:id="rId52"/>
    <p:sldId id="317" r:id="rId53"/>
    <p:sldId id="318" r:id="rId54"/>
    <p:sldId id="319" r:id="rId55"/>
    <p:sldId id="320" r:id="rId56"/>
    <p:sldId id="341" r:id="rId57"/>
    <p:sldId id="342" r:id="rId58"/>
    <p:sldId id="343" r:id="rId59"/>
    <p:sldId id="344" r:id="rId60"/>
    <p:sldId id="345" r:id="rId61"/>
    <p:sldId id="346" r:id="rId62"/>
    <p:sldId id="347" r:id="rId63"/>
    <p:sldId id="348" r:id="rId64"/>
    <p:sldId id="349" r:id="rId65"/>
    <p:sldId id="350" r:id="rId66"/>
    <p:sldId id="357" r:id="rId67"/>
    <p:sldId id="358" r:id="rId68"/>
    <p:sldId id="362" r:id="rId69"/>
    <p:sldId id="363" r:id="rId70"/>
    <p:sldId id="364" r:id="rId71"/>
    <p:sldId id="365" r:id="rId72"/>
    <p:sldId id="366" r:id="rId73"/>
    <p:sldId id="369" r:id="rId74"/>
    <p:sldId id="368"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74A04-F888-4331-BF18-5A8D0ED0C9F6}" type="doc">
      <dgm:prSet loTypeId="urn:microsoft.com/office/officeart/2005/8/layout/hProcess9" loCatId="process" qsTypeId="urn:microsoft.com/office/officeart/2005/8/quickstyle/simple1" qsCatId="simple" csTypeId="urn:microsoft.com/office/officeart/2005/8/colors/accent1_2" csCatId="accent1" phldr="1"/>
      <dgm:spPr/>
    </dgm:pt>
    <dgm:pt modelId="{5095F1FB-0E83-4467-8CEF-6D70FD3BB2A0}">
      <dgm:prSet phldrT="[Text]"/>
      <dgm:spPr/>
      <dgm:t>
        <a:bodyPr/>
        <a:lstStyle/>
        <a:p>
          <a:r>
            <a:rPr lang="en-US" dirty="0" smtClean="0"/>
            <a:t>Pre-conditions</a:t>
          </a:r>
          <a:endParaRPr lang="en-US" dirty="0"/>
        </a:p>
      </dgm:t>
    </dgm:pt>
    <dgm:pt modelId="{BCB478F8-8CE6-4B43-B263-AB055C487455}" type="parTrans" cxnId="{9831FEFD-0205-4414-931F-F54CFA799FF3}">
      <dgm:prSet/>
      <dgm:spPr/>
      <dgm:t>
        <a:bodyPr/>
        <a:lstStyle/>
        <a:p>
          <a:endParaRPr lang="en-US"/>
        </a:p>
      </dgm:t>
    </dgm:pt>
    <dgm:pt modelId="{8EA0F2C3-AE6F-4B02-AE6F-0CAEEF41087D}" type="sibTrans" cxnId="{9831FEFD-0205-4414-931F-F54CFA799FF3}">
      <dgm:prSet/>
      <dgm:spPr/>
      <dgm:t>
        <a:bodyPr/>
        <a:lstStyle/>
        <a:p>
          <a:endParaRPr lang="en-US"/>
        </a:p>
      </dgm:t>
    </dgm:pt>
    <dgm:pt modelId="{0A12D774-D58A-47B0-AB0D-060E8D4B7058}">
      <dgm:prSet phldrT="[Text]"/>
      <dgm:spPr/>
      <dgm:t>
        <a:bodyPr/>
        <a:lstStyle/>
        <a:p>
          <a:r>
            <a:rPr lang="en-US" dirty="0" smtClean="0"/>
            <a:t>Inputs</a:t>
          </a:r>
          <a:endParaRPr lang="en-US" dirty="0"/>
        </a:p>
      </dgm:t>
    </dgm:pt>
    <dgm:pt modelId="{313F88BF-E487-4C8E-A76F-F9C38B26B4C4}" type="parTrans" cxnId="{F9956207-9633-4376-8687-20EAA4D8259A}">
      <dgm:prSet/>
      <dgm:spPr/>
      <dgm:t>
        <a:bodyPr/>
        <a:lstStyle/>
        <a:p>
          <a:endParaRPr lang="en-US"/>
        </a:p>
      </dgm:t>
    </dgm:pt>
    <dgm:pt modelId="{CA76DE74-31DB-4F76-8A0E-4C7F1EE8F579}" type="sibTrans" cxnId="{F9956207-9633-4376-8687-20EAA4D8259A}">
      <dgm:prSet/>
      <dgm:spPr/>
      <dgm:t>
        <a:bodyPr/>
        <a:lstStyle/>
        <a:p>
          <a:endParaRPr lang="en-US"/>
        </a:p>
      </dgm:t>
    </dgm:pt>
    <dgm:pt modelId="{76BF5953-E347-464D-8EEF-BFFE44CA4A74}">
      <dgm:prSet phldrT="[Text]"/>
      <dgm:spPr/>
      <dgm:t>
        <a:bodyPr/>
        <a:lstStyle/>
        <a:p>
          <a:r>
            <a:rPr lang="en-US" dirty="0" smtClean="0"/>
            <a:t>Expected results</a:t>
          </a:r>
          <a:endParaRPr lang="en-US" dirty="0"/>
        </a:p>
      </dgm:t>
    </dgm:pt>
    <dgm:pt modelId="{AFDF0CA6-BE78-4FC6-8FE1-F1D1F98E0324}" type="parTrans" cxnId="{7B7852EB-9662-47AC-BE00-0E390B168865}">
      <dgm:prSet/>
      <dgm:spPr/>
      <dgm:t>
        <a:bodyPr/>
        <a:lstStyle/>
        <a:p>
          <a:endParaRPr lang="en-US"/>
        </a:p>
      </dgm:t>
    </dgm:pt>
    <dgm:pt modelId="{1FB7E774-67ED-4446-8F83-C39F6284DD83}" type="sibTrans" cxnId="{7B7852EB-9662-47AC-BE00-0E390B168865}">
      <dgm:prSet/>
      <dgm:spPr/>
      <dgm:t>
        <a:bodyPr/>
        <a:lstStyle/>
        <a:p>
          <a:endParaRPr lang="en-US"/>
        </a:p>
      </dgm:t>
    </dgm:pt>
    <dgm:pt modelId="{1A5D45B2-174A-412A-9B36-EC56D0692A01}">
      <dgm:prSet phldrT="[Text]"/>
      <dgm:spPr/>
      <dgm:t>
        <a:bodyPr/>
        <a:lstStyle/>
        <a:p>
          <a:r>
            <a:rPr lang="en-US" dirty="0" smtClean="0"/>
            <a:t>Post-conditions</a:t>
          </a:r>
          <a:endParaRPr lang="en-US" dirty="0"/>
        </a:p>
      </dgm:t>
    </dgm:pt>
    <dgm:pt modelId="{9020BC2F-A1E8-4932-85A5-C28D11CCDCB0}" type="parTrans" cxnId="{FC275DD2-790D-443A-A859-090318073111}">
      <dgm:prSet/>
      <dgm:spPr/>
      <dgm:t>
        <a:bodyPr/>
        <a:lstStyle/>
        <a:p>
          <a:endParaRPr lang="en-US"/>
        </a:p>
      </dgm:t>
    </dgm:pt>
    <dgm:pt modelId="{AF68AE2C-45A0-42BA-8621-2D8FB4079ECF}" type="sibTrans" cxnId="{FC275DD2-790D-443A-A859-090318073111}">
      <dgm:prSet/>
      <dgm:spPr/>
      <dgm:t>
        <a:bodyPr/>
        <a:lstStyle/>
        <a:p>
          <a:endParaRPr lang="en-US"/>
        </a:p>
      </dgm:t>
    </dgm:pt>
    <dgm:pt modelId="{6AF5D1FC-EC9D-467E-9E44-EE1183860626}" type="pres">
      <dgm:prSet presAssocID="{B4A74A04-F888-4331-BF18-5A8D0ED0C9F6}" presName="CompostProcess" presStyleCnt="0">
        <dgm:presLayoutVars>
          <dgm:dir/>
          <dgm:resizeHandles val="exact"/>
        </dgm:presLayoutVars>
      </dgm:prSet>
      <dgm:spPr/>
    </dgm:pt>
    <dgm:pt modelId="{165C4097-EA9F-40F4-B418-F642375E2F2B}" type="pres">
      <dgm:prSet presAssocID="{B4A74A04-F888-4331-BF18-5A8D0ED0C9F6}" presName="arrow" presStyleLbl="bgShp" presStyleIdx="0" presStyleCnt="1"/>
      <dgm:spPr/>
    </dgm:pt>
    <dgm:pt modelId="{281EFB67-46C5-4BAB-9FEA-4E279B6EA916}" type="pres">
      <dgm:prSet presAssocID="{B4A74A04-F888-4331-BF18-5A8D0ED0C9F6}" presName="linearProcess" presStyleCnt="0"/>
      <dgm:spPr/>
    </dgm:pt>
    <dgm:pt modelId="{01F04DC0-D22F-4568-8390-D79665C7C601}" type="pres">
      <dgm:prSet presAssocID="{5095F1FB-0E83-4467-8CEF-6D70FD3BB2A0}" presName="textNode" presStyleLbl="node1" presStyleIdx="0" presStyleCnt="4">
        <dgm:presLayoutVars>
          <dgm:bulletEnabled val="1"/>
        </dgm:presLayoutVars>
      </dgm:prSet>
      <dgm:spPr/>
      <dgm:t>
        <a:bodyPr/>
        <a:lstStyle/>
        <a:p>
          <a:endParaRPr lang="en-US"/>
        </a:p>
      </dgm:t>
    </dgm:pt>
    <dgm:pt modelId="{DD19AAB2-4C70-4296-8A96-4BCA0250E3E0}" type="pres">
      <dgm:prSet presAssocID="{8EA0F2C3-AE6F-4B02-AE6F-0CAEEF41087D}" presName="sibTrans" presStyleCnt="0"/>
      <dgm:spPr/>
    </dgm:pt>
    <dgm:pt modelId="{20A1CBF6-DAC4-4D3C-A128-1DA1F998FB08}" type="pres">
      <dgm:prSet presAssocID="{0A12D774-D58A-47B0-AB0D-060E8D4B7058}" presName="textNode" presStyleLbl="node1" presStyleIdx="1" presStyleCnt="4">
        <dgm:presLayoutVars>
          <dgm:bulletEnabled val="1"/>
        </dgm:presLayoutVars>
      </dgm:prSet>
      <dgm:spPr/>
      <dgm:t>
        <a:bodyPr/>
        <a:lstStyle/>
        <a:p>
          <a:endParaRPr lang="en-US"/>
        </a:p>
      </dgm:t>
    </dgm:pt>
    <dgm:pt modelId="{DFEB1B0C-9908-464E-A4A6-DE6266505F48}" type="pres">
      <dgm:prSet presAssocID="{CA76DE74-31DB-4F76-8A0E-4C7F1EE8F579}" presName="sibTrans" presStyleCnt="0"/>
      <dgm:spPr/>
    </dgm:pt>
    <dgm:pt modelId="{2C1BEE31-DAB0-41A2-8B22-4AF4867707F1}" type="pres">
      <dgm:prSet presAssocID="{76BF5953-E347-464D-8EEF-BFFE44CA4A74}" presName="textNode" presStyleLbl="node1" presStyleIdx="2" presStyleCnt="4">
        <dgm:presLayoutVars>
          <dgm:bulletEnabled val="1"/>
        </dgm:presLayoutVars>
      </dgm:prSet>
      <dgm:spPr/>
      <dgm:t>
        <a:bodyPr/>
        <a:lstStyle/>
        <a:p>
          <a:endParaRPr lang="en-US"/>
        </a:p>
      </dgm:t>
    </dgm:pt>
    <dgm:pt modelId="{41A76BF0-CDE4-44D8-9C3B-A348C331840A}" type="pres">
      <dgm:prSet presAssocID="{1FB7E774-67ED-4446-8F83-C39F6284DD83}" presName="sibTrans" presStyleCnt="0"/>
      <dgm:spPr/>
    </dgm:pt>
    <dgm:pt modelId="{C61401FC-CE9A-49A9-8F33-A011267B07FE}" type="pres">
      <dgm:prSet presAssocID="{1A5D45B2-174A-412A-9B36-EC56D0692A01}" presName="textNode" presStyleLbl="node1" presStyleIdx="3" presStyleCnt="4">
        <dgm:presLayoutVars>
          <dgm:bulletEnabled val="1"/>
        </dgm:presLayoutVars>
      </dgm:prSet>
      <dgm:spPr/>
      <dgm:t>
        <a:bodyPr/>
        <a:lstStyle/>
        <a:p>
          <a:endParaRPr lang="en-US"/>
        </a:p>
      </dgm:t>
    </dgm:pt>
  </dgm:ptLst>
  <dgm:cxnLst>
    <dgm:cxn modelId="{9831FEFD-0205-4414-931F-F54CFA799FF3}" srcId="{B4A74A04-F888-4331-BF18-5A8D0ED0C9F6}" destId="{5095F1FB-0E83-4467-8CEF-6D70FD3BB2A0}" srcOrd="0" destOrd="0" parTransId="{BCB478F8-8CE6-4B43-B263-AB055C487455}" sibTransId="{8EA0F2C3-AE6F-4B02-AE6F-0CAEEF41087D}"/>
    <dgm:cxn modelId="{ACA3D6FE-3084-4ECD-BB6E-A0C64F29D876}" type="presOf" srcId="{0A12D774-D58A-47B0-AB0D-060E8D4B7058}" destId="{20A1CBF6-DAC4-4D3C-A128-1DA1F998FB08}" srcOrd="0" destOrd="0" presId="urn:microsoft.com/office/officeart/2005/8/layout/hProcess9"/>
    <dgm:cxn modelId="{7B7852EB-9662-47AC-BE00-0E390B168865}" srcId="{B4A74A04-F888-4331-BF18-5A8D0ED0C9F6}" destId="{76BF5953-E347-464D-8EEF-BFFE44CA4A74}" srcOrd="2" destOrd="0" parTransId="{AFDF0CA6-BE78-4FC6-8FE1-F1D1F98E0324}" sibTransId="{1FB7E774-67ED-4446-8F83-C39F6284DD83}"/>
    <dgm:cxn modelId="{BD74C074-187D-4F55-B91B-E654CC3E87F3}" type="presOf" srcId="{76BF5953-E347-464D-8EEF-BFFE44CA4A74}" destId="{2C1BEE31-DAB0-41A2-8B22-4AF4867707F1}" srcOrd="0" destOrd="0" presId="urn:microsoft.com/office/officeart/2005/8/layout/hProcess9"/>
    <dgm:cxn modelId="{3C04B94B-60CA-47C9-A08E-81A0DFE46C4A}" type="presOf" srcId="{1A5D45B2-174A-412A-9B36-EC56D0692A01}" destId="{C61401FC-CE9A-49A9-8F33-A011267B07FE}" srcOrd="0" destOrd="0" presId="urn:microsoft.com/office/officeart/2005/8/layout/hProcess9"/>
    <dgm:cxn modelId="{F9956207-9633-4376-8687-20EAA4D8259A}" srcId="{B4A74A04-F888-4331-BF18-5A8D0ED0C9F6}" destId="{0A12D774-D58A-47B0-AB0D-060E8D4B7058}" srcOrd="1" destOrd="0" parTransId="{313F88BF-E487-4C8E-A76F-F9C38B26B4C4}" sibTransId="{CA76DE74-31DB-4F76-8A0E-4C7F1EE8F579}"/>
    <dgm:cxn modelId="{FC275DD2-790D-443A-A859-090318073111}" srcId="{B4A74A04-F888-4331-BF18-5A8D0ED0C9F6}" destId="{1A5D45B2-174A-412A-9B36-EC56D0692A01}" srcOrd="3" destOrd="0" parTransId="{9020BC2F-A1E8-4932-85A5-C28D11CCDCB0}" sibTransId="{AF68AE2C-45A0-42BA-8621-2D8FB4079ECF}"/>
    <dgm:cxn modelId="{2413C716-D814-47F9-AC4F-77F82AFA514B}" type="presOf" srcId="{5095F1FB-0E83-4467-8CEF-6D70FD3BB2A0}" destId="{01F04DC0-D22F-4568-8390-D79665C7C601}" srcOrd="0" destOrd="0" presId="urn:microsoft.com/office/officeart/2005/8/layout/hProcess9"/>
    <dgm:cxn modelId="{66980FAA-BF20-43CC-940D-C26FD8968F86}" type="presOf" srcId="{B4A74A04-F888-4331-BF18-5A8D0ED0C9F6}" destId="{6AF5D1FC-EC9D-467E-9E44-EE1183860626}" srcOrd="0" destOrd="0" presId="urn:microsoft.com/office/officeart/2005/8/layout/hProcess9"/>
    <dgm:cxn modelId="{91BEC6D0-80E9-4776-9466-4E689E9DDBD6}" type="presParOf" srcId="{6AF5D1FC-EC9D-467E-9E44-EE1183860626}" destId="{165C4097-EA9F-40F4-B418-F642375E2F2B}" srcOrd="0" destOrd="0" presId="urn:microsoft.com/office/officeart/2005/8/layout/hProcess9"/>
    <dgm:cxn modelId="{C92FF3D8-633C-482D-94D1-B4C27436BD02}" type="presParOf" srcId="{6AF5D1FC-EC9D-467E-9E44-EE1183860626}" destId="{281EFB67-46C5-4BAB-9FEA-4E279B6EA916}" srcOrd="1" destOrd="0" presId="urn:microsoft.com/office/officeart/2005/8/layout/hProcess9"/>
    <dgm:cxn modelId="{94C4F4FE-99C0-4A32-BD72-550DBA6E235C}" type="presParOf" srcId="{281EFB67-46C5-4BAB-9FEA-4E279B6EA916}" destId="{01F04DC0-D22F-4568-8390-D79665C7C601}" srcOrd="0" destOrd="0" presId="urn:microsoft.com/office/officeart/2005/8/layout/hProcess9"/>
    <dgm:cxn modelId="{CC30B4D7-F909-4C21-B348-DD1D0A9A6BD7}" type="presParOf" srcId="{281EFB67-46C5-4BAB-9FEA-4E279B6EA916}" destId="{DD19AAB2-4C70-4296-8A96-4BCA0250E3E0}" srcOrd="1" destOrd="0" presId="urn:microsoft.com/office/officeart/2005/8/layout/hProcess9"/>
    <dgm:cxn modelId="{B86D8AA5-B6D1-48F3-9DF3-B3331CC4890D}" type="presParOf" srcId="{281EFB67-46C5-4BAB-9FEA-4E279B6EA916}" destId="{20A1CBF6-DAC4-4D3C-A128-1DA1F998FB08}" srcOrd="2" destOrd="0" presId="urn:microsoft.com/office/officeart/2005/8/layout/hProcess9"/>
    <dgm:cxn modelId="{4A2A0B81-AF8E-44CC-B7DC-856F87E27CB2}" type="presParOf" srcId="{281EFB67-46C5-4BAB-9FEA-4E279B6EA916}" destId="{DFEB1B0C-9908-464E-A4A6-DE6266505F48}" srcOrd="3" destOrd="0" presId="urn:microsoft.com/office/officeart/2005/8/layout/hProcess9"/>
    <dgm:cxn modelId="{55DDE1C5-8579-4E6D-ADE6-38850E83569C}" type="presParOf" srcId="{281EFB67-46C5-4BAB-9FEA-4E279B6EA916}" destId="{2C1BEE31-DAB0-41A2-8B22-4AF4867707F1}" srcOrd="4" destOrd="0" presId="urn:microsoft.com/office/officeart/2005/8/layout/hProcess9"/>
    <dgm:cxn modelId="{6E94A9E7-F5D0-4F44-A3DC-B207F795509E}" type="presParOf" srcId="{281EFB67-46C5-4BAB-9FEA-4E279B6EA916}" destId="{41A76BF0-CDE4-44D8-9C3B-A348C331840A}" srcOrd="5" destOrd="0" presId="urn:microsoft.com/office/officeart/2005/8/layout/hProcess9"/>
    <dgm:cxn modelId="{C4EB7726-7137-40ED-813A-7796B1258D4D}" type="presParOf" srcId="{281EFB67-46C5-4BAB-9FEA-4E279B6EA916}" destId="{C61401FC-CE9A-49A9-8F33-A011267B07F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C4097-EA9F-40F4-B418-F642375E2F2B}">
      <dsp:nvSpPr>
        <dsp:cNvPr id="0" name=""/>
        <dsp:cNvSpPr/>
      </dsp:nvSpPr>
      <dsp:spPr>
        <a:xfrm>
          <a:off x="670559" y="0"/>
          <a:ext cx="7599680" cy="2111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04DC0-D22F-4568-8390-D79665C7C601}">
      <dsp:nvSpPr>
        <dsp:cNvPr id="0" name=""/>
        <dsp:cNvSpPr/>
      </dsp:nvSpPr>
      <dsp:spPr>
        <a:xfrm>
          <a:off x="1173"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Pre-conditions</a:t>
          </a:r>
          <a:endParaRPr lang="en-US" sz="2200" kern="1200" dirty="0"/>
        </a:p>
      </dsp:txBody>
      <dsp:txXfrm>
        <a:off x="42395" y="674542"/>
        <a:ext cx="2026275" cy="761983"/>
      </dsp:txXfrm>
    </dsp:sp>
    <dsp:sp modelId="{20A1CBF6-DAC4-4D3C-A128-1DA1F998FB08}">
      <dsp:nvSpPr>
        <dsp:cNvPr id="0" name=""/>
        <dsp:cNvSpPr/>
      </dsp:nvSpPr>
      <dsp:spPr>
        <a:xfrm>
          <a:off x="2277751"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Inputs</a:t>
          </a:r>
          <a:endParaRPr lang="en-US" sz="2200" kern="1200" dirty="0"/>
        </a:p>
      </dsp:txBody>
      <dsp:txXfrm>
        <a:off x="2318973" y="674542"/>
        <a:ext cx="2026275" cy="761983"/>
      </dsp:txXfrm>
    </dsp:sp>
    <dsp:sp modelId="{2C1BEE31-DAB0-41A2-8B22-4AF4867707F1}">
      <dsp:nvSpPr>
        <dsp:cNvPr id="0" name=""/>
        <dsp:cNvSpPr/>
      </dsp:nvSpPr>
      <dsp:spPr>
        <a:xfrm>
          <a:off x="4554329"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Expected results</a:t>
          </a:r>
          <a:endParaRPr lang="en-US" sz="2200" kern="1200" dirty="0"/>
        </a:p>
      </dsp:txBody>
      <dsp:txXfrm>
        <a:off x="4595551" y="674542"/>
        <a:ext cx="2026275" cy="761983"/>
      </dsp:txXfrm>
    </dsp:sp>
    <dsp:sp modelId="{C61401FC-CE9A-49A9-8F33-A011267B07FE}">
      <dsp:nvSpPr>
        <dsp:cNvPr id="0" name=""/>
        <dsp:cNvSpPr/>
      </dsp:nvSpPr>
      <dsp:spPr>
        <a:xfrm>
          <a:off x="6830907"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Post-conditions</a:t>
          </a:r>
          <a:endParaRPr lang="en-US" sz="2200" kern="1200" dirty="0"/>
        </a:p>
      </dsp:txBody>
      <dsp:txXfrm>
        <a:off x="6872129" y="674542"/>
        <a:ext cx="2026275" cy="7619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89F17-51F6-4897-9C46-26D10F1D1D3F}"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EF644-959D-4B9C-89AE-6B13FBEFBDC6}" type="slidenum">
              <a:rPr lang="en-US" smtClean="0"/>
              <a:t>‹#›</a:t>
            </a:fld>
            <a:endParaRPr lang="en-US"/>
          </a:p>
        </p:txBody>
      </p:sp>
    </p:spTree>
    <p:extLst>
      <p:ext uri="{BB962C8B-B14F-4D97-AF65-F5344CB8AC3E}">
        <p14:creationId xmlns:p14="http://schemas.microsoft.com/office/powerpoint/2010/main" val="18445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101</a:t>
            </a:r>
            <a:endParaRPr lang="en-US" dirty="0"/>
          </a:p>
        </p:txBody>
      </p:sp>
    </p:spTree>
    <p:extLst>
      <p:ext uri="{BB962C8B-B14F-4D97-AF65-F5344CB8AC3E}">
        <p14:creationId xmlns:p14="http://schemas.microsoft.com/office/powerpoint/2010/main" val="667026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31134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151419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145566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101</a:t>
            </a:r>
            <a:endParaRPr lang="en-US" dirty="0"/>
          </a:p>
        </p:txBody>
      </p:sp>
    </p:spTree>
    <p:extLst>
      <p:ext uri="{BB962C8B-B14F-4D97-AF65-F5344CB8AC3E}">
        <p14:creationId xmlns:p14="http://schemas.microsoft.com/office/powerpoint/2010/main" val="148570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214291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316817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404466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41</a:t>
            </a:fld>
            <a:r>
              <a:rPr lang="en-US" dirty="0" smtClean="0"/>
              <a:t> of 94</a:t>
            </a:r>
            <a:endParaRPr lang="en-US" dirty="0"/>
          </a:p>
        </p:txBody>
      </p:sp>
    </p:spTree>
    <p:extLst>
      <p:ext uri="{BB962C8B-B14F-4D97-AF65-F5344CB8AC3E}">
        <p14:creationId xmlns:p14="http://schemas.microsoft.com/office/powerpoint/2010/main" val="1581514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42</a:t>
            </a:fld>
            <a:r>
              <a:rPr lang="en-US" dirty="0" smtClean="0"/>
              <a:t> of 94</a:t>
            </a:r>
            <a:endParaRPr lang="en-US" dirty="0"/>
          </a:p>
        </p:txBody>
      </p:sp>
    </p:spTree>
    <p:extLst>
      <p:ext uri="{BB962C8B-B14F-4D97-AF65-F5344CB8AC3E}">
        <p14:creationId xmlns:p14="http://schemas.microsoft.com/office/powerpoint/2010/main" val="161177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43</a:t>
            </a:fld>
            <a:r>
              <a:rPr lang="en-US" dirty="0" smtClean="0"/>
              <a:t> of 94</a:t>
            </a:r>
            <a:endParaRPr lang="en-US" dirty="0"/>
          </a:p>
        </p:txBody>
      </p:sp>
    </p:spTree>
    <p:extLst>
      <p:ext uri="{BB962C8B-B14F-4D97-AF65-F5344CB8AC3E}">
        <p14:creationId xmlns:p14="http://schemas.microsoft.com/office/powerpoint/2010/main" val="332111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17</a:t>
            </a:fld>
            <a:r>
              <a:rPr lang="en-US" smtClean="0"/>
              <a:t> of 101</a:t>
            </a:r>
            <a:endParaRPr lang="en-US" dirty="0"/>
          </a:p>
        </p:txBody>
      </p:sp>
    </p:spTree>
    <p:extLst>
      <p:ext uri="{BB962C8B-B14F-4D97-AF65-F5344CB8AC3E}">
        <p14:creationId xmlns:p14="http://schemas.microsoft.com/office/powerpoint/2010/main" val="2271388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94</a:t>
            </a:r>
            <a:endParaRPr lang="en-US" dirty="0"/>
          </a:p>
        </p:txBody>
      </p:sp>
    </p:spTree>
    <p:extLst>
      <p:ext uri="{BB962C8B-B14F-4D97-AF65-F5344CB8AC3E}">
        <p14:creationId xmlns:p14="http://schemas.microsoft.com/office/powerpoint/2010/main" val="2937622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4122397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2122011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205788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277267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101</a:t>
            </a:r>
            <a:endParaRPr lang="en-US" dirty="0"/>
          </a:p>
        </p:txBody>
      </p:sp>
    </p:spTree>
    <p:extLst>
      <p:ext uri="{BB962C8B-B14F-4D97-AF65-F5344CB8AC3E}">
        <p14:creationId xmlns:p14="http://schemas.microsoft.com/office/powerpoint/2010/main" val="2383311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602882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311237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4262299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142602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101</a:t>
            </a:r>
            <a:endParaRPr lang="en-US" dirty="0"/>
          </a:p>
        </p:txBody>
      </p:sp>
    </p:spTree>
    <p:extLst>
      <p:ext uri="{BB962C8B-B14F-4D97-AF65-F5344CB8AC3E}">
        <p14:creationId xmlns:p14="http://schemas.microsoft.com/office/powerpoint/2010/main" val="394143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55</a:t>
            </a:fld>
            <a:r>
              <a:rPr lang="en-US" dirty="0" smtClean="0"/>
              <a:t> of 94</a:t>
            </a:r>
            <a:endParaRPr lang="en-US" dirty="0"/>
          </a:p>
        </p:txBody>
      </p:sp>
    </p:spTree>
    <p:extLst>
      <p:ext uri="{BB962C8B-B14F-4D97-AF65-F5344CB8AC3E}">
        <p14:creationId xmlns:p14="http://schemas.microsoft.com/office/powerpoint/2010/main" val="3689517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101</a:t>
            </a:r>
            <a:endParaRPr lang="en-US" dirty="0"/>
          </a:p>
        </p:txBody>
      </p:sp>
    </p:spTree>
    <p:extLst>
      <p:ext uri="{BB962C8B-B14F-4D97-AF65-F5344CB8AC3E}">
        <p14:creationId xmlns:p14="http://schemas.microsoft.com/office/powerpoint/2010/main" val="2845818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61</a:t>
            </a:fld>
            <a:r>
              <a:rPr lang="en-US" dirty="0" smtClean="0"/>
              <a:t> of 94</a:t>
            </a:r>
            <a:endParaRPr lang="en-US" dirty="0"/>
          </a:p>
        </p:txBody>
      </p:sp>
    </p:spTree>
    <p:extLst>
      <p:ext uri="{BB962C8B-B14F-4D97-AF65-F5344CB8AC3E}">
        <p14:creationId xmlns:p14="http://schemas.microsoft.com/office/powerpoint/2010/main" val="1084547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62</a:t>
            </a:fld>
            <a:r>
              <a:rPr lang="en-US" dirty="0" smtClean="0"/>
              <a:t> of 94</a:t>
            </a:r>
            <a:endParaRPr lang="en-US" dirty="0"/>
          </a:p>
        </p:txBody>
      </p:sp>
    </p:spTree>
    <p:extLst>
      <p:ext uri="{BB962C8B-B14F-4D97-AF65-F5344CB8AC3E}">
        <p14:creationId xmlns:p14="http://schemas.microsoft.com/office/powerpoint/2010/main" val="240304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63</a:t>
            </a:fld>
            <a:r>
              <a:rPr lang="en-US" dirty="0" smtClean="0"/>
              <a:t> of 94</a:t>
            </a:r>
            <a:endParaRPr lang="en-US" dirty="0"/>
          </a:p>
        </p:txBody>
      </p:sp>
    </p:spTree>
    <p:extLst>
      <p:ext uri="{BB962C8B-B14F-4D97-AF65-F5344CB8AC3E}">
        <p14:creationId xmlns:p14="http://schemas.microsoft.com/office/powerpoint/2010/main" val="40705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64</a:t>
            </a:fld>
            <a:r>
              <a:rPr lang="en-US" dirty="0" smtClean="0"/>
              <a:t> of 94</a:t>
            </a:r>
            <a:endParaRPr lang="en-US" dirty="0"/>
          </a:p>
        </p:txBody>
      </p:sp>
    </p:spTree>
    <p:extLst>
      <p:ext uri="{BB962C8B-B14F-4D97-AF65-F5344CB8AC3E}">
        <p14:creationId xmlns:p14="http://schemas.microsoft.com/office/powerpoint/2010/main" val="4122748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65</a:t>
            </a:fld>
            <a:r>
              <a:rPr lang="en-US" dirty="0" smtClean="0"/>
              <a:t> of 94</a:t>
            </a:r>
            <a:endParaRPr lang="en-US" dirty="0"/>
          </a:p>
        </p:txBody>
      </p:sp>
    </p:spTree>
    <p:extLst>
      <p:ext uri="{BB962C8B-B14F-4D97-AF65-F5344CB8AC3E}">
        <p14:creationId xmlns:p14="http://schemas.microsoft.com/office/powerpoint/2010/main" val="760886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66</a:t>
            </a:fld>
            <a:r>
              <a:rPr lang="en-US" dirty="0" smtClean="0"/>
              <a:t> of 94</a:t>
            </a:r>
            <a:endParaRPr lang="en-US" dirty="0"/>
          </a:p>
        </p:txBody>
      </p:sp>
    </p:spTree>
    <p:extLst>
      <p:ext uri="{BB962C8B-B14F-4D97-AF65-F5344CB8AC3E}">
        <p14:creationId xmlns:p14="http://schemas.microsoft.com/office/powerpoint/2010/main" val="523340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67</a:t>
            </a:fld>
            <a:r>
              <a:rPr lang="en-US" dirty="0" smtClean="0"/>
              <a:t> of 94</a:t>
            </a:r>
            <a:endParaRPr lang="en-US" dirty="0"/>
          </a:p>
        </p:txBody>
      </p:sp>
    </p:spTree>
    <p:extLst>
      <p:ext uri="{BB962C8B-B14F-4D97-AF65-F5344CB8AC3E}">
        <p14:creationId xmlns:p14="http://schemas.microsoft.com/office/powerpoint/2010/main" val="3086235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39747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101</a:t>
            </a:r>
            <a:endParaRPr lang="en-US" dirty="0"/>
          </a:p>
        </p:txBody>
      </p:sp>
    </p:spTree>
    <p:extLst>
      <p:ext uri="{BB962C8B-B14F-4D97-AF65-F5344CB8AC3E}">
        <p14:creationId xmlns:p14="http://schemas.microsoft.com/office/powerpoint/2010/main" val="4128505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96</a:t>
            </a:fld>
            <a:r>
              <a:rPr lang="en-US" dirty="0" smtClean="0"/>
              <a:t> of 94</a:t>
            </a:r>
            <a:endParaRPr lang="en-US" dirty="0"/>
          </a:p>
        </p:txBody>
      </p:sp>
    </p:spTree>
    <p:extLst>
      <p:ext uri="{BB962C8B-B14F-4D97-AF65-F5344CB8AC3E}">
        <p14:creationId xmlns:p14="http://schemas.microsoft.com/office/powerpoint/2010/main" val="992639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97</a:t>
            </a:fld>
            <a:r>
              <a:rPr lang="en-US" dirty="0" smtClean="0"/>
              <a:t> of 94</a:t>
            </a:r>
            <a:endParaRPr lang="en-US" dirty="0"/>
          </a:p>
        </p:txBody>
      </p:sp>
    </p:spTree>
    <p:extLst>
      <p:ext uri="{BB962C8B-B14F-4D97-AF65-F5344CB8AC3E}">
        <p14:creationId xmlns:p14="http://schemas.microsoft.com/office/powerpoint/2010/main" val="2199872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98</a:t>
            </a:fld>
            <a:r>
              <a:rPr lang="en-US" dirty="0" smtClean="0"/>
              <a:t> of 94</a:t>
            </a:r>
            <a:endParaRPr lang="en-US" dirty="0"/>
          </a:p>
        </p:txBody>
      </p:sp>
    </p:spTree>
    <p:extLst>
      <p:ext uri="{BB962C8B-B14F-4D97-AF65-F5344CB8AC3E}">
        <p14:creationId xmlns:p14="http://schemas.microsoft.com/office/powerpoint/2010/main" val="83844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99</a:t>
            </a:fld>
            <a:r>
              <a:rPr lang="en-US" dirty="0" smtClean="0"/>
              <a:t> of 94</a:t>
            </a:r>
            <a:endParaRPr lang="en-US" dirty="0"/>
          </a:p>
        </p:txBody>
      </p:sp>
    </p:spTree>
    <p:extLst>
      <p:ext uri="{BB962C8B-B14F-4D97-AF65-F5344CB8AC3E}">
        <p14:creationId xmlns:p14="http://schemas.microsoft.com/office/powerpoint/2010/main" val="2927205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100</a:t>
            </a:fld>
            <a:r>
              <a:rPr lang="en-US" dirty="0" smtClean="0"/>
              <a:t> of 94</a:t>
            </a:r>
            <a:endParaRPr lang="en-US" dirty="0"/>
          </a:p>
        </p:txBody>
      </p:sp>
    </p:spTree>
    <p:extLst>
      <p:ext uri="{BB962C8B-B14F-4D97-AF65-F5344CB8AC3E}">
        <p14:creationId xmlns:p14="http://schemas.microsoft.com/office/powerpoint/2010/main" val="3661495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101</a:t>
            </a:fld>
            <a:r>
              <a:rPr lang="en-US" dirty="0" smtClean="0"/>
              <a:t> of 94</a:t>
            </a:r>
            <a:endParaRPr lang="en-US" dirty="0"/>
          </a:p>
        </p:txBody>
      </p:sp>
    </p:spTree>
    <p:extLst>
      <p:ext uri="{BB962C8B-B14F-4D97-AF65-F5344CB8AC3E}">
        <p14:creationId xmlns:p14="http://schemas.microsoft.com/office/powerpoint/2010/main" val="2673837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102</a:t>
            </a:fld>
            <a:r>
              <a:rPr lang="en-US" dirty="0" smtClean="0"/>
              <a:t> of 94</a:t>
            </a:r>
            <a:endParaRPr lang="en-US" dirty="0"/>
          </a:p>
        </p:txBody>
      </p:sp>
    </p:spTree>
    <p:extLst>
      <p:ext uri="{BB962C8B-B14F-4D97-AF65-F5344CB8AC3E}">
        <p14:creationId xmlns:p14="http://schemas.microsoft.com/office/powerpoint/2010/main" val="2815776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103</a:t>
            </a:fld>
            <a:r>
              <a:rPr lang="en-US" dirty="0" smtClean="0"/>
              <a:t> of 94</a:t>
            </a:r>
            <a:endParaRPr lang="en-US" dirty="0"/>
          </a:p>
        </p:txBody>
      </p:sp>
    </p:spTree>
    <p:extLst>
      <p:ext uri="{BB962C8B-B14F-4D97-AF65-F5344CB8AC3E}">
        <p14:creationId xmlns:p14="http://schemas.microsoft.com/office/powerpoint/2010/main" val="25493548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104</a:t>
            </a:fld>
            <a:r>
              <a:rPr lang="en-US" dirty="0" smtClean="0"/>
              <a:t> of 94</a:t>
            </a:r>
            <a:endParaRPr lang="en-US" dirty="0"/>
          </a:p>
        </p:txBody>
      </p:sp>
    </p:spTree>
    <p:extLst>
      <p:ext uri="{BB962C8B-B14F-4D97-AF65-F5344CB8AC3E}">
        <p14:creationId xmlns:p14="http://schemas.microsoft.com/office/powerpoint/2010/main" val="311693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105</a:t>
            </a:fld>
            <a:r>
              <a:rPr lang="en-US" dirty="0" smtClean="0"/>
              <a:t> of 94</a:t>
            </a:r>
            <a:endParaRPr lang="en-US" dirty="0"/>
          </a:p>
        </p:txBody>
      </p:sp>
    </p:spTree>
    <p:extLst>
      <p:ext uri="{BB962C8B-B14F-4D97-AF65-F5344CB8AC3E}">
        <p14:creationId xmlns:p14="http://schemas.microsoft.com/office/powerpoint/2010/main" val="78620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25512610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3353039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3369750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3794412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113</a:t>
            </a:fld>
            <a:r>
              <a:rPr lang="en-US" dirty="0" smtClean="0"/>
              <a:t> of 101</a:t>
            </a:r>
            <a:endParaRPr lang="en-US" dirty="0"/>
          </a:p>
        </p:txBody>
      </p:sp>
    </p:spTree>
    <p:extLst>
      <p:ext uri="{BB962C8B-B14F-4D97-AF65-F5344CB8AC3E}">
        <p14:creationId xmlns:p14="http://schemas.microsoft.com/office/powerpoint/2010/main" val="42643230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114</a:t>
            </a:fld>
            <a:r>
              <a:rPr lang="en-US" dirty="0" smtClean="0"/>
              <a:t> of 101</a:t>
            </a:r>
            <a:endParaRPr lang="en-US" dirty="0"/>
          </a:p>
        </p:txBody>
      </p:sp>
    </p:spTree>
    <p:extLst>
      <p:ext uri="{BB962C8B-B14F-4D97-AF65-F5344CB8AC3E}">
        <p14:creationId xmlns:p14="http://schemas.microsoft.com/office/powerpoint/2010/main" val="25340900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115</a:t>
            </a:fld>
            <a:r>
              <a:rPr lang="en-US" dirty="0" smtClean="0"/>
              <a:t> of 101</a:t>
            </a:r>
            <a:endParaRPr lang="en-US" dirty="0"/>
          </a:p>
        </p:txBody>
      </p:sp>
    </p:spTree>
    <p:extLst>
      <p:ext uri="{BB962C8B-B14F-4D97-AF65-F5344CB8AC3E}">
        <p14:creationId xmlns:p14="http://schemas.microsoft.com/office/powerpoint/2010/main" val="24238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27</a:t>
            </a:fld>
            <a:r>
              <a:rPr lang="en-US" dirty="0" smtClean="0"/>
              <a:t> of 94</a:t>
            </a:r>
            <a:endParaRPr lang="en-US" dirty="0"/>
          </a:p>
        </p:txBody>
      </p:sp>
    </p:spTree>
    <p:extLst>
      <p:ext uri="{BB962C8B-B14F-4D97-AF65-F5344CB8AC3E}">
        <p14:creationId xmlns:p14="http://schemas.microsoft.com/office/powerpoint/2010/main" val="39028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28</a:t>
            </a:fld>
            <a:r>
              <a:rPr lang="en-US" dirty="0" smtClean="0"/>
              <a:t> of 94</a:t>
            </a:r>
            <a:endParaRPr lang="en-US" dirty="0"/>
          </a:p>
        </p:txBody>
      </p:sp>
    </p:spTree>
    <p:extLst>
      <p:ext uri="{BB962C8B-B14F-4D97-AF65-F5344CB8AC3E}">
        <p14:creationId xmlns:p14="http://schemas.microsoft.com/office/powerpoint/2010/main" val="2213364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2313967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3529843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37180-9721-446C-AC6D-776BB2F38775}" type="datetime1">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3A1F2-E165-4A76-9805-3AB30D43FF05}" type="datetime1">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7FC97-FD57-4BD7-82C7-ED3E4255A4B6}" type="datetime1">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4DA2B20-E683-403E-906F-7D0C82CB9596}" type="datetime1">
              <a:rPr lang="en-US" smtClean="0"/>
              <a:t>3/23/2022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41320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257E4-776A-45C2-BD19-4B5A6E21B830}" type="datetime1">
              <a:rPr lang="en-US" smtClean="0"/>
              <a:t>3/23/2022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B15613-4326-4AF9-920A-352460887503}" type="datetime1">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403E61-CF59-41CC-9B8C-77AE93C3157C}" type="datetime1">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5FF4D-2167-4E59-A2E4-411504250139}" type="datetime1">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0E855D-48A6-4AC5-A850-805C20C19ACB}" type="datetime1">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27071-F04B-4A92-891A-312A70E61267}" type="datetime1">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90889F-25C5-4A8B-AE34-87B726EAA0DF}" type="datetime1">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AFD45A-B96A-4E4F-ADFB-3B910FAD57D1}" type="datetime1">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D9BED-BB21-42A4-9534-2DA4335EA0CD}" type="datetime1">
              <a:rPr lang="en-US" smtClean="0"/>
              <a:t>3/23/2022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Design Techniques</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a:xfrm>
            <a:off x="534838" y="1414732"/>
            <a:ext cx="10818962" cy="4940347"/>
          </a:xfrm>
        </p:spPr>
        <p:txBody>
          <a:bodyPr>
            <a:normAutofit/>
          </a:bodyPr>
          <a:lstStyle/>
          <a:p>
            <a:r>
              <a:rPr lang="en-US" dirty="0" smtClean="0"/>
              <a:t>During test implementation the test cases are organized in the test procedures</a:t>
            </a:r>
          </a:p>
          <a:p>
            <a:endParaRPr lang="en-US" dirty="0" smtClean="0"/>
          </a:p>
          <a:p>
            <a:endParaRPr lang="en-US" dirty="0"/>
          </a:p>
          <a:p>
            <a:endParaRPr lang="en-US" dirty="0" smtClean="0"/>
          </a:p>
          <a:p>
            <a:r>
              <a:rPr lang="en-US" dirty="0" smtClean="0"/>
              <a:t>A manual test procedure </a:t>
            </a:r>
          </a:p>
          <a:p>
            <a:pPr lvl="1"/>
            <a:r>
              <a:rPr lang="en-US" dirty="0" smtClean="0"/>
              <a:t>Specifies the sequence of action to be taken for executing of a test. </a:t>
            </a:r>
          </a:p>
          <a:p>
            <a:r>
              <a:rPr lang="en-US" dirty="0" smtClean="0"/>
              <a:t>An automated test procedure (test script)</a:t>
            </a:r>
          </a:p>
          <a:p>
            <a:pPr lvl="1"/>
            <a:r>
              <a:rPr lang="en-US" dirty="0" smtClean="0"/>
              <a:t>If tests are run using a test execution tool , the sequence of action is specified in a test script</a:t>
            </a:r>
            <a:endParaRPr lang="en-US" dirty="0"/>
          </a:p>
        </p:txBody>
      </p:sp>
      <p:pic>
        <p:nvPicPr>
          <p:cNvPr id="4" name="Picture 3"/>
          <p:cNvPicPr>
            <a:picLocks noChangeAspect="1"/>
          </p:cNvPicPr>
          <p:nvPr/>
        </p:nvPicPr>
        <p:blipFill>
          <a:blip r:embed="rId2"/>
          <a:stretch>
            <a:fillRect/>
          </a:stretch>
        </p:blipFill>
        <p:spPr>
          <a:xfrm>
            <a:off x="5676060" y="1807406"/>
            <a:ext cx="1414114" cy="216276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088380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7936706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27507506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27735078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38711553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2402411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25869981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39150945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4029352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40031224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109</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724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normAutofit/>
          </a:bodyPr>
          <a:lstStyle/>
          <a:p>
            <a:r>
              <a:rPr lang="en-US" dirty="0" smtClean="0"/>
              <a:t>The test execution schedule defines:</a:t>
            </a:r>
          </a:p>
          <a:p>
            <a:pPr lvl="1"/>
            <a:r>
              <a:rPr lang="en-US" dirty="0" smtClean="0"/>
              <a:t>The order of execution of the test procedures &amp; (possibly) automated test scripts</a:t>
            </a:r>
          </a:p>
          <a:p>
            <a:pPr lvl="1"/>
            <a:r>
              <a:rPr lang="en-US" dirty="0" smtClean="0"/>
              <a:t>When they will be executed.</a:t>
            </a:r>
          </a:p>
          <a:p>
            <a:pPr lvl="1"/>
            <a:r>
              <a:rPr lang="en-US" dirty="0" smtClean="0"/>
              <a:t>By whom to be executed.</a:t>
            </a:r>
          </a:p>
          <a:p>
            <a:pPr lvl="1"/>
            <a:endParaRPr lang="en-US" dirty="0" smtClean="0"/>
          </a:p>
          <a:p>
            <a:r>
              <a:rPr lang="en-US" dirty="0" smtClean="0"/>
              <a:t>The test execution schedule will take into account such factors as:</a:t>
            </a:r>
          </a:p>
          <a:p>
            <a:pPr lvl="1"/>
            <a:r>
              <a:rPr lang="en-US" dirty="0" smtClean="0"/>
              <a:t>risks</a:t>
            </a:r>
          </a:p>
          <a:p>
            <a:pPr lvl="1"/>
            <a:r>
              <a:rPr lang="en-US" dirty="0" smtClean="0"/>
              <a:t>regression tests</a:t>
            </a:r>
          </a:p>
          <a:p>
            <a:pPr lvl="1"/>
            <a:r>
              <a:rPr lang="en-US" dirty="0" smtClean="0"/>
              <a:t>prioritization</a:t>
            </a:r>
          </a:p>
          <a:p>
            <a:pPr lvl="1"/>
            <a:r>
              <a:rPr lang="en-US" dirty="0" smtClean="0"/>
              <a:t>technical and logical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41178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8952795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34464707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33425623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254418061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39615677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6573040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500331" y="1551305"/>
            <a:ext cx="10912415"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116</a:t>
            </a:fld>
            <a:endParaRPr lang="en-US"/>
          </a:p>
        </p:txBody>
      </p:sp>
      <p:pic>
        <p:nvPicPr>
          <p:cNvPr id="5" name="Picture 4"/>
          <p:cNvPicPr>
            <a:picLocks noChangeAspect="1"/>
          </p:cNvPicPr>
          <p:nvPr/>
        </p:nvPicPr>
        <p:blipFill>
          <a:blip r:embed="rId2">
            <a:grayscl/>
          </a:blip>
          <a:stretch>
            <a:fillRect/>
          </a:stretch>
        </p:blipFill>
        <p:spPr>
          <a:xfrm>
            <a:off x="2617492" y="2553418"/>
            <a:ext cx="6214467" cy="3862295"/>
          </a:xfrm>
          <a:prstGeom prst="rect">
            <a:avLst/>
          </a:prstGeom>
        </p:spPr>
      </p:pic>
    </p:spTree>
    <p:extLst>
      <p:ext uri="{BB962C8B-B14F-4D97-AF65-F5344CB8AC3E}">
        <p14:creationId xmlns:p14="http://schemas.microsoft.com/office/powerpoint/2010/main" val="41737693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smtClean="0"/>
              <a:t>Testing </a:t>
            </a:r>
            <a:r>
              <a:rPr lang="en-US" dirty="0"/>
              <a:t>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25157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lstStyle/>
          <a:p>
            <a:r>
              <a:rPr lang="en-US" dirty="0"/>
              <a:t>Writing the test procedure is another opportunity to prioritize the tests, to ensure that the best testing is done in the time available</a:t>
            </a:r>
            <a:r>
              <a:rPr lang="en-US" dirty="0" smtClean="0"/>
              <a:t>.</a:t>
            </a:r>
          </a:p>
          <a:p>
            <a:endParaRPr lang="en-US" dirty="0"/>
          </a:p>
          <a:p>
            <a:r>
              <a:rPr lang="en-US" dirty="0"/>
              <a:t>A good </a:t>
            </a:r>
            <a:r>
              <a:rPr lang="en-US" b="1" dirty="0"/>
              <a:t>rule of thumb </a:t>
            </a:r>
            <a:r>
              <a:rPr lang="en-US" dirty="0"/>
              <a:t>is ‘Find the scary stuff first’. However the definition of what is ‘scary’ </a:t>
            </a:r>
            <a:r>
              <a:rPr lang="en-US" dirty="0" smtClean="0"/>
              <a:t>depends on </a:t>
            </a:r>
            <a:r>
              <a:rPr lang="en-US" dirty="0"/>
              <a:t>the business, </a:t>
            </a:r>
            <a:r>
              <a:rPr lang="en-US" dirty="0" smtClean="0"/>
              <a:t>system or project and </a:t>
            </a:r>
            <a:r>
              <a:rPr lang="en-US" dirty="0"/>
              <a:t>on the risks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7806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24913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49757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347526" y="1471605"/>
            <a:ext cx="10953077"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617150" y="4785094"/>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2291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898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4227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280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89263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The test development process</a:t>
            </a:r>
          </a:p>
          <a:p>
            <a:r>
              <a:rPr lang="en-US" dirty="0" smtClean="0"/>
              <a:t>Categories of test design techniques</a:t>
            </a:r>
          </a:p>
          <a:p>
            <a:r>
              <a:rPr lang="en-US" dirty="0" smtClean="0"/>
              <a:t>Case </a:t>
            </a:r>
            <a:r>
              <a:rPr lang="en-US" dirty="0"/>
              <a:t>Study – Knight </a:t>
            </a:r>
            <a:r>
              <a:rPr lang="en-US" dirty="0" smtClean="0"/>
              <a:t>Capital</a:t>
            </a:r>
          </a:p>
          <a:p>
            <a:r>
              <a:rPr lang="en-US" dirty="0"/>
              <a:t>Specification based testing (Black box)</a:t>
            </a:r>
          </a:p>
          <a:p>
            <a:r>
              <a:rPr lang="en-US" dirty="0" smtClean="0"/>
              <a:t>Black </a:t>
            </a:r>
            <a:r>
              <a:rPr lang="en-US" dirty="0"/>
              <a:t>Box Testing Techniques </a:t>
            </a:r>
          </a:p>
          <a:p>
            <a:r>
              <a:rPr lang="en-US" dirty="0"/>
              <a:t>General Testing</a:t>
            </a:r>
          </a:p>
          <a:p>
            <a:r>
              <a:rPr lang="en-US" dirty="0"/>
              <a:t>Experience based 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90433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196664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21</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51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448574" y="1483743"/>
            <a:ext cx="10981426" cy="4578729"/>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049423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normAutofit lnSpcReduction="10000"/>
          </a:bodyPr>
          <a:lstStyle/>
          <a:p>
            <a:r>
              <a:rPr lang="en-US" dirty="0" smtClean="0"/>
              <a:t>Derive </a:t>
            </a:r>
            <a:r>
              <a:rPr lang="en-US" dirty="0"/>
              <a:t>systematically </a:t>
            </a:r>
            <a:r>
              <a:rPr lang="en-US" dirty="0" smtClean="0"/>
              <a:t>test </a:t>
            </a:r>
            <a:r>
              <a:rPr lang="en-US" dirty="0"/>
              <a:t>cases from </a:t>
            </a:r>
            <a:r>
              <a:rPr lang="en-US" dirty="0" smtClean="0"/>
              <a:t>specification</a:t>
            </a:r>
          </a:p>
          <a:p>
            <a:r>
              <a:rPr lang="en-US" dirty="0" smtClean="0"/>
              <a:t>Test </a:t>
            </a:r>
            <a:r>
              <a:rPr lang="en-US" dirty="0"/>
              <a:t>cases are derived from </a:t>
            </a:r>
            <a:r>
              <a:rPr lang="en-US" dirty="0" smtClean="0"/>
              <a:t>how </a:t>
            </a:r>
            <a:r>
              <a:rPr lang="en-US" dirty="0"/>
              <a:t>the software is constructed for example: code and design</a:t>
            </a:r>
            <a:r>
              <a:rPr lang="en-US" dirty="0" smtClean="0"/>
              <a:t>.</a:t>
            </a:r>
            <a:endParaRPr lang="en-US" dirty="0"/>
          </a:p>
          <a:p>
            <a:r>
              <a:rPr lang="en-US" dirty="0" smtClean="0"/>
              <a:t>Using </a:t>
            </a:r>
            <a:r>
              <a:rPr lang="en-US" dirty="0"/>
              <a:t>existing test cases, we can measure the test coverage of the </a:t>
            </a:r>
            <a:r>
              <a:rPr lang="en-US" dirty="0" smtClean="0"/>
              <a:t>software</a:t>
            </a:r>
            <a:endParaRPr lang="en-US" dirty="0"/>
          </a:p>
          <a:p>
            <a:r>
              <a:rPr lang="en-US" dirty="0"/>
              <a:t>Further test cases can be derived systematically to increase the test </a:t>
            </a:r>
            <a:r>
              <a:rPr lang="en-US" dirty="0" smtClean="0"/>
              <a:t>coverage</a:t>
            </a:r>
          </a:p>
          <a:p>
            <a:r>
              <a:rPr lang="en-US" dirty="0"/>
              <a:t>The test cases are derived from the knowledge and experience of people:</a:t>
            </a:r>
          </a:p>
          <a:p>
            <a:pPr lvl="1"/>
            <a:r>
              <a:rPr lang="en-US" dirty="0"/>
              <a:t>Knowledge of testers, developers, users and other stakeholders about the software, its usage and its environment</a:t>
            </a:r>
          </a:p>
          <a:p>
            <a:pPr lvl="1"/>
            <a:r>
              <a:rPr lang="en-US" dirty="0"/>
              <a:t>Knowledge about likely defects and their </a:t>
            </a:r>
            <a:r>
              <a:rPr lang="en-US" dirty="0" smtClean="0"/>
              <a:t>distribution</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2933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85071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989036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534838" y="1475117"/>
            <a:ext cx="10765766" cy="4697083"/>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4161651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56090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491706" y="1397479"/>
            <a:ext cx="10862094" cy="5113049"/>
          </a:xfrm>
        </p:spPr>
        <p:txBody>
          <a:bodyPr>
            <a:normAutofit fontScale="92500" lnSpcReduction="1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566020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89472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a:t>Before we start testing, we need to know </a:t>
            </a:r>
          </a:p>
          <a:p>
            <a:pPr lvl="1"/>
            <a:r>
              <a:rPr lang="en-US" dirty="0" smtClean="0"/>
              <a:t>What </a:t>
            </a:r>
            <a:r>
              <a:rPr lang="en-US" dirty="0"/>
              <a:t>are we trying to test?</a:t>
            </a:r>
          </a:p>
          <a:p>
            <a:pPr lvl="1"/>
            <a:r>
              <a:rPr lang="en-US" dirty="0" smtClean="0"/>
              <a:t>What are </a:t>
            </a:r>
            <a:r>
              <a:rPr lang="en-US" dirty="0"/>
              <a:t>the inputs?</a:t>
            </a:r>
          </a:p>
          <a:p>
            <a:pPr lvl="1"/>
            <a:r>
              <a:rPr lang="en-US" dirty="0" smtClean="0"/>
              <a:t>What are </a:t>
            </a:r>
            <a:r>
              <a:rPr lang="en-US" dirty="0"/>
              <a:t>the </a:t>
            </a:r>
            <a:r>
              <a:rPr lang="en-US" dirty="0" smtClean="0"/>
              <a:t>results that </a:t>
            </a:r>
            <a:r>
              <a:rPr lang="en-US" dirty="0"/>
              <a:t>should be produced by those inputs?</a:t>
            </a:r>
          </a:p>
          <a:p>
            <a:pPr lvl="1"/>
            <a:r>
              <a:rPr lang="en-US" dirty="0" smtClean="0"/>
              <a:t>How </a:t>
            </a:r>
            <a:r>
              <a:rPr lang="en-US" dirty="0"/>
              <a:t>do we </a:t>
            </a:r>
            <a:r>
              <a:rPr lang="en-US" dirty="0" smtClean="0"/>
              <a:t>prepare the </a:t>
            </a:r>
            <a:r>
              <a:rPr lang="en-US" dirty="0"/>
              <a:t>tests?</a:t>
            </a:r>
          </a:p>
          <a:p>
            <a:pPr lvl="1"/>
            <a:r>
              <a:rPr lang="en-US" dirty="0" smtClean="0"/>
              <a:t>How do </a:t>
            </a:r>
            <a:r>
              <a:rPr lang="en-US" dirty="0"/>
              <a:t>we </a:t>
            </a:r>
            <a:r>
              <a:rPr lang="en-US" dirty="0" smtClean="0"/>
              <a:t>run the </a:t>
            </a:r>
            <a:r>
              <a:rPr lang="en-US" dirty="0"/>
              <a:t>tests?</a:t>
            </a:r>
          </a:p>
          <a:p>
            <a:endParaRPr lang="en-US" dirty="0"/>
          </a:p>
          <a:p>
            <a:r>
              <a:rPr lang="en-US" dirty="0"/>
              <a:t>To answer these questions we will look at </a:t>
            </a:r>
          </a:p>
          <a:p>
            <a:pPr lvl="1"/>
            <a:r>
              <a:rPr lang="en-US" dirty="0" smtClean="0"/>
              <a:t>Test </a:t>
            </a:r>
            <a:r>
              <a:rPr lang="en-US" dirty="0"/>
              <a:t>conditions</a:t>
            </a:r>
          </a:p>
          <a:p>
            <a:pPr lvl="1"/>
            <a:r>
              <a:rPr lang="en-US" dirty="0" smtClean="0"/>
              <a:t>Test </a:t>
            </a:r>
            <a:r>
              <a:rPr lang="en-US" dirty="0"/>
              <a:t>cases</a:t>
            </a:r>
          </a:p>
          <a:p>
            <a:pPr lvl="1"/>
            <a:r>
              <a:rPr lang="en-US" dirty="0" smtClean="0"/>
              <a:t>Test </a:t>
            </a:r>
            <a:r>
              <a:rPr lang="en-US" dirty="0"/>
              <a:t>procedures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735080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918359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80377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745588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465827" y="1354347"/>
            <a:ext cx="10887974" cy="4822617"/>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431268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41"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81408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05828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841248" y="3200400"/>
            <a:ext cx="6739128"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1353313" y="1676401"/>
            <a:ext cx="43302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5044440" y="5169027"/>
            <a:ext cx="3810000" cy="1219200"/>
          </a:xfrm>
          <a:prstGeom prst="wedgeRectCallout">
            <a:avLst>
              <a:gd name="adj1" fmla="val -68618"/>
              <a:gd name="adj2" fmla="val -24139"/>
            </a:avLst>
          </a:prstGeom>
          <a:solidFill>
            <a:srgbClr val="FEFDC7"/>
          </a:solidFill>
          <a:ln w="9525">
            <a:solidFill>
              <a:schemeClr val="tx1"/>
            </a:solidFill>
            <a:miter lim="800000"/>
            <a:headEnd/>
            <a:tailEnd type="none" w="sm" len="sm"/>
          </a:ln>
        </p:spPr>
        <p:txBody>
          <a:bodyPr anchor="ctr"/>
          <a:lstStyle/>
          <a:p>
            <a:pPr algn="ctr"/>
            <a:r>
              <a:rPr lang="en-US" sz="2000" dirty="0">
                <a:latin typeface="Candara" panose="020E0502030303020204" pitchFamily="34" charset="0"/>
              </a:rPr>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2212070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3371533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b="1" dirty="0"/>
              <a:t>Single Defect </a:t>
            </a:r>
            <a:r>
              <a:rPr lang="en-US" b="1" dirty="0" smtClean="0"/>
              <a:t>Assumption</a:t>
            </a:r>
            <a:r>
              <a:rPr lang="en-US" dirty="0"/>
              <a:t>: Failures are rarely the result of the simultaneous effects of two (or more) defects.</a:t>
            </a:r>
            <a:endParaRPr lang="en-US" dirty="0" smtClean="0"/>
          </a:p>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54404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xfrm>
            <a:off x="347527" y="1509623"/>
            <a:ext cx="11237748" cy="4667340"/>
          </a:xfrm>
          <a:noFill/>
        </p:spPr>
        <p:txBody>
          <a:bodyPr vert="horz" lIns="92075" tIns="46038" rIns="92075" bIns="46038" rtlCol="0">
            <a:normAutofit/>
          </a:bodyPr>
          <a:lstStyle/>
          <a:p>
            <a:r>
              <a:rPr lang="en-US" i="1" dirty="0" smtClean="0"/>
              <a:t>The </a:t>
            </a:r>
            <a:r>
              <a:rPr lang="en-US" i="1" dirty="0"/>
              <a:t>basic idea is to divide a set of </a:t>
            </a:r>
            <a:r>
              <a:rPr lang="en-US" i="1" dirty="0" smtClean="0"/>
              <a:t>test conditions </a:t>
            </a:r>
            <a:r>
              <a:rPr lang="en-US" i="1" dirty="0"/>
              <a:t>into sub groups or sub </a:t>
            </a:r>
            <a:r>
              <a:rPr lang="en-US" i="1" dirty="0" smtClean="0"/>
              <a:t>sets (</a:t>
            </a:r>
            <a:r>
              <a:rPr lang="en-US" i="1" dirty="0"/>
              <a:t>partitions) that can be considered the same .</a:t>
            </a:r>
          </a:p>
          <a:p>
            <a:endParaRPr lang="en-US" i="1" dirty="0"/>
          </a:p>
          <a:p>
            <a:r>
              <a:rPr lang="en-US" i="1" dirty="0"/>
              <a:t>It is important that the different </a:t>
            </a:r>
            <a:r>
              <a:rPr lang="en-US" i="1" dirty="0" smtClean="0"/>
              <a:t>partitions do </a:t>
            </a:r>
            <a:r>
              <a:rPr lang="en-US" i="1" dirty="0"/>
              <a:t>not have common elements</a:t>
            </a:r>
          </a:p>
          <a:p>
            <a:endParaRPr lang="en-US" i="1" dirty="0"/>
          </a:p>
          <a:p>
            <a:r>
              <a:rPr lang="en-US" i="1" dirty="0"/>
              <a:t>We need only to test one condition </a:t>
            </a:r>
            <a:r>
              <a:rPr lang="en-US" i="1" dirty="0" smtClean="0"/>
              <a:t>from each </a:t>
            </a:r>
            <a:r>
              <a:rPr lang="en-US" i="1" dirty="0"/>
              <a:t>partition , because all the conditions </a:t>
            </a:r>
            <a:r>
              <a:rPr lang="en-US" i="1" dirty="0" smtClean="0"/>
              <a:t>in the </a:t>
            </a:r>
            <a:r>
              <a:rPr lang="en-US" i="1" dirty="0"/>
              <a:t>same partition will be treated in </a:t>
            </a:r>
            <a:r>
              <a:rPr lang="en-US" i="1" dirty="0" smtClean="0"/>
              <a:t>the same </a:t>
            </a:r>
            <a:r>
              <a:rPr lang="en-US" i="1" dirty="0"/>
              <a:t>way by the software.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7590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The test design process can be done in different ways, from very informal (little or no documentation), to very formal. </a:t>
            </a:r>
          </a:p>
          <a:p>
            <a:r>
              <a:rPr lang="en-US" dirty="0"/>
              <a:t>The level of formality depends on the context of the testing, including:</a:t>
            </a:r>
          </a:p>
        </p:txBody>
      </p:sp>
      <p:pic>
        <p:nvPicPr>
          <p:cNvPr id="4" name="Picture 3"/>
          <p:cNvPicPr>
            <a:picLocks noChangeAspect="1"/>
          </p:cNvPicPr>
          <p:nvPr/>
        </p:nvPicPr>
        <p:blipFill>
          <a:blip r:embed="rId2"/>
          <a:stretch>
            <a:fillRect/>
          </a:stretch>
        </p:blipFill>
        <p:spPr>
          <a:xfrm>
            <a:off x="2938324" y="3475462"/>
            <a:ext cx="5455868" cy="228860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9791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9175716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872751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926125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212615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536410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633163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26685758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3003438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570917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347527" y="1630393"/>
            <a:ext cx="11263628" cy="4725958"/>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70537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development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Test analysis</a:t>
            </a:r>
          </a:p>
          <a:p>
            <a:pPr marL="514350" indent="-514350">
              <a:buFont typeface="+mj-lt"/>
              <a:buAutoNum type="arabicPeriod"/>
            </a:pPr>
            <a:r>
              <a:rPr lang="en-US" dirty="0" smtClean="0"/>
              <a:t>Test design</a:t>
            </a:r>
          </a:p>
          <a:p>
            <a:pPr marL="514350" indent="-514350">
              <a:buFont typeface="+mj-lt"/>
              <a:buAutoNum type="arabicPeriod"/>
            </a:pPr>
            <a:r>
              <a:rPr lang="en-US" dirty="0" smtClean="0"/>
              <a:t>Test implementation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70965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dirty="0"/>
              <a:t>Don</a:t>
            </a:r>
            <a:r>
              <a:rPr lang="en-US" altLang="ja-JP" dirty="0"/>
              <a:t>’t 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1189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988088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ext uri="{D42A27DB-BD31-4B8C-83A1-F6EECF244321}">
                <p14:modId xmlns:p14="http://schemas.microsoft.com/office/powerpoint/2010/main" val="937702398"/>
              </p:ext>
            </p:extLst>
          </p:nvPr>
        </p:nvGraphicFramePr>
        <p:xfrm>
          <a:off x="1217762" y="2187258"/>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42343001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ext uri="{D42A27DB-BD31-4B8C-83A1-F6EECF244321}">
                <p14:modId xmlns:p14="http://schemas.microsoft.com/office/powerpoint/2010/main" val="3145915053"/>
              </p:ext>
            </p:extLst>
          </p:nvPr>
        </p:nvGraphicFramePr>
        <p:xfrm>
          <a:off x="1197576" y="2007571"/>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4206653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ext uri="{D42A27DB-BD31-4B8C-83A1-F6EECF244321}">
                <p14:modId xmlns:p14="http://schemas.microsoft.com/office/powerpoint/2010/main" val="375255147"/>
              </p:ext>
            </p:extLst>
          </p:nvPr>
        </p:nvGraphicFramePr>
        <p:xfrm>
          <a:off x="1354577" y="186126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53076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712107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a:t>
            </a:r>
            <a:r>
              <a:rPr lang="en-US" dirty="0" smtClean="0"/>
              <a:t>Partitioning</a:t>
            </a:r>
            <a:endParaRPr lang="en-US" dirty="0"/>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69391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a:t>
            </a:r>
            <a:r>
              <a:rPr lang="en-US" dirty="0" smtClean="0"/>
              <a:t>Partitioning</a:t>
            </a:r>
            <a:endParaRPr lang="en-US" dirty="0"/>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378324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51539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301781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Test analysis</a:t>
            </a:r>
            <a:endParaRPr lang="en-US" dirty="0"/>
          </a:p>
        </p:txBody>
      </p:sp>
      <p:sp>
        <p:nvSpPr>
          <p:cNvPr id="3" name="Content Placeholder 2"/>
          <p:cNvSpPr>
            <a:spLocks noGrp="1"/>
          </p:cNvSpPr>
          <p:nvPr>
            <p:ph idx="1"/>
          </p:nvPr>
        </p:nvSpPr>
        <p:spPr/>
        <p:txBody>
          <a:bodyPr>
            <a:normAutofit lnSpcReduction="10000"/>
          </a:bodyPr>
          <a:lstStyle/>
          <a:p>
            <a:r>
              <a:rPr lang="en-US" b="1" dirty="0"/>
              <a:t>The test basis documentation </a:t>
            </a:r>
            <a:r>
              <a:rPr lang="en-US" dirty="0"/>
              <a:t>is analyzed in order to determine </a:t>
            </a:r>
            <a:r>
              <a:rPr lang="en-US" i="1" dirty="0" smtClean="0"/>
              <a:t>what </a:t>
            </a:r>
            <a:r>
              <a:rPr lang="en-US" dirty="0" smtClean="0"/>
              <a:t>to </a:t>
            </a:r>
            <a:r>
              <a:rPr lang="en-US" dirty="0"/>
              <a:t>test, i.e. to </a:t>
            </a:r>
            <a:r>
              <a:rPr lang="en-US" i="1" dirty="0"/>
              <a:t>identify </a:t>
            </a:r>
            <a:r>
              <a:rPr lang="en-US" i="1" dirty="0" smtClean="0"/>
              <a:t>the test </a:t>
            </a:r>
            <a:r>
              <a:rPr lang="en-US" i="1" dirty="0"/>
              <a:t>conditions</a:t>
            </a:r>
            <a:r>
              <a:rPr lang="en-US" dirty="0"/>
              <a:t>. </a:t>
            </a:r>
            <a:endParaRPr lang="en-US" dirty="0" smtClean="0"/>
          </a:p>
          <a:p>
            <a:endParaRPr lang="en-US" dirty="0"/>
          </a:p>
          <a:p>
            <a:r>
              <a:rPr lang="en-US" dirty="0"/>
              <a:t>Test condition </a:t>
            </a:r>
            <a:r>
              <a:rPr lang="en-US" i="1" dirty="0"/>
              <a:t>(Def.) </a:t>
            </a:r>
            <a:r>
              <a:rPr lang="en-US" dirty="0"/>
              <a:t>= an </a:t>
            </a:r>
            <a:r>
              <a:rPr lang="en-US" dirty="0" smtClean="0"/>
              <a:t>item or event that </a:t>
            </a:r>
            <a:r>
              <a:rPr lang="en-US" dirty="0"/>
              <a:t>could be verified by one or more test cases </a:t>
            </a:r>
            <a:endParaRPr lang="en-US" dirty="0" smtClean="0"/>
          </a:p>
          <a:p>
            <a:endParaRPr lang="en-US" dirty="0"/>
          </a:p>
          <a:p>
            <a:r>
              <a:rPr lang="en-US" b="1" dirty="0"/>
              <a:t>Examples of test conditions</a:t>
            </a:r>
            <a:endParaRPr lang="en-US" dirty="0"/>
          </a:p>
          <a:p>
            <a:pPr lvl="1"/>
            <a:r>
              <a:rPr lang="en-US" dirty="0" smtClean="0"/>
              <a:t>A </a:t>
            </a:r>
            <a:r>
              <a:rPr lang="en-US" dirty="0"/>
              <a:t>function</a:t>
            </a:r>
          </a:p>
          <a:p>
            <a:pPr lvl="1"/>
            <a:r>
              <a:rPr lang="en-US" dirty="0" smtClean="0"/>
              <a:t>A </a:t>
            </a:r>
            <a:r>
              <a:rPr lang="en-US" dirty="0"/>
              <a:t>transaction</a:t>
            </a:r>
          </a:p>
          <a:p>
            <a:pPr lvl="1"/>
            <a:r>
              <a:rPr lang="en-US" dirty="0" smtClean="0"/>
              <a:t>A </a:t>
            </a:r>
            <a:r>
              <a:rPr lang="en-US" dirty="0"/>
              <a:t>quality characteristic </a:t>
            </a:r>
          </a:p>
          <a:p>
            <a:pPr lvl="1"/>
            <a:r>
              <a:rPr lang="en-US" dirty="0" smtClean="0"/>
              <a:t>Other</a:t>
            </a:r>
            <a:r>
              <a:rPr lang="fr-FR" dirty="0" smtClean="0"/>
              <a:t> </a:t>
            </a:r>
            <a:r>
              <a:rPr lang="fr-FR" dirty="0"/>
              <a:t>structural </a:t>
            </a:r>
            <a:r>
              <a:rPr lang="en-US" dirty="0" smtClean="0"/>
              <a:t>elements</a:t>
            </a:r>
            <a:r>
              <a:rPr lang="fr-FR" dirty="0" smtClean="0"/>
              <a:t> </a:t>
            </a:r>
            <a:r>
              <a:rPr lang="fr-FR" dirty="0"/>
              <a:t>(menus in web pages, etc.)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642301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817892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8771131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088985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3924192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5202764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84030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dirty="0"/>
              <a:t>Boundary Value Analysis - examples</a:t>
            </a:r>
          </a:p>
        </p:txBody>
      </p:sp>
      <p:sp>
        <p:nvSpPr>
          <p:cNvPr id="24579" name="Rectangle 18"/>
          <p:cNvSpPr>
            <a:spLocks noGrp="1" noChangeArrowheads="1"/>
          </p:cNvSpPr>
          <p:nvPr>
            <p:ph idx="1"/>
          </p:nvPr>
        </p:nvSpPr>
        <p:spPr/>
        <p:txBody>
          <a:bodyPr>
            <a:normAutofit/>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66</a:t>
            </a:fld>
            <a:endParaRPr lang="en-US" dirty="0">
              <a:solidFill>
                <a:schemeClr val="tx2"/>
              </a:solidFill>
            </a:endParaRPr>
          </a:p>
        </p:txBody>
      </p:sp>
      <p:graphicFrame>
        <p:nvGraphicFramePr>
          <p:cNvPr id="168123" name="Group 187"/>
          <p:cNvGraphicFramePr>
            <a:graphicFrameLocks noGrp="1"/>
          </p:cNvGraphicFramePr>
          <p:nvPr>
            <p:ph sz="half" idx="4294967295"/>
            <p:extLst>
              <p:ext uri="{D42A27DB-BD31-4B8C-83A1-F6EECF244321}">
                <p14:modId xmlns:p14="http://schemas.microsoft.com/office/powerpoint/2010/main" val="4134334741"/>
              </p:ext>
            </p:extLst>
          </p:nvPr>
        </p:nvGraphicFramePr>
        <p:xfrm>
          <a:off x="2449902" y="522151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31904" cy="369332"/>
          </a:xfrm>
          <a:prstGeom prst="rect">
            <a:avLst/>
          </a:prstGeom>
          <a:noFill/>
          <a:ln w="9525">
            <a:noFill/>
            <a:miter lim="800000"/>
            <a:headEnd/>
            <a:tailEnd/>
          </a:ln>
        </p:spPr>
        <p:txBody>
          <a:bodyPr wrap="none">
            <a:spAutoFit/>
          </a:bodyPr>
          <a:lstStyle/>
          <a:p>
            <a:r>
              <a:rPr lang="en-US" dirty="0">
                <a:latin typeface="Candara" panose="020E0502030303020204" pitchFamily="34" charset="0"/>
              </a:rPr>
              <a:t>Char</a:t>
            </a:r>
          </a:p>
        </p:txBody>
      </p:sp>
      <p:sp>
        <p:nvSpPr>
          <p:cNvPr id="24622" name="Text Box 189"/>
          <p:cNvSpPr txBox="1">
            <a:spLocks noChangeArrowheads="1"/>
          </p:cNvSpPr>
          <p:nvPr/>
        </p:nvSpPr>
        <p:spPr bwMode="auto">
          <a:xfrm>
            <a:off x="1508761" y="5711952"/>
            <a:ext cx="700833" cy="369332"/>
          </a:xfrm>
          <a:prstGeom prst="rect">
            <a:avLst/>
          </a:prstGeom>
          <a:noFill/>
          <a:ln w="9525">
            <a:noFill/>
            <a:miter lim="800000"/>
            <a:headEnd/>
            <a:tailEnd/>
          </a:ln>
        </p:spPr>
        <p:txBody>
          <a:bodyPr wrap="none">
            <a:spAutoFit/>
          </a:bodyPr>
          <a:lstStyle/>
          <a:p>
            <a:r>
              <a:rPr lang="en-US" dirty="0">
                <a:latin typeface="Candara" panose="020E0502030303020204" pitchFamily="34" charset="0"/>
              </a:rPr>
              <a:t>ASCII</a:t>
            </a:r>
          </a:p>
        </p:txBody>
      </p:sp>
    </p:spTree>
    <p:extLst>
      <p:ext uri="{BB962C8B-B14F-4D97-AF65-F5344CB8AC3E}">
        <p14:creationId xmlns:p14="http://schemas.microsoft.com/office/powerpoint/2010/main" val="3696051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28164744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38078146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753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possibilities</a:t>
            </a:r>
            <a:endParaRPr lang="en-US" dirty="0"/>
          </a:p>
        </p:txBody>
      </p:sp>
      <p:sp>
        <p:nvSpPr>
          <p:cNvPr id="3" name="Content Placeholder 2"/>
          <p:cNvSpPr>
            <a:spLocks noGrp="1"/>
          </p:cNvSpPr>
          <p:nvPr>
            <p:ph idx="1"/>
          </p:nvPr>
        </p:nvSpPr>
        <p:spPr/>
        <p:txBody>
          <a:bodyPr/>
          <a:lstStyle/>
          <a:p>
            <a:r>
              <a:rPr lang="en-US" b="1" dirty="0"/>
              <a:t>“Throw a wide net!”</a:t>
            </a:r>
            <a:endParaRPr lang="en-US" dirty="0"/>
          </a:p>
          <a:p>
            <a:r>
              <a:rPr lang="en-US" dirty="0"/>
              <a:t>First; identify as many test conditions as possible</a:t>
            </a:r>
          </a:p>
          <a:p>
            <a:r>
              <a:rPr lang="en-US" dirty="0"/>
              <a:t>Second; </a:t>
            </a:r>
            <a:r>
              <a:rPr lang="en-US" dirty="0" smtClean="0"/>
              <a:t>select which </a:t>
            </a:r>
            <a:r>
              <a:rPr lang="en-US" dirty="0"/>
              <a:t>one to develop in more detail</a:t>
            </a:r>
          </a:p>
          <a:p>
            <a:r>
              <a:rPr lang="en-US" dirty="0"/>
              <a:t>We can't test everything (P2). We have to select a subset of all possible tests, but this subset must have a high probability of </a:t>
            </a:r>
            <a:r>
              <a:rPr lang="en-US" dirty="0" smtClean="0"/>
              <a:t>finding most </a:t>
            </a:r>
            <a:r>
              <a:rPr lang="en-US" dirty="0"/>
              <a:t>of the </a:t>
            </a:r>
            <a:r>
              <a:rPr lang="en-US" dirty="0" smtClean="0"/>
              <a:t>defects in </a:t>
            </a:r>
            <a:r>
              <a:rPr lang="en-US" dirty="0"/>
              <a:t>the system.</a:t>
            </a:r>
          </a:p>
          <a:p>
            <a:r>
              <a:rPr lang="en-US" dirty="0"/>
              <a:t>We need a suitable  test design technique to guide our selection and to </a:t>
            </a:r>
            <a:r>
              <a:rPr lang="en-US" dirty="0" smtClean="0"/>
              <a:t>prioritize the </a:t>
            </a:r>
            <a:r>
              <a:rPr lang="en-US" dirty="0"/>
              <a:t>test conditions.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064972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a:t>
            </a:r>
            <a:r>
              <a:rPr lang="en-US" dirty="0" smtClean="0"/>
              <a:t>(min </a:t>
            </a:r>
            <a:r>
              <a:rPr lang="en-US" dirty="0"/>
              <a:t>and </a:t>
            </a:r>
            <a:r>
              <a:rPr lang="en-US" dirty="0" smtClean="0"/>
              <a:t>max), </a:t>
            </a:r>
            <a:r>
              <a:rPr lang="en-US" dirty="0"/>
              <a:t>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9861051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5592916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a:t>
            </a:r>
            <a:r>
              <a:rPr lang="en-US" dirty="0" smtClean="0"/>
              <a:t>implement</a:t>
            </a:r>
          </a:p>
          <a:p>
            <a:pPr lvl="1"/>
            <a:endParaRPr lang="en-US" dirty="0"/>
          </a:p>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06989582"/>
              </p:ext>
            </p:extLst>
          </p:nvPr>
        </p:nvGraphicFramePr>
        <p:xfrm>
          <a:off x="1733699" y="4298771"/>
          <a:ext cx="8128000" cy="185420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latin typeface="Candara" panose="020E0502030303020204" pitchFamily="34" charset="0"/>
                      </a:endParaRPr>
                    </a:p>
                  </a:txBody>
                  <a:tcPr/>
                </a:tc>
                <a:tc>
                  <a:txBody>
                    <a:bodyPr/>
                    <a:lstStyle/>
                    <a:p>
                      <a:pPr algn="ctr"/>
                      <a:r>
                        <a:rPr lang="en-US" dirty="0" smtClean="0"/>
                        <a:t>P</a:t>
                      </a:r>
                      <a:endParaRPr lang="en-US" dirty="0">
                        <a:latin typeface="Candara" panose="020E0502030303020204" pitchFamily="34" charset="0"/>
                      </a:endParaRPr>
                    </a:p>
                  </a:txBody>
                  <a:tcPr/>
                </a:tc>
                <a:tc>
                  <a:txBody>
                    <a:bodyPr/>
                    <a:lstStyle/>
                    <a:p>
                      <a:pPr algn="ctr"/>
                      <a:r>
                        <a:rPr lang="en-US" dirty="0" smtClean="0"/>
                        <a:t>Q</a:t>
                      </a:r>
                      <a:endParaRPr lang="en-US" dirty="0">
                        <a:latin typeface="Candara" panose="020E0502030303020204" pitchFamily="34" charset="0"/>
                      </a:endParaRPr>
                    </a:p>
                  </a:txBody>
                  <a:tcPr/>
                </a:tc>
                <a:tc>
                  <a:txBody>
                    <a:bodyPr/>
                    <a:lstStyle/>
                    <a:p>
                      <a:pPr algn="ctr"/>
                      <a:r>
                        <a:rPr lang="en-US" dirty="0" smtClean="0"/>
                        <a:t>P </a:t>
                      </a:r>
                      <a:r>
                        <a:rPr lang="el-GR" dirty="0" smtClean="0"/>
                        <a:t>ᴧ</a:t>
                      </a:r>
                      <a:r>
                        <a:rPr lang="en-US" dirty="0" smtClean="0"/>
                        <a:t> Q</a:t>
                      </a:r>
                      <a:endParaRPr lang="en-US" dirty="0">
                        <a:latin typeface="Candara" panose="020E0502030303020204" pitchFamily="34" charset="0"/>
                      </a:endParaRPr>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2802216504"/>
                  </a:ext>
                </a:extLst>
              </a:tr>
              <a:tr h="370840">
                <a:tc>
                  <a:txBody>
                    <a:bodyPr/>
                    <a:lstStyle/>
                    <a:p>
                      <a:r>
                        <a:rPr lang="en-US" smtClean="0"/>
                        <a:t>Case 4</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9796297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t>
            </a:r>
            <a:r>
              <a:rPr lang="en-US" dirty="0" smtClean="0"/>
              <a:t>analyzed, </a:t>
            </a:r>
            <a:r>
              <a:rPr lang="en-US" dirty="0"/>
              <a:t>and </a:t>
            </a:r>
            <a:r>
              <a:rPr lang="en-US" dirty="0" smtClean="0"/>
              <a:t>actions of </a:t>
            </a:r>
            <a:r>
              <a:rPr lang="en-US" dirty="0"/>
              <a:t>the system are </a:t>
            </a:r>
            <a:r>
              <a:rPr lang="en-US" dirty="0" smtClean="0"/>
              <a:t>identified.</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 </a:t>
            </a:r>
            <a:r>
              <a:rPr lang="en-US" dirty="0" smtClean="0"/>
              <a:t>useful</a:t>
            </a:r>
            <a:endParaRPr lang="en-US" dirty="0"/>
          </a:p>
          <a:p>
            <a:r>
              <a:rPr lang="en-US" dirty="0" smtClean="0"/>
              <a:t>The </a:t>
            </a:r>
            <a:r>
              <a:rPr lang="en-US" dirty="0"/>
              <a:t>decision table contains the triggering </a:t>
            </a:r>
            <a:r>
              <a:rPr lang="en-US" dirty="0" smtClean="0"/>
              <a:t>conditions</a:t>
            </a:r>
          </a:p>
          <a:p>
            <a:pPr lvl="1"/>
            <a:r>
              <a:rPr lang="en-US" dirty="0" smtClean="0"/>
              <a:t>all combinations </a:t>
            </a:r>
            <a:r>
              <a:rPr lang="en-US" dirty="0"/>
              <a:t>of true and false for all input conditions, and </a:t>
            </a:r>
            <a:endParaRPr lang="en-US" dirty="0" smtClean="0"/>
          </a:p>
          <a:p>
            <a:pPr lvl="1"/>
            <a:r>
              <a:rPr lang="en-US" dirty="0" smtClean="0"/>
              <a:t>the 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466949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347527" y="1382970"/>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pic>
        <p:nvPicPr>
          <p:cNvPr id="5" name="Picture 4"/>
          <p:cNvPicPr>
            <a:picLocks noChangeAspect="1"/>
          </p:cNvPicPr>
          <p:nvPr/>
        </p:nvPicPr>
        <p:blipFill>
          <a:blip r:embed="rId2"/>
          <a:stretch>
            <a:fillRect/>
          </a:stretch>
        </p:blipFill>
        <p:spPr>
          <a:xfrm>
            <a:off x="6474615" y="3883085"/>
            <a:ext cx="3638649" cy="2609790"/>
          </a:xfrm>
          <a:prstGeom prst="rect">
            <a:avLst/>
          </a:prstGeom>
        </p:spPr>
      </p:pic>
    </p:spTree>
    <p:extLst>
      <p:ext uri="{BB962C8B-B14F-4D97-AF65-F5344CB8AC3E}">
        <p14:creationId xmlns:p14="http://schemas.microsoft.com/office/powerpoint/2010/main" val="23327747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graphicFrame>
        <p:nvGraphicFramePr>
          <p:cNvPr id="5" name="object 7"/>
          <p:cNvGraphicFramePr>
            <a:graphicFrameLocks noGrp="1"/>
          </p:cNvGraphicFramePr>
          <p:nvPr>
            <p:extLst>
              <p:ext uri="{D42A27DB-BD31-4B8C-83A1-F6EECF244321}">
                <p14:modId xmlns:p14="http://schemas.microsoft.com/office/powerpoint/2010/main" val="1351184801"/>
              </p:ext>
            </p:extLst>
          </p:nvPr>
        </p:nvGraphicFramePr>
        <p:xfrm>
          <a:off x="812321" y="1379063"/>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510937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graphicFrame>
        <p:nvGraphicFramePr>
          <p:cNvPr id="5" name="object 9"/>
          <p:cNvGraphicFramePr>
            <a:graphicFrameLocks noGrp="1"/>
          </p:cNvGraphicFramePr>
          <p:nvPr>
            <p:extLst>
              <p:ext uri="{D42A27DB-BD31-4B8C-83A1-F6EECF244321}">
                <p14:modId xmlns:p14="http://schemas.microsoft.com/office/powerpoint/2010/main" val="316071953"/>
              </p:ext>
            </p:extLst>
          </p:nvPr>
        </p:nvGraphicFramePr>
        <p:xfrm>
          <a:off x="1068545" y="1484397"/>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343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graphicFrame>
        <p:nvGraphicFramePr>
          <p:cNvPr id="5" name="object 10"/>
          <p:cNvGraphicFramePr>
            <a:graphicFrameLocks noGrp="1"/>
          </p:cNvGraphicFramePr>
          <p:nvPr>
            <p:extLst>
              <p:ext uri="{D42A27DB-BD31-4B8C-83A1-F6EECF244321}">
                <p14:modId xmlns:p14="http://schemas.microsoft.com/office/powerpoint/2010/main" val="3038425543"/>
              </p:ext>
            </p:extLst>
          </p:nvPr>
        </p:nvGraphicFramePr>
        <p:xfrm>
          <a:off x="1105064" y="1540953"/>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7795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434074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860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Test design</a:t>
            </a:r>
            <a:endParaRPr lang="en-US" dirty="0"/>
          </a:p>
        </p:txBody>
      </p:sp>
      <p:sp>
        <p:nvSpPr>
          <p:cNvPr id="3" name="Content Placeholder 2"/>
          <p:cNvSpPr>
            <a:spLocks noGrp="1"/>
          </p:cNvSpPr>
          <p:nvPr>
            <p:ph idx="1"/>
          </p:nvPr>
        </p:nvSpPr>
        <p:spPr/>
        <p:txBody>
          <a:bodyPr>
            <a:normAutofit/>
          </a:bodyPr>
          <a:lstStyle/>
          <a:p>
            <a:r>
              <a:rPr lang="en-US" dirty="0"/>
              <a:t>During test design:</a:t>
            </a:r>
          </a:p>
          <a:p>
            <a:pPr marL="0" indent="0">
              <a:buNone/>
            </a:pPr>
            <a:endParaRPr lang="en-US" dirty="0" smtClean="0"/>
          </a:p>
          <a:p>
            <a:pPr marL="0" indent="0">
              <a:buNone/>
            </a:pPr>
            <a:endParaRPr lang="en-US" dirty="0"/>
          </a:p>
          <a:p>
            <a:pPr marL="0" indent="0">
              <a:buNone/>
            </a:pPr>
            <a:r>
              <a:rPr lang="en-US" dirty="0" smtClean="0"/>
              <a:t>    are </a:t>
            </a:r>
            <a:r>
              <a:rPr lang="en-US" dirty="0"/>
              <a:t>created and specified</a:t>
            </a:r>
            <a:r>
              <a:rPr lang="en-US" dirty="0" smtClean="0"/>
              <a:t>.</a:t>
            </a:r>
          </a:p>
          <a:p>
            <a:pPr marL="0" indent="0">
              <a:buNone/>
            </a:pPr>
            <a:endParaRPr lang="en-US" sz="1600" dirty="0"/>
          </a:p>
          <a:p>
            <a:r>
              <a:rPr lang="en-US" b="1" dirty="0"/>
              <a:t>Test case </a:t>
            </a:r>
            <a:r>
              <a:rPr lang="en-US" dirty="0"/>
              <a:t>= a set of</a:t>
            </a:r>
            <a:r>
              <a:rPr lang="en-US" dirty="0" smtClean="0"/>
              <a:t>:</a:t>
            </a:r>
          </a:p>
          <a:p>
            <a:endParaRPr lang="en-US" dirty="0"/>
          </a:p>
          <a:p>
            <a:endParaRPr lang="en-US" sz="4800" dirty="0" smtClean="0"/>
          </a:p>
          <a:p>
            <a:pPr marL="0" indent="0">
              <a:buNone/>
            </a:pPr>
            <a:r>
              <a:rPr lang="en-US" dirty="0" smtClean="0"/>
              <a:t>     developed </a:t>
            </a:r>
            <a:r>
              <a:rPr lang="en-US" dirty="0"/>
              <a:t>to cover certain test condition(s).</a:t>
            </a:r>
          </a:p>
        </p:txBody>
      </p:sp>
      <p:pic>
        <p:nvPicPr>
          <p:cNvPr id="4" name="Picture 3"/>
          <p:cNvPicPr>
            <a:picLocks noChangeAspect="1"/>
          </p:cNvPicPr>
          <p:nvPr/>
        </p:nvPicPr>
        <p:blipFill>
          <a:blip r:embed="rId2"/>
          <a:stretch>
            <a:fillRect/>
          </a:stretch>
        </p:blipFill>
        <p:spPr>
          <a:xfrm>
            <a:off x="1437640" y="1922438"/>
            <a:ext cx="4227323" cy="1033902"/>
          </a:xfrm>
          <a:prstGeom prst="rect">
            <a:avLst/>
          </a:prstGeom>
        </p:spPr>
      </p:pic>
      <p:graphicFrame>
        <p:nvGraphicFramePr>
          <p:cNvPr id="5" name="Diagram 4"/>
          <p:cNvGraphicFramePr/>
          <p:nvPr>
            <p:extLst/>
          </p:nvPr>
        </p:nvGraphicFramePr>
        <p:xfrm>
          <a:off x="1437640" y="4001294"/>
          <a:ext cx="8940800" cy="211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1262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7393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268387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16792337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03377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612475" y="1380226"/>
            <a:ext cx="10620555" cy="5112649"/>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017" y="197052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010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pic>
        <p:nvPicPr>
          <p:cNvPr id="6" name="Picture 5"/>
          <p:cNvPicPr>
            <a:picLocks noChangeAspect="1"/>
          </p:cNvPicPr>
          <p:nvPr/>
        </p:nvPicPr>
        <p:blipFill>
          <a:blip r:embed="rId2"/>
          <a:stretch>
            <a:fillRect/>
          </a:stretch>
        </p:blipFill>
        <p:spPr>
          <a:xfrm>
            <a:off x="5421953" y="1948342"/>
            <a:ext cx="6377293" cy="2994179"/>
          </a:xfrm>
          <a:prstGeom prst="rect">
            <a:avLst/>
          </a:prstGeom>
        </p:spPr>
      </p:pic>
      <p:sp>
        <p:nvSpPr>
          <p:cNvPr id="8" name="Rectangle 7"/>
          <p:cNvSpPr/>
          <p:nvPr/>
        </p:nvSpPr>
        <p:spPr>
          <a:xfrm>
            <a:off x="569976" y="4568597"/>
            <a:ext cx="9151994" cy="1754326"/>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3736012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734683" y="169824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3" y="3211085"/>
            <a:ext cx="8934079" cy="2584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rotWithShape="1">
          <a:blip r:embed="rId3">
            <a:extLst>
              <a:ext uri="{28A0092B-C50C-407E-A947-70E740481C1C}">
                <a14:useLocalDpi xmlns:a14="http://schemas.microsoft.com/office/drawing/2010/main" val="0"/>
              </a:ext>
            </a:extLst>
          </a:blip>
          <a:srcRect b="5165"/>
          <a:stretch/>
        </p:blipFill>
        <p:spPr bwMode="auto">
          <a:xfrm>
            <a:off x="6823494" y="1207301"/>
            <a:ext cx="5026617" cy="220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347526" y="1406880"/>
            <a:ext cx="11556927" cy="4746091"/>
          </a:xfrm>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7571554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508958" y="1475117"/>
            <a:ext cx="8735626" cy="4701846"/>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pic>
        <p:nvPicPr>
          <p:cNvPr id="5" name="Picture 4"/>
          <p:cNvPicPr>
            <a:picLocks noChangeAspect="1"/>
          </p:cNvPicPr>
          <p:nvPr/>
        </p:nvPicPr>
        <p:blipFill>
          <a:blip r:embed="rId2"/>
          <a:stretch>
            <a:fillRect/>
          </a:stretch>
        </p:blipFill>
        <p:spPr>
          <a:xfrm>
            <a:off x="9134534" y="1671224"/>
            <a:ext cx="2787533" cy="4357726"/>
          </a:xfrm>
          <a:prstGeom prst="rect">
            <a:avLst/>
          </a:prstGeom>
        </p:spPr>
      </p:pic>
    </p:spTree>
    <p:extLst>
      <p:ext uri="{BB962C8B-B14F-4D97-AF65-F5344CB8AC3E}">
        <p14:creationId xmlns:p14="http://schemas.microsoft.com/office/powerpoint/2010/main" val="3778497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534838" y="1414732"/>
            <a:ext cx="10818962" cy="4478049"/>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pic>
        <p:nvPicPr>
          <p:cNvPr id="5" name="Picture 4"/>
          <p:cNvPicPr>
            <a:picLocks noChangeAspect="1"/>
          </p:cNvPicPr>
          <p:nvPr/>
        </p:nvPicPr>
        <p:blipFill>
          <a:blip r:embed="rId2"/>
          <a:stretch>
            <a:fillRect/>
          </a:stretch>
        </p:blipFill>
        <p:spPr>
          <a:xfrm>
            <a:off x="6607338" y="2284157"/>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747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oracle</a:t>
            </a:r>
            <a:endParaRPr lang="en-US" dirty="0"/>
          </a:p>
        </p:txBody>
      </p:sp>
      <p:sp>
        <p:nvSpPr>
          <p:cNvPr id="3" name="Content Placeholder 2"/>
          <p:cNvSpPr>
            <a:spLocks noGrp="1"/>
          </p:cNvSpPr>
          <p:nvPr>
            <p:ph idx="1"/>
          </p:nvPr>
        </p:nvSpPr>
        <p:spPr/>
        <p:txBody>
          <a:bodyPr>
            <a:normAutofit/>
          </a:bodyPr>
          <a:lstStyle/>
          <a:p>
            <a:r>
              <a:rPr lang="en-US" dirty="0" smtClean="0"/>
              <a:t>In order to know what the system should do, we need to have a source of information about the correct behavior of the system an oracle</a:t>
            </a:r>
          </a:p>
          <a:p>
            <a:r>
              <a:rPr lang="en-US" dirty="0" smtClean="0"/>
              <a:t>Expected results include:</a:t>
            </a:r>
          </a:p>
          <a:p>
            <a:endParaRPr lang="en-US" dirty="0"/>
          </a:p>
          <a:p>
            <a:endParaRPr lang="en-US" dirty="0" smtClean="0"/>
          </a:p>
          <a:p>
            <a:endParaRPr lang="en-US" dirty="0" smtClean="0"/>
          </a:p>
          <a:p>
            <a:r>
              <a:rPr lang="en-US" dirty="0" smtClean="0"/>
              <a:t>If expected results have not been defined, then a plausible but erroneous result may be interpreted as the correct one</a:t>
            </a:r>
          </a:p>
          <a:p>
            <a:r>
              <a:rPr lang="en-US" dirty="0" smtClean="0"/>
              <a:t>Expected results should ideally be defined prior to test execution</a:t>
            </a:r>
            <a:endParaRPr lang="en-US" dirty="0"/>
          </a:p>
        </p:txBody>
      </p:sp>
      <p:sp>
        <p:nvSpPr>
          <p:cNvPr id="4" name="Oval 3"/>
          <p:cNvSpPr/>
          <p:nvPr/>
        </p:nvSpPr>
        <p:spPr>
          <a:xfrm>
            <a:off x="7241187" y="2365710"/>
            <a:ext cx="1563624" cy="98755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Outputs</a:t>
            </a:r>
            <a:endParaRPr lang="en-US" sz="2000" dirty="0">
              <a:solidFill>
                <a:schemeClr val="tx1"/>
              </a:solidFill>
              <a:latin typeface="Candara" panose="020E0502030303020204" pitchFamily="34" charset="0"/>
            </a:endParaRPr>
          </a:p>
        </p:txBody>
      </p:sp>
      <p:sp>
        <p:nvSpPr>
          <p:cNvPr id="5" name="Oval 4"/>
          <p:cNvSpPr/>
          <p:nvPr/>
        </p:nvSpPr>
        <p:spPr>
          <a:xfrm>
            <a:off x="5043579"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Changes to data and states</a:t>
            </a:r>
            <a:endParaRPr lang="en-US" sz="2000" dirty="0">
              <a:solidFill>
                <a:schemeClr val="tx1"/>
              </a:solidFill>
              <a:latin typeface="Candara" panose="020E0502030303020204" pitchFamily="34" charset="0"/>
            </a:endParaRPr>
          </a:p>
        </p:txBody>
      </p:sp>
      <p:sp>
        <p:nvSpPr>
          <p:cNvPr id="6" name="Oval 5"/>
          <p:cNvSpPr/>
          <p:nvPr/>
        </p:nvSpPr>
        <p:spPr>
          <a:xfrm>
            <a:off x="8804811"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Any other consequence of the test</a:t>
            </a:r>
            <a:endParaRPr lang="en-US" sz="2000" dirty="0">
              <a:solidFill>
                <a:schemeClr val="tx1"/>
              </a:solidFill>
              <a:latin typeface="Candara" panose="020E0502030303020204" pitchFamily="34" charset="0"/>
            </a:endParaRPr>
          </a:p>
        </p:txBody>
      </p:sp>
      <p:sp>
        <p:nvSpPr>
          <p:cNvPr id="7" name="Slide Number Placeholder 6"/>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650447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526211" y="1457864"/>
            <a:ext cx="7544028" cy="4719099"/>
          </a:xfrm>
        </p:spPr>
        <p:txBody>
          <a:bodyPr>
            <a:normAutofit/>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19258037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smtClean="0"/>
              <a:t>results and </a:t>
            </a:r>
            <a:r>
              <a:rPr lang="en-US" dirty="0"/>
              <a:t>final state of the system </a:t>
            </a:r>
            <a:r>
              <a:rPr lang="en-US" dirty="0" smtClean="0"/>
              <a:t>after the </a:t>
            </a:r>
            <a:r>
              <a:rPr lang="en-US" dirty="0"/>
              <a:t>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41326641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pic>
        <p:nvPicPr>
          <p:cNvPr id="5" name="Picture 4"/>
          <p:cNvPicPr>
            <a:picLocks noChangeAspect="1"/>
          </p:cNvPicPr>
          <p:nvPr/>
        </p:nvPicPr>
        <p:blipFill>
          <a:blip r:embed="rId2"/>
          <a:stretch>
            <a:fillRect/>
          </a:stretch>
        </p:blipFill>
        <p:spPr>
          <a:xfrm>
            <a:off x="2269045" y="1496278"/>
            <a:ext cx="7113735" cy="4707619"/>
          </a:xfrm>
          <a:prstGeom prst="rect">
            <a:avLst/>
          </a:prstGeom>
        </p:spPr>
      </p:pic>
    </p:spTree>
    <p:extLst>
      <p:ext uri="{BB962C8B-B14F-4D97-AF65-F5344CB8AC3E}">
        <p14:creationId xmlns:p14="http://schemas.microsoft.com/office/powerpoint/2010/main" val="1775613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422694" y="1509623"/>
            <a:ext cx="11098746" cy="4667340"/>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780482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517585" y="1397479"/>
            <a:ext cx="10299940" cy="4783865"/>
          </a:xfrm>
        </p:spPr>
        <p:txBody>
          <a:bodyPr>
            <a:normAutofit/>
          </a:bodyPr>
          <a:lstStyle/>
          <a:p>
            <a:r>
              <a:rPr lang="en-US" dirty="0"/>
              <a:t>Black-box testing</a:t>
            </a:r>
          </a:p>
          <a:p>
            <a:pPr lvl="1"/>
            <a:r>
              <a:rPr lang="en-US" sz="2600" dirty="0"/>
              <a:t>vs. random testing, white-box testing</a:t>
            </a:r>
          </a:p>
          <a:p>
            <a:r>
              <a:rPr lang="en-US" dirty="0" smtClean="0"/>
              <a:t>Black </a:t>
            </a:r>
            <a:r>
              <a:rPr lang="en-US" dirty="0"/>
              <a:t>box testing techniques </a:t>
            </a:r>
          </a:p>
          <a:p>
            <a:pPr lvl="1"/>
            <a:r>
              <a:rPr lang="en-US" sz="2600" dirty="0"/>
              <a:t>Equivalence class</a:t>
            </a:r>
          </a:p>
          <a:p>
            <a:pPr lvl="1"/>
            <a:r>
              <a:rPr lang="en-US" sz="2600" dirty="0"/>
              <a:t>Boundary value testing </a:t>
            </a:r>
          </a:p>
          <a:p>
            <a:pPr lvl="1"/>
            <a:r>
              <a:rPr lang="en-US" sz="2600" dirty="0" smtClean="0"/>
              <a:t>Decision tables</a:t>
            </a:r>
          </a:p>
          <a:p>
            <a:pPr lvl="1"/>
            <a:r>
              <a:rPr lang="en-US" sz="2600" dirty="0" smtClean="0"/>
              <a:t>State transition</a:t>
            </a:r>
          </a:p>
          <a:p>
            <a:pPr lvl="1"/>
            <a:r>
              <a:rPr lang="en-US" sz="2600" dirty="0" smtClean="0"/>
              <a:t>Use case testing</a:t>
            </a:r>
            <a:endParaRPr lang="en-US" sz="2600" dirty="0"/>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1819337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4611767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543464" y="1457864"/>
            <a:ext cx="10933536" cy="471909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6278476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40788049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25786979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2157661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8057</Words>
  <Application>Microsoft Office PowerPoint</Application>
  <PresentationFormat>Widescreen</PresentationFormat>
  <Paragraphs>1385</Paragraphs>
  <Slides>117</Slides>
  <Notes>55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32" baseType="lpstr">
      <vt:lpstr>ＭＳ Ｐゴシック</vt:lpstr>
      <vt:lpstr>游ゴシック</vt:lpstr>
      <vt:lpstr>Arial</vt:lpstr>
      <vt:lpstr>Calibri</vt:lpstr>
      <vt:lpstr>Calibri Light</vt:lpstr>
      <vt:lpstr>Candara</vt:lpstr>
      <vt:lpstr>Carlito</vt:lpstr>
      <vt:lpstr>Courier New</vt:lpstr>
      <vt:lpstr>Garamond</vt:lpstr>
      <vt:lpstr>Times New Roman</vt:lpstr>
      <vt:lpstr>Trebuchet MS</vt:lpstr>
      <vt:lpstr>Wingdings</vt:lpstr>
      <vt:lpstr>Wingdings 3</vt:lpstr>
      <vt:lpstr>Office Theme</vt:lpstr>
      <vt:lpstr>Visio</vt:lpstr>
      <vt:lpstr>Test Design Techniques</vt:lpstr>
      <vt:lpstr>Outline</vt:lpstr>
      <vt:lpstr>Background</vt:lpstr>
      <vt:lpstr>Background</vt:lpstr>
      <vt:lpstr>Test development process</vt:lpstr>
      <vt:lpstr>1. Test analysis</vt:lpstr>
      <vt:lpstr>Test possibilities</vt:lpstr>
      <vt:lpstr>2. Test design</vt:lpstr>
      <vt:lpstr>Test oracle</vt:lpstr>
      <vt:lpstr>3. Test implementation</vt:lpstr>
      <vt:lpstr>3. Test implementation</vt:lpstr>
      <vt:lpstr>3. Test implementation</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Testing Techniques</vt:lpstr>
      <vt:lpstr>Testing techniques</vt:lpstr>
      <vt:lpstr>Categories of test design techniques</vt:lpstr>
      <vt:lpstr>Specification-Based Testing Black Box Testing</vt:lpstr>
      <vt:lpstr>Functional Testing: A.k.a.: Black Box Testing</vt:lpstr>
      <vt:lpstr>Common features of black box techniques</vt:lpstr>
      <vt:lpstr>Black Box Testing</vt:lpstr>
      <vt:lpstr>Black-box Testing Errors Categories</vt:lpstr>
      <vt:lpstr>Questions answered by Black-box Testing</vt:lpstr>
      <vt:lpstr>The Information Domain: inputs and outputs</vt:lpstr>
      <vt:lpstr>The Information Domain: inputs and outputs</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Black Box Testing Techniques</vt:lpstr>
      <vt:lpstr>Functional Testing Concepts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Determining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cp:revision>
  <dcterms:created xsi:type="dcterms:W3CDTF">2021-10-12T10:09:12Z</dcterms:created>
  <dcterms:modified xsi:type="dcterms:W3CDTF">2022-03-23T05:20:26Z</dcterms:modified>
</cp:coreProperties>
</file>