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3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360" r:id="rId13"/>
    <p:sldId id="272" r:id="rId14"/>
    <p:sldId id="274" r:id="rId15"/>
    <p:sldId id="275" r:id="rId16"/>
    <p:sldId id="276" r:id="rId17"/>
    <p:sldId id="277" r:id="rId18"/>
    <p:sldId id="278" r:id="rId19"/>
    <p:sldId id="273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94" r:id="rId58"/>
    <p:sldId id="311" r:id="rId59"/>
    <p:sldId id="312" r:id="rId60"/>
    <p:sldId id="313" r:id="rId61"/>
    <p:sldId id="314" r:id="rId62"/>
    <p:sldId id="315" r:id="rId63"/>
    <p:sldId id="31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0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6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64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0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68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29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81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0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53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41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78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99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47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93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09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4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4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55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5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44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89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63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3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1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6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7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1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57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6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5EE3-3670-48A1-BD38-BCF07B338F77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448D-36D0-425B-A768-748E58DED954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97EF-B8A1-4C50-8FE1-7FFDFF5821BA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A4DD-90EF-49ED-B7E8-A04E775244AF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64D8-BE90-47C2-AB4E-17E7A8E25C0F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3E12-4916-4425-9F48-0C7B001002A2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A7D-6440-471E-9A62-EE9D52F00272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0C40-7BF5-441B-959D-CAA8EAEC1D8F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5C1-50CD-4D8E-87FD-09A53995B887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D592-F12F-46F8-9E79-6E07B872F689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D46E-27F9-446C-A84F-62508097E734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DDD7842-5CB9-4704-8601-0697C48BE99A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7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15.png"/><Relationship Id="rId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Integration Testing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35325"/>
              </p:ext>
            </p:extLst>
          </p:nvPr>
        </p:nvGraphicFramePr>
        <p:xfrm>
          <a:off x="1014984" y="1690688"/>
          <a:ext cx="9930384" cy="4563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37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6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16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64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6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6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32471"/>
              </p:ext>
            </p:extLst>
          </p:nvPr>
        </p:nvGraphicFramePr>
        <p:xfrm>
          <a:off x="838200" y="1540701"/>
          <a:ext cx="10515600" cy="508869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Unit Assumptions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6320" y="1539240"/>
            <a:ext cx="9982200" cy="5182235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/>
              <a:t>Major testing focuses:</a:t>
            </a:r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9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5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sz="4800" dirty="0"/>
              <a:t>Example: A Memory Leak</a:t>
            </a:r>
            <a:endParaRPr lang="it-IT" sz="3600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601968" y="4166632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58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/>
              <a:t>Example: A Memory Leak</a:t>
            </a:r>
            <a:endParaRPr lang="it-IT" sz="3200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553200" y="3764280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0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400800" y="3922776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8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76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68840" cy="4351338"/>
          </a:xfrm>
        </p:spPr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53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8677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/>
            <a:r>
              <a:rPr lang="en-US" sz="3000" dirty="0">
                <a:solidFill>
                  <a:srgbClr val="FF6600"/>
                </a:solidFill>
              </a:rPr>
              <a:t>Yes, I implemented </a:t>
            </a:r>
            <a:r>
              <a:rPr lang="en-US" sz="3000" i="1" dirty="0">
                <a:solidFill>
                  <a:srgbClr val="FF6600"/>
                </a:solidFill>
              </a:rPr>
              <a:t>module A</a:t>
            </a:r>
            <a:r>
              <a:rPr lang="en-US" sz="3000" dirty="0">
                <a:solidFill>
                  <a:srgbClr val="FF6600"/>
                </a:solidFill>
              </a:rPr>
              <a:t>, but I didn’</a:t>
            </a:r>
            <a:r>
              <a:rPr lang="en-US" altLang="ja-JP" sz="3000" dirty="0">
                <a:solidFill>
                  <a:srgbClr val="FF6600"/>
                </a:solidFill>
              </a:rPr>
              <a:t>t test it thoroughly yet.  </a:t>
            </a:r>
          </a:p>
          <a:p>
            <a:pPr marL="342900" indent="-342900"/>
            <a:r>
              <a:rPr lang="en-US" sz="3000" dirty="0">
                <a:solidFill>
                  <a:srgbClr val="FF6600"/>
                </a:solidFill>
              </a:rPr>
              <a:t>It will be tested along with </a:t>
            </a:r>
            <a:r>
              <a:rPr lang="en-US" sz="3000" i="1" dirty="0">
                <a:solidFill>
                  <a:srgbClr val="FF6600"/>
                </a:solidFill>
              </a:rPr>
              <a:t>module B</a:t>
            </a:r>
            <a:r>
              <a:rPr lang="en-US" sz="3000" dirty="0">
                <a:solidFill>
                  <a:srgbClr val="FF6600"/>
                </a:solidFill>
              </a:rPr>
              <a:t> when that’</a:t>
            </a:r>
            <a:r>
              <a:rPr lang="en-US" altLang="ja-JP" sz="3000" dirty="0">
                <a:solidFill>
                  <a:srgbClr val="FF6600"/>
                </a:solidFill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solidFill>
                <a:srgbClr val="FF6600"/>
              </a:solidFill>
            </a:endParaRPr>
          </a:p>
        </p:txBody>
      </p:sp>
      <p:sp>
        <p:nvSpPr>
          <p:cNvPr id="28678" name="Content Placeholder 10"/>
          <p:cNvSpPr>
            <a:spLocks noGrp="1"/>
          </p:cNvSpPr>
          <p:nvPr>
            <p:ph sz="half" idx="2"/>
          </p:nvPr>
        </p:nvSpPr>
        <p:spPr>
          <a:xfrm>
            <a:off x="6096000" y="1690689"/>
            <a:ext cx="4767072" cy="3896296"/>
          </a:xfrm>
        </p:spPr>
        <p:txBody>
          <a:bodyPr/>
          <a:lstStyle/>
          <a:p>
            <a:pPr marL="342900" indent="-342900"/>
            <a:r>
              <a:rPr lang="en-US" sz="3000" dirty="0"/>
              <a:t>I didn</a:t>
            </a:r>
            <a:r>
              <a:rPr lang="en-US" altLang="ja-JP" sz="3000" dirty="0"/>
              <a:t>’t think at all about the </a:t>
            </a:r>
            <a:r>
              <a:rPr lang="en-US" altLang="ja-JP" sz="3000" dirty="0">
                <a:solidFill>
                  <a:srgbClr val="660066"/>
                </a:solidFill>
              </a:rPr>
              <a:t>strategy</a:t>
            </a:r>
            <a:r>
              <a:rPr lang="en-US" altLang="ja-JP" sz="3000" dirty="0"/>
              <a:t> for testing.  </a:t>
            </a:r>
          </a:p>
          <a:p>
            <a:pPr marL="342900" indent="-342900"/>
            <a:r>
              <a:rPr lang="en-US" sz="3000" dirty="0"/>
              <a:t>I didn’</a:t>
            </a:r>
            <a:r>
              <a:rPr lang="en-US" altLang="ja-JP" sz="3000" dirty="0"/>
              <a:t>t design </a:t>
            </a:r>
            <a:r>
              <a:rPr lang="en-US" altLang="ja-JP" sz="3000" i="1" dirty="0"/>
              <a:t>module A</a:t>
            </a:r>
            <a:r>
              <a:rPr lang="en-US" altLang="ja-JP" sz="3000" dirty="0"/>
              <a:t> for testability and I didn’t think about </a:t>
            </a:r>
            <a:r>
              <a:rPr lang="en-US" altLang="ja-JP" sz="3000" dirty="0">
                <a:solidFill>
                  <a:srgbClr val="660066"/>
                </a:solidFill>
              </a:rPr>
              <a:t>the best order to build and test modules </a:t>
            </a:r>
            <a:r>
              <a:rPr lang="en-US" altLang="ja-JP" sz="3000" i="1" dirty="0"/>
              <a:t>A</a:t>
            </a:r>
            <a:r>
              <a:rPr lang="en-US" altLang="ja-JP" sz="3000" dirty="0"/>
              <a:t> and </a:t>
            </a:r>
            <a:r>
              <a:rPr lang="en-US" altLang="ja-JP" sz="3000" i="1" dirty="0"/>
              <a:t>B</a:t>
            </a:r>
            <a:r>
              <a:rPr lang="en-US" altLang="ja-JP" dirty="0"/>
              <a:t>  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/>
              <a:t>Integration Plan </a:t>
            </a:r>
            <a:r>
              <a:rPr lang="en-US" dirty="0" smtClean="0"/>
              <a:t>&amp; </a:t>
            </a:r>
            <a:r>
              <a:rPr lang="en-US" dirty="0"/>
              <a:t>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3733800" cy="3505200"/>
          </a:xfrm>
        </p:spPr>
        <p:txBody>
          <a:bodyPr/>
          <a:lstStyle/>
          <a:p>
            <a:pPr marL="342900" indent="-342900"/>
            <a:r>
              <a:rPr lang="en-US" dirty="0"/>
              <a:t>Integration test plan drives and is driven by the project </a:t>
            </a:r>
            <a:r>
              <a:rPr lang="ja-JP" altLang="en-US" dirty="0"/>
              <a:t>“</a:t>
            </a:r>
            <a:r>
              <a:rPr lang="en-US" altLang="ja-JP" dirty="0"/>
              <a:t>build plan</a:t>
            </a:r>
            <a:r>
              <a:rPr lang="ja-JP" altLang="en-US" dirty="0"/>
              <a:t>”</a:t>
            </a:r>
            <a:endParaRPr lang="en-US" altLang="ja-JP" dirty="0"/>
          </a:p>
          <a:p>
            <a:pPr marL="742950" lvl="1" indent="-285750"/>
            <a:r>
              <a:rPr lang="en-US" sz="2800" dirty="0"/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Verdana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Verdana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6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pc="-5" dirty="0" smtClean="0">
                <a:cs typeface="Arial"/>
              </a:rPr>
              <a:t>Functional </a:t>
            </a:r>
            <a:r>
              <a:rPr lang="en-US" spc="-5" dirty="0">
                <a:cs typeface="Arial"/>
              </a:rPr>
              <a:t>Decomposition </a:t>
            </a:r>
            <a:r>
              <a:rPr lang="en-US" sz="2400" dirty="0">
                <a:cs typeface="Arial"/>
              </a:rPr>
              <a:t>(most commonly described in </a:t>
            </a:r>
            <a:r>
              <a:rPr lang="en-US" sz="2400" spc="-54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 literature)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30" dirty="0">
                <a:cs typeface="Arial"/>
              </a:rPr>
              <a:t>Top-down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cs typeface="Arial"/>
              </a:rPr>
              <a:t>Bottom-up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“Big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bang”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50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Pairwise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Neighborhood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3400" y="1321356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8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024" y="1847850"/>
            <a:ext cx="11442192" cy="4351338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>
                <a:cs typeface="Arial"/>
              </a:rPr>
              <a:t> applies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7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Example—Calendar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(our old friend, </a:t>
            </a:r>
            <a:r>
              <a:rPr lang="en-US" sz="2000" spc="-10" dirty="0" err="1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144350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53784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Arial"/>
                <a:cs typeface="Arial"/>
              </a:rPr>
              <a:t>Calendar  (Main)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getDigits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lastDayOfMonth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isValidDate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dateToDaynum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DaynumToDate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isMonday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isFriday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isLeap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weekDay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Friday13th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MemorialDay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zodiac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nextDate</a:t>
            </a:r>
            <a:endParaRPr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916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75945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Arial"/>
                <a:cs typeface="Arial"/>
              </a:rPr>
              <a:t>Calendar  (Main)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325120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getDate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isLeap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Times New Roman"/>
                <a:cs typeface="Times New Roman"/>
              </a:rPr>
              <a:t>weekDay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325120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Friday13th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325120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MemorialDay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325120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zodiac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nextDate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1444752" y="4182871"/>
            <a:ext cx="9909047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620681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516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386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9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Climate Orbiter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4608" y="1648968"/>
            <a:ext cx="5839968" cy="470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NASA</a:t>
            </a:r>
            <a:r>
              <a:rPr lang="ja-JP" altLang="en-US" sz="3200" dirty="0"/>
              <a:t>’</a:t>
            </a:r>
            <a:r>
              <a:rPr lang="en-US" altLang="ja-JP" sz="3200" dirty="0"/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Intended to enter an orbit at 140 –150 km above Mars.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42" y="160020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8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525780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Arial"/>
                <a:cs typeface="Arial"/>
              </a:rPr>
              <a:t>Calendar  (Main)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getDigits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lastDayOfMonth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isValidDate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96545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dateToDaynum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DaynumToDate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isMonday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isFriday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96545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getDate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isLeap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weekDay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Friday13th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96545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MemorialDay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96545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zodiac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nextDate</a:t>
            </a:r>
            <a:endParaRPr sz="14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646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60070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Arial"/>
                <a:cs typeface="Arial"/>
              </a:rPr>
              <a:t>Calendar  </a:t>
            </a:r>
            <a:r>
              <a:rPr sz="1550" spc="15" dirty="0">
                <a:latin typeface="Arial"/>
                <a:cs typeface="Arial"/>
              </a:rPr>
              <a:t>(driver)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316230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getDate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isLeap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Times New Roman"/>
                <a:cs typeface="Times New Roman"/>
              </a:rPr>
              <a:t>weekDay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316230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Friday13th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316230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Times New Roman"/>
                <a:cs typeface="Times New Roman"/>
              </a:rPr>
              <a:t>MemorialDay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316230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zodiac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nextDate</a:t>
            </a:r>
            <a:endParaRPr sz="15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880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 and bottom-up integration.</a:t>
            </a:r>
          </a:p>
          <a:p>
            <a:r>
              <a:rPr lang="en-US" dirty="0"/>
              <a:t>Nicely understood as a depth-first traversal of the  functional decomposition tree.</a:t>
            </a:r>
          </a:p>
          <a:p>
            <a:r>
              <a:rPr lang="en-US" dirty="0"/>
              <a:t>A “sandwich” is one path from the root to a leaf of  the 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49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500380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Calendar  (Main)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getDigits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82575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lastDayOfMonth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isValidDate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82575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dateToDaynum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82575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DaynumToDate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isMonday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isFriday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getDate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isLeap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weekDay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Friday13th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MemorialDay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zodiac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nextDate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9723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53784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Arial"/>
                <a:cs typeface="Arial"/>
              </a:rPr>
              <a:t>Calendar  (Main)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getDigits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lastDayOfMonth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isValidDate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dateToDaynum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DaynumToDate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isMonday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isFriday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isLeap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weekDay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Friday13th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MemorialDay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zodiac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nextDate</a:t>
            </a:r>
            <a:endParaRPr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029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0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7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6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Arial"/>
                <a:cs typeface="Arial"/>
              </a:rPr>
              <a:t>Calendar  (Main)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getDate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zodiac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memorialDay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Frida</a:t>
            </a:r>
            <a:r>
              <a:rPr sz="1300" spc="10" dirty="0">
                <a:latin typeface="Arial"/>
                <a:cs typeface="Arial"/>
              </a:rPr>
              <a:t>y</a:t>
            </a:r>
            <a:r>
              <a:rPr sz="1300" spc="15" dirty="0">
                <a:latin typeface="Arial"/>
                <a:cs typeface="Arial"/>
              </a:rPr>
              <a:t>13th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weekDay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isFriday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isMonday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nextDate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dayNumToDate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dateToDaynum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lastDayOfMonth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isValidDate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getDigits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isLeap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and	</a:t>
            </a:r>
            <a:r>
              <a:rPr lang="en-US" sz="2000" dirty="0" err="1">
                <a:cs typeface="Arial"/>
              </a:rPr>
              <a:t>weekDay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5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</a:t>
            </a:r>
            <a:r>
              <a:rPr lang="en-US" dirty="0" smtClean="0"/>
              <a:t>an </a:t>
            </a:r>
            <a:r>
              <a:rPr lang="en-US" dirty="0"/>
              <a:t>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</a:t>
            </a:r>
            <a:r>
              <a:rPr lang="en-US" dirty="0" smtClean="0"/>
              <a:t>endpoints </a:t>
            </a:r>
            <a:r>
              <a:rPr lang="en-US" dirty="0"/>
              <a:t>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</a:t>
            </a:r>
            <a:r>
              <a:rPr lang="en-US" dirty="0" smtClean="0"/>
              <a:t>integrated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3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dirty="0" smtClean="0">
                <a:cs typeface="Arial"/>
              </a:rPr>
              <a:t>graph</a:t>
            </a:r>
            <a:r>
              <a:rPr lang="en-US" spc="-10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4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05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43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82785"/>
              </p:ext>
            </p:extLst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188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45271"/>
              </p:ext>
            </p:extLst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9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5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tracking.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455808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3783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843283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455808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455808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455808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3656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843283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91390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406719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744982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793945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2994095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365695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225619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135508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1482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3656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1355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843283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613094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395482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264638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677264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718789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548133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328264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843283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3783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683319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833308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692914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846008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607119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592833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597594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749554" y="1316547"/>
            <a:ext cx="10515600" cy="203015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886201"/>
            <a:ext cx="10515600" cy="22034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r>
              <a:rPr lang="en-US" dirty="0" smtClean="0"/>
              <a:t>Bottom up approach </a:t>
            </a:r>
          </a:p>
          <a:p>
            <a:pPr lvl="1"/>
            <a:r>
              <a:rPr lang="en-US" dirty="0" smtClean="0"/>
              <a:t>good for object oriented design methodologies </a:t>
            </a:r>
          </a:p>
          <a:p>
            <a:pPr lvl="1"/>
            <a:r>
              <a:rPr lang="en-US" dirty="0" smtClean="0"/>
              <a:t>Test driver interfaces must match component interfaces </a:t>
            </a:r>
          </a:p>
          <a:p>
            <a:pPr lvl="1"/>
            <a:r>
              <a:rPr lang="en-US" dirty="0" smtClean="0"/>
              <a:t>Top-level components are usually important and cannot be neglected up to the end of testing</a:t>
            </a:r>
          </a:p>
          <a:p>
            <a:pPr lvl="1"/>
            <a:r>
              <a:rPr lang="en-US" dirty="0" smtClean="0"/>
              <a:t>Detection of design errors postponed until end of testing </a:t>
            </a:r>
          </a:p>
          <a:p>
            <a:pPr lvl="1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6629400" y="990601"/>
            <a:ext cx="4038600" cy="5140325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Steps in Integration Testing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45401" y="1488759"/>
            <a:ext cx="70818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47212" y="1488759"/>
            <a:ext cx="2465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599876" y="1490345"/>
            <a:ext cx="246861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 dirty="0">
                <a:solidFill>
                  <a:srgbClr val="0000D4"/>
                </a:solidFill>
              </a:rPr>
              <a:t>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545400" y="1806259"/>
            <a:ext cx="75866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45400" y="2314259"/>
            <a:ext cx="8324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546988" y="2633345"/>
            <a:ext cx="25327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 dirty="0">
                <a:solidFill>
                  <a:srgbClr val="0000D4"/>
                </a:solidFill>
              </a:rPr>
              <a:t>.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545400" y="3139759"/>
            <a:ext cx="5289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545400" y="3660459"/>
            <a:ext cx="546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545401" y="4168459"/>
            <a:ext cx="34115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545401" y="4689159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545401" y="5209859"/>
            <a:ext cx="62118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545401" y="5717859"/>
            <a:ext cx="79898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545401" y="6035359"/>
            <a:ext cx="2744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888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1467613" y="1576070"/>
            <a:ext cx="4035425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Times" charset="0"/>
              <a:buNone/>
              <a:defRPr/>
            </a:pPr>
            <a:r>
              <a:rPr lang="en-US" sz="2000" dirty="0"/>
              <a:t>1. Based on the integration strategy, </a:t>
            </a:r>
            <a:r>
              <a:rPr lang="en-US" sz="2000" i="1" dirty="0"/>
              <a:t>select a component </a:t>
            </a:r>
            <a:r>
              <a:rPr lang="en-US" sz="2000" dirty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/>
              <a:t>2. Put selected component together; do any</a:t>
            </a:r>
            <a:r>
              <a:rPr lang="en-US" sz="2000" i="1" dirty="0"/>
              <a:t> preliminary fix-up </a:t>
            </a:r>
            <a:r>
              <a:rPr lang="en-US" sz="2000" dirty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/>
              <a:t>3. Test functional requirements</a:t>
            </a:r>
            <a:r>
              <a:rPr lang="en-US" sz="2000" i="1" dirty="0"/>
              <a:t>: </a:t>
            </a:r>
            <a:r>
              <a:rPr lang="en-US" sz="2000" dirty="0"/>
              <a:t>Define test cases that exercise all use cases with the selected component</a:t>
            </a:r>
          </a:p>
        </p:txBody>
      </p:sp>
      <p:sp>
        <p:nvSpPr>
          <p:cNvPr id="79889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661788" y="1576070"/>
            <a:ext cx="4208463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4. Test subsystem decomposition</a:t>
            </a:r>
            <a:r>
              <a:rPr lang="en-US" sz="2000" i="1" dirty="0"/>
              <a:t>: </a:t>
            </a:r>
            <a:r>
              <a:rPr lang="en-US" sz="2000" dirty="0"/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5. Test non-functional requirements: Execute </a:t>
            </a:r>
            <a:r>
              <a:rPr lang="en-US" sz="2000" i="1" dirty="0"/>
              <a:t>performance tests</a:t>
            </a:r>
            <a:endParaRPr lang="en-US" sz="2000" u="sng" dirty="0">
              <a:solidFill>
                <a:srgbClr val="FC0128"/>
              </a:solidFill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6. </a:t>
            </a:r>
            <a:r>
              <a:rPr lang="en-US" sz="2000" i="1" dirty="0"/>
              <a:t>Keep records </a:t>
            </a:r>
            <a:r>
              <a:rPr lang="en-US" sz="2000" dirty="0"/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/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The primary</a:t>
            </a:r>
            <a:r>
              <a:rPr lang="en-US" sz="2000" i="1" dirty="0"/>
              <a:t> goal of integration testing is to identify failures </a:t>
            </a:r>
            <a:r>
              <a:rPr lang="en-US" sz="2000" dirty="0"/>
              <a:t>with the (current) component </a:t>
            </a:r>
            <a:r>
              <a:rPr lang="en-US" sz="2000" i="1" dirty="0"/>
              <a:t>configuration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6003"/>
      </p:ext>
    </p:extLst>
  </p:cSld>
  <p:clrMapOvr>
    <a:masterClrMapping/>
  </p:clrMapOvr>
  <p:transition advTm="124128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000" dirty="0"/>
              <a:t>Integration testing focuses on interactions</a:t>
            </a:r>
          </a:p>
          <a:p>
            <a:pPr lvl="1"/>
            <a:r>
              <a:rPr lang="en-US" sz="2800" dirty="0"/>
              <a:t>Must be built on foundation of thorough unit testing</a:t>
            </a:r>
          </a:p>
          <a:p>
            <a:pPr lvl="1"/>
            <a:r>
              <a:rPr lang="en-US" sz="2800" dirty="0"/>
              <a:t>Integration faults often traceable to incomplete or misunderstood interface specifications</a:t>
            </a:r>
          </a:p>
          <a:p>
            <a:pPr lvl="2"/>
            <a:r>
              <a:rPr lang="en-US" sz="2400" dirty="0"/>
              <a:t>Prefer prevention to detection, and make detection easier by imposing design constraints</a:t>
            </a:r>
          </a:p>
          <a:p>
            <a:r>
              <a:rPr lang="en-US" sz="3000" dirty="0"/>
              <a:t>Strategies tied to project build order</a:t>
            </a:r>
          </a:p>
          <a:p>
            <a:pPr lvl="1"/>
            <a:r>
              <a:rPr lang="en-US" sz="2800" dirty="0"/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63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4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0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0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3497</Words>
  <Application>Microsoft Office PowerPoint</Application>
  <PresentationFormat>Widescreen</PresentationFormat>
  <Paragraphs>864</Paragraphs>
  <Slides>63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ＭＳ Ｐゴシック</vt:lpstr>
      <vt:lpstr>ＭＳ Ｐゴシック</vt:lpstr>
      <vt:lpstr>游ゴシック</vt:lpstr>
      <vt:lpstr>游ゴシック Light</vt:lpstr>
      <vt:lpstr>Arial</vt:lpstr>
      <vt:lpstr>Calibri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SE401 - Software Quality Assurance and Testing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Types of Testing </vt:lpstr>
      <vt:lpstr>Types of Testing 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Continuing 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29</cp:revision>
  <dcterms:created xsi:type="dcterms:W3CDTF">2020-12-01T06:37:59Z</dcterms:created>
  <dcterms:modified xsi:type="dcterms:W3CDTF">2021-11-09T05:15:48Z</dcterms:modified>
</cp:coreProperties>
</file>