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61" r:id="rId3"/>
    <p:sldId id="263" r:id="rId4"/>
    <p:sldId id="264" r:id="rId5"/>
    <p:sldId id="265" r:id="rId6"/>
    <p:sldId id="266" r:id="rId7"/>
    <p:sldId id="267" r:id="rId8"/>
    <p:sldId id="268" r:id="rId9"/>
    <p:sldId id="262" r:id="rId10"/>
    <p:sldId id="269" r:id="rId11"/>
    <p:sldId id="270" r:id="rId12"/>
    <p:sldId id="271" r:id="rId13"/>
    <p:sldId id="272" r:id="rId14"/>
    <p:sldId id="297"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7A4D7-32F5-4620-BE84-5D1B05F2E021}"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FED6C-696C-46B4-99D2-FDDC9D34B653}"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03C549-40FD-4B04-99D9-7DB38EBF8D7F}"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25B24-C89C-4C75-B84B-80E181A779C8}"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F342D3-E37A-4666-B808-7E455FF84B75}"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A8E76E-1322-4F31-8BF3-8C8B204A1156}" type="datetime1">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8B7ACC-EADC-4781-B288-9F0DCADAF8B9}" type="datetime1">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C213C9-9C18-4B9F-8EFB-FD6F2C9D758E}" type="datetime1">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894F9-97A9-4944-9141-22A6F74B3442}" type="datetime1">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7D6588-ABC0-4482-9F48-5310CBD34566}" type="datetime1">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35E62E-F170-4F7A-B3AD-8F2C15849BC5}" type="datetime1">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07CFD9F0-FB91-497D-9C77-A6019CA71F5C}" type="datetime1">
              <a:rPr lang="en-US" smtClean="0"/>
              <a:t>4/6/2021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a:cs typeface="Times New Roman" panose="02020603050405020304" pitchFamily="18" charset="0"/>
              </a:rPr>
              <a:t>Mobile Testing</a:t>
            </a:r>
            <a:endParaRPr lang="en-US" sz="3200"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3289-00E4-449A-AC57-9248303584AE}"/>
              </a:ext>
            </a:extLst>
          </p:cNvPr>
          <p:cNvSpPr>
            <a:spLocks noGrp="1"/>
          </p:cNvSpPr>
          <p:nvPr>
            <p:ph type="title"/>
          </p:nvPr>
        </p:nvSpPr>
        <p:spPr/>
        <p:txBody>
          <a:bodyPr>
            <a:normAutofit/>
          </a:bodyPr>
          <a:lstStyle/>
          <a:p>
            <a:r>
              <a:rPr lang="en-US" sz="4200" dirty="0"/>
              <a:t>Mobile Application Testing</a:t>
            </a:r>
          </a:p>
        </p:txBody>
      </p:sp>
      <p:sp>
        <p:nvSpPr>
          <p:cNvPr id="5" name="Content Placeholder 4">
            <a:extLst>
              <a:ext uri="{FF2B5EF4-FFF2-40B4-BE49-F238E27FC236}">
                <a16:creationId xmlns:a16="http://schemas.microsoft.com/office/drawing/2014/main" id="{98EB39B9-B422-4A15-8C05-DB385382237C}"/>
              </a:ext>
            </a:extLst>
          </p:cNvPr>
          <p:cNvSpPr>
            <a:spLocks noGrp="1"/>
          </p:cNvSpPr>
          <p:nvPr>
            <p:ph sz="half" idx="2"/>
          </p:nvPr>
        </p:nvSpPr>
        <p:spPr>
          <a:xfrm>
            <a:off x="4470400" y="2255365"/>
            <a:ext cx="7112000" cy="4434840"/>
          </a:xfrm>
        </p:spPr>
        <p:txBody>
          <a:bodyPr>
            <a:normAutofit/>
          </a:bodyPr>
          <a:lstStyle/>
          <a:p>
            <a:pPr>
              <a:spcBef>
                <a:spcPts val="1200"/>
              </a:spcBef>
            </a:pPr>
            <a:r>
              <a:rPr lang="en-US" b="1" dirty="0"/>
              <a:t>Mobile application testing</a:t>
            </a:r>
            <a:r>
              <a:rPr lang="en-US" dirty="0"/>
              <a:t> is a process by which application software developed for handheld mobile devices is tested for its </a:t>
            </a:r>
            <a:r>
              <a:rPr lang="en-US" u="sng" dirty="0"/>
              <a:t>functionality</a:t>
            </a:r>
            <a:r>
              <a:rPr lang="en-US" dirty="0"/>
              <a:t>, </a:t>
            </a:r>
            <a:r>
              <a:rPr lang="en-US" u="sng" dirty="0"/>
              <a:t>usability</a:t>
            </a:r>
            <a:r>
              <a:rPr lang="en-US" dirty="0"/>
              <a:t> and </a:t>
            </a:r>
            <a:r>
              <a:rPr lang="en-US" u="sng" dirty="0"/>
              <a:t>consistency</a:t>
            </a:r>
            <a:r>
              <a:rPr lang="en-US" dirty="0"/>
              <a:t>.</a:t>
            </a:r>
            <a:endParaRPr lang="en-US" baseline="30000" dirty="0"/>
          </a:p>
          <a:p>
            <a:pPr>
              <a:spcBef>
                <a:spcPts val="1800"/>
              </a:spcBef>
            </a:pPr>
            <a:r>
              <a:rPr lang="en-US" dirty="0"/>
              <a:t>Mobile application testing can be an </a:t>
            </a:r>
            <a:r>
              <a:rPr lang="en-US" b="1" dirty="0"/>
              <a:t>automated</a:t>
            </a:r>
            <a:r>
              <a:rPr lang="en-US" dirty="0"/>
              <a:t> or </a:t>
            </a:r>
            <a:r>
              <a:rPr lang="en-US" b="1" dirty="0"/>
              <a:t>manual</a:t>
            </a:r>
            <a:r>
              <a:rPr lang="en-US" dirty="0"/>
              <a:t> type of testing.</a:t>
            </a:r>
            <a:endParaRPr lang="en-US" baseline="30000" dirty="0"/>
          </a:p>
          <a:p>
            <a:pPr marL="0" indent="0">
              <a:buNone/>
            </a:pPr>
            <a:endParaRPr lang="en-US" dirty="0"/>
          </a:p>
        </p:txBody>
      </p:sp>
      <p:pic>
        <p:nvPicPr>
          <p:cNvPr id="6" name="Picture 2" descr="Image result for mobile application testing">
            <a:extLst>
              <a:ext uri="{FF2B5EF4-FFF2-40B4-BE49-F238E27FC236}">
                <a16:creationId xmlns:a16="http://schemas.microsoft.com/office/drawing/2014/main" id="{8E8EB37E-196B-4111-9353-A6D7EC2D832E}"/>
              </a:ext>
            </a:extLst>
          </p:cNvPr>
          <p:cNvPicPr>
            <a:picLocks noChangeAspect="1" noChangeArrowheads="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3263900"/>
            <a:ext cx="4171346" cy="35941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408050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85DE-8573-4444-921A-FF34C9718C68}"/>
              </a:ext>
            </a:extLst>
          </p:cNvPr>
          <p:cNvSpPr>
            <a:spLocks noGrp="1"/>
          </p:cNvSpPr>
          <p:nvPr>
            <p:ph type="title"/>
          </p:nvPr>
        </p:nvSpPr>
        <p:spPr/>
        <p:txBody>
          <a:bodyPr>
            <a:normAutofit/>
          </a:bodyPr>
          <a:lstStyle/>
          <a:p>
            <a:r>
              <a:rPr lang="en-US" sz="4000" dirty="0"/>
              <a:t>Why Testing Mobile Apps is Important</a:t>
            </a:r>
          </a:p>
        </p:txBody>
      </p:sp>
      <p:pic>
        <p:nvPicPr>
          <p:cNvPr id="5" name="Content Placeholder 4">
            <a:extLst>
              <a:ext uri="{FF2B5EF4-FFF2-40B4-BE49-F238E27FC236}">
                <a16:creationId xmlns:a16="http://schemas.microsoft.com/office/drawing/2014/main" id="{2E097A0A-A0F8-4E64-A3A9-1CB3493051CC}"/>
              </a:ext>
            </a:extLst>
          </p:cNvPr>
          <p:cNvPicPr>
            <a:picLocks noGrp="1" noChangeAspect="1"/>
          </p:cNvPicPr>
          <p:nvPr>
            <p:ph idx="1"/>
          </p:nvPr>
        </p:nvPicPr>
        <p:blipFill>
          <a:blip r:embed="rId2"/>
          <a:stretch>
            <a:fillRect/>
          </a:stretch>
        </p:blipFill>
        <p:spPr>
          <a:xfrm>
            <a:off x="1404937" y="1943894"/>
            <a:ext cx="9382125" cy="4371975"/>
          </a:xfrm>
          <a:prstGeom prst="rect">
            <a:avLst/>
          </a:prstGeom>
        </p:spPr>
      </p:pic>
      <p:sp>
        <p:nvSpPr>
          <p:cNvPr id="3" name="Slide Number Placeholder 2"/>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02010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1E06-7410-45CD-9589-5B5361D54AD7}"/>
              </a:ext>
            </a:extLst>
          </p:cNvPr>
          <p:cNvSpPr>
            <a:spLocks noGrp="1"/>
          </p:cNvSpPr>
          <p:nvPr>
            <p:ph type="title"/>
          </p:nvPr>
        </p:nvSpPr>
        <p:spPr/>
        <p:txBody>
          <a:bodyPr>
            <a:normAutofit/>
          </a:bodyPr>
          <a:lstStyle/>
          <a:p>
            <a:r>
              <a:rPr lang="en-US" dirty="0"/>
              <a:t>Why Testing Mobile Apps is Important</a:t>
            </a:r>
          </a:p>
        </p:txBody>
      </p:sp>
      <p:pic>
        <p:nvPicPr>
          <p:cNvPr id="5" name="Picture 4"/>
          <p:cNvPicPr>
            <a:picLocks noChangeAspect="1"/>
          </p:cNvPicPr>
          <p:nvPr/>
        </p:nvPicPr>
        <p:blipFill>
          <a:blip r:embed="rId2"/>
          <a:stretch>
            <a:fillRect/>
          </a:stretch>
        </p:blipFill>
        <p:spPr>
          <a:xfrm>
            <a:off x="0" y="2311478"/>
            <a:ext cx="12192000" cy="4025900"/>
          </a:xfrm>
          <a:prstGeom prst="rect">
            <a:avLst/>
          </a:prstGeom>
        </p:spPr>
      </p:pic>
      <p:sp>
        <p:nvSpPr>
          <p:cNvPr id="3" name="Slide Number Placeholder 2"/>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36659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ED37-5E82-4C61-81E0-ED67D9FBB810}"/>
              </a:ext>
            </a:extLst>
          </p:cNvPr>
          <p:cNvSpPr>
            <a:spLocks noGrp="1"/>
          </p:cNvSpPr>
          <p:nvPr>
            <p:ph type="title"/>
          </p:nvPr>
        </p:nvSpPr>
        <p:spPr/>
        <p:txBody>
          <a:bodyPr>
            <a:normAutofit/>
          </a:bodyPr>
          <a:lstStyle/>
          <a:p>
            <a:r>
              <a:rPr lang="en-US" sz="4200" dirty="0"/>
              <a:t>Challenges in Mobile App testing  </a:t>
            </a:r>
          </a:p>
        </p:txBody>
      </p:sp>
      <p:sp>
        <p:nvSpPr>
          <p:cNvPr id="6" name="Content Placeholder 5">
            <a:extLst>
              <a:ext uri="{FF2B5EF4-FFF2-40B4-BE49-F238E27FC236}">
                <a16:creationId xmlns:a16="http://schemas.microsoft.com/office/drawing/2014/main" id="{EE2088FF-376D-4C8A-BE3B-C4AB5C2D3FAA}"/>
              </a:ext>
            </a:extLst>
          </p:cNvPr>
          <p:cNvSpPr>
            <a:spLocks noGrp="1"/>
          </p:cNvSpPr>
          <p:nvPr>
            <p:ph idx="1"/>
          </p:nvPr>
        </p:nvSpPr>
        <p:spPr>
          <a:xfrm>
            <a:off x="609600" y="2214880"/>
            <a:ext cx="7416800" cy="4109720"/>
          </a:xfrm>
        </p:spPr>
        <p:txBody>
          <a:bodyPr/>
          <a:lstStyle/>
          <a:p>
            <a:r>
              <a:rPr lang="en-US" dirty="0"/>
              <a:t>Issues that make testing mobile applications more challenging:</a:t>
            </a:r>
          </a:p>
          <a:p>
            <a:pPr lvl="1"/>
            <a:r>
              <a:rPr lang="en-US" dirty="0"/>
              <a:t>Variety of mobile devices available in the market </a:t>
            </a:r>
            <a:r>
              <a:rPr lang="en-US" sz="2000" dirty="0"/>
              <a:t>(i.e. HTC, iPhone, Samsung, etc.. ) </a:t>
            </a:r>
          </a:p>
          <a:p>
            <a:pPr lvl="1"/>
            <a:r>
              <a:rPr lang="en-US" dirty="0"/>
              <a:t>Diverse mobile operating platforms used </a:t>
            </a:r>
            <a:br>
              <a:rPr lang="en-US" dirty="0"/>
            </a:br>
            <a:r>
              <a:rPr lang="en-US" sz="2000" dirty="0"/>
              <a:t>(iOS</a:t>
            </a:r>
            <a:r>
              <a:rPr lang="en-US" sz="2000"/>
              <a:t>, </a:t>
            </a:r>
            <a:r>
              <a:rPr lang="en-US" sz="2000" smtClean="0"/>
              <a:t>Android)</a:t>
            </a:r>
            <a:endParaRPr lang="en-US" sz="2000" dirty="0"/>
          </a:p>
          <a:p>
            <a:pPr lvl="1"/>
            <a:r>
              <a:rPr lang="en-US" dirty="0"/>
              <a:t>Different network service providers</a:t>
            </a:r>
          </a:p>
          <a:p>
            <a:pPr lvl="1"/>
            <a:r>
              <a:rPr lang="en-US" dirty="0"/>
              <a:t>Different input methods</a:t>
            </a:r>
          </a:p>
          <a:p>
            <a:pPr lvl="1"/>
            <a:r>
              <a:rPr lang="en-US" dirty="0"/>
              <a:t>Hardware compatibility </a:t>
            </a:r>
          </a:p>
        </p:txBody>
      </p:sp>
      <p:pic>
        <p:nvPicPr>
          <p:cNvPr id="3078" name="Picture 6" descr="Image result for challenges">
            <a:extLst>
              <a:ext uri="{FF2B5EF4-FFF2-40B4-BE49-F238E27FC236}">
                <a16:creationId xmlns:a16="http://schemas.microsoft.com/office/drawing/2014/main" id="{0485A447-6CF1-4B81-BDB6-7CEB75918D8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26400" y="3527624"/>
            <a:ext cx="3412807" cy="262628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81310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Mobile Environment Test Design Considerations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pic>
        <p:nvPicPr>
          <p:cNvPr id="6" name="Picture 5"/>
          <p:cNvPicPr>
            <a:picLocks noChangeAspect="1"/>
          </p:cNvPicPr>
          <p:nvPr/>
        </p:nvPicPr>
        <p:blipFill>
          <a:blip r:embed="rId2"/>
          <a:stretch>
            <a:fillRect/>
          </a:stretch>
        </p:blipFill>
        <p:spPr>
          <a:xfrm>
            <a:off x="690860" y="1646239"/>
            <a:ext cx="5663889" cy="3703001"/>
          </a:xfrm>
          <a:prstGeom prst="rect">
            <a:avLst/>
          </a:prstGeom>
        </p:spPr>
      </p:pic>
      <p:pic>
        <p:nvPicPr>
          <p:cNvPr id="7" name="Picture 6"/>
          <p:cNvPicPr>
            <a:picLocks noChangeAspect="1"/>
          </p:cNvPicPr>
          <p:nvPr/>
        </p:nvPicPr>
        <p:blipFill>
          <a:blip r:embed="rId3"/>
          <a:stretch>
            <a:fillRect/>
          </a:stretch>
        </p:blipFill>
        <p:spPr>
          <a:xfrm>
            <a:off x="6574536" y="1646239"/>
            <a:ext cx="5467290" cy="438593"/>
          </a:xfrm>
          <a:prstGeom prst="rect">
            <a:avLst/>
          </a:prstGeom>
        </p:spPr>
      </p:pic>
      <p:pic>
        <p:nvPicPr>
          <p:cNvPr id="8" name="Picture 7"/>
          <p:cNvPicPr>
            <a:picLocks noChangeAspect="1"/>
          </p:cNvPicPr>
          <p:nvPr/>
        </p:nvPicPr>
        <p:blipFill>
          <a:blip r:embed="rId4"/>
          <a:stretch>
            <a:fillRect/>
          </a:stretch>
        </p:blipFill>
        <p:spPr>
          <a:xfrm>
            <a:off x="6785655" y="2184681"/>
            <a:ext cx="3863438" cy="1893543"/>
          </a:xfrm>
          <a:prstGeom prst="rect">
            <a:avLst/>
          </a:prstGeom>
        </p:spPr>
      </p:pic>
    </p:spTree>
    <p:extLst>
      <p:ext uri="{BB962C8B-B14F-4D97-AF65-F5344CB8AC3E}">
        <p14:creationId xmlns:p14="http://schemas.microsoft.com/office/powerpoint/2010/main" val="2650984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9139-22F8-4658-8B6C-46424611D927}"/>
              </a:ext>
            </a:extLst>
          </p:cNvPr>
          <p:cNvSpPr>
            <a:spLocks noGrp="1"/>
          </p:cNvSpPr>
          <p:nvPr>
            <p:ph type="title"/>
          </p:nvPr>
        </p:nvSpPr>
        <p:spPr/>
        <p:txBody>
          <a:bodyPr>
            <a:normAutofit/>
          </a:bodyPr>
          <a:lstStyle/>
          <a:p>
            <a:r>
              <a:rPr lang="en-US" sz="4200" dirty="0"/>
              <a:t>Major Types of Mobile Apps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15</a:t>
            </a:fld>
            <a:endParaRPr lang="en-US"/>
          </a:p>
        </p:txBody>
      </p:sp>
      <p:pic>
        <p:nvPicPr>
          <p:cNvPr id="1028" name="Picture 4" descr="Different Types of Mobile Application Testing | Test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551" y="1593850"/>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52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t>
            </a:r>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smtClean="0"/>
              <a:t>Consists of</a:t>
            </a:r>
          </a:p>
          <a:p>
            <a:pPr lvl="1"/>
            <a:r>
              <a:rPr lang="en-US" dirty="0" smtClean="0"/>
              <a:t>testing </a:t>
            </a:r>
            <a:r>
              <a:rPr lang="en-US" dirty="0"/>
              <a:t>user </a:t>
            </a:r>
            <a:r>
              <a:rPr lang="en-US" dirty="0" smtClean="0"/>
              <a:t>interactions</a:t>
            </a:r>
          </a:p>
          <a:p>
            <a:pPr lvl="1"/>
            <a:r>
              <a:rPr lang="en-US" dirty="0" smtClean="0"/>
              <a:t>testing </a:t>
            </a:r>
            <a:r>
              <a:rPr lang="en-US" dirty="0"/>
              <a:t>the </a:t>
            </a:r>
            <a:r>
              <a:rPr lang="en-US" dirty="0" smtClean="0"/>
              <a:t>transactions </a:t>
            </a:r>
          </a:p>
          <a:p>
            <a:r>
              <a:rPr lang="en-US" dirty="0" smtClean="0"/>
              <a:t>Relevant factors:</a:t>
            </a:r>
            <a:endParaRPr lang="en-US" dirty="0"/>
          </a:p>
          <a:p>
            <a:pPr lvl="1"/>
            <a:r>
              <a:rPr lang="en-US" dirty="0"/>
              <a:t>Type of application </a:t>
            </a:r>
            <a:r>
              <a:rPr lang="en-US" dirty="0" smtClean="0"/>
              <a:t>(</a:t>
            </a:r>
            <a:r>
              <a:rPr lang="en-US" dirty="0"/>
              <a:t>banking, gaming, social or business)</a:t>
            </a:r>
          </a:p>
          <a:p>
            <a:pPr lvl="1"/>
            <a:r>
              <a:rPr lang="en-US" dirty="0"/>
              <a:t>Target audience type (consumer, enterprise, education)</a:t>
            </a:r>
          </a:p>
          <a:p>
            <a:pPr lvl="1"/>
            <a:r>
              <a:rPr lang="en-US" dirty="0"/>
              <a:t>Distribution channel </a:t>
            </a:r>
            <a:r>
              <a:rPr lang="en-US" dirty="0" smtClean="0"/>
              <a:t>(</a:t>
            </a:r>
            <a:r>
              <a:rPr lang="en-US" dirty="0"/>
              <a:t>e.g. Apple App Store, Google play, direct distribution)</a:t>
            </a:r>
          </a:p>
        </p:txBody>
      </p:sp>
      <p:sp>
        <p:nvSpPr>
          <p:cNvPr id="5" name="Slide Number Placeholder 4"/>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47408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 Scenarios (1)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mandatory </a:t>
            </a:r>
            <a:r>
              <a:rPr lang="en-US" dirty="0"/>
              <a:t>fields are working as </a:t>
            </a:r>
            <a:r>
              <a:rPr lang="en-US" dirty="0" smtClean="0"/>
              <a:t>required</a:t>
            </a:r>
            <a:endParaRPr lang="en-US" dirty="0"/>
          </a:p>
          <a:p>
            <a:r>
              <a:rPr lang="en-US" dirty="0" smtClean="0"/>
              <a:t>mandatory </a:t>
            </a:r>
            <a:r>
              <a:rPr lang="en-US" dirty="0"/>
              <a:t>fields are displayed </a:t>
            </a:r>
            <a:r>
              <a:rPr lang="en-US" dirty="0" smtClean="0"/>
              <a:t>distinctively from the </a:t>
            </a:r>
            <a:r>
              <a:rPr lang="en-US" dirty="0"/>
              <a:t>non-mandatory </a:t>
            </a:r>
            <a:r>
              <a:rPr lang="en-US" dirty="0" smtClean="0"/>
              <a:t>fields</a:t>
            </a:r>
            <a:endParaRPr lang="en-US" dirty="0"/>
          </a:p>
          <a:p>
            <a:r>
              <a:rPr lang="en-US" dirty="0" smtClean="0"/>
              <a:t>the </a:t>
            </a:r>
            <a:r>
              <a:rPr lang="en-US" dirty="0"/>
              <a:t>application works as per as requirement whenever the application starts/</a:t>
            </a:r>
            <a:r>
              <a:rPr lang="en-US" dirty="0" smtClean="0"/>
              <a:t>stops</a:t>
            </a:r>
            <a:endParaRPr lang="en-US" dirty="0"/>
          </a:p>
          <a:p>
            <a:r>
              <a:rPr lang="en-US" dirty="0" smtClean="0"/>
              <a:t>the </a:t>
            </a:r>
            <a:r>
              <a:rPr lang="en-US" dirty="0"/>
              <a:t>application goes into minimized mode whenever there is an incoming phone </a:t>
            </a:r>
            <a:r>
              <a:rPr lang="en-US" dirty="0" smtClean="0"/>
              <a:t>call</a:t>
            </a:r>
          </a:p>
          <a:p>
            <a:r>
              <a:rPr lang="en-US" dirty="0" smtClean="0"/>
              <a:t>the </a:t>
            </a:r>
            <a:r>
              <a:rPr lang="en-US" dirty="0"/>
              <a:t>phone is able to store, process and receive SMS whenever the app is </a:t>
            </a:r>
            <a:r>
              <a:rPr lang="en-US" dirty="0" smtClean="0"/>
              <a:t>running</a:t>
            </a:r>
          </a:p>
          <a:p>
            <a:r>
              <a:rPr lang="en-US" dirty="0" smtClean="0"/>
              <a:t>the </a:t>
            </a:r>
            <a:r>
              <a:rPr lang="en-US" dirty="0"/>
              <a:t>device is able to perform required multitasking requirements whenever it is necessary to do </a:t>
            </a:r>
            <a:r>
              <a:rPr lang="en-US" dirty="0" smtClean="0"/>
              <a:t>so</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284635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a:t>
            </a:r>
            <a:r>
              <a:rPr lang="en-US" dirty="0" smtClean="0"/>
              <a:t>Scenarios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application allows necessary social network options such as sharing, posting and navigation etc.</a:t>
            </a:r>
          </a:p>
          <a:p>
            <a:r>
              <a:rPr lang="en-US" dirty="0" smtClean="0"/>
              <a:t>the </a:t>
            </a:r>
            <a:r>
              <a:rPr lang="en-US" dirty="0"/>
              <a:t>application supports any payment gateway transaction such as Visa, </a:t>
            </a:r>
            <a:r>
              <a:rPr lang="en-US" dirty="0" err="1"/>
              <a:t>Mastercard</a:t>
            </a:r>
            <a:r>
              <a:rPr lang="en-US" dirty="0"/>
              <a:t>, </a:t>
            </a:r>
            <a:r>
              <a:rPr lang="en-US" dirty="0" err="1"/>
              <a:t>Paypal</a:t>
            </a:r>
            <a:r>
              <a:rPr lang="en-US" dirty="0"/>
              <a:t> </a:t>
            </a:r>
            <a:r>
              <a:rPr lang="en-US" dirty="0" smtClean="0"/>
              <a:t>etc.</a:t>
            </a:r>
          </a:p>
          <a:p>
            <a:r>
              <a:rPr lang="en-US" dirty="0" smtClean="0"/>
              <a:t>the page scrolling scenarios are being enabled in the application as necessary</a:t>
            </a:r>
          </a:p>
          <a:p>
            <a:r>
              <a:rPr lang="en-US" dirty="0" smtClean="0"/>
              <a:t>the </a:t>
            </a:r>
            <a:r>
              <a:rPr lang="en-US" dirty="0"/>
              <a:t>navigation between relevant modules in the application are as per the </a:t>
            </a:r>
            <a:r>
              <a:rPr lang="en-US" dirty="0" smtClean="0"/>
              <a:t>requirement</a:t>
            </a:r>
            <a:endParaRPr lang="en-US" dirty="0"/>
          </a:p>
          <a:p>
            <a:r>
              <a:rPr lang="en-US" dirty="0" smtClean="0"/>
              <a:t>the </a:t>
            </a:r>
            <a:r>
              <a:rPr lang="en-US" dirty="0"/>
              <a:t>truncation errors are absolutely to an affordable </a:t>
            </a:r>
            <a:r>
              <a:rPr lang="en-US" dirty="0" smtClean="0"/>
              <a:t>limit</a:t>
            </a:r>
            <a:endParaRPr lang="en-US" dirty="0"/>
          </a:p>
          <a:p>
            <a:r>
              <a:rPr lang="en-US" dirty="0" smtClean="0"/>
              <a:t>the </a:t>
            </a:r>
            <a:r>
              <a:rPr lang="en-US" dirty="0"/>
              <a:t>user receives an appropriate error message like “Network error. Please try after some time” whenever there is any network </a:t>
            </a:r>
            <a:r>
              <a:rPr lang="en-US" dirty="0" smtClean="0"/>
              <a:t>error</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81561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Scenarios </a:t>
            </a:r>
            <a:r>
              <a:rPr lang="en-US" dirty="0" smtClean="0"/>
              <a:t>(3)</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allows other </a:t>
            </a:r>
            <a:r>
              <a:rPr lang="en-US" dirty="0"/>
              <a:t>applications to perform satisfactorily, and it does not eat into the memory of the other </a:t>
            </a:r>
            <a:r>
              <a:rPr lang="en-US" dirty="0" smtClean="0"/>
              <a:t>applications</a:t>
            </a:r>
            <a:endParaRPr lang="en-US" dirty="0"/>
          </a:p>
          <a:p>
            <a:r>
              <a:rPr lang="en-US" dirty="0" smtClean="0"/>
              <a:t>resumes </a:t>
            </a:r>
            <a:r>
              <a:rPr lang="en-US" dirty="0"/>
              <a:t>at the last operation in case of a hard reboot or system </a:t>
            </a:r>
            <a:r>
              <a:rPr lang="en-US" dirty="0" smtClean="0"/>
              <a:t>crash</a:t>
            </a:r>
            <a:endParaRPr lang="en-US" dirty="0"/>
          </a:p>
          <a:p>
            <a:r>
              <a:rPr lang="en-US" dirty="0" smtClean="0"/>
              <a:t>Installation can </a:t>
            </a:r>
            <a:r>
              <a:rPr lang="en-US" dirty="0"/>
              <a:t>be done smoothly provided the user has the necessary resources and it does not lead to any significant </a:t>
            </a:r>
            <a:r>
              <a:rPr lang="en-US" dirty="0" smtClean="0"/>
              <a:t>errors</a:t>
            </a:r>
            <a:endParaRPr lang="en-US" dirty="0"/>
          </a:p>
          <a:p>
            <a:r>
              <a:rPr lang="en-US" dirty="0" smtClean="0"/>
              <a:t>performs </a:t>
            </a:r>
            <a:r>
              <a:rPr lang="en-US" dirty="0"/>
              <a:t>auto start facility according to the </a:t>
            </a:r>
            <a:r>
              <a:rPr lang="en-US" dirty="0" smtClean="0"/>
              <a:t>requirements</a:t>
            </a:r>
            <a:endParaRPr lang="en-US" dirty="0"/>
          </a:p>
          <a:p>
            <a:r>
              <a:rPr lang="en-US" dirty="0" smtClean="0"/>
              <a:t>performs </a:t>
            </a:r>
            <a:r>
              <a:rPr lang="en-US" dirty="0"/>
              <a:t>according to the requirement in all versions of Mobile that is 2g, </a:t>
            </a:r>
            <a:r>
              <a:rPr lang="en-US" dirty="0" smtClean="0"/>
              <a:t>3g,4g and 5g</a:t>
            </a:r>
            <a:endParaRPr lang="en-US" dirty="0"/>
          </a:p>
          <a:p>
            <a:r>
              <a:rPr lang="en-US" dirty="0" smtClean="0"/>
              <a:t>Regression </a:t>
            </a:r>
            <a:r>
              <a:rPr lang="en-US" dirty="0"/>
              <a:t>Testing to uncover new software bugs in existing areas of a system after changes have been made to them. </a:t>
            </a:r>
            <a:endParaRPr lang="en-US" dirty="0" smtClean="0"/>
          </a:p>
          <a:p>
            <a:r>
              <a:rPr lang="en-US" dirty="0" smtClean="0"/>
              <a:t>provides </a:t>
            </a:r>
            <a:r>
              <a:rPr lang="en-US" dirty="0"/>
              <a:t>an available user guide for those who are not familiar to the app</a:t>
            </a:r>
          </a:p>
        </p:txBody>
      </p:sp>
      <p:sp>
        <p:nvSpPr>
          <p:cNvPr id="5" name="Slide Number Placeholder 4"/>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177477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2" name="Content Placeholder 1"/>
          <p:cNvSpPr>
            <a:spLocks noGrp="1"/>
          </p:cNvSpPr>
          <p:nvPr>
            <p:ph idx="1"/>
          </p:nvPr>
        </p:nvSpPr>
        <p:spPr/>
        <p:txBody>
          <a:bodyPr>
            <a:normAutofit/>
          </a:bodyPr>
          <a:lstStyle/>
          <a:p>
            <a:pPr>
              <a:spcBef>
                <a:spcPts val="1200"/>
              </a:spcBef>
              <a:spcAft>
                <a:spcPts val="600"/>
              </a:spcAft>
            </a:pPr>
            <a:r>
              <a:rPr lang="en-US" dirty="0"/>
              <a:t>What is a Mobile Application? </a:t>
            </a:r>
          </a:p>
          <a:p>
            <a:pPr>
              <a:spcBef>
                <a:spcPts val="1200"/>
              </a:spcBef>
              <a:spcAft>
                <a:spcPts val="600"/>
              </a:spcAft>
            </a:pPr>
            <a:r>
              <a:rPr lang="en-US" dirty="0"/>
              <a:t>Mobile Testing vs. Mobile Application Testing</a:t>
            </a:r>
          </a:p>
          <a:p>
            <a:pPr>
              <a:spcBef>
                <a:spcPts val="1200"/>
              </a:spcBef>
              <a:spcAft>
                <a:spcPts val="600"/>
              </a:spcAft>
            </a:pPr>
            <a:r>
              <a:rPr lang="en-US" dirty="0"/>
              <a:t>Why Perform Mobile Application Testing</a:t>
            </a:r>
          </a:p>
          <a:p>
            <a:pPr>
              <a:spcBef>
                <a:spcPts val="1200"/>
              </a:spcBef>
              <a:spcAft>
                <a:spcPts val="600"/>
              </a:spcAft>
            </a:pPr>
            <a:r>
              <a:rPr lang="en-US" dirty="0"/>
              <a:t>Challenges in Mobile Application Testing</a:t>
            </a:r>
          </a:p>
          <a:p>
            <a:pPr>
              <a:spcBef>
                <a:spcPts val="1200"/>
              </a:spcBef>
              <a:spcAft>
                <a:spcPts val="600"/>
              </a:spcAft>
            </a:pPr>
            <a:r>
              <a:rPr lang="en-US" dirty="0"/>
              <a:t>Types of Mobile Application Testing </a:t>
            </a:r>
          </a:p>
        </p:txBody>
      </p:sp>
      <p:sp>
        <p:nvSpPr>
          <p:cNvPr id="5" name="Slide Number Placeholder 4"/>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100252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smtClean="0"/>
              <a:t>Testing</a:t>
            </a:r>
            <a:endParaRPr lang="en-US" dirty="0"/>
          </a:p>
        </p:txBody>
      </p:sp>
      <p:sp>
        <p:nvSpPr>
          <p:cNvPr id="3" name="Content Placeholder 2"/>
          <p:cNvSpPr>
            <a:spLocks noGrp="1"/>
          </p:cNvSpPr>
          <p:nvPr>
            <p:ph idx="1"/>
          </p:nvPr>
        </p:nvSpPr>
        <p:spPr/>
        <p:txBody>
          <a:bodyPr/>
          <a:lstStyle/>
          <a:p>
            <a:r>
              <a:rPr lang="en-US" dirty="0" smtClean="0"/>
              <a:t>Fundamental </a:t>
            </a:r>
            <a:r>
              <a:rPr lang="en-US" dirty="0"/>
              <a:t>objective is to ensure that the application performs acceptably under certain performance requirements such as access by a huge number of users or the removal of a key infrastructure part like a database server.</a:t>
            </a:r>
          </a:p>
        </p:txBody>
      </p:sp>
      <p:sp>
        <p:nvSpPr>
          <p:cNvPr id="5" name="Slide Number Placeholder 4"/>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404977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Testing Scenarios (1)</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performs </a:t>
            </a:r>
            <a:r>
              <a:rPr lang="en-US" dirty="0"/>
              <a:t>as per the requirement under different load </a:t>
            </a:r>
            <a:r>
              <a:rPr lang="en-US" dirty="0" smtClean="0"/>
              <a:t>conditions</a:t>
            </a:r>
            <a:endParaRPr lang="en-US" dirty="0"/>
          </a:p>
          <a:p>
            <a:r>
              <a:rPr lang="en-US" dirty="0" smtClean="0"/>
              <a:t>the </a:t>
            </a:r>
            <a:r>
              <a:rPr lang="en-US" dirty="0"/>
              <a:t>current network coverage is able to support the application at peak, average and minimum user </a:t>
            </a:r>
            <a:r>
              <a:rPr lang="en-US" dirty="0" smtClean="0"/>
              <a:t>levels</a:t>
            </a:r>
            <a:endParaRPr lang="en-US" dirty="0"/>
          </a:p>
          <a:p>
            <a:r>
              <a:rPr lang="en-US" dirty="0" smtClean="0"/>
              <a:t>the </a:t>
            </a:r>
            <a:r>
              <a:rPr lang="en-US" dirty="0"/>
              <a:t>existing client-server configuration setup provides the required optimum performance </a:t>
            </a:r>
            <a:r>
              <a:rPr lang="en-US" dirty="0" smtClean="0"/>
              <a:t>level</a:t>
            </a:r>
            <a:endParaRPr lang="en-US" dirty="0"/>
          </a:p>
          <a:p>
            <a:r>
              <a:rPr lang="en-US" dirty="0" smtClean="0"/>
              <a:t>identify </a:t>
            </a:r>
            <a:r>
              <a:rPr lang="en-US" dirty="0"/>
              <a:t>the various application and infrastructure bottlenecks which prevent the application to perform at the required acceptability </a:t>
            </a:r>
            <a:r>
              <a:rPr lang="en-US" dirty="0" smtClean="0"/>
              <a:t>levels</a:t>
            </a:r>
          </a:p>
          <a:p>
            <a:r>
              <a:rPr lang="en-US" dirty="0" smtClean="0"/>
              <a:t>validate </a:t>
            </a:r>
            <a:r>
              <a:rPr lang="en-US" dirty="0"/>
              <a:t>whether the response time of the application is as per as the </a:t>
            </a:r>
            <a:r>
              <a:rPr lang="en-US" dirty="0" smtClean="0"/>
              <a:t>requirements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386312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Scenarios </a:t>
            </a:r>
            <a:r>
              <a:rPr lang="en-US" dirty="0" smtClean="0"/>
              <a:t>(2)</a:t>
            </a:r>
            <a:endParaRPr lang="en-US" dirty="0"/>
          </a:p>
        </p:txBody>
      </p:sp>
      <p:sp>
        <p:nvSpPr>
          <p:cNvPr id="3" name="Content Placeholder 2"/>
          <p:cNvSpPr>
            <a:spLocks noGrp="1"/>
          </p:cNvSpPr>
          <p:nvPr>
            <p:ph idx="1"/>
          </p:nvPr>
        </p:nvSpPr>
        <p:spPr/>
        <p:txBody>
          <a:bodyPr/>
          <a:lstStyle/>
          <a:p>
            <a:r>
              <a:rPr lang="en-US" dirty="0" smtClean="0"/>
              <a:t>evaluate </a:t>
            </a:r>
            <a:r>
              <a:rPr lang="en-US" dirty="0"/>
              <a:t>product and/or hardware to determine if it can handle projected load </a:t>
            </a:r>
            <a:r>
              <a:rPr lang="en-US" dirty="0" smtClean="0"/>
              <a:t>volumes</a:t>
            </a:r>
            <a:endParaRPr lang="en-US" dirty="0"/>
          </a:p>
          <a:p>
            <a:r>
              <a:rPr lang="en-US" dirty="0" smtClean="0"/>
              <a:t>evaluate </a:t>
            </a:r>
            <a:r>
              <a:rPr lang="en-US" dirty="0"/>
              <a:t>whether the battery life can support the application to perform under projected load </a:t>
            </a:r>
            <a:r>
              <a:rPr lang="en-US" dirty="0" smtClean="0"/>
              <a:t>volumes</a:t>
            </a:r>
            <a:endParaRPr lang="en-US" dirty="0"/>
          </a:p>
          <a:p>
            <a:r>
              <a:rPr lang="en-US" dirty="0" smtClean="0"/>
              <a:t>validate </a:t>
            </a:r>
            <a:r>
              <a:rPr lang="en-US" dirty="0"/>
              <a:t>application performance when network is changed to WIFI from </a:t>
            </a:r>
            <a:r>
              <a:rPr lang="en-US" dirty="0" smtClean="0"/>
              <a:t>3G/4G </a:t>
            </a:r>
            <a:r>
              <a:rPr lang="en-US" dirty="0"/>
              <a:t>or vice </a:t>
            </a:r>
            <a:r>
              <a:rPr lang="en-US" dirty="0" smtClean="0"/>
              <a:t>versa</a:t>
            </a:r>
            <a:endParaRPr lang="en-US" dirty="0"/>
          </a:p>
          <a:p>
            <a:r>
              <a:rPr lang="en-US" dirty="0" smtClean="0"/>
              <a:t>validate </a:t>
            </a:r>
            <a:r>
              <a:rPr lang="en-US" dirty="0"/>
              <a:t>that the battery consumption, memory leaks, resources like GPS, Camera performance is well within required </a:t>
            </a:r>
            <a:r>
              <a:rPr lang="en-US" dirty="0" smtClean="0"/>
              <a:t>guidelines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37641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Scenarios </a:t>
            </a:r>
            <a:r>
              <a:rPr lang="en-US" dirty="0" smtClean="0"/>
              <a:t>(3)</a:t>
            </a:r>
            <a:endParaRPr lang="en-US" dirty="0"/>
          </a:p>
        </p:txBody>
      </p:sp>
      <p:sp>
        <p:nvSpPr>
          <p:cNvPr id="3" name="Content Placeholder 2"/>
          <p:cNvSpPr>
            <a:spLocks noGrp="1"/>
          </p:cNvSpPr>
          <p:nvPr>
            <p:ph idx="1"/>
          </p:nvPr>
        </p:nvSpPr>
        <p:spPr/>
        <p:txBody>
          <a:bodyPr/>
          <a:lstStyle/>
          <a:p>
            <a:r>
              <a:rPr lang="en-US" dirty="0" smtClean="0"/>
              <a:t>validate </a:t>
            </a:r>
            <a:r>
              <a:rPr lang="en-US" dirty="0"/>
              <a:t>the application longevity whenever the user load is </a:t>
            </a:r>
            <a:r>
              <a:rPr lang="en-US" dirty="0" smtClean="0"/>
              <a:t>rigorous</a:t>
            </a:r>
            <a:endParaRPr lang="en-US" dirty="0"/>
          </a:p>
          <a:p>
            <a:r>
              <a:rPr lang="en-US" dirty="0" smtClean="0"/>
              <a:t>validate </a:t>
            </a:r>
            <a:r>
              <a:rPr lang="en-US" dirty="0"/>
              <a:t>the network performance while moving around with the </a:t>
            </a:r>
            <a:r>
              <a:rPr lang="en-US" dirty="0" smtClean="0"/>
              <a:t>device</a:t>
            </a:r>
            <a:endParaRPr lang="en-US" dirty="0"/>
          </a:p>
          <a:p>
            <a:r>
              <a:rPr lang="en-US" dirty="0" smtClean="0"/>
              <a:t>validate </a:t>
            </a:r>
            <a:r>
              <a:rPr lang="en-US" dirty="0"/>
              <a:t>the application performance when only intermittent phases of connectivity is </a:t>
            </a:r>
            <a:r>
              <a:rPr lang="en-US" dirty="0" smtClean="0"/>
              <a:t>required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45902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p:txBody>
          <a:bodyPr/>
          <a:lstStyle/>
          <a:p>
            <a:r>
              <a:rPr lang="en-US" dirty="0"/>
              <a:t>The fundamental objective of security testing is to ensure that the application’s data and networking security requirements are met as per </a:t>
            </a:r>
            <a:r>
              <a:rPr lang="en-US" dirty="0" smtClean="0"/>
              <a:t>guidelines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64539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 Scenarios (1)</a:t>
            </a:r>
            <a:endParaRPr lang="en-US" dirty="0"/>
          </a:p>
        </p:txBody>
      </p:sp>
      <p:sp>
        <p:nvSpPr>
          <p:cNvPr id="3" name="Content Placeholder 2"/>
          <p:cNvSpPr>
            <a:spLocks noGrp="1"/>
          </p:cNvSpPr>
          <p:nvPr>
            <p:ph idx="1"/>
          </p:nvPr>
        </p:nvSpPr>
        <p:spPr/>
        <p:txBody>
          <a:bodyPr>
            <a:normAutofit lnSpcReduction="10000"/>
          </a:bodyPr>
          <a:lstStyle/>
          <a:p>
            <a:r>
              <a:rPr lang="en-US" dirty="0" smtClean="0"/>
              <a:t>able </a:t>
            </a:r>
            <a:r>
              <a:rPr lang="en-US" dirty="0"/>
              <a:t>to withstand any brute force attack which is an automated process of trial and error used to guess a person’s username, password or credit-card </a:t>
            </a:r>
            <a:r>
              <a:rPr lang="en-US" dirty="0" smtClean="0"/>
              <a:t>number</a:t>
            </a:r>
            <a:endParaRPr lang="en-US" dirty="0"/>
          </a:p>
          <a:p>
            <a:r>
              <a:rPr lang="en-US" dirty="0" smtClean="0"/>
              <a:t>not </a:t>
            </a:r>
            <a:r>
              <a:rPr lang="en-US" dirty="0"/>
              <a:t>permitting an attacker to access sensitive content or functionality without proper </a:t>
            </a:r>
            <a:r>
              <a:rPr lang="en-US" dirty="0" smtClean="0"/>
              <a:t>authentication</a:t>
            </a:r>
            <a:endParaRPr lang="en-US" dirty="0"/>
          </a:p>
          <a:p>
            <a:r>
              <a:rPr lang="en-US" dirty="0" smtClean="0"/>
              <a:t>has </a:t>
            </a:r>
            <a:r>
              <a:rPr lang="en-US" dirty="0"/>
              <a:t>a strong password protection system and it does not permit an attacker to obtain, change or recover another user’s </a:t>
            </a:r>
            <a:r>
              <a:rPr lang="en-US" dirty="0" smtClean="0"/>
              <a:t>password</a:t>
            </a:r>
            <a:endParaRPr lang="en-US" dirty="0"/>
          </a:p>
          <a:p>
            <a:r>
              <a:rPr lang="en-US" dirty="0" smtClean="0"/>
              <a:t>does </a:t>
            </a:r>
            <a:r>
              <a:rPr lang="en-US" dirty="0"/>
              <a:t>not suffer from insufficient session </a:t>
            </a:r>
            <a:r>
              <a:rPr lang="en-US" dirty="0" smtClean="0"/>
              <a:t>expiration</a:t>
            </a:r>
            <a:endParaRPr lang="en-US" dirty="0"/>
          </a:p>
          <a:p>
            <a:r>
              <a:rPr lang="en-US" dirty="0" smtClean="0"/>
              <a:t>identify </a:t>
            </a:r>
            <a:r>
              <a:rPr lang="en-US" dirty="0"/>
              <a:t>the dynamic dependencies and take measures to prevent any attacker for accessing these </a:t>
            </a:r>
            <a:r>
              <a:rPr lang="en-US" dirty="0" smtClean="0"/>
              <a:t>vulnerabilities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81550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(2)</a:t>
            </a:r>
            <a:endParaRPr lang="en-US" dirty="0"/>
          </a:p>
        </p:txBody>
      </p:sp>
      <p:sp>
        <p:nvSpPr>
          <p:cNvPr id="3" name="Content Placeholder 2"/>
          <p:cNvSpPr>
            <a:spLocks noGrp="1"/>
          </p:cNvSpPr>
          <p:nvPr>
            <p:ph idx="1"/>
          </p:nvPr>
        </p:nvSpPr>
        <p:spPr/>
        <p:txBody>
          <a:bodyPr/>
          <a:lstStyle/>
          <a:p>
            <a:r>
              <a:rPr lang="en-US" dirty="0" smtClean="0"/>
              <a:t>prevent </a:t>
            </a:r>
            <a:r>
              <a:rPr lang="en-US" dirty="0"/>
              <a:t>from SQL injection related </a:t>
            </a:r>
            <a:r>
              <a:rPr lang="en-US" dirty="0" smtClean="0"/>
              <a:t>attacks</a:t>
            </a:r>
            <a:endParaRPr lang="en-US" dirty="0"/>
          </a:p>
          <a:p>
            <a:r>
              <a:rPr lang="en-US" dirty="0" smtClean="0"/>
              <a:t>identify </a:t>
            </a:r>
            <a:r>
              <a:rPr lang="en-US" dirty="0"/>
              <a:t>and recover from any unmanaged code </a:t>
            </a:r>
            <a:r>
              <a:rPr lang="en-US" dirty="0" smtClean="0"/>
              <a:t>scenarios</a:t>
            </a:r>
            <a:endParaRPr lang="en-US" dirty="0"/>
          </a:p>
          <a:p>
            <a:r>
              <a:rPr lang="en-US" dirty="0" smtClean="0"/>
              <a:t>certificates </a:t>
            </a:r>
            <a:r>
              <a:rPr lang="en-US" dirty="0"/>
              <a:t>are validated, does the application implement Certificate Pinning or </a:t>
            </a:r>
            <a:r>
              <a:rPr lang="en-US" dirty="0" smtClean="0"/>
              <a:t>not</a:t>
            </a:r>
            <a:endParaRPr lang="en-US" dirty="0"/>
          </a:p>
          <a:p>
            <a:r>
              <a:rPr lang="en-US" dirty="0" smtClean="0"/>
              <a:t>protect </a:t>
            </a:r>
            <a:r>
              <a:rPr lang="en-US" dirty="0"/>
              <a:t>the application and the network from the denial of service </a:t>
            </a:r>
            <a:r>
              <a:rPr lang="en-US" dirty="0" smtClean="0"/>
              <a:t>attacks</a:t>
            </a:r>
            <a:endParaRPr lang="en-US" dirty="0"/>
          </a:p>
          <a:p>
            <a:r>
              <a:rPr lang="en-US" dirty="0" smtClean="0"/>
              <a:t>analyze </a:t>
            </a:r>
            <a:r>
              <a:rPr lang="en-US" dirty="0"/>
              <a:t>the data storage and data validation </a:t>
            </a:r>
            <a:r>
              <a:rPr lang="en-US" dirty="0" smtClean="0"/>
              <a:t>requirements</a:t>
            </a:r>
            <a:endParaRPr lang="en-US" dirty="0"/>
          </a:p>
          <a:p>
            <a:r>
              <a:rPr lang="en-US" dirty="0" smtClean="0"/>
              <a:t>enable </a:t>
            </a:r>
            <a:r>
              <a:rPr lang="en-US" dirty="0"/>
              <a:t>the session management for preventing unauthorized users to access unsolicited </a:t>
            </a:r>
            <a:r>
              <a:rPr lang="en-US" dirty="0" smtClean="0"/>
              <a:t>information</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01835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(3)</a:t>
            </a:r>
            <a:endParaRPr lang="en-US" dirty="0"/>
          </a:p>
        </p:txBody>
      </p:sp>
      <p:sp>
        <p:nvSpPr>
          <p:cNvPr id="3" name="Content Placeholder 2"/>
          <p:cNvSpPr>
            <a:spLocks noGrp="1"/>
          </p:cNvSpPr>
          <p:nvPr>
            <p:ph idx="1"/>
          </p:nvPr>
        </p:nvSpPr>
        <p:spPr/>
        <p:txBody>
          <a:bodyPr>
            <a:normAutofit fontScale="92500"/>
          </a:bodyPr>
          <a:lstStyle/>
          <a:p>
            <a:r>
              <a:rPr lang="en-US" dirty="0" smtClean="0"/>
              <a:t>check </a:t>
            </a:r>
            <a:r>
              <a:rPr lang="en-US" dirty="0"/>
              <a:t>if any cryptography code is broken and ensure that it is </a:t>
            </a:r>
            <a:r>
              <a:rPr lang="en-US" dirty="0" smtClean="0"/>
              <a:t>repaired</a:t>
            </a:r>
            <a:endParaRPr lang="en-US" dirty="0"/>
          </a:p>
          <a:p>
            <a:r>
              <a:rPr lang="en-US" dirty="0" smtClean="0"/>
              <a:t>validate </a:t>
            </a:r>
            <a:r>
              <a:rPr lang="en-US" dirty="0"/>
              <a:t>whether the business logic implementation is secured and not vulnerable to any attack from </a:t>
            </a:r>
            <a:r>
              <a:rPr lang="en-US" dirty="0" smtClean="0"/>
              <a:t>outside</a:t>
            </a:r>
            <a:endParaRPr lang="en-US" dirty="0"/>
          </a:p>
          <a:p>
            <a:r>
              <a:rPr lang="en-US" dirty="0" smtClean="0"/>
              <a:t>analyze </a:t>
            </a:r>
            <a:r>
              <a:rPr lang="en-US" dirty="0"/>
              <a:t>file system interactions, determine any vulnerability and correct these </a:t>
            </a:r>
            <a:r>
              <a:rPr lang="en-US" dirty="0" smtClean="0"/>
              <a:t>problems</a:t>
            </a:r>
            <a:endParaRPr lang="en-US" dirty="0"/>
          </a:p>
          <a:p>
            <a:r>
              <a:rPr lang="en-US" dirty="0" smtClean="0"/>
              <a:t>validate </a:t>
            </a:r>
            <a:r>
              <a:rPr lang="en-US" dirty="0"/>
              <a:t>the protocol handlers for example trying to reconfigure the default landing page for the application using a malicious </a:t>
            </a:r>
            <a:r>
              <a:rPr lang="en-US" dirty="0" err="1" smtClean="0"/>
              <a:t>iframe</a:t>
            </a:r>
            <a:endParaRPr lang="en-US" dirty="0"/>
          </a:p>
          <a:p>
            <a:r>
              <a:rPr lang="en-US" dirty="0" smtClean="0"/>
              <a:t>protect </a:t>
            </a:r>
            <a:r>
              <a:rPr lang="en-US" dirty="0"/>
              <a:t>against malicious client side </a:t>
            </a:r>
            <a:r>
              <a:rPr lang="en-US" dirty="0" smtClean="0"/>
              <a:t>injections</a:t>
            </a:r>
            <a:endParaRPr lang="en-US" dirty="0"/>
          </a:p>
          <a:p>
            <a:r>
              <a:rPr lang="en-US" dirty="0" smtClean="0"/>
              <a:t>protect </a:t>
            </a:r>
            <a:r>
              <a:rPr lang="en-US" dirty="0"/>
              <a:t>against malicious runtime </a:t>
            </a:r>
            <a:r>
              <a:rPr lang="en-US" dirty="0" smtClean="0"/>
              <a:t>injections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90630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(4)</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investigate </a:t>
            </a:r>
            <a:r>
              <a:rPr lang="en-US" dirty="0"/>
              <a:t>file caching and prevent any malicious possibilities from the </a:t>
            </a:r>
            <a:r>
              <a:rPr lang="en-US" dirty="0" smtClean="0"/>
              <a:t>same</a:t>
            </a:r>
            <a:endParaRPr lang="en-US" dirty="0"/>
          </a:p>
          <a:p>
            <a:r>
              <a:rPr lang="en-US" dirty="0" smtClean="0"/>
              <a:t>prevent </a:t>
            </a:r>
            <a:r>
              <a:rPr lang="en-US" dirty="0"/>
              <a:t>from insecure data storage in the keyboard cache of the </a:t>
            </a:r>
            <a:r>
              <a:rPr lang="en-US" dirty="0" smtClean="0"/>
              <a:t>applications</a:t>
            </a:r>
            <a:endParaRPr lang="en-US" dirty="0"/>
          </a:p>
          <a:p>
            <a:r>
              <a:rPr lang="en-US" dirty="0" smtClean="0"/>
              <a:t>investigate </a:t>
            </a:r>
            <a:r>
              <a:rPr lang="en-US" dirty="0"/>
              <a:t>cookies and preventing any malicious deeds from the </a:t>
            </a:r>
            <a:r>
              <a:rPr lang="en-US" dirty="0" smtClean="0"/>
              <a:t>cookies</a:t>
            </a:r>
            <a:endParaRPr lang="en-US" dirty="0"/>
          </a:p>
          <a:p>
            <a:r>
              <a:rPr lang="en-US" dirty="0" smtClean="0"/>
              <a:t>provide </a:t>
            </a:r>
            <a:r>
              <a:rPr lang="en-US" dirty="0"/>
              <a:t>regular audits for data protection </a:t>
            </a:r>
            <a:r>
              <a:rPr lang="en-US" dirty="0" smtClean="0"/>
              <a:t>analysis</a:t>
            </a:r>
            <a:endParaRPr lang="en-US" dirty="0"/>
          </a:p>
          <a:p>
            <a:r>
              <a:rPr lang="en-US" dirty="0" smtClean="0"/>
              <a:t>investigate </a:t>
            </a:r>
            <a:r>
              <a:rPr lang="en-US" dirty="0"/>
              <a:t>custom created files and preventing any malicious deeds from the custom created </a:t>
            </a:r>
            <a:r>
              <a:rPr lang="en-US" dirty="0" smtClean="0"/>
              <a:t>files</a:t>
            </a:r>
            <a:endParaRPr lang="en-US" dirty="0"/>
          </a:p>
          <a:p>
            <a:r>
              <a:rPr lang="en-US" dirty="0" smtClean="0"/>
              <a:t>prevent </a:t>
            </a:r>
            <a:r>
              <a:rPr lang="en-US" dirty="0"/>
              <a:t>from buffer overflows and memory corruption </a:t>
            </a:r>
            <a:r>
              <a:rPr lang="en-US" dirty="0" smtClean="0"/>
              <a:t>cases</a:t>
            </a:r>
            <a:endParaRPr lang="en-US" dirty="0"/>
          </a:p>
          <a:p>
            <a:r>
              <a:rPr lang="en-US" dirty="0" smtClean="0"/>
              <a:t>analyze </a:t>
            </a:r>
            <a:r>
              <a:rPr lang="en-US" dirty="0"/>
              <a:t>different data streams and preventing any vulnerabilities from </a:t>
            </a:r>
            <a:r>
              <a:rPr lang="en-US" dirty="0" smtClean="0"/>
              <a:t>these</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321715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r>
              <a:rPr lang="en-US" dirty="0" smtClean="0"/>
              <a:t>Testing</a:t>
            </a:r>
            <a:endParaRPr lang="en-US" dirty="0"/>
          </a:p>
        </p:txBody>
      </p:sp>
      <p:sp>
        <p:nvSpPr>
          <p:cNvPr id="3" name="Content Placeholder 2"/>
          <p:cNvSpPr>
            <a:spLocks noGrp="1"/>
          </p:cNvSpPr>
          <p:nvPr>
            <p:ph idx="1"/>
          </p:nvPr>
        </p:nvSpPr>
        <p:spPr/>
        <p:txBody>
          <a:bodyPr/>
          <a:lstStyle/>
          <a:p>
            <a:r>
              <a:rPr lang="en-US" dirty="0"/>
              <a:t>The usability testing process of the Mobile application is performed to have a quick and easy step application with less functionality than a slow and difficult application with many </a:t>
            </a:r>
            <a:r>
              <a:rPr lang="en-US" dirty="0" smtClean="0"/>
              <a:t>features </a:t>
            </a:r>
          </a:p>
          <a:p>
            <a:r>
              <a:rPr lang="en-US" dirty="0" smtClean="0"/>
              <a:t>The </a:t>
            </a:r>
            <a:r>
              <a:rPr lang="en-US" dirty="0"/>
              <a:t>main objective is to ensure that we end up having an easy-to-use, intuitive and similar to industry-accepted interfaces which are widely </a:t>
            </a:r>
            <a:r>
              <a:rPr lang="en-US" dirty="0" smtClean="0"/>
              <a:t>used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230649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dirty="0"/>
              <a:t>A </a:t>
            </a:r>
            <a:r>
              <a:rPr lang="en-US" sz="2800" b="1" dirty="0"/>
              <a:t>mobile application </a:t>
            </a:r>
            <a:r>
              <a:rPr lang="en-US" sz="2800" dirty="0"/>
              <a:t>is a software application developed specifically for use on small, wireless, handheld mobile devices such as smart-phones and tablets. </a:t>
            </a:r>
          </a:p>
          <a:p>
            <a:pPr>
              <a:spcBef>
                <a:spcPts val="1800"/>
              </a:spcBef>
            </a:pPr>
            <a:r>
              <a:rPr lang="en-US" sz="2800" dirty="0"/>
              <a:t>Mobile apps are available through application </a:t>
            </a:r>
            <a:br>
              <a:rPr lang="en-US" sz="2800" dirty="0"/>
            </a:br>
            <a:r>
              <a:rPr lang="en-US" sz="2800" dirty="0"/>
              <a:t>distribution platforms which are typically </a:t>
            </a:r>
            <a:br>
              <a:rPr lang="en-US" sz="2800" dirty="0"/>
            </a:br>
            <a:r>
              <a:rPr lang="en-US" sz="2800" dirty="0"/>
              <a:t>operated by the owner of the mobile operating </a:t>
            </a:r>
            <a:br>
              <a:rPr lang="en-US" sz="2800" dirty="0"/>
            </a:br>
            <a:r>
              <a:rPr lang="en-US" sz="2800" dirty="0"/>
              <a:t>system, such as the App Store (iOS) or </a:t>
            </a:r>
            <a:br>
              <a:rPr lang="en-US" sz="2800" dirty="0"/>
            </a:br>
            <a:r>
              <a:rPr lang="en-US" sz="2800" dirty="0"/>
              <a:t>Google Play Store.</a:t>
            </a:r>
          </a:p>
        </p:txBody>
      </p:sp>
      <p:pic>
        <p:nvPicPr>
          <p:cNvPr id="1026" name="Picture 2" descr="Image result for mobile application">
            <a:extLst>
              <a:ext uri="{FF2B5EF4-FFF2-40B4-BE49-F238E27FC236}">
                <a16:creationId xmlns:a16="http://schemas.microsoft.com/office/drawing/2014/main" id="{878A4CA8-A156-40F8-96DE-17A93F8DDA3F}"/>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1059" y="3058452"/>
            <a:ext cx="3601340" cy="3482048"/>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403463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r>
              <a:rPr lang="en-US" dirty="0" smtClean="0"/>
              <a:t>Testing Scenarios (1)</a:t>
            </a:r>
            <a:endParaRPr lang="en-US" dirty="0"/>
          </a:p>
        </p:txBody>
      </p:sp>
      <p:sp>
        <p:nvSpPr>
          <p:cNvPr id="3" name="Content Placeholder 2"/>
          <p:cNvSpPr>
            <a:spLocks noGrp="1"/>
          </p:cNvSpPr>
          <p:nvPr>
            <p:ph idx="1"/>
          </p:nvPr>
        </p:nvSpPr>
        <p:spPr/>
        <p:txBody>
          <a:bodyPr>
            <a:normAutofit/>
          </a:bodyPr>
          <a:lstStyle/>
          <a:p>
            <a:r>
              <a:rPr lang="en-US" dirty="0" smtClean="0"/>
              <a:t>buttons </a:t>
            </a:r>
            <a:r>
              <a:rPr lang="en-US" dirty="0"/>
              <a:t>should have the required size and be suitable to big </a:t>
            </a:r>
            <a:r>
              <a:rPr lang="en-US" dirty="0" smtClean="0"/>
              <a:t>fingers</a:t>
            </a:r>
            <a:endParaRPr lang="en-US" dirty="0"/>
          </a:p>
          <a:p>
            <a:r>
              <a:rPr lang="en-US" dirty="0" smtClean="0"/>
              <a:t>buttons </a:t>
            </a:r>
            <a:r>
              <a:rPr lang="en-US" dirty="0"/>
              <a:t>are placed in the same section of the screen to avoid confusion to the end </a:t>
            </a:r>
            <a:r>
              <a:rPr lang="en-US" dirty="0" smtClean="0"/>
              <a:t>users</a:t>
            </a:r>
            <a:endParaRPr lang="en-US" dirty="0"/>
          </a:p>
          <a:p>
            <a:r>
              <a:rPr lang="en-US" dirty="0" smtClean="0"/>
              <a:t>icons </a:t>
            </a:r>
            <a:r>
              <a:rPr lang="en-US" dirty="0"/>
              <a:t>are natural and consistent with the </a:t>
            </a:r>
            <a:r>
              <a:rPr lang="en-US" dirty="0" smtClean="0"/>
              <a:t>application</a:t>
            </a:r>
            <a:endParaRPr lang="en-US" dirty="0"/>
          </a:p>
          <a:p>
            <a:r>
              <a:rPr lang="en-US" dirty="0" smtClean="0"/>
              <a:t>buttons</a:t>
            </a:r>
            <a:r>
              <a:rPr lang="en-US" dirty="0"/>
              <a:t>, which have the same function should also have the same </a:t>
            </a:r>
            <a:r>
              <a:rPr lang="en-US" dirty="0" smtClean="0"/>
              <a:t>color</a:t>
            </a:r>
            <a:endParaRPr lang="en-US" dirty="0"/>
          </a:p>
          <a:p>
            <a:r>
              <a:rPr lang="en-US" dirty="0" smtClean="0"/>
              <a:t>validation </a:t>
            </a:r>
            <a:r>
              <a:rPr lang="en-US" dirty="0"/>
              <a:t>for the tapping zoom-in and zoom-out facilities should be </a:t>
            </a:r>
            <a:r>
              <a:rPr lang="en-US" dirty="0" smtClean="0"/>
              <a:t>enabled</a:t>
            </a:r>
            <a:endParaRPr lang="en-US" dirty="0"/>
          </a:p>
          <a:p>
            <a:r>
              <a:rPr lang="en-US" dirty="0" smtClean="0"/>
              <a:t>keyboard </a:t>
            </a:r>
            <a:r>
              <a:rPr lang="en-US" dirty="0"/>
              <a:t>input can be minimized in an appropriate </a:t>
            </a:r>
            <a:r>
              <a:rPr lang="en-US" dirty="0" smtClean="0"/>
              <a:t>manner</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35606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Scenarios </a:t>
            </a:r>
            <a:r>
              <a:rPr lang="en-US" dirty="0" smtClean="0"/>
              <a:t>(2)</a:t>
            </a:r>
            <a:endParaRPr lang="en-US" dirty="0"/>
          </a:p>
        </p:txBody>
      </p:sp>
      <p:sp>
        <p:nvSpPr>
          <p:cNvPr id="3" name="Content Placeholder 2"/>
          <p:cNvSpPr>
            <a:spLocks noGrp="1"/>
          </p:cNvSpPr>
          <p:nvPr>
            <p:ph idx="1"/>
          </p:nvPr>
        </p:nvSpPr>
        <p:spPr/>
        <p:txBody>
          <a:bodyPr>
            <a:normAutofit lnSpcReduction="10000"/>
          </a:bodyPr>
          <a:lstStyle/>
          <a:p>
            <a:r>
              <a:rPr lang="en-US" dirty="0" smtClean="0"/>
              <a:t>application </a:t>
            </a:r>
            <a:r>
              <a:rPr lang="en-US" dirty="0"/>
              <a:t>provides a method for going back or undoing an action, on touching the wrong item, within an acceptable </a:t>
            </a:r>
            <a:r>
              <a:rPr lang="en-US" dirty="0" smtClean="0"/>
              <a:t>duration</a:t>
            </a:r>
            <a:endParaRPr lang="en-US" dirty="0"/>
          </a:p>
          <a:p>
            <a:r>
              <a:rPr lang="en-US" dirty="0" smtClean="0"/>
              <a:t>contextual </a:t>
            </a:r>
            <a:r>
              <a:rPr lang="en-US" dirty="0"/>
              <a:t>menus are not overloaded because it has to be used </a:t>
            </a:r>
            <a:r>
              <a:rPr lang="en-US" dirty="0" smtClean="0"/>
              <a:t>quickly</a:t>
            </a:r>
            <a:endParaRPr lang="en-US" dirty="0"/>
          </a:p>
          <a:p>
            <a:r>
              <a:rPr lang="en-US" dirty="0" smtClean="0"/>
              <a:t>text </a:t>
            </a:r>
            <a:r>
              <a:rPr lang="en-US" dirty="0"/>
              <a:t>is kept simple and clear to be visible to the </a:t>
            </a:r>
            <a:r>
              <a:rPr lang="en-US" dirty="0" smtClean="0"/>
              <a:t>users</a:t>
            </a:r>
            <a:endParaRPr lang="en-US" dirty="0"/>
          </a:p>
          <a:p>
            <a:r>
              <a:rPr lang="en-US" dirty="0" smtClean="0"/>
              <a:t>short </a:t>
            </a:r>
            <a:r>
              <a:rPr lang="en-US" dirty="0"/>
              <a:t>sentences and paragraphs are readable to the end </a:t>
            </a:r>
            <a:r>
              <a:rPr lang="en-US" dirty="0" smtClean="0"/>
              <a:t>users</a:t>
            </a:r>
            <a:endParaRPr lang="en-US" dirty="0"/>
          </a:p>
          <a:p>
            <a:r>
              <a:rPr lang="en-US" dirty="0" smtClean="0"/>
              <a:t>font </a:t>
            </a:r>
            <a:r>
              <a:rPr lang="en-US" dirty="0"/>
              <a:t>size is big enough to be readable and not too big or too </a:t>
            </a:r>
            <a:r>
              <a:rPr lang="en-US" dirty="0" smtClean="0"/>
              <a:t>small</a:t>
            </a:r>
            <a:endParaRPr lang="en-US" dirty="0"/>
          </a:p>
          <a:p>
            <a:r>
              <a:rPr lang="en-US" dirty="0" smtClean="0"/>
              <a:t>application </a:t>
            </a:r>
            <a:r>
              <a:rPr lang="en-US" dirty="0"/>
              <a:t>prompts the user whenever the user starts downloading a large amount of data which may be not conducive for the application </a:t>
            </a:r>
            <a:r>
              <a:rPr lang="en-US" dirty="0" smtClean="0"/>
              <a:t>performance</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90913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Scenarios </a:t>
            </a:r>
            <a:r>
              <a:rPr lang="en-US" dirty="0" smtClean="0"/>
              <a:t>(3)</a:t>
            </a:r>
            <a:endParaRPr lang="en-US" dirty="0"/>
          </a:p>
        </p:txBody>
      </p:sp>
      <p:sp>
        <p:nvSpPr>
          <p:cNvPr id="3" name="Content Placeholder 2"/>
          <p:cNvSpPr>
            <a:spLocks noGrp="1"/>
          </p:cNvSpPr>
          <p:nvPr>
            <p:ph idx="1"/>
          </p:nvPr>
        </p:nvSpPr>
        <p:spPr/>
        <p:txBody>
          <a:bodyPr/>
          <a:lstStyle/>
          <a:p>
            <a:r>
              <a:rPr lang="en-US" dirty="0" smtClean="0"/>
              <a:t>closing </a:t>
            </a:r>
            <a:r>
              <a:rPr lang="en-US" dirty="0"/>
              <a:t>of the application is performed from different states and verify if it re-opens in the same </a:t>
            </a:r>
            <a:r>
              <a:rPr lang="en-US" dirty="0" smtClean="0"/>
              <a:t>state</a:t>
            </a:r>
            <a:endParaRPr lang="en-US" dirty="0"/>
          </a:p>
          <a:p>
            <a:r>
              <a:rPr lang="en-US" dirty="0" smtClean="0"/>
              <a:t>all </a:t>
            </a:r>
            <a:r>
              <a:rPr lang="en-US" dirty="0"/>
              <a:t>strings are converted into appropriate languages whenever a language translation facility is </a:t>
            </a:r>
            <a:r>
              <a:rPr lang="en-US" dirty="0" smtClean="0"/>
              <a:t>available</a:t>
            </a:r>
            <a:endParaRPr lang="en-US" dirty="0"/>
          </a:p>
          <a:p>
            <a:r>
              <a:rPr lang="en-US" dirty="0" smtClean="0"/>
              <a:t>application </a:t>
            </a:r>
            <a:r>
              <a:rPr lang="en-US" dirty="0"/>
              <a:t>items are always synchronized according to the user </a:t>
            </a:r>
            <a:r>
              <a:rPr lang="en-US" dirty="0" smtClean="0"/>
              <a:t>actions</a:t>
            </a:r>
            <a:endParaRPr lang="en-US" dirty="0"/>
          </a:p>
          <a:p>
            <a:r>
              <a:rPr lang="en-US" dirty="0" smtClean="0"/>
              <a:t>end </a:t>
            </a:r>
            <a:r>
              <a:rPr lang="en-US" dirty="0"/>
              <a:t>user is provided with a user manual which helps the end user to understand and operate the application who may be not familiar with the application’s proceedings</a:t>
            </a:r>
          </a:p>
        </p:txBody>
      </p:sp>
      <p:sp>
        <p:nvSpPr>
          <p:cNvPr id="5" name="Slide Number Placeholder 4"/>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3076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Testing</a:t>
            </a:r>
          </a:p>
        </p:txBody>
      </p:sp>
      <p:sp>
        <p:nvSpPr>
          <p:cNvPr id="3" name="Content Placeholder 2"/>
          <p:cNvSpPr>
            <a:spLocks noGrp="1"/>
          </p:cNvSpPr>
          <p:nvPr>
            <p:ph idx="1"/>
          </p:nvPr>
        </p:nvSpPr>
        <p:spPr/>
        <p:txBody>
          <a:bodyPr/>
          <a:lstStyle/>
          <a:p>
            <a:r>
              <a:rPr lang="en-US" dirty="0"/>
              <a:t>Compatibility testing on mobile devices is performed to ensure that since mobile devices have different size, resolution, screen, version and hardware so the application should be tested across all the devices to ensure that the application works as </a:t>
            </a:r>
            <a:r>
              <a:rPr lang="en-US" dirty="0" smtClean="0"/>
              <a:t>desired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338390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a:t>
            </a:r>
            <a:r>
              <a:rPr lang="en-US" dirty="0" smtClean="0"/>
              <a:t>Testing Scenarios</a:t>
            </a:r>
            <a:endParaRPr lang="en-US" dirty="0"/>
          </a:p>
        </p:txBody>
      </p:sp>
      <p:sp>
        <p:nvSpPr>
          <p:cNvPr id="3" name="Content Placeholder 2"/>
          <p:cNvSpPr>
            <a:spLocks noGrp="1"/>
          </p:cNvSpPr>
          <p:nvPr>
            <p:ph idx="1"/>
          </p:nvPr>
        </p:nvSpPr>
        <p:spPr/>
        <p:txBody>
          <a:bodyPr/>
          <a:lstStyle/>
          <a:p>
            <a:r>
              <a:rPr lang="en-US" dirty="0" smtClean="0"/>
              <a:t>user </a:t>
            </a:r>
            <a:r>
              <a:rPr lang="en-US" dirty="0"/>
              <a:t>Interface of the application is as per the screen size of the device, no text/control is partially invisible or </a:t>
            </a:r>
            <a:r>
              <a:rPr lang="en-US" dirty="0" smtClean="0"/>
              <a:t>inaccessible</a:t>
            </a:r>
            <a:endParaRPr lang="en-US" dirty="0"/>
          </a:p>
          <a:p>
            <a:r>
              <a:rPr lang="en-US" dirty="0" smtClean="0"/>
              <a:t>text </a:t>
            </a:r>
            <a:r>
              <a:rPr lang="en-US" dirty="0"/>
              <a:t>is readable for all users for the </a:t>
            </a:r>
            <a:r>
              <a:rPr lang="en-US" dirty="0" smtClean="0"/>
              <a:t>application</a:t>
            </a:r>
            <a:endParaRPr lang="en-US" dirty="0"/>
          </a:p>
          <a:p>
            <a:r>
              <a:rPr lang="en-US" dirty="0" smtClean="0"/>
              <a:t>call</a:t>
            </a:r>
            <a:r>
              <a:rPr lang="en-US" dirty="0"/>
              <a:t>/alarm functionality is enabled whenever the application is running. The application is minimized or suspended on the event of a call and then whenever the call stops the application is </a:t>
            </a:r>
            <a:r>
              <a:rPr lang="en-US" dirty="0" smtClean="0"/>
              <a:t>resumed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205677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Recoverability </a:t>
            </a:r>
            <a:r>
              <a:rPr lang="en-US" dirty="0" smtClean="0"/>
              <a:t>Testing Scenarios</a:t>
            </a:r>
            <a:endParaRPr lang="en-US" dirty="0"/>
          </a:p>
        </p:txBody>
      </p:sp>
      <p:sp>
        <p:nvSpPr>
          <p:cNvPr id="3" name="Content Placeholder 2"/>
          <p:cNvSpPr>
            <a:spLocks noGrp="1"/>
          </p:cNvSpPr>
          <p:nvPr>
            <p:ph idx="1"/>
          </p:nvPr>
        </p:nvSpPr>
        <p:spPr/>
        <p:txBody>
          <a:bodyPr/>
          <a:lstStyle/>
          <a:p>
            <a:r>
              <a:rPr lang="en-US" dirty="0"/>
              <a:t>Crash recovery and transaction interruptions</a:t>
            </a:r>
          </a:p>
          <a:p>
            <a:r>
              <a:rPr lang="en-US" dirty="0" smtClean="0"/>
              <a:t>validation </a:t>
            </a:r>
            <a:r>
              <a:rPr lang="en-US" dirty="0"/>
              <a:t>of the effective application recovery situation post unexpected interruption/crash </a:t>
            </a:r>
            <a:r>
              <a:rPr lang="en-US" dirty="0" smtClean="0"/>
              <a:t>scenarios</a:t>
            </a:r>
            <a:endParaRPr lang="en-US" dirty="0"/>
          </a:p>
          <a:p>
            <a:r>
              <a:rPr lang="en-US" dirty="0" smtClean="0"/>
              <a:t>verification </a:t>
            </a:r>
            <a:r>
              <a:rPr lang="en-US" dirty="0"/>
              <a:t>of how the application handles a transaction during a power failure (i.e. Battery dies or a sudden manual shutdown of the device)</a:t>
            </a:r>
          </a:p>
          <a:p>
            <a:r>
              <a:rPr lang="en-US" dirty="0" smtClean="0"/>
              <a:t>validation </a:t>
            </a:r>
            <a:r>
              <a:rPr lang="en-US" dirty="0"/>
              <a:t>of the process where the connection is suspended, the system needs to re-establish for recovering the data directly affected by the suspended </a:t>
            </a:r>
            <a:r>
              <a:rPr lang="en-US" dirty="0" smtClean="0"/>
              <a:t>connection</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243837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Testing Scenarios (1)</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Installation testing </a:t>
            </a:r>
            <a:endParaRPr lang="en-US" dirty="0" smtClean="0"/>
          </a:p>
          <a:p>
            <a:pPr lvl="1"/>
            <a:r>
              <a:rPr lang="en-US" dirty="0" smtClean="0"/>
              <a:t>whether </a:t>
            </a:r>
            <a:r>
              <a:rPr lang="en-US" dirty="0"/>
              <a:t>the application can be installed in a reasonable amount of time and with required </a:t>
            </a:r>
            <a:r>
              <a:rPr lang="en-US" dirty="0" smtClean="0"/>
              <a:t>criterion</a:t>
            </a:r>
            <a:endParaRPr lang="en-US" dirty="0"/>
          </a:p>
          <a:p>
            <a:r>
              <a:rPr lang="en-US" dirty="0"/>
              <a:t>Uninstallation testing </a:t>
            </a:r>
            <a:endParaRPr lang="en-US" dirty="0" smtClean="0"/>
          </a:p>
          <a:p>
            <a:pPr lvl="1"/>
            <a:r>
              <a:rPr lang="en-US" dirty="0" smtClean="0"/>
              <a:t>whether </a:t>
            </a:r>
            <a:r>
              <a:rPr lang="en-US" dirty="0"/>
              <a:t>the application can be uninstalled in a reasonable amount of time and with required </a:t>
            </a:r>
            <a:r>
              <a:rPr lang="en-US" dirty="0" smtClean="0"/>
              <a:t>criterion</a:t>
            </a:r>
            <a:endParaRPr lang="en-US" dirty="0"/>
          </a:p>
          <a:p>
            <a:r>
              <a:rPr lang="en-US" dirty="0"/>
              <a:t>Network test cases </a:t>
            </a:r>
            <a:endParaRPr lang="en-US" dirty="0" smtClean="0"/>
          </a:p>
          <a:p>
            <a:pPr lvl="1"/>
            <a:r>
              <a:rPr lang="en-US" dirty="0" smtClean="0"/>
              <a:t>validation </a:t>
            </a:r>
            <a:r>
              <a:rPr lang="en-US" dirty="0"/>
              <a:t>of whether the network is performing under required load or </a:t>
            </a:r>
            <a:r>
              <a:rPr lang="en-US" dirty="0" smtClean="0"/>
              <a:t>not, whether </a:t>
            </a:r>
            <a:r>
              <a:rPr lang="en-US" dirty="0"/>
              <a:t>the network is able to support all the necessary applications during the testing </a:t>
            </a:r>
            <a:r>
              <a:rPr lang="en-US" dirty="0" smtClean="0"/>
              <a:t>procedures</a:t>
            </a:r>
            <a:endParaRPr lang="en-US" dirty="0"/>
          </a:p>
          <a:p>
            <a:r>
              <a:rPr lang="en-US" dirty="0"/>
              <a:t>Check Unmapped keys</a:t>
            </a:r>
          </a:p>
          <a:p>
            <a:r>
              <a:rPr lang="en-US" dirty="0"/>
              <a:t>Check application splash screen</a:t>
            </a:r>
          </a:p>
        </p:txBody>
      </p:sp>
      <p:sp>
        <p:nvSpPr>
          <p:cNvPr id="5" name="Slide Number Placeholder 4"/>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285032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Testing </a:t>
            </a:r>
            <a:r>
              <a:rPr lang="en-US" dirty="0" smtClean="0"/>
              <a:t>Scenarios (2)</a:t>
            </a:r>
            <a:endParaRPr lang="en-US" dirty="0"/>
          </a:p>
        </p:txBody>
      </p:sp>
      <p:sp>
        <p:nvSpPr>
          <p:cNvPr id="3" name="Content Placeholder 2"/>
          <p:cNvSpPr>
            <a:spLocks noGrp="1"/>
          </p:cNvSpPr>
          <p:nvPr>
            <p:ph idx="1"/>
          </p:nvPr>
        </p:nvSpPr>
        <p:spPr/>
        <p:txBody>
          <a:bodyPr/>
          <a:lstStyle/>
          <a:p>
            <a:r>
              <a:rPr lang="en-US" dirty="0"/>
              <a:t>Continued keypad entry during interrupts and other times like network issues</a:t>
            </a:r>
          </a:p>
          <a:p>
            <a:r>
              <a:rPr lang="en-US" dirty="0"/>
              <a:t>Methods which deal with exiting the application</a:t>
            </a:r>
          </a:p>
          <a:p>
            <a:r>
              <a:rPr lang="en-US" dirty="0"/>
              <a:t>Charger effect while an application is running in the background</a:t>
            </a:r>
          </a:p>
          <a:p>
            <a:r>
              <a:rPr lang="en-US" dirty="0"/>
              <a:t>Low battery and high performance demand</a:t>
            </a:r>
          </a:p>
          <a:p>
            <a:r>
              <a:rPr lang="en-US" dirty="0"/>
              <a:t>Removal of battery while an application is being performed</a:t>
            </a:r>
          </a:p>
          <a:p>
            <a:r>
              <a:rPr lang="en-US" dirty="0"/>
              <a:t>Consumption of battery by application</a:t>
            </a:r>
          </a:p>
          <a:p>
            <a:r>
              <a:rPr lang="en-US" dirty="0"/>
              <a:t>Check Application side effects</a:t>
            </a:r>
          </a:p>
        </p:txBody>
      </p:sp>
      <p:sp>
        <p:nvSpPr>
          <p:cNvPr id="5" name="Slide Number Placeholder 4"/>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215083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39DA-D721-4078-B555-7E097467DBF9}"/>
              </a:ext>
            </a:extLst>
          </p:cNvPr>
          <p:cNvSpPr>
            <a:spLocks noGrp="1"/>
          </p:cNvSpPr>
          <p:nvPr>
            <p:ph type="title"/>
          </p:nvPr>
        </p:nvSpPr>
        <p:spPr/>
        <p:txBody>
          <a:bodyPr/>
          <a:lstStyle/>
          <a:p>
            <a:r>
              <a:rPr lang="en-US" dirty="0"/>
              <a:t>Summary </a:t>
            </a:r>
          </a:p>
        </p:txBody>
      </p:sp>
      <p:sp>
        <p:nvSpPr>
          <p:cNvPr id="8" name="Content Placeholder 7">
            <a:extLst>
              <a:ext uri="{FF2B5EF4-FFF2-40B4-BE49-F238E27FC236}">
                <a16:creationId xmlns:a16="http://schemas.microsoft.com/office/drawing/2014/main" id="{94844AA8-EF5A-4C12-A3BD-A2E8A4CE7044}"/>
              </a:ext>
            </a:extLst>
          </p:cNvPr>
          <p:cNvSpPr>
            <a:spLocks noGrp="1"/>
          </p:cNvSpPr>
          <p:nvPr>
            <p:ph idx="1"/>
          </p:nvPr>
        </p:nvSpPr>
        <p:spPr/>
        <p:txBody>
          <a:bodyPr/>
          <a:lstStyle/>
          <a:p>
            <a:pPr>
              <a:spcBef>
                <a:spcPts val="1200"/>
              </a:spcBef>
              <a:spcAft>
                <a:spcPts val="600"/>
              </a:spcAft>
            </a:pPr>
            <a:r>
              <a:rPr lang="en-US" dirty="0"/>
              <a:t>What is a Mobile Application? </a:t>
            </a:r>
          </a:p>
          <a:p>
            <a:pPr>
              <a:spcBef>
                <a:spcPts val="1200"/>
              </a:spcBef>
              <a:spcAft>
                <a:spcPts val="600"/>
              </a:spcAft>
            </a:pPr>
            <a:r>
              <a:rPr lang="en-US" dirty="0"/>
              <a:t>Mobile Testing vs. Mobile Application Testing</a:t>
            </a:r>
          </a:p>
          <a:p>
            <a:pPr>
              <a:spcBef>
                <a:spcPts val="1200"/>
              </a:spcBef>
              <a:spcAft>
                <a:spcPts val="600"/>
              </a:spcAft>
            </a:pPr>
            <a:r>
              <a:rPr lang="en-US" dirty="0"/>
              <a:t>Why Perform Mobile Application Testing</a:t>
            </a:r>
          </a:p>
          <a:p>
            <a:pPr>
              <a:spcBef>
                <a:spcPts val="1200"/>
              </a:spcBef>
              <a:spcAft>
                <a:spcPts val="600"/>
              </a:spcAft>
            </a:pPr>
            <a:r>
              <a:rPr lang="en-US" dirty="0"/>
              <a:t>Challenges in Mobile Application Testing</a:t>
            </a:r>
          </a:p>
          <a:p>
            <a:pPr>
              <a:spcBef>
                <a:spcPts val="1200"/>
              </a:spcBef>
              <a:spcAft>
                <a:spcPts val="600"/>
              </a:spcAft>
            </a:pPr>
            <a:r>
              <a:rPr lang="en-US" dirty="0"/>
              <a:t>Types of Mobile Application Testing </a:t>
            </a:r>
          </a:p>
          <a:p>
            <a:pPr marL="0" indent="0">
              <a:buNone/>
            </a:pP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174023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D65-A0EF-4604-AA92-9D2A219D72B4}"/>
              </a:ext>
            </a:extLst>
          </p:cNvPr>
          <p:cNvSpPr>
            <a:spLocks noGrp="1"/>
          </p:cNvSpPr>
          <p:nvPr>
            <p:ph type="title"/>
          </p:nvPr>
        </p:nvSpPr>
        <p:spPr/>
        <p:txBody>
          <a:bodyPr/>
          <a:lstStyle/>
          <a:p>
            <a:r>
              <a:rPr lang="en-US" dirty="0"/>
              <a:t>Main Mobile Phone Platforms</a:t>
            </a:r>
          </a:p>
        </p:txBody>
      </p:sp>
      <p:pic>
        <p:nvPicPr>
          <p:cNvPr id="5" name="Picture 2" descr="Image result for mobile application">
            <a:extLst>
              <a:ext uri="{FF2B5EF4-FFF2-40B4-BE49-F238E27FC236}">
                <a16:creationId xmlns:a16="http://schemas.microsoft.com/office/drawing/2014/main" id="{90737638-9D16-45BA-B10E-39327022449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2744"/>
          <a:stretch/>
        </p:blipFill>
        <p:spPr bwMode="auto">
          <a:xfrm>
            <a:off x="3595060" y="2126250"/>
            <a:ext cx="4367646" cy="365756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417777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Types of Mobile Applications:</a:t>
            </a:r>
          </a:p>
          <a:p>
            <a:pPr lvl="1">
              <a:spcBef>
                <a:spcPts val="1800"/>
              </a:spcBef>
            </a:pPr>
            <a:r>
              <a:rPr lang="en-US" sz="2600" dirty="0"/>
              <a:t>Native Applications:</a:t>
            </a:r>
            <a:endParaRPr lang="en-US" sz="2300" dirty="0"/>
          </a:p>
          <a:p>
            <a:pPr lvl="1">
              <a:spcBef>
                <a:spcPts val="1800"/>
              </a:spcBef>
            </a:pPr>
            <a:r>
              <a:rPr lang="en-US" sz="2600" dirty="0"/>
              <a:t>Mobile Web Applications</a:t>
            </a:r>
          </a:p>
          <a:p>
            <a:pPr lvl="1">
              <a:spcBef>
                <a:spcPts val="1800"/>
              </a:spcBef>
            </a:pPr>
            <a:r>
              <a:rPr lang="en-US" sz="2600" dirty="0"/>
              <a:t>Hybrid applications</a:t>
            </a:r>
          </a:p>
          <a:p>
            <a:pPr lvl="1">
              <a:spcBef>
                <a:spcPts val="1800"/>
              </a:spcBef>
            </a:pPr>
            <a:endParaRPr lang="en-US" sz="2600" dirty="0"/>
          </a:p>
        </p:txBody>
      </p:sp>
      <p:pic>
        <p:nvPicPr>
          <p:cNvPr id="6" name="Picture 5">
            <a:extLst>
              <a:ext uri="{FF2B5EF4-FFF2-40B4-BE49-F238E27FC236}">
                <a16:creationId xmlns:a16="http://schemas.microsoft.com/office/drawing/2014/main" id="{FCD4730A-B21C-4BE2-B259-76BE90B7F932}"/>
              </a:ext>
            </a:extLst>
          </p:cNvPr>
          <p:cNvPicPr>
            <a:picLocks noChangeAspect="1"/>
          </p:cNvPicPr>
          <p:nvPr/>
        </p:nvPicPr>
        <p:blipFill>
          <a:blip r:embed="rId2"/>
          <a:stretch>
            <a:fillRect/>
          </a:stretch>
        </p:blipFill>
        <p:spPr>
          <a:xfrm>
            <a:off x="5294547" y="3045041"/>
            <a:ext cx="6287853" cy="2963107"/>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399851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Native Apps:</a:t>
            </a:r>
          </a:p>
          <a:p>
            <a:pPr lvl="1">
              <a:spcBef>
                <a:spcPts val="1800"/>
              </a:spcBef>
            </a:pPr>
            <a:r>
              <a:rPr lang="en-US" sz="2600" dirty="0"/>
              <a:t>Are installed through different mobile platforms stores </a:t>
            </a:r>
            <a:br>
              <a:rPr lang="en-US" sz="2600" dirty="0"/>
            </a:br>
            <a:r>
              <a:rPr lang="en-US" sz="2600" dirty="0"/>
              <a:t>(Google Play Store or Apple’s app store).</a:t>
            </a:r>
          </a:p>
          <a:p>
            <a:pPr lvl="1">
              <a:spcBef>
                <a:spcPts val="1800"/>
              </a:spcBef>
            </a:pPr>
            <a:r>
              <a:rPr lang="en-US" sz="2600" dirty="0"/>
              <a:t>Are Platform specific  </a:t>
            </a:r>
          </a:p>
          <a:p>
            <a:pPr lvl="1">
              <a:spcBef>
                <a:spcPts val="1800"/>
              </a:spcBef>
            </a:pPr>
            <a:r>
              <a:rPr lang="en-US" sz="2600" dirty="0"/>
              <a:t>Offers fast, most reliable and most responsive</a:t>
            </a:r>
            <a:br>
              <a:rPr lang="en-US" sz="2600" dirty="0"/>
            </a:br>
            <a:r>
              <a:rPr lang="en-US" sz="2600" dirty="0"/>
              <a:t> experience to the users. </a:t>
            </a:r>
          </a:p>
          <a:p>
            <a:pPr lvl="1">
              <a:spcBef>
                <a:spcPts val="1800"/>
              </a:spcBef>
            </a:pPr>
            <a:r>
              <a:rPr lang="en-US" sz="2600" dirty="0"/>
              <a:t>Examples: Pinterest, Facebook, and Pokémon Go. </a:t>
            </a:r>
          </a:p>
        </p:txBody>
      </p:sp>
      <p:pic>
        <p:nvPicPr>
          <p:cNvPr id="5" name="Picture 4">
            <a:extLst>
              <a:ext uri="{FF2B5EF4-FFF2-40B4-BE49-F238E27FC236}">
                <a16:creationId xmlns:a16="http://schemas.microsoft.com/office/drawing/2014/main" id="{142C62B9-D6B9-4527-A0FA-98B881167A10}"/>
              </a:ext>
            </a:extLst>
          </p:cNvPr>
          <p:cNvPicPr>
            <a:picLocks noChangeAspect="1"/>
          </p:cNvPicPr>
          <p:nvPr/>
        </p:nvPicPr>
        <p:blipFill>
          <a:blip r:embed="rId2"/>
          <a:stretch>
            <a:fillRect/>
          </a:stretch>
        </p:blipFill>
        <p:spPr>
          <a:xfrm rot="1405442">
            <a:off x="9238388" y="3330786"/>
            <a:ext cx="1829371" cy="2968413"/>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35069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Mobile Web Apps:</a:t>
            </a:r>
          </a:p>
          <a:p>
            <a:pPr lvl="1">
              <a:spcBef>
                <a:spcPts val="1800"/>
              </a:spcBef>
            </a:pPr>
            <a:r>
              <a:rPr lang="en-US" sz="2600" dirty="0"/>
              <a:t>Are server-side apps to access website/s on mobile </a:t>
            </a:r>
            <a:br>
              <a:rPr lang="en-US" sz="2600" dirty="0"/>
            </a:br>
            <a:r>
              <a:rPr lang="en-US" sz="2600" dirty="0"/>
              <a:t>using different browsers like Chrome, Firefox by </a:t>
            </a:r>
            <a:br>
              <a:rPr lang="en-US" sz="2600" dirty="0"/>
            </a:br>
            <a:r>
              <a:rPr lang="en-US" sz="2600" dirty="0"/>
              <a:t>connecting to a mobile network or wireless network </a:t>
            </a:r>
            <a:br>
              <a:rPr lang="en-US" sz="2600" dirty="0"/>
            </a:br>
            <a:r>
              <a:rPr lang="en-US" sz="2600" dirty="0"/>
              <a:t>like Wi-Fi.</a:t>
            </a:r>
          </a:p>
          <a:p>
            <a:pPr lvl="1">
              <a:spcBef>
                <a:spcPts val="1800"/>
              </a:spcBef>
            </a:pPr>
            <a:r>
              <a:rPr lang="en-US" sz="2600" dirty="0"/>
              <a:t>Developing web apps is simple and quicker than </a:t>
            </a:r>
            <a:br>
              <a:rPr lang="en-US" sz="2600" dirty="0"/>
            </a:br>
            <a:r>
              <a:rPr lang="en-US" sz="2600" dirty="0"/>
              <a:t>Native apps</a:t>
            </a:r>
          </a:p>
          <a:p>
            <a:pPr lvl="1">
              <a:spcBef>
                <a:spcPts val="1800"/>
              </a:spcBef>
            </a:pPr>
            <a:r>
              <a:rPr lang="en-US" sz="2600" dirty="0"/>
              <a:t>Slower and less intuitive comparted to Native apps.</a:t>
            </a:r>
          </a:p>
        </p:txBody>
      </p:sp>
      <p:pic>
        <p:nvPicPr>
          <p:cNvPr id="7" name="Picture 6">
            <a:extLst>
              <a:ext uri="{FF2B5EF4-FFF2-40B4-BE49-F238E27FC236}">
                <a16:creationId xmlns:a16="http://schemas.microsoft.com/office/drawing/2014/main" id="{EB2D74AB-C8FB-4C61-8818-81CC033375D8}"/>
              </a:ext>
            </a:extLst>
          </p:cNvPr>
          <p:cNvPicPr>
            <a:picLocks noChangeAspect="1"/>
          </p:cNvPicPr>
          <p:nvPr/>
        </p:nvPicPr>
        <p:blipFill>
          <a:blip r:embed="rId2"/>
          <a:stretch>
            <a:fillRect/>
          </a:stretch>
        </p:blipFill>
        <p:spPr>
          <a:xfrm rot="1944651">
            <a:off x="9322163" y="3341063"/>
            <a:ext cx="1694534" cy="2760279"/>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407782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Hybrid Apps:</a:t>
            </a:r>
          </a:p>
          <a:p>
            <a:pPr lvl="1">
              <a:spcBef>
                <a:spcPts val="1800"/>
              </a:spcBef>
            </a:pPr>
            <a:r>
              <a:rPr lang="en-US" sz="2600" dirty="0"/>
              <a:t>Are combinations of native app and web app. </a:t>
            </a:r>
            <a:br>
              <a:rPr lang="en-US" sz="2600" dirty="0"/>
            </a:br>
            <a:r>
              <a:rPr lang="en-US" sz="2600" dirty="0"/>
              <a:t>(You install it like a native app, but it’s a web app on </a:t>
            </a:r>
            <a:br>
              <a:rPr lang="en-US" sz="2600" dirty="0"/>
            </a:br>
            <a:r>
              <a:rPr lang="en-US" sz="2600" dirty="0"/>
              <a:t>the inside)</a:t>
            </a:r>
            <a:r>
              <a:rPr lang="en-US" dirty="0"/>
              <a:t>.</a:t>
            </a:r>
            <a:endParaRPr lang="en-US" sz="2600" dirty="0"/>
          </a:p>
          <a:p>
            <a:pPr lvl="1">
              <a:spcBef>
                <a:spcPts val="1800"/>
              </a:spcBef>
            </a:pPr>
            <a:r>
              <a:rPr lang="en-US" sz="2600" dirty="0"/>
              <a:t>They run on devices or offline and are written using </a:t>
            </a:r>
            <a:br>
              <a:rPr lang="en-US" sz="2600" dirty="0"/>
            </a:br>
            <a:r>
              <a:rPr lang="en-US" sz="2600" dirty="0"/>
              <a:t>web technologies like HTML5 and CSS.</a:t>
            </a:r>
          </a:p>
          <a:p>
            <a:pPr lvl="1">
              <a:spcBef>
                <a:spcPts val="1800"/>
              </a:spcBef>
            </a:pPr>
            <a:r>
              <a:rPr lang="en-US" sz="2600" dirty="0"/>
              <a:t>Hybrid apps examples: Instagram, Uber, Evernote.</a:t>
            </a:r>
          </a:p>
        </p:txBody>
      </p:sp>
      <p:pic>
        <p:nvPicPr>
          <p:cNvPr id="6" name="Picture 5">
            <a:extLst>
              <a:ext uri="{FF2B5EF4-FFF2-40B4-BE49-F238E27FC236}">
                <a16:creationId xmlns:a16="http://schemas.microsoft.com/office/drawing/2014/main" id="{D8082B52-5916-4505-B0BE-B1227A18D9B7}"/>
              </a:ext>
            </a:extLst>
          </p:cNvPr>
          <p:cNvPicPr>
            <a:picLocks noChangeAspect="1"/>
          </p:cNvPicPr>
          <p:nvPr/>
        </p:nvPicPr>
        <p:blipFill>
          <a:blip r:embed="rId2"/>
          <a:stretch>
            <a:fillRect/>
          </a:stretch>
        </p:blipFill>
        <p:spPr>
          <a:xfrm rot="1526336">
            <a:off x="9470949" y="3454330"/>
            <a:ext cx="1806494" cy="2835648"/>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3571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8115-5BA0-45D5-AF42-54299F4391EB}"/>
              </a:ext>
            </a:extLst>
          </p:cNvPr>
          <p:cNvSpPr>
            <a:spLocks noGrp="1"/>
          </p:cNvSpPr>
          <p:nvPr>
            <p:ph type="title"/>
          </p:nvPr>
        </p:nvSpPr>
        <p:spPr>
          <a:xfrm>
            <a:off x="609600" y="236728"/>
            <a:ext cx="10972800" cy="1143000"/>
          </a:xfrm>
        </p:spPr>
        <p:txBody>
          <a:bodyPr>
            <a:normAutofit/>
          </a:bodyPr>
          <a:lstStyle/>
          <a:p>
            <a:r>
              <a:rPr lang="en-US" sz="4000" dirty="0"/>
              <a:t>Mobile vs Mobile Application Testing</a:t>
            </a:r>
          </a:p>
        </p:txBody>
      </p:sp>
      <p:sp>
        <p:nvSpPr>
          <p:cNvPr id="3" name="Content Placeholder 2">
            <a:extLst>
              <a:ext uri="{FF2B5EF4-FFF2-40B4-BE49-F238E27FC236}">
                <a16:creationId xmlns:a16="http://schemas.microsoft.com/office/drawing/2014/main" id="{CB6F7E29-86C5-47EC-9A07-EDCC45AECB58}"/>
              </a:ext>
            </a:extLst>
          </p:cNvPr>
          <p:cNvSpPr>
            <a:spLocks noGrp="1"/>
          </p:cNvSpPr>
          <p:nvPr>
            <p:ph sz="half" idx="1"/>
          </p:nvPr>
        </p:nvSpPr>
        <p:spPr>
          <a:xfrm>
            <a:off x="487680" y="1779271"/>
            <a:ext cx="6705600" cy="4434840"/>
          </a:xfrm>
        </p:spPr>
        <p:txBody>
          <a:bodyPr>
            <a:normAutofit/>
          </a:bodyPr>
          <a:lstStyle/>
          <a:p>
            <a:r>
              <a:rPr lang="en-US" b="1" dirty="0">
                <a:solidFill>
                  <a:schemeClr val="accent1">
                    <a:lumMod val="75000"/>
                  </a:schemeClr>
                </a:solidFill>
              </a:rPr>
              <a:t>Mobile Testing: </a:t>
            </a:r>
          </a:p>
          <a:p>
            <a:pPr lvl="1"/>
            <a:r>
              <a:rPr lang="en-US" dirty="0"/>
              <a:t>Testing the mobile device (the </a:t>
            </a:r>
            <a:r>
              <a:rPr lang="en-US" b="1" dirty="0"/>
              <a:t>hardware</a:t>
            </a:r>
            <a:r>
              <a:rPr lang="en-US" dirty="0"/>
              <a:t>)  including the internal processors, internal hardware, screen sizes, resolution, space or memory, camera, radio, Bluetooth, WIFI etc.</a:t>
            </a:r>
          </a:p>
          <a:p>
            <a:pPr>
              <a:spcBef>
                <a:spcPts val="1800"/>
              </a:spcBef>
            </a:pPr>
            <a:r>
              <a:rPr lang="en-US" b="1" dirty="0">
                <a:solidFill>
                  <a:schemeClr val="accent1">
                    <a:lumMod val="75000"/>
                  </a:schemeClr>
                </a:solidFill>
              </a:rPr>
              <a:t>Mobile Application Testing: </a:t>
            </a:r>
          </a:p>
          <a:p>
            <a:pPr lvl="1">
              <a:spcBef>
                <a:spcPts val="1800"/>
              </a:spcBef>
            </a:pPr>
            <a:r>
              <a:rPr lang="en-US" dirty="0"/>
              <a:t>Testing the applications (</a:t>
            </a:r>
            <a:r>
              <a:rPr lang="en-US" b="1" dirty="0"/>
              <a:t>software</a:t>
            </a:r>
            <a:r>
              <a:rPr lang="en-US" dirty="0"/>
              <a:t>) that work on mobile devices and their functionality. </a:t>
            </a:r>
          </a:p>
        </p:txBody>
      </p:sp>
      <p:pic>
        <p:nvPicPr>
          <p:cNvPr id="9" name="Picture 4" descr="Image result for mobile testing">
            <a:extLst>
              <a:ext uri="{FF2B5EF4-FFF2-40B4-BE49-F238E27FC236}">
                <a16:creationId xmlns:a16="http://schemas.microsoft.com/office/drawing/2014/main" id="{C3428ECB-ED65-48FC-BEB2-265944C58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4" y="2068196"/>
            <a:ext cx="4217035" cy="421703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167587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2066</Words>
  <Application>Microsoft Office PowerPoint</Application>
  <PresentationFormat>Widescreen</PresentationFormat>
  <Paragraphs>223</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Candara</vt:lpstr>
      <vt:lpstr>Times New Roman</vt:lpstr>
      <vt:lpstr>Office Theme</vt:lpstr>
      <vt:lpstr>SE401 - Software Quality Assurance and Testing</vt:lpstr>
      <vt:lpstr>Outline</vt:lpstr>
      <vt:lpstr>Mobile Application</vt:lpstr>
      <vt:lpstr>Main Mobile Phone Platforms</vt:lpstr>
      <vt:lpstr>Mobile Application</vt:lpstr>
      <vt:lpstr>Mobile Application</vt:lpstr>
      <vt:lpstr>Mobile Application</vt:lpstr>
      <vt:lpstr>Mobile Application</vt:lpstr>
      <vt:lpstr>Mobile vs Mobile Application Testing</vt:lpstr>
      <vt:lpstr>Mobile Application Testing</vt:lpstr>
      <vt:lpstr>Why Testing Mobile Apps is Important</vt:lpstr>
      <vt:lpstr>Why Testing Mobile Apps is Important</vt:lpstr>
      <vt:lpstr>Challenges in Mobile App testing  </vt:lpstr>
      <vt:lpstr>Mobile Environment Test Design Considerations</vt:lpstr>
      <vt:lpstr>Major Types of Mobile Apps testing</vt:lpstr>
      <vt:lpstr>Functional Testing</vt:lpstr>
      <vt:lpstr>Functional Testing Scenarios (1)</vt:lpstr>
      <vt:lpstr>Functional Testing Scenarios (2)</vt:lpstr>
      <vt:lpstr>Functional Testing Scenarios (3)</vt:lpstr>
      <vt:lpstr>Performance Testing</vt:lpstr>
      <vt:lpstr>Performance Testing Scenarios (1)</vt:lpstr>
      <vt:lpstr>Performance Testing Scenarios (2)</vt:lpstr>
      <vt:lpstr>Performance Testing Scenarios (3)</vt:lpstr>
      <vt:lpstr>Security Testing</vt:lpstr>
      <vt:lpstr>Security Testing Scenarios (1)</vt:lpstr>
      <vt:lpstr>Security Testing Scenarios (2)</vt:lpstr>
      <vt:lpstr>Security Testing Scenarios (3)</vt:lpstr>
      <vt:lpstr>Security Testing Scenarios (4)</vt:lpstr>
      <vt:lpstr>Usability Testing</vt:lpstr>
      <vt:lpstr>Usability Testing Scenarios (1)</vt:lpstr>
      <vt:lpstr>Usability Testing Scenarios (2)</vt:lpstr>
      <vt:lpstr>Usability Testing Scenarios (3)</vt:lpstr>
      <vt:lpstr>Compatibility Testing</vt:lpstr>
      <vt:lpstr>Compatibility Testing Scenarios</vt:lpstr>
      <vt:lpstr>Recoverability Testing Scenarios</vt:lpstr>
      <vt:lpstr>Other Testing Scenarios (1)</vt:lpstr>
      <vt:lpstr>Other Testing Scenarios (2)</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6</cp:revision>
  <dcterms:created xsi:type="dcterms:W3CDTF">2020-12-01T06:37:59Z</dcterms:created>
  <dcterms:modified xsi:type="dcterms:W3CDTF">2021-04-06T06:56:42Z</dcterms:modified>
</cp:coreProperties>
</file>