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9" r:id="rId29"/>
    <p:sldId id="291" r:id="rId30"/>
    <p:sldId id="290" r:id="rId31"/>
    <p:sldId id="292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C965F-4EE6-424F-87B9-6E4E065EFA1D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68FCC-5174-4144-A2A5-4C67B81A8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3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365D-1B21-4A99-9257-2B4A2865E7D7}" type="datetime1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28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C83E-8344-4C4A-AD36-3BF994820F0C}" type="datetime1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7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6DCE-A4C7-43D5-A3A4-5BBA48BBCDAF}" type="datetime1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1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B59C-0644-4444-9446-EC949AD77582}" type="datetime1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1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690A-373B-4D72-9438-39523E5142D8}" type="datetime1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AB10-0EA9-421F-ABB0-1B462EB4C8F4}" type="datetime1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3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99A4-AB58-4106-988C-ED8BB2F7D2BD}" type="datetime1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4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DC4D-8635-4BD5-8C25-CD812B01AB5D}" type="datetime1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0EA9-92A1-455F-BA5E-57DA26071D17}" type="datetime1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4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A230-D40F-4B05-8836-E5A6DB900BFB}" type="datetime1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1DE3-7FC3-4E05-8A75-BA54748DDE16}" type="datetime1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0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DBE2D765-5D5E-42DE-8069-9545700006FD}" type="datetime1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B543A0FD-1CA6-4228-86A2-78061B4844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3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SE401 - Software </a:t>
            </a:r>
            <a:r>
              <a:rPr lang="en-US" sz="4000" dirty="0"/>
              <a:t>Quality Assurance and </a:t>
            </a:r>
            <a:r>
              <a:rPr lang="en-US" sz="4000" dirty="0" smtClean="0"/>
              <a:t>Testing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Web 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2EF74-6B9D-4866-AD92-A2EA9D42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380" y="130035"/>
            <a:ext cx="3062837" cy="1095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5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EC5E-78F8-4BEC-BDFA-CB060412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Functionality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B3CFF-3B50-4706-BBBA-F8609EA03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887" y="1822196"/>
            <a:ext cx="9215121" cy="438912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Testing the </a:t>
            </a:r>
            <a:r>
              <a:rPr lang="en-US" b="1" dirty="0"/>
              <a:t>features</a:t>
            </a:r>
            <a:r>
              <a:rPr lang="en-US" dirty="0"/>
              <a:t> and operational behavior of a web application to ensure they correspond to its </a:t>
            </a:r>
            <a:r>
              <a:rPr lang="en-US" b="1" dirty="0"/>
              <a:t>specifications</a:t>
            </a:r>
            <a:r>
              <a:rPr lang="en-US" dirty="0"/>
              <a:t>.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Test for – all the </a:t>
            </a:r>
            <a:r>
              <a:rPr lang="en-US" b="1" dirty="0">
                <a:solidFill>
                  <a:srgbClr val="70AD47"/>
                </a:solidFill>
              </a:rPr>
              <a:t>links</a:t>
            </a:r>
            <a:r>
              <a:rPr lang="en-US" dirty="0"/>
              <a:t> in web pages, </a:t>
            </a:r>
            <a:br>
              <a:rPr lang="en-US" dirty="0"/>
            </a:br>
            <a:r>
              <a:rPr lang="en-US" b="1" dirty="0">
                <a:solidFill>
                  <a:srgbClr val="70AD47"/>
                </a:solidFill>
              </a:rPr>
              <a:t>database</a:t>
            </a:r>
            <a:r>
              <a:rPr lang="en-US" dirty="0"/>
              <a:t> connection, </a:t>
            </a:r>
            <a:r>
              <a:rPr lang="en-US" b="1" dirty="0">
                <a:solidFill>
                  <a:srgbClr val="70AD47"/>
                </a:solidFill>
              </a:rPr>
              <a:t>forms</a:t>
            </a:r>
            <a:r>
              <a:rPr lang="en-US" dirty="0"/>
              <a:t> used for </a:t>
            </a:r>
            <a:br>
              <a:rPr lang="en-US" dirty="0"/>
            </a:br>
            <a:r>
              <a:rPr lang="en-US" dirty="0"/>
              <a:t>submitting or getting information from </a:t>
            </a:r>
            <a:br>
              <a:rPr lang="en-US" dirty="0"/>
            </a:br>
            <a:r>
              <a:rPr lang="en-US" dirty="0"/>
              <a:t>the user in the web pages, </a:t>
            </a:r>
            <a:r>
              <a:rPr lang="en-US" b="1" dirty="0">
                <a:solidFill>
                  <a:srgbClr val="70AD47"/>
                </a:solidFill>
              </a:rPr>
              <a:t>Cookie</a:t>
            </a:r>
            <a:r>
              <a:rPr lang="en-US" dirty="0"/>
              <a:t> testing, 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>
                <a:solidFill>
                  <a:srgbClr val="70AD47"/>
                </a:solidFill>
              </a:rPr>
              <a:t>HTML and CSS files </a:t>
            </a:r>
            <a:r>
              <a:rPr lang="en-US" dirty="0"/>
              <a:t>etc.</a:t>
            </a:r>
          </a:p>
        </p:txBody>
      </p:sp>
      <p:pic>
        <p:nvPicPr>
          <p:cNvPr id="2050" name="Picture 2" descr="Image result for web testing">
            <a:extLst>
              <a:ext uri="{FF2B5EF4-FFF2-40B4-BE49-F238E27FC236}">
                <a16:creationId xmlns:a16="http://schemas.microsoft.com/office/drawing/2014/main" id="{38C7F020-E576-4031-BE57-EC67AB4C1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235" y="2805812"/>
            <a:ext cx="42862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8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EC5E-78F8-4BEC-BDFA-CB060412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Functionality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B3CFF-3B50-4706-BBBA-F8609EA03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b="1" dirty="0"/>
              <a:t>1.1 Check all the links: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Test the </a:t>
            </a:r>
            <a:r>
              <a:rPr lang="en-US" b="1" dirty="0">
                <a:solidFill>
                  <a:srgbClr val="70AD47"/>
                </a:solidFill>
              </a:rPr>
              <a:t>external </a:t>
            </a:r>
            <a:r>
              <a:rPr lang="en-US" dirty="0"/>
              <a:t>links from all the pages to a specific domain under test.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Test all </a:t>
            </a:r>
            <a:r>
              <a:rPr lang="en-US" b="1" dirty="0">
                <a:solidFill>
                  <a:srgbClr val="70AD47"/>
                </a:solidFill>
              </a:rPr>
              <a:t>internal</a:t>
            </a:r>
            <a:r>
              <a:rPr lang="en-US" dirty="0"/>
              <a:t> links between web application pages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Test links used to </a:t>
            </a:r>
            <a:r>
              <a:rPr lang="en-US" b="1" dirty="0">
                <a:solidFill>
                  <a:srgbClr val="70AD47"/>
                </a:solidFill>
              </a:rPr>
              <a:t>send email </a:t>
            </a:r>
            <a:r>
              <a:rPr lang="en-US" dirty="0"/>
              <a:t>to admin </a:t>
            </a:r>
            <a:br>
              <a:rPr lang="en-US" dirty="0"/>
            </a:br>
            <a:r>
              <a:rPr lang="en-US" dirty="0"/>
              <a:t>or other users from web pages.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Test to check if there are any </a:t>
            </a:r>
            <a:r>
              <a:rPr lang="en-US" b="1" dirty="0">
                <a:solidFill>
                  <a:srgbClr val="70AD47"/>
                </a:solidFill>
              </a:rPr>
              <a:t>orphan pages</a:t>
            </a:r>
            <a:r>
              <a:rPr lang="en-US" dirty="0"/>
              <a:t>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Finally, link checking includes, check </a:t>
            </a:r>
            <a:br>
              <a:rPr lang="en-US" dirty="0"/>
            </a:br>
            <a:r>
              <a:rPr lang="en-US" dirty="0"/>
              <a:t>for </a:t>
            </a:r>
            <a:r>
              <a:rPr lang="en-US" b="1" dirty="0">
                <a:solidFill>
                  <a:srgbClr val="70AD47"/>
                </a:solidFill>
              </a:rPr>
              <a:t>broken links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 all above-mentioned links. 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3DAA40-C473-4504-A0F0-94447E45D9C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85888" y="3430509"/>
            <a:ext cx="4470400" cy="258929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4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EC5E-78F8-4BEC-BDFA-CB060412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Functionality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B3CFF-3B50-4706-BBBA-F8609EA03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19072"/>
            <a:ext cx="6798310" cy="443484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b="1" dirty="0"/>
              <a:t>1.2 Test forms on all pages: </a:t>
            </a:r>
            <a:r>
              <a:rPr lang="en-US" dirty="0"/>
              <a:t>Forms are part of any website that is used for </a:t>
            </a:r>
            <a:r>
              <a:rPr lang="en-US" b="1" dirty="0"/>
              <a:t>receiving</a:t>
            </a:r>
            <a:r>
              <a:rPr lang="en-US" dirty="0"/>
              <a:t> information from users and to </a:t>
            </a:r>
            <a:r>
              <a:rPr lang="en-US" b="1" dirty="0"/>
              <a:t>interact</a:t>
            </a:r>
            <a:r>
              <a:rPr lang="en-US" dirty="0"/>
              <a:t> with them. </a:t>
            </a:r>
          </a:p>
          <a:p>
            <a:pPr>
              <a:spcBef>
                <a:spcPts val="1200"/>
              </a:spcBef>
            </a:pPr>
            <a:r>
              <a:rPr lang="en-US" dirty="0"/>
              <a:t>So what should be checked in these forms?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First, check all the </a:t>
            </a:r>
            <a:r>
              <a:rPr lang="en-US" b="1" dirty="0">
                <a:solidFill>
                  <a:srgbClr val="70AD47"/>
                </a:solidFill>
              </a:rPr>
              <a:t>validations</a:t>
            </a:r>
            <a:r>
              <a:rPr lang="en-US" dirty="0"/>
              <a:t> on each field.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Check for </a:t>
            </a:r>
            <a:r>
              <a:rPr lang="en-US" b="1" dirty="0">
                <a:solidFill>
                  <a:srgbClr val="70AD47"/>
                </a:solidFill>
              </a:rPr>
              <a:t>default values </a:t>
            </a:r>
            <a:r>
              <a:rPr lang="en-US" dirty="0"/>
              <a:t>of the fields.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rgbClr val="70AD47"/>
                </a:solidFill>
              </a:rPr>
              <a:t>Wrong inputs </a:t>
            </a:r>
            <a:r>
              <a:rPr lang="en-US" dirty="0"/>
              <a:t>to the fields in the forms.</a:t>
            </a:r>
          </a:p>
        </p:txBody>
      </p:sp>
      <p:pic>
        <p:nvPicPr>
          <p:cNvPr id="8196" name="Picture 4" descr="Related image">
            <a:extLst>
              <a:ext uri="{FF2B5EF4-FFF2-40B4-BE49-F238E27FC236}">
                <a16:creationId xmlns:a16="http://schemas.microsoft.com/office/drawing/2014/main" id="{C1AB435E-27AD-4526-B101-3C440D66579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910" y="2102197"/>
            <a:ext cx="4509770" cy="384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7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EC5E-78F8-4BEC-BDFA-CB060412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Functionality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B3CFF-3B50-4706-BBBA-F8609EA03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55384"/>
            <a:ext cx="10972800" cy="401828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b="1" dirty="0"/>
              <a:t>1.3 Test Cookies: </a:t>
            </a:r>
            <a:r>
              <a:rPr lang="en-US" dirty="0"/>
              <a:t>cookies are small files that are stored on a user's computer. They hold data specific to a particular client and website, and can be accessed either by the web server or the client computer.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Test the application by </a:t>
            </a:r>
            <a:r>
              <a:rPr lang="en-US" b="1" dirty="0">
                <a:solidFill>
                  <a:srgbClr val="70AD47"/>
                </a:solidFill>
              </a:rPr>
              <a:t>enabling</a:t>
            </a:r>
            <a:r>
              <a:rPr lang="en-US" dirty="0"/>
              <a:t> or </a:t>
            </a:r>
            <a:r>
              <a:rPr lang="en-US" b="1" dirty="0">
                <a:solidFill>
                  <a:srgbClr val="70AD47"/>
                </a:solidFill>
              </a:rPr>
              <a:t>disabling</a:t>
            </a:r>
            <a:r>
              <a:rPr lang="en-US" dirty="0"/>
              <a:t> cookies in a browser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Test if cookies are </a:t>
            </a:r>
            <a:r>
              <a:rPr lang="en-US" b="1" dirty="0">
                <a:solidFill>
                  <a:srgbClr val="70AD47"/>
                </a:solidFill>
              </a:rPr>
              <a:t>encrypted</a:t>
            </a:r>
            <a:r>
              <a:rPr lang="en-US" dirty="0"/>
              <a:t> before they are </a:t>
            </a:r>
            <a:br>
              <a:rPr lang="en-US" dirty="0"/>
            </a:br>
            <a:r>
              <a:rPr lang="en-US" dirty="0"/>
              <a:t>written to the user machine 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Test </a:t>
            </a:r>
            <a:r>
              <a:rPr lang="en-US" dirty="0" smtClean="0"/>
              <a:t>if </a:t>
            </a:r>
            <a:r>
              <a:rPr lang="en-US" dirty="0"/>
              <a:t>cookies are </a:t>
            </a:r>
            <a:r>
              <a:rPr lang="en-US" b="1" dirty="0">
                <a:solidFill>
                  <a:srgbClr val="70AD47"/>
                </a:solidFill>
              </a:rPr>
              <a:t>deleted</a:t>
            </a:r>
            <a:r>
              <a:rPr lang="en-US" dirty="0"/>
              <a:t> </a:t>
            </a:r>
            <a:r>
              <a:rPr lang="en-US" dirty="0" smtClean="0"/>
              <a:t>when </a:t>
            </a:r>
            <a:r>
              <a:rPr lang="en-US" dirty="0"/>
              <a:t>they are not needed anymore. </a:t>
            </a:r>
          </a:p>
        </p:txBody>
      </p:sp>
      <p:pic>
        <p:nvPicPr>
          <p:cNvPr id="9218" name="Picture 2" descr="Related image">
            <a:extLst>
              <a:ext uri="{FF2B5EF4-FFF2-40B4-BE49-F238E27FC236}">
                <a16:creationId xmlns:a16="http://schemas.microsoft.com/office/drawing/2014/main" id="{745C04C5-A1CA-4017-A0E1-08F55F9EB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803" y="3450410"/>
            <a:ext cx="2726749" cy="225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6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2A363-64AB-4E56-B098-8C4AF310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8034"/>
            <a:ext cx="10972800" cy="1143000"/>
          </a:xfrm>
        </p:spPr>
        <p:txBody>
          <a:bodyPr/>
          <a:lstStyle/>
          <a:p>
            <a:r>
              <a:rPr lang="en-US" dirty="0"/>
              <a:t>1. Functionality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BCC09-6EB3-4729-A124-DC5436FF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99920"/>
            <a:ext cx="10972800" cy="39878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800" b="1" dirty="0"/>
              <a:t>1.4 Test HTML and CSS: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Checking for </a:t>
            </a:r>
            <a:r>
              <a:rPr lang="en-US" b="1" dirty="0">
                <a:solidFill>
                  <a:srgbClr val="70AD47"/>
                </a:solidFill>
              </a:rPr>
              <a:t>syntax errors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Check if the site is </a:t>
            </a:r>
            <a:r>
              <a:rPr lang="en-US" b="1" dirty="0" err="1">
                <a:solidFill>
                  <a:srgbClr val="70AD47"/>
                </a:solidFill>
              </a:rPr>
              <a:t>crawlable</a:t>
            </a:r>
            <a:r>
              <a:rPr lang="en-US" dirty="0"/>
              <a:t> </a:t>
            </a:r>
            <a:r>
              <a:rPr lang="en-US" dirty="0" smtClean="0"/>
              <a:t>by </a:t>
            </a:r>
            <a:r>
              <a:rPr lang="en-US" dirty="0"/>
              <a:t>different search engines.</a:t>
            </a:r>
            <a:endParaRPr lang="en-US" b="1" dirty="0">
              <a:solidFill>
                <a:srgbClr val="70AD47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sz="2600" dirty="0"/>
              <a:t>Readable </a:t>
            </a:r>
            <a:r>
              <a:rPr lang="en-US" sz="2600" b="1" dirty="0">
                <a:solidFill>
                  <a:srgbClr val="70AD47"/>
                </a:solidFill>
              </a:rPr>
              <a:t>color scheme </a:t>
            </a:r>
            <a:r>
              <a:rPr lang="en-US" sz="2600" dirty="0"/>
              <a:t>and</a:t>
            </a:r>
            <a:r>
              <a:rPr lang="en-US" sz="2600" b="1" dirty="0">
                <a:solidFill>
                  <a:srgbClr val="70AD47"/>
                </a:solidFill>
              </a:rPr>
              <a:t> fonts</a:t>
            </a:r>
          </a:p>
          <a:p>
            <a:pPr lvl="1">
              <a:spcBef>
                <a:spcPts val="1200"/>
              </a:spcBef>
            </a:pPr>
            <a:r>
              <a:rPr lang="en-US" sz="2600" b="1" dirty="0">
                <a:solidFill>
                  <a:srgbClr val="70AD47"/>
                </a:solidFill>
              </a:rPr>
              <a:t>Standards</a:t>
            </a:r>
            <a:r>
              <a:rPr lang="en-US" sz="2600" dirty="0"/>
              <a:t> compliance (i.e. such as W3C and ISO)  </a:t>
            </a:r>
          </a:p>
          <a:p>
            <a:pPr>
              <a:spcBef>
                <a:spcPts val="1200"/>
              </a:spcBef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 descr="Image result for web testing">
            <a:extLst>
              <a:ext uri="{FF2B5EF4-FFF2-40B4-BE49-F238E27FC236}">
                <a16:creationId xmlns:a16="http://schemas.microsoft.com/office/drawing/2014/main" id="{38C7F020-E576-4031-BE57-EC67AB4C1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520693"/>
            <a:ext cx="3194310" cy="226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8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2A363-64AB-4E56-B098-8C4AF310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2610"/>
            <a:ext cx="10972800" cy="1143000"/>
          </a:xfrm>
        </p:spPr>
        <p:txBody>
          <a:bodyPr/>
          <a:lstStyle/>
          <a:p>
            <a:r>
              <a:rPr lang="en-US" dirty="0"/>
              <a:t>1. Functionality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BCC09-6EB3-4729-A124-DC5436FF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89760"/>
            <a:ext cx="10972800" cy="443484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800" b="1" dirty="0"/>
              <a:t>1.5 Database Testing: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Data </a:t>
            </a:r>
            <a:r>
              <a:rPr lang="en-US" b="1" dirty="0">
                <a:solidFill>
                  <a:srgbClr val="70AD47"/>
                </a:solidFill>
              </a:rPr>
              <a:t>validity</a:t>
            </a:r>
            <a:r>
              <a:rPr lang="en-US" dirty="0"/>
              <a:t> testing: test if any errors are shown while executing queries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Data </a:t>
            </a:r>
            <a:r>
              <a:rPr lang="en-US" b="1" dirty="0">
                <a:solidFill>
                  <a:srgbClr val="70AD47"/>
                </a:solidFill>
              </a:rPr>
              <a:t>integrity</a:t>
            </a:r>
            <a:r>
              <a:rPr lang="en-US" dirty="0"/>
              <a:t> testing: check for errors while you edit, delete, modify data in database</a:t>
            </a:r>
            <a:endParaRPr lang="en-US" sz="2600" dirty="0"/>
          </a:p>
          <a:p>
            <a:pPr lvl="1">
              <a:spcBef>
                <a:spcPts val="1200"/>
              </a:spcBef>
            </a:pPr>
            <a:r>
              <a:rPr lang="en-US" dirty="0"/>
              <a:t>Check </a:t>
            </a:r>
            <a:r>
              <a:rPr lang="en-US" b="1" dirty="0">
                <a:solidFill>
                  <a:srgbClr val="70AD47"/>
                </a:solidFill>
              </a:rPr>
              <a:t>response time </a:t>
            </a:r>
            <a:r>
              <a:rPr lang="en-US" dirty="0"/>
              <a:t>of queries.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Check if all the database queries are </a:t>
            </a:r>
            <a:r>
              <a:rPr lang="en-US" b="1" dirty="0">
                <a:solidFill>
                  <a:srgbClr val="70AD47"/>
                </a:solidFill>
              </a:rPr>
              <a:t>executing </a:t>
            </a:r>
            <a:br>
              <a:rPr lang="en-US" b="1" dirty="0">
                <a:solidFill>
                  <a:srgbClr val="70AD47"/>
                </a:solidFill>
              </a:rPr>
            </a:br>
            <a:r>
              <a:rPr lang="en-US" b="1" dirty="0">
                <a:solidFill>
                  <a:srgbClr val="70AD47"/>
                </a:solidFill>
              </a:rPr>
              <a:t>correctly</a:t>
            </a:r>
            <a:r>
              <a:rPr lang="en-US" dirty="0"/>
              <a:t>,  data is </a:t>
            </a:r>
            <a:r>
              <a:rPr lang="en-US" b="1" dirty="0">
                <a:solidFill>
                  <a:schemeClr val="accent1"/>
                </a:solidFill>
              </a:rPr>
              <a:t>retrieved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/>
                </a:solidFill>
              </a:rPr>
              <a:t>updated</a:t>
            </a:r>
            <a:r>
              <a:rPr lang="en-US" dirty="0"/>
              <a:t> correctly. 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Check if data retrieved from database is</a:t>
            </a:r>
            <a:br>
              <a:rPr lang="en-US" dirty="0"/>
            </a:br>
            <a:r>
              <a:rPr lang="en-US" b="1" dirty="0">
                <a:solidFill>
                  <a:srgbClr val="70AD47"/>
                </a:solidFill>
              </a:rPr>
              <a:t>shown accurately </a:t>
            </a:r>
            <a:r>
              <a:rPr lang="en-US" dirty="0"/>
              <a:t>in the web application .</a:t>
            </a:r>
            <a:endParaRPr lang="en-US" sz="2600" dirty="0"/>
          </a:p>
          <a:p>
            <a:pPr>
              <a:spcBef>
                <a:spcPts val="1200"/>
              </a:spcBef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40766B-BC82-4904-BE89-4EA1CDCB050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49057" y="3917373"/>
            <a:ext cx="4128029" cy="26231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2A363-64AB-4E56-B098-8C4AF310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0850"/>
            <a:ext cx="10972800" cy="1143000"/>
          </a:xfrm>
        </p:spPr>
        <p:txBody>
          <a:bodyPr/>
          <a:lstStyle/>
          <a:p>
            <a:r>
              <a:rPr lang="en-US" dirty="0"/>
              <a:t>1. Functionality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BCC09-6EB3-4729-A124-DC5436FF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25600"/>
            <a:ext cx="10972800" cy="4699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b="1" dirty="0"/>
              <a:t>Examples of Functionality Test Scenarios: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600" dirty="0"/>
              <a:t>Test all the mandatory fields should be validated.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600" dirty="0"/>
              <a:t>Test the system should not display the error message for optional fields.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600" dirty="0"/>
              <a:t>Test the numeric fields should not accept the alphabets and proper error message should display.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600" dirty="0"/>
              <a:t>Test the pop-up message ("This field is limited to 500 characters") should display if the data reaches the maximum size of the field.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600" dirty="0"/>
              <a:t>Test that a confirmation message should display for update and delete operations.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600" dirty="0"/>
              <a:t>Test all input fields for special characters.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600" dirty="0"/>
              <a:t>Test the functionality of the buttons available, …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7E00-F5F7-4F2D-AF0D-4A78BC0E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Usability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F5BC-259F-4F2B-A94C-B1716A678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b="1" dirty="0" smtClean="0"/>
              <a:t>Usability </a:t>
            </a:r>
            <a:r>
              <a:rPr lang="en-US" b="1" dirty="0"/>
              <a:t>testing </a:t>
            </a:r>
            <a:r>
              <a:rPr lang="en-US" dirty="0"/>
              <a:t>is the process by which the human-computer interaction characteristics of a system are measured, and weaknesses are identified for correction.</a:t>
            </a:r>
          </a:p>
          <a:p>
            <a:pPr>
              <a:spcBef>
                <a:spcPts val="1200"/>
              </a:spcBef>
            </a:pPr>
            <a:r>
              <a:rPr lang="en-US" dirty="0"/>
              <a:t>In usability testing: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Check if the application is </a:t>
            </a:r>
            <a:r>
              <a:rPr lang="en-US" b="1" dirty="0"/>
              <a:t>user-friendly </a:t>
            </a:r>
            <a:r>
              <a:rPr lang="en-US" dirty="0"/>
              <a:t>(general appearance and interaction)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Check the </a:t>
            </a:r>
            <a:r>
              <a:rPr lang="en-US" b="1" dirty="0"/>
              <a:t>flow</a:t>
            </a:r>
            <a:r>
              <a:rPr lang="en-US" dirty="0"/>
              <a:t> of the system and that it is </a:t>
            </a:r>
            <a:r>
              <a:rPr lang="en-US" u="sng" dirty="0"/>
              <a:t>easy to understand and learn </a:t>
            </a:r>
            <a:r>
              <a:rPr lang="en-US" dirty="0"/>
              <a:t>by the user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Basically, system </a:t>
            </a:r>
            <a:r>
              <a:rPr lang="en-US" b="1" dirty="0"/>
              <a:t>navigation</a:t>
            </a:r>
            <a:r>
              <a:rPr lang="en-US" dirty="0"/>
              <a:t> and </a:t>
            </a:r>
            <a:r>
              <a:rPr lang="en-US" b="1" dirty="0"/>
              <a:t>content</a:t>
            </a:r>
            <a:r>
              <a:rPr lang="en-US" dirty="0"/>
              <a:t> are checked in usability testing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7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7E00-F5F7-4F2D-AF0D-4A78BC0E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Usability </a:t>
            </a:r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F5BC-259F-4F2B-A94C-B1716A67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" y="1921256"/>
            <a:ext cx="6210300" cy="4211320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b="1" dirty="0" smtClean="0"/>
              <a:t>2.1 Navigation: </a:t>
            </a:r>
            <a:endParaRPr lang="en-US" b="1" dirty="0"/>
          </a:p>
          <a:p>
            <a:pPr lvl="1">
              <a:spcBef>
                <a:spcPts val="1200"/>
              </a:spcBef>
            </a:pPr>
            <a:r>
              <a:rPr lang="en-US" dirty="0"/>
              <a:t>Navigation means how a user </a:t>
            </a:r>
            <a:r>
              <a:rPr lang="en-US" b="1" dirty="0"/>
              <a:t>surfs</a:t>
            </a:r>
            <a:r>
              <a:rPr lang="en-US" dirty="0"/>
              <a:t> the web pages, different controls like buttons, boxes or how the user uses the links on the pages to surf different pages.</a:t>
            </a:r>
          </a:p>
          <a:p>
            <a:pPr lvl="1">
              <a:spcBef>
                <a:spcPts val="1200"/>
              </a:spcBef>
            </a:pPr>
            <a:r>
              <a:rPr lang="en-US" b="1" dirty="0"/>
              <a:t>Menus</a:t>
            </a:r>
            <a:r>
              <a:rPr lang="en-US" dirty="0"/>
              <a:t>, </a:t>
            </a:r>
            <a:r>
              <a:rPr lang="en-US" b="1" dirty="0"/>
              <a:t>buttons</a:t>
            </a:r>
            <a:r>
              <a:rPr lang="en-US" dirty="0"/>
              <a:t> or </a:t>
            </a:r>
            <a:r>
              <a:rPr lang="en-US" b="1" dirty="0"/>
              <a:t>links</a:t>
            </a:r>
            <a:r>
              <a:rPr lang="en-US" dirty="0"/>
              <a:t> to different pages on your site should be </a:t>
            </a:r>
            <a:r>
              <a:rPr lang="en-US" b="1" dirty="0"/>
              <a:t>easily visible</a:t>
            </a:r>
            <a:r>
              <a:rPr lang="en-US" dirty="0"/>
              <a:t> and </a:t>
            </a:r>
            <a:r>
              <a:rPr lang="en-US" b="1" dirty="0"/>
              <a:t>consistent</a:t>
            </a:r>
            <a:r>
              <a:rPr lang="en-US" dirty="0"/>
              <a:t> on all webpages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The web application should be </a:t>
            </a:r>
            <a:r>
              <a:rPr lang="en-US" b="1" dirty="0"/>
              <a:t>easy</a:t>
            </a:r>
            <a:r>
              <a:rPr lang="en-US" dirty="0"/>
              <a:t> to use and </a:t>
            </a:r>
            <a:r>
              <a:rPr lang="en-US" b="1" dirty="0"/>
              <a:t>navigate</a:t>
            </a:r>
          </a:p>
        </p:txBody>
      </p:sp>
      <p:pic>
        <p:nvPicPr>
          <p:cNvPr id="1026" name="Picture 2" descr="Image result for Navigation testi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894" y="2212342"/>
            <a:ext cx="5033010" cy="348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4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7E00-F5F7-4F2D-AF0D-4A78BC0E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Usability </a:t>
            </a:r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F5BC-259F-4F2B-A94C-B1716A67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90688"/>
            <a:ext cx="10972800" cy="421132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b="1" dirty="0" smtClean="0"/>
              <a:t>2.2 Content</a:t>
            </a:r>
            <a:r>
              <a:rPr lang="en-US" b="1" dirty="0"/>
              <a:t>: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Content should be </a:t>
            </a:r>
            <a:r>
              <a:rPr lang="en-US" b="1" dirty="0"/>
              <a:t>logical</a:t>
            </a:r>
            <a:r>
              <a:rPr lang="en-US" dirty="0"/>
              <a:t> and </a:t>
            </a:r>
            <a:r>
              <a:rPr lang="en-US" b="1" dirty="0"/>
              <a:t>easy</a:t>
            </a:r>
            <a:r>
              <a:rPr lang="en-US" dirty="0"/>
              <a:t> to </a:t>
            </a:r>
            <a:r>
              <a:rPr lang="en-US" b="1" dirty="0"/>
              <a:t>understand</a:t>
            </a:r>
            <a:r>
              <a:rPr lang="en-US" dirty="0"/>
              <a:t>. Check for spelling errors. Usage of dark colors annoys the users and should not be used in the site theme.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You can follow some </a:t>
            </a:r>
            <a:r>
              <a:rPr lang="en-US" b="1" dirty="0"/>
              <a:t>standard colors </a:t>
            </a:r>
            <a:r>
              <a:rPr lang="en-US" dirty="0"/>
              <a:t>that are used for web page and content building.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Content should be </a:t>
            </a:r>
            <a:r>
              <a:rPr lang="en-US" b="1" dirty="0"/>
              <a:t>meaningful</a:t>
            </a:r>
            <a:r>
              <a:rPr lang="en-US" dirty="0"/>
              <a:t>. All the anchor text links should be working properly. Images should be placed properly with proper sizes.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These are some of the basic important </a:t>
            </a:r>
            <a:r>
              <a:rPr lang="en-US" b="1" dirty="0"/>
              <a:t>standards</a:t>
            </a:r>
            <a:r>
              <a:rPr lang="en-US" dirty="0"/>
              <a:t> that should be followed in web development.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1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Web-site vs. Web Application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Testing Web Applications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Web Testing Types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Test Automation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8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7E00-F5F7-4F2D-AF0D-4A78BC0EC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5963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 Usability </a:t>
            </a:r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F5BC-259F-4F2B-A94C-B1716A67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2720"/>
            <a:ext cx="10972800" cy="488188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b="1" dirty="0"/>
              <a:t>Examples of Usability </a:t>
            </a:r>
            <a:r>
              <a:rPr lang="en-US" sz="2400" b="1" dirty="0"/>
              <a:t>Test Scenarios: 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400"/>
              </a:spcBef>
            </a:pPr>
            <a:r>
              <a:rPr lang="en-US" dirty="0"/>
              <a:t>All fonts should be same as per the requirements.</a:t>
            </a:r>
          </a:p>
          <a:p>
            <a:pPr lvl="1">
              <a:lnSpc>
                <a:spcPct val="120000"/>
              </a:lnSpc>
              <a:spcBef>
                <a:spcPts val="400"/>
              </a:spcBef>
            </a:pPr>
            <a:r>
              <a:rPr lang="en-US" dirty="0"/>
              <a:t>All the text should be properly aligned.</a:t>
            </a:r>
          </a:p>
          <a:p>
            <a:pPr lvl="1">
              <a:lnSpc>
                <a:spcPct val="120000"/>
              </a:lnSpc>
              <a:spcBef>
                <a:spcPts val="400"/>
              </a:spcBef>
            </a:pPr>
            <a:r>
              <a:rPr lang="en-US" dirty="0"/>
              <a:t>Tool tip text should be there for every field.</a:t>
            </a:r>
          </a:p>
          <a:p>
            <a:pPr lvl="1">
              <a:lnSpc>
                <a:spcPct val="120000"/>
              </a:lnSpc>
              <a:spcBef>
                <a:spcPts val="400"/>
              </a:spcBef>
            </a:pPr>
            <a:r>
              <a:rPr lang="en-US" dirty="0"/>
              <a:t>All the buttons should be in a standard format and size.</a:t>
            </a:r>
          </a:p>
          <a:p>
            <a:pPr lvl="1">
              <a:lnSpc>
                <a:spcPct val="120000"/>
              </a:lnSpc>
              <a:spcBef>
                <a:spcPts val="400"/>
              </a:spcBef>
            </a:pPr>
            <a:r>
              <a:rPr lang="en-US" dirty="0"/>
              <a:t>Home link should be there on every single page.</a:t>
            </a:r>
          </a:p>
          <a:p>
            <a:pPr lvl="1">
              <a:lnSpc>
                <a:spcPct val="120000"/>
              </a:lnSpc>
              <a:spcBef>
                <a:spcPts val="400"/>
              </a:spcBef>
            </a:pPr>
            <a:r>
              <a:rPr lang="en-US" dirty="0"/>
              <a:t>Confirmation message should be displayed for any kind of interaction.</a:t>
            </a:r>
          </a:p>
          <a:p>
            <a:pPr lvl="1">
              <a:lnSpc>
                <a:spcPct val="120000"/>
              </a:lnSpc>
              <a:spcBef>
                <a:spcPts val="400"/>
              </a:spcBef>
            </a:pPr>
            <a:r>
              <a:rPr lang="en-US" dirty="0"/>
              <a:t>Check the site on different resolutions (640 x 480, 600x800 etc.?)</a:t>
            </a:r>
          </a:p>
          <a:p>
            <a:pPr lvl="1">
              <a:lnSpc>
                <a:spcPct val="120000"/>
              </a:lnSpc>
              <a:spcBef>
                <a:spcPts val="400"/>
              </a:spcBef>
            </a:pPr>
            <a:r>
              <a:rPr lang="en-US" dirty="0"/>
              <a:t>Check the end user can run the system without frustration.</a:t>
            </a:r>
          </a:p>
          <a:p>
            <a:pPr lvl="1">
              <a:lnSpc>
                <a:spcPct val="120000"/>
              </a:lnSpc>
              <a:spcBef>
                <a:spcPts val="400"/>
              </a:spcBef>
            </a:pPr>
            <a:r>
              <a:rPr lang="en-US" dirty="0"/>
              <a:t>Scroll bar should appear only if required.</a:t>
            </a:r>
          </a:p>
          <a:p>
            <a:pPr lvl="1">
              <a:lnSpc>
                <a:spcPct val="120000"/>
              </a:lnSpc>
              <a:spcBef>
                <a:spcPts val="400"/>
              </a:spcBef>
            </a:pPr>
            <a:r>
              <a:rPr lang="en-US" dirty="0"/>
              <a:t>All fields and buttons should be accessible by keyboard shortcuts and the user should be able to perform all operations by using keyboard…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9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7E00-F5F7-4F2D-AF0D-4A78BC0E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Interface </a:t>
            </a:r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F5BC-259F-4F2B-A94C-B1716A67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43259"/>
            <a:ext cx="10972800" cy="416052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The main </a:t>
            </a:r>
            <a:r>
              <a:rPr lang="en-US" b="1" dirty="0"/>
              <a:t>layers</a:t>
            </a:r>
            <a:r>
              <a:rPr lang="en-US" dirty="0"/>
              <a:t> in a web application are: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Web server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Application server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Database server</a:t>
            </a:r>
          </a:p>
          <a:p>
            <a:pPr>
              <a:spcBef>
                <a:spcPts val="1200"/>
              </a:spcBef>
            </a:pPr>
            <a:r>
              <a:rPr lang="en-US" dirty="0"/>
              <a:t>Check if all </a:t>
            </a:r>
            <a:r>
              <a:rPr lang="en-US" b="1" dirty="0"/>
              <a:t>interactions</a:t>
            </a:r>
            <a:r>
              <a:rPr lang="en-US" dirty="0"/>
              <a:t> between these layers are executed properly </a:t>
            </a:r>
          </a:p>
          <a:p>
            <a:pPr>
              <a:spcBef>
                <a:spcPts val="1200"/>
              </a:spcBef>
            </a:pPr>
            <a:r>
              <a:rPr lang="en-US" dirty="0"/>
              <a:t>Interactions between different pages in the applications are also checked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2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7E00-F5F7-4F2D-AF0D-4A78BC0E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4. Compatibility </a:t>
            </a:r>
            <a:r>
              <a:rPr lang="en-US" sz="4200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F5BC-259F-4F2B-A94C-B1716A67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43259"/>
            <a:ext cx="10972800" cy="416052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Compatibility testing is used to determine if your software is compatible with other elements of a system with which it should operate, e.g. </a:t>
            </a:r>
            <a:r>
              <a:rPr lang="en-US" b="1" dirty="0"/>
              <a:t>Browsers</a:t>
            </a:r>
            <a:r>
              <a:rPr lang="en-US" dirty="0"/>
              <a:t>, </a:t>
            </a:r>
            <a:r>
              <a:rPr lang="en-US" b="1" dirty="0"/>
              <a:t>Operating Systems</a:t>
            </a:r>
            <a:r>
              <a:rPr lang="en-US" dirty="0"/>
              <a:t>, or </a:t>
            </a:r>
            <a:r>
              <a:rPr lang="en-US" b="1" dirty="0"/>
              <a:t>hardware</a:t>
            </a:r>
            <a:r>
              <a:rPr lang="en-US" dirty="0"/>
              <a:t>.</a:t>
            </a:r>
          </a:p>
          <a:p>
            <a:pPr>
              <a:spcBef>
                <a:spcPts val="2400"/>
              </a:spcBef>
            </a:pPr>
            <a:r>
              <a:rPr lang="en-US" dirty="0"/>
              <a:t>The purpose of Compatibility testing is to evaluate </a:t>
            </a:r>
            <a:r>
              <a:rPr lang="en-US" b="1" dirty="0"/>
              <a:t>how well software performs </a:t>
            </a:r>
            <a:r>
              <a:rPr lang="en-US" dirty="0"/>
              <a:t>under different browsers, operating systems, hardware or software.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9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7E00-F5F7-4F2D-AF0D-4A78BC0E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4. Compatibility </a:t>
            </a:r>
            <a:r>
              <a:rPr lang="en-US" sz="4200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F5BC-259F-4F2B-A94C-B1716A67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44040"/>
            <a:ext cx="10972800" cy="4160520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b="1" dirty="0"/>
              <a:t>Examples of Compatibility </a:t>
            </a:r>
            <a:r>
              <a:rPr lang="en-US" sz="2400" b="1" dirty="0"/>
              <a:t>Test Scenarios: 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400"/>
              </a:spcBef>
            </a:pPr>
            <a:r>
              <a:rPr lang="en-US" dirty="0"/>
              <a:t>Test the web application in different browsers (IE, Firefox, Chrome, Safari and Opera) and ensure the website is displaying properly.</a:t>
            </a:r>
          </a:p>
          <a:p>
            <a:pPr lvl="1">
              <a:lnSpc>
                <a:spcPct val="120000"/>
              </a:lnSpc>
              <a:spcBef>
                <a:spcPts val="400"/>
              </a:spcBef>
            </a:pPr>
            <a:r>
              <a:rPr lang="en-US" dirty="0"/>
              <a:t>Test the HTML version being used is compatible with appropriate browser versions.</a:t>
            </a:r>
          </a:p>
          <a:p>
            <a:pPr lvl="1">
              <a:lnSpc>
                <a:spcPct val="120000"/>
              </a:lnSpc>
              <a:spcBef>
                <a:spcPts val="400"/>
              </a:spcBef>
            </a:pPr>
            <a:r>
              <a:rPr lang="en-US" dirty="0"/>
              <a:t>Test the images display correctly in different browsers.</a:t>
            </a:r>
          </a:p>
          <a:p>
            <a:pPr lvl="1">
              <a:lnSpc>
                <a:spcPct val="120000"/>
              </a:lnSpc>
              <a:spcBef>
                <a:spcPts val="400"/>
              </a:spcBef>
            </a:pPr>
            <a:r>
              <a:rPr lang="en-US" dirty="0"/>
              <a:t>Test the fonts are usable in different browsers.</a:t>
            </a:r>
          </a:p>
          <a:p>
            <a:pPr lvl="1">
              <a:lnSpc>
                <a:spcPct val="120000"/>
              </a:lnSpc>
              <a:spcBef>
                <a:spcPts val="400"/>
              </a:spcBef>
            </a:pPr>
            <a:r>
              <a:rPr lang="en-US" dirty="0"/>
              <a:t>Test the java script code is usable in different browsers.</a:t>
            </a:r>
          </a:p>
          <a:p>
            <a:pPr lvl="1">
              <a:lnSpc>
                <a:spcPct val="120000"/>
              </a:lnSpc>
              <a:spcBef>
                <a:spcPts val="400"/>
              </a:spcBef>
            </a:pPr>
            <a:r>
              <a:rPr lang="en-US" dirty="0"/>
              <a:t>Test the Animated GIF's across different browsers.</a:t>
            </a:r>
          </a:p>
          <a:p>
            <a:pPr lvl="1">
              <a:lnSpc>
                <a:spcPct val="120000"/>
              </a:lnSpc>
              <a:spcBef>
                <a:spcPts val="400"/>
              </a:spcBef>
            </a:pPr>
            <a:r>
              <a:rPr lang="en-US" dirty="0"/>
              <a:t>Etc..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4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7E00-F5F7-4F2D-AF0D-4A78BC0E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5. Security </a:t>
            </a:r>
            <a:r>
              <a:rPr lang="en-US" sz="4200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F5BC-259F-4F2B-A94C-B1716A67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390"/>
            <a:ext cx="10972800" cy="416052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Security Testing is vital for web applications that store sensitive customer information like credit cards, ids, passwords, etc.  </a:t>
            </a:r>
          </a:p>
          <a:p>
            <a:pPr>
              <a:spcBef>
                <a:spcPts val="1200"/>
              </a:spcBef>
            </a:pPr>
            <a:r>
              <a:rPr lang="en-US" dirty="0"/>
              <a:t>Testing activities will include: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Test unauthorized access to secure pages should not be permitted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Restricted files should not be downloadable without appropriate access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Check sessions are automatically killed after prolonged user inactivity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On use of SSL certificates, website should re-direct to encrypted SSL pages.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4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7E00-F5F7-4F2D-AF0D-4A78BC0EC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677672"/>
          </a:xfrm>
        </p:spPr>
        <p:txBody>
          <a:bodyPr>
            <a:normAutofit/>
          </a:bodyPr>
          <a:lstStyle/>
          <a:p>
            <a:r>
              <a:rPr lang="en-US" sz="4200" dirty="0" smtClean="0"/>
              <a:t>5. Security </a:t>
            </a:r>
            <a:r>
              <a:rPr lang="en-US" sz="4200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F5BC-259F-4F2B-A94C-B1716A67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9872"/>
            <a:ext cx="10972800" cy="501904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4400" b="1" dirty="0"/>
              <a:t>Examples of Security Test Scenarios: </a:t>
            </a:r>
            <a:endParaRPr lang="en-US" sz="4400" dirty="0"/>
          </a:p>
          <a:p>
            <a:pPr lvl="1">
              <a:lnSpc>
                <a:spcPct val="120000"/>
              </a:lnSpc>
            </a:pPr>
            <a:r>
              <a:rPr lang="en-US" sz="3400" dirty="0"/>
              <a:t>Verify the web page which contains important data like password, credit card numbers, secret answers for security question </a:t>
            </a:r>
            <a:r>
              <a:rPr lang="en-US" sz="3400" dirty="0" err="1"/>
              <a:t>etc</a:t>
            </a:r>
            <a:r>
              <a:rPr lang="en-US" sz="3400" dirty="0"/>
              <a:t> should be submitted via HTTPS (SSL).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Verify the important information like password, credit card numbers </a:t>
            </a:r>
            <a:r>
              <a:rPr lang="en-US" sz="3400" dirty="0" err="1"/>
              <a:t>etc</a:t>
            </a:r>
            <a:r>
              <a:rPr lang="en-US" sz="3400" dirty="0"/>
              <a:t> should display in encrypted format.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Verify password rules are implemented on all authentication pages like Registration, forgot password, change password.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Verify if the user is logged out from the system or user session was expired, the user should not be able to navigate the site.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Verify the user account gets locked out if the user is entering the wrong password several times.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Verify the user roles and their rights. For Example The requestor should not be able to access the admin page.</a:t>
            </a:r>
          </a:p>
          <a:p>
            <a:pPr lvl="1">
              <a:lnSpc>
                <a:spcPct val="120000"/>
              </a:lnSpc>
              <a:spcBef>
                <a:spcPts val="400"/>
              </a:spcBef>
            </a:pPr>
            <a:r>
              <a:rPr lang="en-US" sz="3400" dirty="0"/>
              <a:t>Etc..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0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7E00-F5F7-4F2D-AF0D-4A78BC0E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6. Performance </a:t>
            </a:r>
            <a:r>
              <a:rPr lang="en-US" sz="4200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F5BC-259F-4F2B-A94C-B1716A67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53184"/>
            <a:ext cx="10972800" cy="416052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This will ensure your site works under all loads. Testing activities will include but not limited to: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Website application response times at different connection speeds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Load test your web application to determine its behavior under normal and peak loads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Stress test your web site to determine its break point when pushed to beyond normal loads at peak time.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Test if a crash occurs due to peak load, how does the site recover from such an </a:t>
            </a:r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7E00-F5F7-4F2D-AF0D-4A78BC0EC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677672"/>
          </a:xfrm>
        </p:spPr>
        <p:txBody>
          <a:bodyPr>
            <a:normAutofit/>
          </a:bodyPr>
          <a:lstStyle/>
          <a:p>
            <a:r>
              <a:rPr lang="en-US" sz="4200" dirty="0" smtClean="0"/>
              <a:t>6. Performance </a:t>
            </a:r>
            <a:r>
              <a:rPr lang="en-US" sz="4200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F5BC-259F-4F2B-A94C-B1716A67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63040"/>
            <a:ext cx="10972800" cy="50190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2800" b="1" dirty="0"/>
              <a:t>Examples of Performance Test Scenarios: </a:t>
            </a:r>
            <a:endParaRPr lang="en-US" sz="2800" dirty="0"/>
          </a:p>
          <a:p>
            <a:pPr lvl="1"/>
            <a:r>
              <a:rPr lang="en-US" dirty="0"/>
              <a:t>To determine the performance, stability and scalability of an application under different load conditions.</a:t>
            </a:r>
          </a:p>
          <a:p>
            <a:pPr lvl="1"/>
            <a:r>
              <a:rPr lang="en-US" dirty="0"/>
              <a:t>To determine if the current architecture can support the application at peak user levels.</a:t>
            </a:r>
          </a:p>
          <a:p>
            <a:pPr lvl="1"/>
            <a:r>
              <a:rPr lang="en-US" dirty="0"/>
              <a:t>To determine which configuration provides the best performance level.</a:t>
            </a:r>
          </a:p>
          <a:p>
            <a:pPr lvl="1"/>
            <a:r>
              <a:rPr lang="en-US" dirty="0"/>
              <a:t>To identify application and infrastructure bottlenecks.</a:t>
            </a:r>
          </a:p>
          <a:p>
            <a:pPr lvl="1"/>
            <a:r>
              <a:rPr lang="en-US" dirty="0"/>
              <a:t>To determine if the new version of the software adversely had an impact on response time.</a:t>
            </a:r>
          </a:p>
          <a:p>
            <a:pPr lvl="1"/>
            <a:r>
              <a:rPr lang="en-US" dirty="0"/>
              <a:t>To evaluate product and/or hardware to determine if it can handle projected load volumes.</a:t>
            </a:r>
            <a:endParaRPr lang="en-US" sz="3200" dirty="0"/>
          </a:p>
          <a:p>
            <a:pPr lvl="1">
              <a:lnSpc>
                <a:spcPct val="120000"/>
              </a:lnSpc>
              <a:spcBef>
                <a:spcPts val="400"/>
              </a:spcBef>
            </a:pPr>
            <a:r>
              <a:rPr lang="en-US" dirty="0"/>
              <a:t>Etc..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4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Test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Automation testing helps to relieve the bulk of tedious and repetitive human tasks. </a:t>
            </a:r>
            <a:endParaRPr lang="en-US" dirty="0" smtClean="0"/>
          </a:p>
          <a:p>
            <a:r>
              <a:rPr lang="en-US" dirty="0"/>
              <a:t>With the right test automation framework or tool, QAs can automate repetitive browser actions like interacting with web elements or filling out long HTML </a:t>
            </a:r>
            <a:r>
              <a:rPr lang="en-US" dirty="0" smtClean="0"/>
              <a:t>forms.</a:t>
            </a:r>
          </a:p>
          <a:p>
            <a:r>
              <a:rPr lang="en-US" dirty="0" smtClean="0"/>
              <a:t>Automating </a:t>
            </a:r>
            <a:r>
              <a:rPr lang="en-US" dirty="0"/>
              <a:t>tests help teams save time and effort, get faster and accurate results, increase software efficiency, and focus on innovation.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93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Website Test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Faster feedback</a:t>
            </a:r>
          </a:p>
          <a:p>
            <a:r>
              <a:rPr lang="en-US" dirty="0" smtClean="0"/>
              <a:t>Improved </a:t>
            </a:r>
            <a:r>
              <a:rPr lang="en-US" dirty="0"/>
              <a:t>test efficiency</a:t>
            </a:r>
          </a:p>
          <a:p>
            <a:r>
              <a:rPr lang="en-US" dirty="0" smtClean="0"/>
              <a:t>Reduced </a:t>
            </a:r>
            <a:r>
              <a:rPr lang="en-US" dirty="0"/>
              <a:t>expenses</a:t>
            </a:r>
          </a:p>
          <a:p>
            <a:r>
              <a:rPr lang="en-US" dirty="0" smtClean="0"/>
              <a:t>Reusability </a:t>
            </a:r>
            <a:r>
              <a:rPr lang="en-US" dirty="0"/>
              <a:t>of test cases</a:t>
            </a:r>
          </a:p>
          <a:p>
            <a:r>
              <a:rPr lang="en-US" dirty="0" smtClean="0"/>
              <a:t>Faster </a:t>
            </a:r>
            <a:r>
              <a:rPr lang="en-US" dirty="0"/>
              <a:t>time to </a:t>
            </a:r>
            <a:r>
              <a:rPr lang="en-US" dirty="0" smtClean="0"/>
              <a:t>market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0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DA2FE5-521B-4B32-9D12-E112766A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vs. Web 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3087DA-EE91-4FD1-A447-63E61E391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6604000" cy="443484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b="1" dirty="0">
                <a:solidFill>
                  <a:srgbClr val="70AD47"/>
                </a:solidFill>
              </a:rPr>
              <a:t>A website</a:t>
            </a:r>
            <a:r>
              <a:rPr lang="en-US" dirty="0"/>
              <a:t> is a collection of related web pages, including multimedia content, typically identified with a common domain name, and published on at least one web server. Notable examples are wikipedia.org.</a:t>
            </a:r>
          </a:p>
          <a:p>
            <a:r>
              <a:rPr lang="en-US" b="1" dirty="0"/>
              <a:t>So</a:t>
            </a:r>
            <a:r>
              <a:rPr lang="en-US" dirty="0"/>
              <a:t> .. A website is </a:t>
            </a:r>
            <a:r>
              <a:rPr lang="en-US" u="sng" dirty="0"/>
              <a:t>informational</a:t>
            </a:r>
            <a:r>
              <a:rPr lang="en-US" dirty="0"/>
              <a:t> </a:t>
            </a:r>
          </a:p>
        </p:txBody>
      </p:sp>
      <p:pic>
        <p:nvPicPr>
          <p:cNvPr id="1026" name="Picture 2" descr="segue-blog-website-vs-web-application-what-is-the-difference">
            <a:extLst>
              <a:ext uri="{FF2B5EF4-FFF2-40B4-BE49-F238E27FC236}">
                <a16:creationId xmlns:a16="http://schemas.microsoft.com/office/drawing/2014/main" id="{BD12C2F9-96C7-4ADE-A022-42579934341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0" r="5189" b="7053"/>
          <a:stretch/>
        </p:blipFill>
        <p:spPr bwMode="auto">
          <a:xfrm>
            <a:off x="7269480" y="2002845"/>
            <a:ext cx="4754880" cy="396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1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Selenium is open source testing tool for web applications. Any web  application can be testing on web browsers with this automation testing tool.</a:t>
            </a:r>
          </a:p>
          <a:p>
            <a:pPr marL="0" indent="0">
              <a:buNone/>
            </a:pPr>
            <a:r>
              <a:rPr lang="en-IN" dirty="0"/>
              <a:t>Selenium </a:t>
            </a:r>
            <a:r>
              <a:rPr lang="en-IN" dirty="0" smtClean="0"/>
              <a:t>tool </a:t>
            </a:r>
            <a:r>
              <a:rPr lang="en-IN" dirty="0"/>
              <a:t>can test only web application, it is not useful for mobile or desktop applications.</a:t>
            </a:r>
          </a:p>
          <a:p>
            <a:r>
              <a:rPr lang="en-US" dirty="0"/>
              <a:t>Test scripts can be written in </a:t>
            </a:r>
            <a:r>
              <a:rPr lang="en-US" i="1" dirty="0"/>
              <a:t>Java, Python, C#, PHP, Ruby, Perl &amp; </a:t>
            </a:r>
            <a:r>
              <a:rPr lang="en-US" i="1" dirty="0" err="1"/>
              <a:t>.Net</a:t>
            </a:r>
            <a:endParaRPr lang="en-US" i="1" dirty="0"/>
          </a:p>
          <a:p>
            <a:r>
              <a:rPr lang="en-US" dirty="0"/>
              <a:t>Tests can be carried out in  </a:t>
            </a:r>
            <a:r>
              <a:rPr lang="en-US" i="1" dirty="0"/>
              <a:t>Windows, Mac or Linux</a:t>
            </a:r>
          </a:p>
          <a:p>
            <a:r>
              <a:rPr lang="en-US" dirty="0"/>
              <a:t>Tests can be carried out using </a:t>
            </a:r>
            <a:r>
              <a:rPr lang="en-US" i="1" dirty="0"/>
              <a:t>Mozilla Firefox, Internet Explorer, Google Chrome, Safari or Opera</a:t>
            </a:r>
            <a:endParaRPr lang="en-US" dirty="0"/>
          </a:p>
          <a:p>
            <a:r>
              <a:rPr lang="en-US" dirty="0"/>
              <a:t>It can be integrated with tools like </a:t>
            </a:r>
            <a:r>
              <a:rPr lang="en-US" i="1" dirty="0" smtClean="0"/>
              <a:t>JUnit</a:t>
            </a:r>
            <a:r>
              <a:rPr lang="en-US" dirty="0"/>
              <a:t> for managing test cases and generating </a:t>
            </a:r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19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Selenium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(Users can use other IDEs too)</a:t>
            </a:r>
          </a:p>
          <a:p>
            <a:r>
              <a:rPr lang="en-US" dirty="0"/>
              <a:t>Selenium Client and language </a:t>
            </a:r>
            <a:r>
              <a:rPr lang="en-US" dirty="0" err="1"/>
              <a:t>WebDiver</a:t>
            </a:r>
            <a:r>
              <a:rPr lang="en-US" dirty="0"/>
              <a:t> bindings</a:t>
            </a:r>
          </a:p>
          <a:p>
            <a:r>
              <a:rPr lang="en-US" dirty="0"/>
              <a:t>Configuring Selenium WebDriver with Eclipse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41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39DA-D721-4078-B555-7E097467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4844AA8-EF5A-4C12-A3BD-A2E8A4CE7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Web-site vs. Web Application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Testing Web Applications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Web Testing Types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Test Automation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DA2FE5-521B-4B32-9D12-E112766A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vs. Web 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3087DA-EE91-4FD1-A447-63E61E391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6604000" cy="4434840"/>
          </a:xfrm>
        </p:spPr>
        <p:txBody>
          <a:bodyPr/>
          <a:lstStyle/>
          <a:p>
            <a:r>
              <a:rPr lang="en-US" b="1" dirty="0">
                <a:solidFill>
                  <a:srgbClr val="70AD47"/>
                </a:solidFill>
              </a:rPr>
              <a:t>A web application: </a:t>
            </a:r>
            <a:r>
              <a:rPr lang="en-US" dirty="0"/>
              <a:t> is a client–server computer program which the client (including the user interface and client-side logic) runs in a web browser. Common web applications include webmail, online retail sales, and online auction.</a:t>
            </a:r>
          </a:p>
          <a:p>
            <a:r>
              <a:rPr lang="en-US" b="1" dirty="0"/>
              <a:t>So</a:t>
            </a:r>
            <a:r>
              <a:rPr lang="en-US" dirty="0"/>
              <a:t> .. a web application is </a:t>
            </a:r>
            <a:r>
              <a:rPr lang="en-US" u="sng" dirty="0"/>
              <a:t>interactive</a:t>
            </a:r>
          </a:p>
          <a:p>
            <a:endParaRPr lang="en-US" dirty="0"/>
          </a:p>
        </p:txBody>
      </p:sp>
      <p:pic>
        <p:nvPicPr>
          <p:cNvPr id="7" name="Picture 2" descr="segue-blog-website-vs-web-application-what-is-the-difference">
            <a:extLst>
              <a:ext uri="{FF2B5EF4-FFF2-40B4-BE49-F238E27FC236}">
                <a16:creationId xmlns:a16="http://schemas.microsoft.com/office/drawing/2014/main" id="{BD12C2F9-96C7-4ADE-A022-42579934341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0" r="5189" b="7053"/>
          <a:stretch/>
        </p:blipFill>
        <p:spPr bwMode="auto">
          <a:xfrm>
            <a:off x="7269480" y="2002845"/>
            <a:ext cx="4754880" cy="396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5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3305-B1B2-4456-B605-E506B20D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..</a:t>
            </a:r>
          </a:p>
        </p:txBody>
      </p:sp>
      <p:pic>
        <p:nvPicPr>
          <p:cNvPr id="2050" name="Picture 2" descr="Image result for website vs web application">
            <a:extLst>
              <a:ext uri="{FF2B5EF4-FFF2-40B4-BE49-F238E27FC236}">
                <a16:creationId xmlns:a16="http://schemas.microsoft.com/office/drawing/2014/main" id="{5C4EA464-D90D-4EEC-A861-257A42C717B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615951"/>
            <a:ext cx="5740400" cy="574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6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C9B7-B109-4869-B29D-022EBA07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What is Web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395C5-75C1-4976-9E73-D13493D0DF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Web testing is a software testing practice to test the </a:t>
            </a:r>
            <a:r>
              <a:rPr lang="en-US" b="1" dirty="0"/>
              <a:t>websites</a:t>
            </a:r>
            <a:r>
              <a:rPr lang="en-US" dirty="0"/>
              <a:t> or </a:t>
            </a:r>
            <a:r>
              <a:rPr lang="en-US" b="1" dirty="0"/>
              <a:t>web applications</a:t>
            </a:r>
            <a:r>
              <a:rPr lang="en-US" dirty="0"/>
              <a:t> for potential </a:t>
            </a:r>
            <a:r>
              <a:rPr lang="en-US" u="sng" dirty="0"/>
              <a:t>bugs</a:t>
            </a:r>
            <a:r>
              <a:rPr lang="en-US" dirty="0"/>
              <a:t>.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A web-based system needs to be checked </a:t>
            </a:r>
            <a:r>
              <a:rPr lang="en-US" b="1" u="sng" dirty="0"/>
              <a:t>completely</a:t>
            </a:r>
            <a:r>
              <a:rPr lang="en-US" dirty="0"/>
              <a:t> from </a:t>
            </a:r>
            <a:r>
              <a:rPr lang="en-US" b="1" dirty="0"/>
              <a:t>end-to-end</a:t>
            </a:r>
            <a:r>
              <a:rPr lang="en-US" dirty="0"/>
              <a:t> before it goes live for end users.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endParaRPr lang="en-US" dirty="0"/>
          </a:p>
        </p:txBody>
      </p:sp>
      <p:pic>
        <p:nvPicPr>
          <p:cNvPr id="4098" name="Picture 2" descr="Image result for web testing">
            <a:extLst>
              <a:ext uri="{FF2B5EF4-FFF2-40B4-BE49-F238E27FC236}">
                <a16:creationId xmlns:a16="http://schemas.microsoft.com/office/drawing/2014/main" id="{E7F31C40-6F94-46D3-A8D4-88E6B0FE9DE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36800"/>
            <a:ext cx="5897102" cy="335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2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C9B7-B109-4869-B29D-022EBA07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What is Web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395C5-75C1-4976-9E73-D13493D0D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65679"/>
            <a:ext cx="5384800" cy="408924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It is performed </a:t>
            </a:r>
            <a:r>
              <a:rPr lang="en-US" b="1" dirty="0"/>
              <a:t>before</a:t>
            </a:r>
            <a:r>
              <a:rPr lang="en-US" dirty="0"/>
              <a:t> making the web </a:t>
            </a:r>
            <a:r>
              <a:rPr lang="en-US" dirty="0" smtClean="0"/>
              <a:t>application alive</a:t>
            </a:r>
            <a:r>
              <a:rPr lang="en-US" dirty="0"/>
              <a:t>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By performing web testing, we can make sure that the </a:t>
            </a:r>
            <a:r>
              <a:rPr lang="en-US" dirty="0" smtClean="0"/>
              <a:t>website </a:t>
            </a:r>
            <a:r>
              <a:rPr lang="en-US" dirty="0"/>
              <a:t>or web </a:t>
            </a:r>
            <a:r>
              <a:rPr lang="en-US" dirty="0" smtClean="0"/>
              <a:t>application </a:t>
            </a:r>
            <a:r>
              <a:rPr lang="en-US" dirty="0"/>
              <a:t>is </a:t>
            </a:r>
            <a:r>
              <a:rPr lang="en-US" u="sng" dirty="0"/>
              <a:t>functioning</a:t>
            </a:r>
            <a:r>
              <a:rPr lang="en-US" dirty="0"/>
              <a:t> properly and can be </a:t>
            </a:r>
            <a:r>
              <a:rPr lang="en-US" u="sng" dirty="0"/>
              <a:t>accepted</a:t>
            </a:r>
            <a:r>
              <a:rPr lang="en-US" dirty="0"/>
              <a:t> by real-time users.</a:t>
            </a:r>
          </a:p>
        </p:txBody>
      </p:sp>
      <p:pic>
        <p:nvPicPr>
          <p:cNvPr id="6" name="Picture 2" descr="Image result for web testing">
            <a:extLst>
              <a:ext uri="{FF2B5EF4-FFF2-40B4-BE49-F238E27FC236}">
                <a16:creationId xmlns:a16="http://schemas.microsoft.com/office/drawing/2014/main" id="{8CC118BB-BEB2-4DC3-9159-7B79374DD99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36800"/>
            <a:ext cx="5897102" cy="335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6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B5A92-BBDC-473D-9BEE-A937F9D1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Why Web Testing is Challenging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2717B-5C9D-43D7-8CBC-2EF52CF97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12842"/>
            <a:ext cx="10972800" cy="41551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Web based systems and applications interoperate with many different:</a:t>
            </a:r>
          </a:p>
          <a:p>
            <a:pPr lvl="1"/>
            <a:r>
              <a:rPr lang="en-US" b="1" dirty="0"/>
              <a:t>Operating</a:t>
            </a:r>
            <a:r>
              <a:rPr lang="en-US" dirty="0"/>
              <a:t> </a:t>
            </a:r>
            <a:r>
              <a:rPr lang="en-US" dirty="0" smtClean="0"/>
              <a:t>systems</a:t>
            </a:r>
            <a:endParaRPr lang="en-US" dirty="0"/>
          </a:p>
          <a:p>
            <a:pPr lvl="1"/>
            <a:r>
              <a:rPr lang="en-US" b="1" dirty="0" smtClean="0"/>
              <a:t>Browsers</a:t>
            </a:r>
            <a:endParaRPr lang="en-US" dirty="0"/>
          </a:p>
          <a:p>
            <a:pPr lvl="1"/>
            <a:r>
              <a:rPr lang="en-US" b="1" dirty="0"/>
              <a:t>Hardware</a:t>
            </a:r>
            <a:r>
              <a:rPr lang="en-US" dirty="0"/>
              <a:t> </a:t>
            </a:r>
            <a:r>
              <a:rPr lang="en-US" dirty="0" smtClean="0"/>
              <a:t>platforms</a:t>
            </a:r>
            <a:endParaRPr lang="en-US" dirty="0"/>
          </a:p>
          <a:p>
            <a:pPr lvl="1"/>
            <a:r>
              <a:rPr lang="en-US" b="1" dirty="0"/>
              <a:t>Communications</a:t>
            </a:r>
            <a:r>
              <a:rPr lang="en-US" dirty="0"/>
              <a:t> protocols</a:t>
            </a:r>
          </a:p>
          <a:p>
            <a:r>
              <a:rPr lang="en-US" dirty="0"/>
              <a:t>The search for errors represents a significant </a:t>
            </a:r>
            <a:br>
              <a:rPr lang="en-US" dirty="0"/>
            </a:br>
            <a:r>
              <a:rPr lang="en-US" dirty="0"/>
              <a:t>challenge</a:t>
            </a:r>
          </a:p>
          <a:p>
            <a:r>
              <a:rPr lang="en-US" dirty="0"/>
              <a:t>New technologies make web applications </a:t>
            </a:r>
            <a:br>
              <a:rPr lang="en-US" dirty="0"/>
            </a:br>
            <a:r>
              <a:rPr lang="en-US" dirty="0"/>
              <a:t>rich, </a:t>
            </a:r>
            <a:r>
              <a:rPr lang="en-US" b="1" dirty="0"/>
              <a:t>but</a:t>
            </a:r>
            <a:r>
              <a:rPr lang="en-US" dirty="0"/>
              <a:t> they become more difficult to test. </a:t>
            </a:r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5F431226-4EE4-4E5F-BF95-B89BDDE0E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736" y="2788920"/>
            <a:ext cx="50006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8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DA071-1E43-4BD6-A919-6A3BA720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Web Testing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DFC93-2667-4EA2-8479-DE8945B79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Some or all the following testing types may be performed depending on the web testing requirements:</a:t>
            </a:r>
          </a:p>
          <a:p>
            <a:pPr marL="393192" lvl="1" indent="0">
              <a:spcAft>
                <a:spcPts val="600"/>
              </a:spcAft>
              <a:buNone/>
            </a:pPr>
            <a:r>
              <a:rPr lang="en-US" sz="2600" dirty="0"/>
              <a:t>1. </a:t>
            </a:r>
            <a:r>
              <a:rPr lang="en-US" sz="2600" b="1" dirty="0"/>
              <a:t>Functionality</a:t>
            </a:r>
            <a:r>
              <a:rPr lang="en-US" sz="2600" dirty="0"/>
              <a:t> Testing</a:t>
            </a:r>
          </a:p>
          <a:p>
            <a:pPr marL="393192" lvl="1" indent="0">
              <a:spcAft>
                <a:spcPts val="600"/>
              </a:spcAft>
              <a:buNone/>
            </a:pPr>
            <a:r>
              <a:rPr lang="en-US" sz="2600" dirty="0"/>
              <a:t>2. </a:t>
            </a:r>
            <a:r>
              <a:rPr lang="en-US" sz="2600" b="1" dirty="0"/>
              <a:t>Usability</a:t>
            </a:r>
            <a:r>
              <a:rPr lang="en-US" sz="2600" dirty="0"/>
              <a:t> testing</a:t>
            </a:r>
          </a:p>
          <a:p>
            <a:pPr marL="393192" lvl="1" indent="0">
              <a:spcAft>
                <a:spcPts val="600"/>
              </a:spcAft>
              <a:buNone/>
            </a:pPr>
            <a:r>
              <a:rPr lang="en-US" sz="2600" dirty="0"/>
              <a:t>3. </a:t>
            </a:r>
            <a:r>
              <a:rPr lang="en-US" sz="2600" b="1" dirty="0"/>
              <a:t>Interface</a:t>
            </a:r>
            <a:r>
              <a:rPr lang="en-US" sz="2600" dirty="0"/>
              <a:t> testing</a:t>
            </a:r>
          </a:p>
          <a:p>
            <a:pPr marL="393192" lvl="1" indent="0">
              <a:spcAft>
                <a:spcPts val="600"/>
              </a:spcAft>
              <a:buNone/>
            </a:pPr>
            <a:r>
              <a:rPr lang="en-US" sz="2600" dirty="0"/>
              <a:t>4. </a:t>
            </a:r>
            <a:r>
              <a:rPr lang="en-US" sz="2600" b="1" dirty="0"/>
              <a:t>Compatibility</a:t>
            </a:r>
            <a:r>
              <a:rPr lang="en-US" sz="2600" dirty="0"/>
              <a:t> testing</a:t>
            </a:r>
          </a:p>
          <a:p>
            <a:pPr marL="393192" lvl="1" indent="0">
              <a:spcAft>
                <a:spcPts val="600"/>
              </a:spcAft>
              <a:buNone/>
            </a:pPr>
            <a:r>
              <a:rPr lang="en-US" sz="2600" dirty="0"/>
              <a:t>5. </a:t>
            </a:r>
            <a:r>
              <a:rPr lang="en-US" sz="2600" b="1" dirty="0"/>
              <a:t>Performance</a:t>
            </a:r>
            <a:r>
              <a:rPr lang="en-US" sz="2600" dirty="0"/>
              <a:t> testing</a:t>
            </a:r>
          </a:p>
          <a:p>
            <a:pPr marL="393192" lvl="1" indent="0">
              <a:spcAft>
                <a:spcPts val="600"/>
              </a:spcAft>
              <a:buNone/>
            </a:pPr>
            <a:r>
              <a:rPr lang="en-US" sz="2600" dirty="0"/>
              <a:t>6. </a:t>
            </a:r>
            <a:r>
              <a:rPr lang="en-US" sz="2600" b="1" dirty="0"/>
              <a:t>Security</a:t>
            </a:r>
            <a:r>
              <a:rPr lang="en-US" sz="2600" dirty="0"/>
              <a:t> testing</a:t>
            </a:r>
          </a:p>
        </p:txBody>
      </p:sp>
      <p:pic>
        <p:nvPicPr>
          <p:cNvPr id="5" name="Picture 2" descr="Image result for web testing">
            <a:extLst>
              <a:ext uri="{FF2B5EF4-FFF2-40B4-BE49-F238E27FC236}">
                <a16:creationId xmlns:a16="http://schemas.microsoft.com/office/drawing/2014/main" id="{2DCAA9DC-22E8-475E-89CD-76FEC9F19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446" y="2689860"/>
            <a:ext cx="3956483" cy="3930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9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2044</Words>
  <Application>Microsoft Office PowerPoint</Application>
  <PresentationFormat>Widescreen</PresentationFormat>
  <Paragraphs>217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Candara</vt:lpstr>
      <vt:lpstr>Office Theme</vt:lpstr>
      <vt:lpstr>SE401 - Software Quality Assurance and Testing</vt:lpstr>
      <vt:lpstr>Outline</vt:lpstr>
      <vt:lpstr>Website vs. Web Application</vt:lpstr>
      <vt:lpstr>Website vs. Web Application</vt:lpstr>
      <vt:lpstr>So ..</vt:lpstr>
      <vt:lpstr>What is Web Testing</vt:lpstr>
      <vt:lpstr>What is Web Testing</vt:lpstr>
      <vt:lpstr>Why Web Testing is Challenging?</vt:lpstr>
      <vt:lpstr>Web Testing Types </vt:lpstr>
      <vt:lpstr>1. Functionality Testing</vt:lpstr>
      <vt:lpstr>1. Functionality Testing</vt:lpstr>
      <vt:lpstr>1. Functionality Testing</vt:lpstr>
      <vt:lpstr>1. Functionality Testing</vt:lpstr>
      <vt:lpstr>1. Functionality Testing</vt:lpstr>
      <vt:lpstr>1. Functionality Testing</vt:lpstr>
      <vt:lpstr>1. Functionality Testing</vt:lpstr>
      <vt:lpstr>2. Usability Testing</vt:lpstr>
      <vt:lpstr>2. Usability Testing</vt:lpstr>
      <vt:lpstr>2. Usability Testing</vt:lpstr>
      <vt:lpstr>2. Usability Testing</vt:lpstr>
      <vt:lpstr>3. Interface Testing</vt:lpstr>
      <vt:lpstr>4. Compatibility Testing</vt:lpstr>
      <vt:lpstr>4. Compatibility Testing</vt:lpstr>
      <vt:lpstr>5. Security Testing</vt:lpstr>
      <vt:lpstr>5. Security Testing</vt:lpstr>
      <vt:lpstr>6. Performance Testing</vt:lpstr>
      <vt:lpstr>6. Performance Testing</vt:lpstr>
      <vt:lpstr>Website Test Automation</vt:lpstr>
      <vt:lpstr>Benefits of Website Test Automation</vt:lpstr>
      <vt:lpstr>Selenium</vt:lpstr>
      <vt:lpstr>Setup Selenium  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6</cp:revision>
  <dcterms:created xsi:type="dcterms:W3CDTF">2020-12-01T06:37:59Z</dcterms:created>
  <dcterms:modified xsi:type="dcterms:W3CDTF">2021-04-04T07:22:04Z</dcterms:modified>
</cp:coreProperties>
</file>