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7" r:id="rId2"/>
    <p:sldId id="262" r:id="rId3"/>
    <p:sldId id="359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360" r:id="rId14"/>
    <p:sldId id="272" r:id="rId15"/>
    <p:sldId id="274" r:id="rId16"/>
    <p:sldId id="275" r:id="rId17"/>
    <p:sldId id="276" r:id="rId18"/>
    <p:sldId id="277" r:id="rId19"/>
    <p:sldId id="278" r:id="rId20"/>
    <p:sldId id="273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361" r:id="rId32"/>
    <p:sldId id="362" r:id="rId33"/>
    <p:sldId id="363" r:id="rId34"/>
    <p:sldId id="364" r:id="rId35"/>
    <p:sldId id="365" r:id="rId36"/>
    <p:sldId id="366" r:id="rId37"/>
    <p:sldId id="367" r:id="rId38"/>
    <p:sldId id="368" r:id="rId39"/>
    <p:sldId id="369" r:id="rId40"/>
    <p:sldId id="370" r:id="rId41"/>
    <p:sldId id="371" r:id="rId42"/>
    <p:sldId id="372" r:id="rId43"/>
    <p:sldId id="373" r:id="rId44"/>
    <p:sldId id="374" r:id="rId45"/>
    <p:sldId id="375" r:id="rId46"/>
    <p:sldId id="376" r:id="rId47"/>
    <p:sldId id="377" r:id="rId48"/>
    <p:sldId id="378" r:id="rId49"/>
    <p:sldId id="379" r:id="rId50"/>
    <p:sldId id="380" r:id="rId51"/>
    <p:sldId id="381" r:id="rId52"/>
    <p:sldId id="382" r:id="rId53"/>
    <p:sldId id="383" r:id="rId54"/>
    <p:sldId id="384" r:id="rId55"/>
    <p:sldId id="385" r:id="rId56"/>
    <p:sldId id="386" r:id="rId57"/>
    <p:sldId id="387" r:id="rId58"/>
    <p:sldId id="394" r:id="rId59"/>
    <p:sldId id="311" r:id="rId60"/>
    <p:sldId id="312" r:id="rId61"/>
    <p:sldId id="313" r:id="rId62"/>
    <p:sldId id="314" r:id="rId63"/>
    <p:sldId id="315" r:id="rId64"/>
    <p:sldId id="316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C965F-4EE6-424F-87B9-6E4E065EFA1D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68FCC-5174-4144-A2A5-4C67B81A8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6063" y="609600"/>
            <a:ext cx="6365875" cy="3581400"/>
          </a:xfrm>
          <a:ln/>
        </p:spPr>
      </p:sp>
      <p:sp>
        <p:nvSpPr>
          <p:cNvPr id="20482" name="Rectangle 9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27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64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86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09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166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64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7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406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68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29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81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03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025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41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787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8995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472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8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930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8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304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de-DE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098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For the following integration testing strategies, we use this call hierarchy of an </a:t>
            </a:r>
            <a:r>
              <a:rPr lang="de-DE" dirty="0" err="1">
                <a:latin typeface="Times" charset="0"/>
                <a:ea typeface="ＭＳ Ｐゴシック" charset="0"/>
                <a:cs typeface="ＭＳ Ｐゴシック" charset="0"/>
              </a:rPr>
              <a:t>example</a:t>
            </a:r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 </a:t>
            </a:r>
            <a:r>
              <a:rPr lang="de-DE" dirty="0" smtClean="0">
                <a:latin typeface="Times" charset="0"/>
                <a:ea typeface="ＭＳ Ｐゴシック" charset="0"/>
                <a:cs typeface="ＭＳ Ｐゴシック" charset="0"/>
              </a:rPr>
              <a:t>design</a:t>
            </a:r>
            <a:r>
              <a:rPr lang="de-DE" baseline="0" dirty="0" smtClean="0">
                <a:latin typeface="Times" charset="0"/>
                <a:ea typeface="ＭＳ Ｐゴシック" charset="0"/>
                <a:cs typeface="ＭＳ Ｐゴシック" charset="0"/>
              </a:rPr>
              <a:t> </a:t>
            </a:r>
            <a:r>
              <a:rPr lang="de-DE" dirty="0" err="1" smtClean="0">
                <a:latin typeface="Times" charset="0"/>
                <a:ea typeface="ＭＳ Ｐゴシック" charset="0"/>
                <a:cs typeface="ＭＳ Ｐゴシック" charset="0"/>
              </a:rPr>
              <a:t>consisting</a:t>
            </a:r>
            <a:r>
              <a:rPr lang="de-DE" dirty="0" smtClean="0">
                <a:latin typeface="Times" charset="0"/>
                <a:ea typeface="ＭＳ Ｐゴシック" charset="0"/>
                <a:cs typeface="ＭＳ Ｐゴシック" charset="0"/>
              </a:rPr>
              <a:t> </a:t>
            </a:r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of 3 layers and 7 subsystems. </a:t>
            </a:r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349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de-DE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24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to add notes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533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SCRUM</a:t>
            </a:r>
          </a:p>
          <a:p>
            <a:r>
              <a:rPr lang="de-DE" dirty="0">
                <a:latin typeface="Times" charset="0"/>
                <a:ea typeface="ＭＳ Ｐゴシック" charset="0"/>
                <a:cs typeface="ＭＳ Ｐゴシック" charset="0"/>
              </a:rPr>
              <a:t>Scheibe vom Brot XXXX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6237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5055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7443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de-DE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891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A606F7AF-986E-A744-A5D8-3B583D789AFD}" type="slidenum">
              <a:rPr lang="en-US" sz="1200">
                <a:latin typeface="Verdana" charset="0"/>
              </a:rPr>
              <a:pPr algn="r" eaLnBrk="1" hangingPunct="1"/>
              <a:t>64</a:t>
            </a:fld>
            <a:endParaRPr lang="en-US" sz="1200" dirty="0">
              <a:latin typeface="Verdana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34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355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917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60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3E421C20-D7A7-C645-AAA9-3FA35AB4919E}" type="slidenum">
              <a:rPr lang="en-US" sz="1200">
                <a:latin typeface="Verdana" charset="0"/>
              </a:rPr>
              <a:pPr algn="r" eaLnBrk="1" hangingPunct="1"/>
              <a:t>8</a:t>
            </a:fld>
            <a:endParaRPr lang="en-US" sz="1200" dirty="0">
              <a:latin typeface="Verdana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42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15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dirty="0"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10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75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5EE3-3670-48A1-BD38-BCF07B338F77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28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448D-36D0-425B-A768-748E58DED954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7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D97EF-B8A1-4C50-8FE1-7FFDFF5821BA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1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A4DD-90EF-49ED-B7E8-A04E775244AF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1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64D8-BE90-47C2-AB4E-17E7A8E25C0F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3E12-4916-4425-9F48-0C7B001002A2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3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0A7D-6440-471E-9A62-EE9D52F00272}" type="datetime1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4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0C40-7BF5-441B-959D-CAA8EAEC1D8F}" type="datetime1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15C1-50CD-4D8E-87FD-09A53995B887}" type="datetime1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4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D592-F12F-46F8-9E79-6E07B872F689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D46E-27F9-446C-A84F-62508097E734}" type="datetime1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0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8DDD7842-5CB9-4704-8601-0697C48BE99A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fld id="{B543A0FD-1CA6-4228-86A2-78061B4844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3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17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15.png"/><Relationship Id="rId5" Type="http://schemas.openxmlformats.org/officeDocument/2006/relationships/image" Target="../media/image48.png"/><Relationship Id="rId10" Type="http://schemas.openxmlformats.org/officeDocument/2006/relationships/image" Target="../media/image14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69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7.png"/><Relationship Id="rId5" Type="http://schemas.openxmlformats.org/officeDocument/2006/relationships/image" Target="../media/image62.png"/><Relationship Id="rId10" Type="http://schemas.openxmlformats.org/officeDocument/2006/relationships/image" Target="../media/image66.png"/><Relationship Id="rId4" Type="http://schemas.openxmlformats.org/officeDocument/2006/relationships/image" Target="../media/image61.png"/><Relationship Id="rId9" Type="http://schemas.openxmlformats.org/officeDocument/2006/relationships/image" Target="../media/image6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SE401 - Software </a:t>
            </a:r>
            <a:r>
              <a:rPr lang="en-US" sz="4000" dirty="0"/>
              <a:t>Quality Assurance and </a:t>
            </a:r>
            <a:r>
              <a:rPr lang="en-US" sz="4000" dirty="0" smtClean="0"/>
              <a:t>Testing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Integration Testing</a:t>
            </a:r>
            <a:endParaRPr lang="en-US" sz="3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2EF74-6B9D-4866-AD92-A2EA9D42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380" y="130035"/>
            <a:ext cx="3062837" cy="1095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5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entire system is viewed as a collection of subsystems (sets of classes) determined during the system and object design </a:t>
            </a:r>
          </a:p>
          <a:p>
            <a:r>
              <a:rPr lang="en-US" dirty="0" smtClean="0"/>
              <a:t>Goal: Test all interfaces between subsystems and the interaction of subsystems</a:t>
            </a:r>
          </a:p>
          <a:p>
            <a:r>
              <a:rPr lang="en-US" dirty="0" smtClean="0"/>
              <a:t>The Integration testing strategy determines the order in which the subsystems are selected for testing and integration.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30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do integration testing?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 tests only test the unit in isolation</a:t>
            </a:r>
          </a:p>
          <a:p>
            <a:r>
              <a:rPr lang="en-US" dirty="0" smtClean="0"/>
              <a:t>Many failures result from faults in the interaction of subsystems</a:t>
            </a:r>
          </a:p>
          <a:p>
            <a:r>
              <a:rPr lang="en-US" dirty="0" smtClean="0"/>
              <a:t>Often many Off-the-shelf components are used that cannot be unit tested</a:t>
            </a:r>
          </a:p>
          <a:p>
            <a:r>
              <a:rPr lang="en-US" dirty="0" smtClean="0"/>
              <a:t>Without integration testing the system test will be very time consuming</a:t>
            </a:r>
          </a:p>
          <a:p>
            <a:r>
              <a:rPr lang="en-US" dirty="0" smtClean="0"/>
              <a:t>Failures that are not discovered in integration testing will be discovered after the system is deployed and can be very expensive.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2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z="4800" dirty="0"/>
              <a:t>What is Integration Testing?</a:t>
            </a:r>
            <a:endParaRPr lang="en-US" sz="6000" dirty="0"/>
          </a:p>
        </p:txBody>
      </p:sp>
      <p:graphicFrame>
        <p:nvGraphicFramePr>
          <p:cNvPr id="240675" name="Group 3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370768"/>
              </p:ext>
            </p:extLst>
          </p:nvPr>
        </p:nvGraphicFramePr>
        <p:xfrm>
          <a:off x="1014984" y="1690688"/>
          <a:ext cx="9930384" cy="456380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372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4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5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67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Garamond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Unit/module test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Garamond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Integration test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Garamond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System test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Garamond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816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Specification: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Garamond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Module interface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Interface specs, module breakdown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Garamond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Requirements specification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964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Visible structure: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Garamond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Coding details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Modular structure (software architecture)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Garamond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— none —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66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Scaffolding required: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Garamond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Some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Often extensive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Garamond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Some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66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Looking for faults in: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Garamond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Modules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Interactions, compatibility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Garamond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System functionality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/>
                        <a:ea typeface="ＭＳ Ｐゴシック" charset="0"/>
                        <a:cs typeface="Garamond"/>
                      </a:endParaRPr>
                    </a:p>
                  </a:txBody>
                  <a:tcPr marL="87394" marR="87394" marT="45717" marB="45717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34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Level Assumptions and </a:t>
            </a:r>
            <a:r>
              <a:rPr lang="en-US" dirty="0" smtClean="0"/>
              <a:t>Objectives</a:t>
            </a:r>
            <a:endParaRPr lang="en-US" dirty="0"/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532471"/>
              </p:ext>
            </p:extLst>
          </p:nvPr>
        </p:nvGraphicFramePr>
        <p:xfrm>
          <a:off x="838200" y="1540701"/>
          <a:ext cx="10515600" cy="508869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985299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59757854"/>
                    </a:ext>
                  </a:extLst>
                </a:gridCol>
              </a:tblGrid>
              <a:tr h="41611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/>
                        <a:t>Unit Assumptions</a:t>
                      </a:r>
                      <a:endParaRPr lang="en-US" dirty="0" smtClean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/>
                        <a:t>Unit Goals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465980"/>
                  </a:ext>
                </a:extLst>
              </a:tr>
              <a:tr h="928179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All other units are correct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Compiles correctly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Correct unit function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Coverage metrics satisfied 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46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b="1" dirty="0" smtClean="0">
                          <a:latin typeface="Candara" panose="020E0502030303020204" pitchFamily="34" charset="0"/>
                        </a:rPr>
                        <a:t>Integration Assumptions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b="1" dirty="0" smtClean="0">
                          <a:latin typeface="Candara" panose="020E0502030303020204" pitchFamily="34" charset="0"/>
                        </a:rPr>
                        <a:t>Integration Goals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Unit testing complete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Interfaces correct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Correct function across units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Fault isolation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43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b="1" dirty="0" smtClean="0">
                          <a:latin typeface="Candara" panose="020E0502030303020204" pitchFamily="34" charset="0"/>
                        </a:rPr>
                        <a:t>System Assumptions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b="1" dirty="0" smtClean="0">
                          <a:latin typeface="Candara" panose="020E0502030303020204" pitchFamily="34" charset="0"/>
                        </a:rPr>
                        <a:t>System Goals</a:t>
                      </a:r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31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Integration testing complete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Tests occur at port boundary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Correct system functions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Non-functional requirements tested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ndara" panose="020E0502030303020204" pitchFamily="34" charset="0"/>
                        </a:rPr>
                        <a:t>Customer satisfaction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83545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79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is Software Integration Testing?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36320" y="1539240"/>
            <a:ext cx="9982200" cy="5182235"/>
          </a:xfrm>
        </p:spPr>
        <p:txBody>
          <a:bodyPr>
            <a:normAutofit/>
          </a:bodyPr>
          <a:lstStyle/>
          <a:p>
            <a:r>
              <a:rPr lang="en-US" sz="2000" dirty="0"/>
              <a:t>Testing activities that integrate software components together to form a complete system. To perform a cost-effective software integration, integration test strategy, integration test set are needed.</a:t>
            </a:r>
          </a:p>
          <a:p>
            <a:r>
              <a:rPr lang="en-US" sz="2000" dirty="0"/>
              <a:t>Major testing focuses:</a:t>
            </a:r>
          </a:p>
          <a:p>
            <a:pPr lvl="1"/>
            <a:r>
              <a:rPr lang="en-US" sz="1800" dirty="0" smtClean="0"/>
              <a:t>Interfaces </a:t>
            </a:r>
            <a:r>
              <a:rPr lang="en-US" sz="1800" dirty="0"/>
              <a:t>between modules (or components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Integrated </a:t>
            </a:r>
            <a:r>
              <a:rPr lang="en-US" sz="1800" dirty="0"/>
              <a:t>functional </a:t>
            </a:r>
            <a:r>
              <a:rPr lang="en-US" sz="1800" dirty="0" smtClean="0"/>
              <a:t>features</a:t>
            </a:r>
          </a:p>
          <a:p>
            <a:pPr lvl="1"/>
            <a:r>
              <a:rPr lang="en-US" sz="1800" dirty="0" smtClean="0"/>
              <a:t>Interacting </a:t>
            </a:r>
            <a:r>
              <a:rPr lang="en-US" sz="1800" dirty="0"/>
              <a:t>protocols and </a:t>
            </a:r>
            <a:r>
              <a:rPr lang="en-US" sz="1800" dirty="0" smtClean="0"/>
              <a:t>messages</a:t>
            </a:r>
          </a:p>
          <a:p>
            <a:pPr lvl="1"/>
            <a:r>
              <a:rPr lang="en-US" sz="1800" dirty="0" smtClean="0"/>
              <a:t>System architectures</a:t>
            </a:r>
          </a:p>
          <a:p>
            <a:r>
              <a:rPr lang="en-US" sz="2000" dirty="0"/>
              <a:t>Who performs software integration:</a:t>
            </a:r>
          </a:p>
          <a:p>
            <a:pPr lvl="1"/>
            <a:r>
              <a:rPr lang="en-US" sz="1800" dirty="0" smtClean="0"/>
              <a:t>Developers </a:t>
            </a:r>
            <a:r>
              <a:rPr lang="en-US" sz="1800" dirty="0"/>
              <a:t>and test </a:t>
            </a:r>
            <a:r>
              <a:rPr lang="en-US" sz="1800" dirty="0" smtClean="0"/>
              <a:t>engineers</a:t>
            </a:r>
          </a:p>
          <a:p>
            <a:r>
              <a:rPr lang="en-US" sz="2000" dirty="0"/>
              <a:t>What do you need?:</a:t>
            </a:r>
          </a:p>
          <a:p>
            <a:pPr lvl="1"/>
            <a:r>
              <a:rPr lang="en-US" sz="1800" dirty="0" smtClean="0"/>
              <a:t>Integration strategy</a:t>
            </a:r>
          </a:p>
          <a:p>
            <a:pPr lvl="1"/>
            <a:r>
              <a:rPr lang="en-US" sz="1800" dirty="0" smtClean="0"/>
              <a:t>Integration </a:t>
            </a:r>
            <a:r>
              <a:rPr lang="en-US" sz="1800" dirty="0"/>
              <a:t>test environment and test </a:t>
            </a:r>
            <a:r>
              <a:rPr lang="en-US" sz="1800" dirty="0" smtClean="0"/>
              <a:t>suite</a:t>
            </a:r>
          </a:p>
          <a:p>
            <a:pPr lvl="1"/>
            <a:r>
              <a:rPr lang="en-US" sz="1800" dirty="0" smtClean="0"/>
              <a:t>Module </a:t>
            </a:r>
            <a:r>
              <a:rPr lang="en-US" sz="1800" dirty="0"/>
              <a:t>(or component) </a:t>
            </a:r>
            <a:r>
              <a:rPr lang="en-US" sz="1800" dirty="0" smtClean="0"/>
              <a:t>specifications</a:t>
            </a:r>
          </a:p>
          <a:p>
            <a:pPr lvl="1"/>
            <a:r>
              <a:rPr lang="en-US" sz="1800" dirty="0" smtClean="0"/>
              <a:t>Interface </a:t>
            </a:r>
            <a:r>
              <a:rPr lang="en-US" sz="1800" dirty="0"/>
              <a:t>and design 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58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Faults</a:t>
            </a:r>
            <a:endParaRPr lang="it-IT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Inconsistent interpretation of parameters or values</a:t>
            </a:r>
          </a:p>
          <a:p>
            <a:pPr lvl="1"/>
            <a:r>
              <a:rPr lang="en-US" dirty="0" smtClean="0"/>
              <a:t>Example:  Mixed units (Pound/Newton) in Martian Lander</a:t>
            </a:r>
          </a:p>
          <a:p>
            <a:r>
              <a:rPr lang="en-US" dirty="0" smtClean="0"/>
              <a:t>Violations of value domains, capacity, or size limits</a:t>
            </a:r>
          </a:p>
          <a:p>
            <a:pPr lvl="1"/>
            <a:r>
              <a:rPr lang="en-US" dirty="0" smtClean="0"/>
              <a:t>Example: Buffer overflow</a:t>
            </a:r>
          </a:p>
          <a:p>
            <a:r>
              <a:rPr lang="en-US" dirty="0" smtClean="0"/>
              <a:t>Side effects on parameters or resources</a:t>
            </a:r>
          </a:p>
          <a:p>
            <a:pPr lvl="1"/>
            <a:r>
              <a:rPr lang="en-US" dirty="0" smtClean="0"/>
              <a:t>Example: Conflict on (unspecified) temporary file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90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Faults</a:t>
            </a:r>
            <a:endParaRPr lang="it-IT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Omitted or misunderstood functionality</a:t>
            </a:r>
          </a:p>
          <a:p>
            <a:pPr lvl="1"/>
            <a:r>
              <a:rPr lang="en-US" dirty="0" smtClean="0"/>
              <a:t>Example: Inconsistent interpretation of web requests</a:t>
            </a:r>
          </a:p>
          <a:p>
            <a:r>
              <a:rPr lang="en-US" dirty="0" smtClean="0"/>
              <a:t>Nonfunctional properties</a:t>
            </a:r>
          </a:p>
          <a:p>
            <a:pPr lvl="1"/>
            <a:r>
              <a:rPr lang="en-US" dirty="0" smtClean="0"/>
              <a:t>Example: Unanticipated performance issues</a:t>
            </a:r>
          </a:p>
          <a:p>
            <a:r>
              <a:rPr lang="en-US" dirty="0" smtClean="0"/>
              <a:t>Dynamic mismatches</a:t>
            </a:r>
          </a:p>
          <a:p>
            <a:pPr lvl="1"/>
            <a:r>
              <a:rPr lang="en-US" dirty="0" smtClean="0"/>
              <a:t>Example: Incompatible polymorphic method calls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52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 anchorCtr="0"/>
          <a:lstStyle/>
          <a:p>
            <a:pPr eaLnBrk="1" hangingPunct="1"/>
            <a:r>
              <a:rPr lang="en-US" sz="4800" dirty="0"/>
              <a:t>Example: A Memory Leak</a:t>
            </a:r>
            <a:endParaRPr lang="it-IT" sz="3600" dirty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None/>
            </a:pPr>
            <a:r>
              <a:rPr lang="en-US" dirty="0"/>
              <a:t>Apache web server, version 2.0.48</a:t>
            </a:r>
          </a:p>
          <a:p>
            <a:pPr marL="342900" indent="-342900">
              <a:buNone/>
            </a:pPr>
            <a:r>
              <a:rPr lang="en-US" dirty="0"/>
              <a:t>	Response to normal page request on secure (https) port</a:t>
            </a:r>
          </a:p>
          <a:p>
            <a:pPr marL="342900" indent="-342900">
              <a:buNone/>
            </a:pPr>
            <a:endParaRPr lang="en-US" dirty="0"/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static void </a:t>
            </a:r>
            <a:r>
              <a:rPr lang="en-US" dirty="0" smtClean="0">
                <a:solidFill>
                  <a:srgbClr val="000080"/>
                </a:solidFill>
              </a:rPr>
              <a:t>ssl_io_filter_disable</a:t>
            </a:r>
            <a:r>
              <a:rPr lang="en-US" dirty="0">
                <a:solidFill>
                  <a:srgbClr val="000080"/>
                </a:solidFill>
              </a:rPr>
              <a:t>(ap filter t *f)  {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</a:t>
            </a:r>
            <a:r>
              <a:rPr lang="en-US" dirty="0" smtClean="0">
                <a:solidFill>
                  <a:srgbClr val="000080"/>
                </a:solidFill>
              </a:rPr>
              <a:t>bio_filter_in_ctx_t </a:t>
            </a:r>
            <a:r>
              <a:rPr lang="en-US" dirty="0">
                <a:solidFill>
                  <a:srgbClr val="000080"/>
                </a:solidFill>
              </a:rPr>
              <a:t>*inctx = f-&gt;ctx;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inctx-&gt;ssl = NULL; 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inctx-&gt;</a:t>
            </a:r>
            <a:r>
              <a:rPr lang="en-US" dirty="0" smtClean="0">
                <a:solidFill>
                  <a:srgbClr val="000080"/>
                </a:solidFill>
              </a:rPr>
              <a:t>filter_ctx</a:t>
            </a:r>
            <a:r>
              <a:rPr lang="en-US" dirty="0">
                <a:solidFill>
                  <a:srgbClr val="000080"/>
                </a:solidFill>
              </a:rPr>
              <a:t>-&gt;pssl = NULL; 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}</a:t>
            </a:r>
            <a:r>
              <a:rPr lang="en-US" dirty="0"/>
              <a:t> 	</a:t>
            </a:r>
          </a:p>
        </p:txBody>
      </p:sp>
      <p:sp>
        <p:nvSpPr>
          <p:cNvPr id="23558" name="Rounded Rectangular Callout 5"/>
          <p:cNvSpPr>
            <a:spLocks noChangeArrowheads="1"/>
          </p:cNvSpPr>
          <p:nvPr/>
        </p:nvSpPr>
        <p:spPr bwMode="auto">
          <a:xfrm>
            <a:off x="6601968" y="4166632"/>
            <a:ext cx="3657600" cy="2145268"/>
          </a:xfrm>
          <a:prstGeom prst="wedgeRoundRectCallout">
            <a:avLst>
              <a:gd name="adj1" fmla="val -89429"/>
              <a:gd name="adj2" fmla="val -39459"/>
              <a:gd name="adj3" fmla="val 16667"/>
            </a:avLst>
          </a:prstGeom>
          <a:solidFill>
            <a:srgbClr val="E6FAFD">
              <a:alpha val="85097"/>
            </a:srgb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No obvious error, but Apache leaked memory slowly (in normal use) or quickly (if exploited for a DOS attack)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58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 anchorCtr="0"/>
          <a:lstStyle/>
          <a:p>
            <a:pPr eaLnBrk="1" hangingPunct="1"/>
            <a:r>
              <a:rPr lang="en-US" dirty="0"/>
              <a:t>Example: A Memory Leak</a:t>
            </a:r>
            <a:endParaRPr lang="it-IT" sz="3200" dirty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None/>
            </a:pPr>
            <a:r>
              <a:rPr lang="en-US" dirty="0"/>
              <a:t>Apache web server, version 2.0.48</a:t>
            </a:r>
          </a:p>
          <a:p>
            <a:pPr marL="342900" indent="-342900">
              <a:buNone/>
            </a:pPr>
            <a:r>
              <a:rPr lang="en-US" dirty="0"/>
              <a:t>	Response to normal page request on secure (https) port</a:t>
            </a:r>
          </a:p>
          <a:p>
            <a:pPr marL="342900" indent="-342900"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rgbClr val="000080"/>
                </a:solidFill>
              </a:rPr>
              <a:t>static void ssl_io_filter_disable(ap filter t *f) 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rgbClr val="000080"/>
                </a:solidFill>
              </a:rPr>
              <a:t>    bio_filter_in_ctx_t *inctx = f-&gt;ctx;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    </a:t>
            </a:r>
            <a:r>
              <a:rPr lang="en-US" dirty="0">
                <a:solidFill>
                  <a:srgbClr val="800040"/>
                </a:solidFill>
              </a:rPr>
              <a:t>SSL_free(inctx -&gt; ssl);</a:t>
            </a:r>
          </a:p>
          <a:p>
            <a:pPr marL="342900" indent="-342900">
              <a:buNone/>
            </a:pPr>
            <a:r>
              <a:rPr lang="en-US" dirty="0">
                <a:solidFill>
                  <a:srgbClr val="000080"/>
                </a:solidFill>
              </a:rPr>
              <a:t>    inctx-&gt;ssl = NULL;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>
                <a:solidFill>
                  <a:srgbClr val="000080"/>
                </a:solidFill>
              </a:rPr>
              <a:t>    inctx-&gt;filter_ctx-&gt;pssl = NULL; </a:t>
            </a:r>
            <a:endParaRPr lang="en-US" dirty="0" smtClean="0">
              <a:solidFill>
                <a:srgbClr val="00008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}</a:t>
            </a:r>
            <a:r>
              <a:rPr lang="en-US" dirty="0" smtClean="0"/>
              <a:t> </a:t>
            </a:r>
            <a:r>
              <a:rPr lang="en-US" dirty="0"/>
              <a:t>	</a:t>
            </a:r>
          </a:p>
        </p:txBody>
      </p:sp>
      <p:sp>
        <p:nvSpPr>
          <p:cNvPr id="24582" name="Rounded Rectangular Callout 5"/>
          <p:cNvSpPr>
            <a:spLocks noChangeArrowheads="1"/>
          </p:cNvSpPr>
          <p:nvPr/>
        </p:nvSpPr>
        <p:spPr bwMode="auto">
          <a:xfrm>
            <a:off x="6553200" y="3764280"/>
            <a:ext cx="3429000" cy="2145268"/>
          </a:xfrm>
          <a:prstGeom prst="wedgeRoundRectCallout">
            <a:avLst>
              <a:gd name="adj1" fmla="val -102119"/>
              <a:gd name="adj2" fmla="val -20887"/>
              <a:gd name="adj3" fmla="val 16667"/>
            </a:avLst>
          </a:prstGeom>
          <a:solidFill>
            <a:srgbClr val="E6FAFD">
              <a:alpha val="85097"/>
            </a:srgb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The missing code is for a </a:t>
            </a:r>
            <a:r>
              <a:rPr lang="en-US" sz="2400" b="1" dirty="0">
                <a:latin typeface="Garamond"/>
                <a:cs typeface="Garamond"/>
              </a:rPr>
              <a:t>structure defined and created elsewhere</a:t>
            </a:r>
            <a:r>
              <a:rPr lang="en-US" sz="2400" dirty="0">
                <a:latin typeface="Garamond"/>
                <a:cs typeface="Garamond"/>
              </a:rPr>
              <a:t>, accessed through an opaque pointer.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109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/>
          <a:lstStyle/>
          <a:p>
            <a:pPr eaLnBrk="1" hangingPunct="1"/>
            <a:r>
              <a:rPr lang="en-US" dirty="0" smtClean="0"/>
              <a:t>Example: A Memory Leak</a:t>
            </a:r>
            <a:endParaRPr lang="it-IT" sz="3200" dirty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None/>
            </a:pPr>
            <a:r>
              <a:rPr lang="en-US" dirty="0" smtClean="0"/>
              <a:t>Apache web server, version 2.0.48</a:t>
            </a:r>
          </a:p>
          <a:p>
            <a:pPr marL="342900" indent="-342900">
              <a:buNone/>
            </a:pPr>
            <a:r>
              <a:rPr lang="en-US" dirty="0" smtClean="0"/>
              <a:t>	Response to normal page request on secure (https) port</a:t>
            </a:r>
          </a:p>
          <a:p>
            <a:pPr marL="342900" indent="-342900"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static void ssl_io_filter_disable(ap filter t *f) 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    bio_filter_in_ctx_t *inctx = f-&gt;ctx;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    </a:t>
            </a:r>
            <a:r>
              <a:rPr lang="en-US" dirty="0" smtClean="0">
                <a:solidFill>
                  <a:srgbClr val="800040"/>
                </a:solidFill>
              </a:rPr>
              <a:t>SSL_free(inctx -&gt; ssl);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    inctx-&gt;ssl = NULL;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80"/>
                </a:solidFill>
              </a:rPr>
              <a:t>    inctx-&gt;filter_ctx-&gt;pssl = NULL;  </a:t>
            </a:r>
          </a:p>
          <a:p>
            <a:pPr marL="342900" indent="-342900">
              <a:buNone/>
            </a:pPr>
            <a:r>
              <a:rPr lang="en-US" dirty="0" smtClean="0">
                <a:solidFill>
                  <a:srgbClr val="000080"/>
                </a:solidFill>
              </a:rPr>
              <a:t>} 	</a:t>
            </a:r>
            <a:endParaRPr lang="en-US" dirty="0"/>
          </a:p>
        </p:txBody>
      </p:sp>
      <p:sp>
        <p:nvSpPr>
          <p:cNvPr id="25606" name="Rounded Rectangular Callout 5"/>
          <p:cNvSpPr>
            <a:spLocks noChangeArrowheads="1"/>
          </p:cNvSpPr>
          <p:nvPr/>
        </p:nvSpPr>
        <p:spPr bwMode="auto">
          <a:xfrm>
            <a:off x="6400800" y="3922776"/>
            <a:ext cx="3581400" cy="2145268"/>
          </a:xfrm>
          <a:prstGeom prst="wedgeRoundRectCallout">
            <a:avLst>
              <a:gd name="adj1" fmla="val -99096"/>
              <a:gd name="adj2" fmla="val -28664"/>
              <a:gd name="adj3" fmla="val 16667"/>
            </a:avLst>
          </a:prstGeom>
          <a:solidFill>
            <a:srgbClr val="E6FAFD">
              <a:alpha val="85097"/>
            </a:srgbClr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Garamond"/>
                <a:cs typeface="Garamond"/>
              </a:rPr>
              <a:t>Almost impossible to find with unit testing.  (Inspection and some dynamic techniques could have found it.)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88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Thought for the Day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/>
              <a:t>“</a:t>
            </a:r>
            <a:r>
              <a:rPr lang="en-US" sz="2300" dirty="0"/>
              <a:t>The principle objective of software testing is to give confidence in the software.” </a:t>
            </a:r>
            <a:endParaRPr lang="en-US" sz="2300" dirty="0" smtClean="0"/>
          </a:p>
          <a:p>
            <a:pPr algn="r"/>
            <a:r>
              <a:rPr lang="en-US" sz="2300" dirty="0" smtClean="0"/>
              <a:t>– </a:t>
            </a:r>
            <a:r>
              <a:rPr lang="en-US" sz="2300" dirty="0"/>
              <a:t>Anonymous</a:t>
            </a:r>
            <a:endParaRPr lang="en-US" sz="23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1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is a software integration strategy?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test strategy provides the basic strategy and guidelines to test engineers to perform software testing activities in a rational way</a:t>
            </a:r>
            <a:r>
              <a:rPr lang="en-US" dirty="0" smtClean="0"/>
              <a:t>.</a:t>
            </a:r>
          </a:p>
          <a:p>
            <a:r>
              <a:rPr lang="en-US" dirty="0"/>
              <a:t>Software integration strategy usually refers </a:t>
            </a:r>
            <a:r>
              <a:rPr lang="en-US" dirty="0" smtClean="0"/>
              <a:t>to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integration sequence (or order) to integrate different parts </a:t>
            </a:r>
            <a:r>
              <a:rPr lang="en-US" dirty="0" smtClean="0"/>
              <a:t>(</a:t>
            </a:r>
            <a:r>
              <a:rPr lang="en-US" dirty="0"/>
              <a:t>or components) </a:t>
            </a:r>
            <a:r>
              <a:rPr lang="en-US" dirty="0" smtClean="0"/>
              <a:t>together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4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 Strategies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76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8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/>
              <a:t>Maybe </a:t>
            </a:r>
            <a:r>
              <a:rPr lang="en-US" dirty="0" smtClean="0"/>
              <a:t>You’</a:t>
            </a:r>
            <a:r>
              <a:rPr lang="en-US" altLang="ja-JP" dirty="0" smtClean="0"/>
              <a:t>ve </a:t>
            </a:r>
            <a:r>
              <a:rPr lang="en-US" altLang="ja-JP" dirty="0"/>
              <a:t>Heard ... </a:t>
            </a:r>
            <a:endParaRPr lang="en-US" dirty="0"/>
          </a:p>
        </p:txBody>
      </p:sp>
      <p:sp>
        <p:nvSpPr>
          <p:cNvPr id="27653" name="Content Placeholder 9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768840" cy="4351338"/>
          </a:xfrm>
        </p:spPr>
        <p:txBody>
          <a:bodyPr/>
          <a:lstStyle/>
          <a:p>
            <a:pPr marL="342900" indent="-342900"/>
            <a:r>
              <a:rPr lang="en-US" sz="3000" dirty="0"/>
              <a:t>Yes, I implemented </a:t>
            </a:r>
            <a:r>
              <a:rPr lang="en-US" sz="3000" i="1" dirty="0"/>
              <a:t>module A</a:t>
            </a:r>
            <a:r>
              <a:rPr lang="en-US" sz="3000" dirty="0"/>
              <a:t>, but I didn’</a:t>
            </a:r>
            <a:r>
              <a:rPr lang="en-US" altLang="ja-JP" sz="3000" dirty="0"/>
              <a:t>t test it thoroughly yet.  </a:t>
            </a:r>
          </a:p>
          <a:p>
            <a:pPr marL="342900" indent="-342900"/>
            <a:r>
              <a:rPr lang="en-US" sz="3000" dirty="0"/>
              <a:t>It will be tested along with </a:t>
            </a:r>
            <a:r>
              <a:rPr lang="en-US" sz="3000" i="1" dirty="0"/>
              <a:t>module B</a:t>
            </a:r>
            <a:r>
              <a:rPr lang="en-US" sz="3000" dirty="0"/>
              <a:t> when that’</a:t>
            </a:r>
            <a:r>
              <a:rPr lang="en-US" altLang="ja-JP" sz="3000" dirty="0"/>
              <a:t>s ready.  </a:t>
            </a:r>
            <a:endParaRPr lang="en-US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53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8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/>
              <a:t>Translation ... </a:t>
            </a:r>
          </a:p>
        </p:txBody>
      </p:sp>
      <p:sp>
        <p:nvSpPr>
          <p:cNvPr id="28677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/>
            <a:r>
              <a:rPr lang="en-US" sz="3000" dirty="0">
                <a:solidFill>
                  <a:srgbClr val="FF6600"/>
                </a:solidFill>
              </a:rPr>
              <a:t>Yes, I implemented </a:t>
            </a:r>
            <a:r>
              <a:rPr lang="en-US" sz="3000" i="1" dirty="0">
                <a:solidFill>
                  <a:srgbClr val="FF6600"/>
                </a:solidFill>
              </a:rPr>
              <a:t>module A</a:t>
            </a:r>
            <a:r>
              <a:rPr lang="en-US" sz="3000" dirty="0">
                <a:solidFill>
                  <a:srgbClr val="FF6600"/>
                </a:solidFill>
              </a:rPr>
              <a:t>, but I didn’</a:t>
            </a:r>
            <a:r>
              <a:rPr lang="en-US" altLang="ja-JP" sz="3000" dirty="0">
                <a:solidFill>
                  <a:srgbClr val="FF6600"/>
                </a:solidFill>
              </a:rPr>
              <a:t>t test it thoroughly yet.  </a:t>
            </a:r>
          </a:p>
          <a:p>
            <a:pPr marL="342900" indent="-342900"/>
            <a:r>
              <a:rPr lang="en-US" sz="3000" dirty="0">
                <a:solidFill>
                  <a:srgbClr val="FF6600"/>
                </a:solidFill>
              </a:rPr>
              <a:t>It will be tested along with </a:t>
            </a:r>
            <a:r>
              <a:rPr lang="en-US" sz="3000" i="1" dirty="0">
                <a:solidFill>
                  <a:srgbClr val="FF6600"/>
                </a:solidFill>
              </a:rPr>
              <a:t>module B</a:t>
            </a:r>
            <a:r>
              <a:rPr lang="en-US" sz="3000" dirty="0">
                <a:solidFill>
                  <a:srgbClr val="FF6600"/>
                </a:solidFill>
              </a:rPr>
              <a:t> when that’</a:t>
            </a:r>
            <a:r>
              <a:rPr lang="en-US" altLang="ja-JP" sz="3000" dirty="0">
                <a:solidFill>
                  <a:srgbClr val="FF6600"/>
                </a:solidFill>
              </a:rPr>
              <a:t>s ready.  </a:t>
            </a:r>
          </a:p>
          <a:p>
            <a:pPr marL="342900" indent="-342900">
              <a:buNone/>
            </a:pPr>
            <a:endParaRPr lang="en-US" sz="3000" dirty="0">
              <a:solidFill>
                <a:srgbClr val="FF6600"/>
              </a:solidFill>
            </a:endParaRPr>
          </a:p>
        </p:txBody>
      </p:sp>
      <p:sp>
        <p:nvSpPr>
          <p:cNvPr id="28678" name="Content Placeholder 10"/>
          <p:cNvSpPr>
            <a:spLocks noGrp="1"/>
          </p:cNvSpPr>
          <p:nvPr>
            <p:ph sz="half" idx="2"/>
          </p:nvPr>
        </p:nvSpPr>
        <p:spPr>
          <a:xfrm>
            <a:off x="6096000" y="1690689"/>
            <a:ext cx="4767072" cy="3896296"/>
          </a:xfrm>
        </p:spPr>
        <p:txBody>
          <a:bodyPr/>
          <a:lstStyle/>
          <a:p>
            <a:pPr marL="342900" indent="-342900"/>
            <a:r>
              <a:rPr lang="en-US" sz="3000" dirty="0"/>
              <a:t>I didn</a:t>
            </a:r>
            <a:r>
              <a:rPr lang="en-US" altLang="ja-JP" sz="3000" dirty="0"/>
              <a:t>’t think at all about the </a:t>
            </a:r>
            <a:r>
              <a:rPr lang="en-US" altLang="ja-JP" sz="3000" dirty="0">
                <a:solidFill>
                  <a:srgbClr val="660066"/>
                </a:solidFill>
              </a:rPr>
              <a:t>strategy</a:t>
            </a:r>
            <a:r>
              <a:rPr lang="en-US" altLang="ja-JP" sz="3000" dirty="0"/>
              <a:t> for testing.  </a:t>
            </a:r>
          </a:p>
          <a:p>
            <a:pPr marL="342900" indent="-342900"/>
            <a:r>
              <a:rPr lang="en-US" sz="3000" dirty="0"/>
              <a:t>I didn’</a:t>
            </a:r>
            <a:r>
              <a:rPr lang="en-US" altLang="ja-JP" sz="3000" dirty="0"/>
              <a:t>t design </a:t>
            </a:r>
            <a:r>
              <a:rPr lang="en-US" altLang="ja-JP" sz="3000" i="1" dirty="0"/>
              <a:t>module A</a:t>
            </a:r>
            <a:r>
              <a:rPr lang="en-US" altLang="ja-JP" sz="3000" dirty="0"/>
              <a:t> for testability and I didn’t think about </a:t>
            </a:r>
            <a:r>
              <a:rPr lang="en-US" altLang="ja-JP" sz="3000" dirty="0">
                <a:solidFill>
                  <a:srgbClr val="660066"/>
                </a:solidFill>
              </a:rPr>
              <a:t>the best order to build and test modules </a:t>
            </a:r>
            <a:r>
              <a:rPr lang="en-US" altLang="ja-JP" sz="3000" i="1" dirty="0"/>
              <a:t>A</a:t>
            </a:r>
            <a:r>
              <a:rPr lang="en-US" altLang="ja-JP" sz="3000" dirty="0"/>
              <a:t> and </a:t>
            </a:r>
            <a:r>
              <a:rPr lang="en-US" altLang="ja-JP" sz="3000" i="1" dirty="0"/>
              <a:t>B</a:t>
            </a:r>
            <a:r>
              <a:rPr lang="en-US" altLang="ja-JP" dirty="0"/>
              <a:t>   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1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752600" y="2286000"/>
            <a:ext cx="4648200" cy="2971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Verdana" charset="0"/>
                <a:cs typeface="Arial" charset="0"/>
              </a:rPr>
              <a:t>System Architecture</a:t>
            </a:r>
          </a:p>
        </p:txBody>
      </p:sp>
      <p:sp>
        <p:nvSpPr>
          <p:cNvPr id="29701" name="Title 4"/>
          <p:cNvSpPr>
            <a:spLocks noGrp="1"/>
          </p:cNvSpPr>
          <p:nvPr>
            <p:ph type="title" idx="4294967295"/>
          </p:nvPr>
        </p:nvSpPr>
        <p:spPr/>
        <p:txBody>
          <a:bodyPr anchor="ctr" anchorCtr="0"/>
          <a:lstStyle/>
          <a:p>
            <a:pPr eaLnBrk="1" hangingPunct="1"/>
            <a:r>
              <a:rPr lang="en-US" dirty="0"/>
              <a:t>Integration Plan </a:t>
            </a:r>
            <a:r>
              <a:rPr lang="en-US" dirty="0" smtClean="0"/>
              <a:t>&amp; </a:t>
            </a:r>
            <a:r>
              <a:rPr lang="en-US" dirty="0"/>
              <a:t>Test Plan</a:t>
            </a:r>
          </a:p>
        </p:txBody>
      </p:sp>
      <p:sp>
        <p:nvSpPr>
          <p:cNvPr id="29702" name="Content Placeholder 14"/>
          <p:cNvSpPr>
            <a:spLocks noGrp="1"/>
          </p:cNvSpPr>
          <p:nvPr>
            <p:ph sz="half" idx="4294967295"/>
          </p:nvPr>
        </p:nvSpPr>
        <p:spPr>
          <a:xfrm>
            <a:off x="6629400" y="2133600"/>
            <a:ext cx="3733800" cy="3505200"/>
          </a:xfrm>
        </p:spPr>
        <p:txBody>
          <a:bodyPr/>
          <a:lstStyle/>
          <a:p>
            <a:pPr marL="342900" indent="-342900"/>
            <a:r>
              <a:rPr lang="en-US" dirty="0"/>
              <a:t>Integration test plan drives and is driven by the project </a:t>
            </a:r>
            <a:r>
              <a:rPr lang="ja-JP" altLang="en-US" dirty="0"/>
              <a:t>“</a:t>
            </a:r>
            <a:r>
              <a:rPr lang="en-US" altLang="ja-JP" dirty="0"/>
              <a:t>build plan</a:t>
            </a:r>
            <a:r>
              <a:rPr lang="ja-JP" altLang="en-US" dirty="0"/>
              <a:t>”</a:t>
            </a:r>
            <a:endParaRPr lang="en-US" altLang="ja-JP" dirty="0"/>
          </a:p>
          <a:p>
            <a:pPr marL="742950" lvl="1" indent="-285750"/>
            <a:r>
              <a:rPr lang="en-US" sz="2800" dirty="0"/>
              <a:t>A key feature of the system architecture and project plan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1981200" y="3429000"/>
            <a:ext cx="1690688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 anchorCtr="1"/>
          <a:lstStyle/>
          <a:p>
            <a:r>
              <a:rPr lang="en-US" dirty="0">
                <a:latin typeface="Verdana" charset="0"/>
              </a:rPr>
              <a:t>Build Plan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81200" y="2971800"/>
            <a:ext cx="1690688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Verdana" charset="0"/>
                <a:cs typeface="Arial" charset="0"/>
              </a:rPr>
              <a:t>...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981200" y="2514600"/>
            <a:ext cx="1690688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Verdana" charset="0"/>
                <a:cs typeface="Arial" charset="0"/>
              </a:rPr>
              <a:t>...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4800600" y="3429000"/>
            <a:ext cx="1447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ctr" anchorCtr="1"/>
          <a:lstStyle/>
          <a:p>
            <a:r>
              <a:rPr lang="en-US" dirty="0">
                <a:latin typeface="Verdana" charset="0"/>
              </a:rPr>
              <a:t>Test Plan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981200" y="4419600"/>
            <a:ext cx="1690688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sm" len="sm"/>
          </a:ln>
          <a:effectLst/>
        </p:spPr>
        <p:txBody>
          <a:bodyPr wrap="none" anchor="b" anchorCtr="1"/>
          <a:lstStyle/>
          <a:p>
            <a:pPr>
              <a:defRPr/>
            </a:pPr>
            <a:r>
              <a:rPr lang="en-US" dirty="0">
                <a:latin typeface="Verdana" charset="0"/>
                <a:cs typeface="Arial" charset="0"/>
              </a:rPr>
              <a:t>...</a:t>
            </a:r>
          </a:p>
        </p:txBody>
      </p:sp>
      <p:sp>
        <p:nvSpPr>
          <p:cNvPr id="29708" name="Left-Right Arrow 12"/>
          <p:cNvSpPr>
            <a:spLocks noChangeArrowheads="1"/>
          </p:cNvSpPr>
          <p:nvPr/>
        </p:nvSpPr>
        <p:spPr bwMode="auto">
          <a:xfrm>
            <a:off x="3810000" y="3581400"/>
            <a:ext cx="915988" cy="533400"/>
          </a:xfrm>
          <a:prstGeom prst="leftRightArrow">
            <a:avLst>
              <a:gd name="adj1" fmla="val 50000"/>
              <a:gd name="adj2" fmla="val 50023"/>
            </a:avLst>
          </a:prstGeom>
          <a:solidFill>
            <a:srgbClr val="FFFEDA"/>
          </a:solidFill>
          <a:ln w="9525">
            <a:solidFill>
              <a:schemeClr val="tx1"/>
            </a:solidFill>
            <a:miter lim="800000"/>
            <a:headEnd/>
            <a:tailEnd type="none" w="sm" len="sm"/>
          </a:ln>
        </p:spPr>
        <p:txBody>
          <a:bodyPr wrap="none" anchor="b" anchorCtr="1"/>
          <a:lstStyle/>
          <a:p>
            <a:endParaRPr lang="en-US" dirty="0">
              <a:latin typeface="Verdan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68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Testing: </a:t>
            </a:r>
          </a:p>
          <a:p>
            <a:pPr lvl="1"/>
            <a:r>
              <a:rPr lang="en-US" dirty="0" smtClean="0"/>
              <a:t>Individual subsystem </a:t>
            </a:r>
          </a:p>
          <a:p>
            <a:pPr lvl="1"/>
            <a:r>
              <a:rPr lang="en-US" dirty="0" smtClean="0"/>
              <a:t>Carried out by developers (of components) </a:t>
            </a:r>
          </a:p>
          <a:p>
            <a:pPr lvl="1"/>
            <a:r>
              <a:rPr lang="en-US" dirty="0" smtClean="0"/>
              <a:t>Goal: Confirm that subsystems is correctly coded and carries out the intended functionality </a:t>
            </a:r>
          </a:p>
          <a:p>
            <a:r>
              <a:rPr lang="en-US" dirty="0" smtClean="0"/>
              <a:t>Integration Testing:</a:t>
            </a:r>
          </a:p>
          <a:p>
            <a:pPr lvl="1"/>
            <a:r>
              <a:rPr lang="en-US" dirty="0" smtClean="0"/>
              <a:t>Groups of subsystems (collection of classes) and eventually the entire system</a:t>
            </a:r>
          </a:p>
          <a:p>
            <a:pPr lvl="1"/>
            <a:r>
              <a:rPr lang="en-US" dirty="0" smtClean="0"/>
              <a:t>Carried out by developers</a:t>
            </a:r>
          </a:p>
          <a:p>
            <a:pPr lvl="1"/>
            <a:r>
              <a:rPr lang="en-US" dirty="0" smtClean="0"/>
              <a:t>Goal: Test the interface and the interplay among the subsystems 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1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 Testing: </a:t>
            </a:r>
          </a:p>
          <a:p>
            <a:pPr lvl="1"/>
            <a:r>
              <a:rPr lang="en-US" dirty="0"/>
              <a:t>The entire system </a:t>
            </a:r>
          </a:p>
          <a:p>
            <a:pPr lvl="1"/>
            <a:r>
              <a:rPr lang="en-US" dirty="0"/>
              <a:t>Carried out by developers (testers!) </a:t>
            </a:r>
          </a:p>
          <a:p>
            <a:pPr lvl="1"/>
            <a:r>
              <a:rPr lang="en-US" dirty="0"/>
              <a:t>Goal: Determine if the system meets the requirements (functional and global) </a:t>
            </a:r>
          </a:p>
          <a:p>
            <a:pPr lvl="1"/>
            <a:r>
              <a:rPr lang="en-US" dirty="0" smtClean="0"/>
              <a:t>Functional </a:t>
            </a:r>
            <a:r>
              <a:rPr lang="en-US" dirty="0"/>
              <a:t>Testing: Test of functional requirements </a:t>
            </a:r>
          </a:p>
          <a:p>
            <a:pPr lvl="1"/>
            <a:r>
              <a:rPr lang="en-US" dirty="0" smtClean="0"/>
              <a:t>Performance </a:t>
            </a:r>
            <a:r>
              <a:rPr lang="en-US" dirty="0"/>
              <a:t>Testing: Test of non-functional requirements </a:t>
            </a:r>
          </a:p>
          <a:p>
            <a:r>
              <a:rPr lang="en-US" dirty="0"/>
              <a:t>Acceptance and Installation Testing: </a:t>
            </a:r>
          </a:p>
          <a:p>
            <a:pPr lvl="1"/>
            <a:r>
              <a:rPr lang="en-US" dirty="0"/>
              <a:t>Evaluates the system delivered by developers </a:t>
            </a:r>
          </a:p>
          <a:p>
            <a:pPr lvl="1"/>
            <a:r>
              <a:rPr lang="en-US" dirty="0"/>
              <a:t>Carried out by the client. </a:t>
            </a:r>
          </a:p>
          <a:p>
            <a:pPr lvl="1"/>
            <a:r>
              <a:rPr lang="en-US" dirty="0"/>
              <a:t>Goal: Demonstrate that the system meets customer requirements and is ready to use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5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and Stubs</a:t>
            </a:r>
          </a:p>
        </p:txBody>
      </p:sp>
      <p:sp>
        <p:nvSpPr>
          <p:cNvPr id="194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Driver:</a:t>
            </a:r>
            <a:r>
              <a:rPr lang="en-US" dirty="0"/>
              <a:t> A program that calls the interface procedures of the module being tested and reports the </a:t>
            </a:r>
            <a:r>
              <a:rPr lang="en-US" dirty="0" smtClean="0"/>
              <a:t>results</a:t>
            </a:r>
            <a:endParaRPr lang="en-US" dirty="0"/>
          </a:p>
          <a:p>
            <a:pPr lvl="1"/>
            <a:r>
              <a:rPr lang="en-US" dirty="0"/>
              <a:t>A driver simulates a module that calls the module currently being </a:t>
            </a:r>
            <a:r>
              <a:rPr lang="en-US" dirty="0" smtClean="0"/>
              <a:t>tested</a:t>
            </a:r>
            <a:endParaRPr lang="en-US" dirty="0"/>
          </a:p>
          <a:p>
            <a:r>
              <a:rPr lang="en-US" b="1" dirty="0"/>
              <a:t>Stub:</a:t>
            </a:r>
            <a:r>
              <a:rPr lang="en-US" dirty="0"/>
              <a:t> A program that has the same interface as a module that is being used by the module being tested,  but is simpler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A stub simulates a module called by the module currently being tested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and Stubs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19784" y="1941576"/>
            <a:ext cx="6934200" cy="2079486"/>
            <a:chOff x="838200" y="2057400"/>
            <a:chExt cx="6934200" cy="2079486"/>
          </a:xfrm>
        </p:grpSpPr>
        <p:sp>
          <p:nvSpPr>
            <p:cNvPr id="1945603" name="AutoShape 3"/>
            <p:cNvSpPr>
              <a:spLocks noChangeArrowheads="1"/>
            </p:cNvSpPr>
            <p:nvPr/>
          </p:nvSpPr>
          <p:spPr bwMode="auto">
            <a:xfrm>
              <a:off x="838200" y="2057400"/>
              <a:ext cx="1371600" cy="9906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45604" name="Rectangle 4"/>
            <p:cNvSpPr>
              <a:spLocks noChangeArrowheads="1"/>
            </p:cNvSpPr>
            <p:nvPr/>
          </p:nvSpPr>
          <p:spPr bwMode="auto">
            <a:xfrm>
              <a:off x="3657600" y="2057400"/>
              <a:ext cx="1447800" cy="990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45605" name="AutoShape 5"/>
            <p:cNvSpPr>
              <a:spLocks noChangeArrowheads="1"/>
            </p:cNvSpPr>
            <p:nvPr/>
          </p:nvSpPr>
          <p:spPr bwMode="auto">
            <a:xfrm>
              <a:off x="6400800" y="2057400"/>
              <a:ext cx="1371600" cy="9906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945606" name="Text Box 6"/>
            <p:cNvSpPr txBox="1">
              <a:spLocks noChangeArrowheads="1"/>
            </p:cNvSpPr>
            <p:nvPr/>
          </p:nvSpPr>
          <p:spPr bwMode="auto">
            <a:xfrm>
              <a:off x="1066800" y="2338388"/>
              <a:ext cx="847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Driver</a:t>
              </a:r>
            </a:p>
          </p:txBody>
        </p:sp>
        <p:sp>
          <p:nvSpPr>
            <p:cNvPr id="1945607" name="Text Box 7"/>
            <p:cNvSpPr txBox="1">
              <a:spLocks noChangeArrowheads="1"/>
            </p:cNvSpPr>
            <p:nvPr/>
          </p:nvSpPr>
          <p:spPr bwMode="auto">
            <a:xfrm>
              <a:off x="3733800" y="2209800"/>
              <a:ext cx="1363771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Module 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Under Test</a:t>
              </a:r>
            </a:p>
          </p:txBody>
        </p:sp>
        <p:sp>
          <p:nvSpPr>
            <p:cNvPr id="1945608" name="Text Box 8"/>
            <p:cNvSpPr txBox="1">
              <a:spLocks noChangeArrowheads="1"/>
            </p:cNvSpPr>
            <p:nvPr/>
          </p:nvSpPr>
          <p:spPr bwMode="auto">
            <a:xfrm>
              <a:off x="6629400" y="2362200"/>
              <a:ext cx="8382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Stub</a:t>
              </a:r>
            </a:p>
          </p:txBody>
        </p:sp>
        <p:sp>
          <p:nvSpPr>
            <p:cNvPr id="1945609" name="Text Box 9"/>
            <p:cNvSpPr txBox="1">
              <a:spLocks noChangeArrowheads="1"/>
            </p:cNvSpPr>
            <p:nvPr/>
          </p:nvSpPr>
          <p:spPr bwMode="auto">
            <a:xfrm>
              <a:off x="2286000" y="2514600"/>
              <a:ext cx="1309974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procedure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call</a:t>
              </a:r>
            </a:p>
          </p:txBody>
        </p:sp>
        <p:sp>
          <p:nvSpPr>
            <p:cNvPr id="1945610" name="Text Box 10"/>
            <p:cNvSpPr txBox="1">
              <a:spLocks noChangeArrowheads="1"/>
            </p:cNvSpPr>
            <p:nvPr/>
          </p:nvSpPr>
          <p:spPr bwMode="auto">
            <a:xfrm>
              <a:off x="5181600" y="2514600"/>
              <a:ext cx="1309974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procedure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call</a:t>
              </a:r>
            </a:p>
          </p:txBody>
        </p:sp>
        <p:cxnSp>
          <p:nvCxnSpPr>
            <p:cNvPr id="1945611" name="AutoShape 11"/>
            <p:cNvCxnSpPr>
              <a:cxnSpLocks noChangeShapeType="1"/>
              <a:stCxn id="1945604" idx="2"/>
              <a:endCxn id="1945603" idx="2"/>
            </p:cNvCxnSpPr>
            <p:nvPr/>
          </p:nvCxnSpPr>
          <p:spPr bwMode="auto">
            <a:xfrm rot="5400000">
              <a:off x="2951956" y="1620044"/>
              <a:ext cx="1588" cy="2857500"/>
            </a:xfrm>
            <a:prstGeom prst="curvedConnector3">
              <a:avLst>
                <a:gd name="adj1" fmla="val 25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45612" name="AutoShape 12"/>
            <p:cNvCxnSpPr>
              <a:cxnSpLocks noChangeShapeType="1"/>
              <a:stCxn id="1945603" idx="3"/>
              <a:endCxn id="1945604" idx="1"/>
            </p:cNvCxnSpPr>
            <p:nvPr/>
          </p:nvCxnSpPr>
          <p:spPr bwMode="auto">
            <a:xfrm>
              <a:off x="2209800" y="2552700"/>
              <a:ext cx="1447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45613" name="AutoShape 13"/>
            <p:cNvCxnSpPr>
              <a:cxnSpLocks noChangeShapeType="1"/>
              <a:stCxn id="1945604" idx="3"/>
              <a:endCxn id="1945605" idx="1"/>
            </p:cNvCxnSpPr>
            <p:nvPr/>
          </p:nvCxnSpPr>
          <p:spPr bwMode="auto">
            <a:xfrm>
              <a:off x="5105400" y="2552700"/>
              <a:ext cx="1295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45614" name="Text Box 14"/>
            <p:cNvSpPr txBox="1">
              <a:spLocks noChangeArrowheads="1"/>
            </p:cNvSpPr>
            <p:nvPr/>
          </p:nvSpPr>
          <p:spPr bwMode="auto">
            <a:xfrm>
              <a:off x="2057400" y="3429000"/>
              <a:ext cx="1903085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andara" panose="020E0502030303020204" pitchFamily="34" charset="0"/>
                </a:rPr>
                <a:t>access to global</a:t>
              </a:r>
            </a:p>
            <a:p>
              <a:r>
                <a:rPr lang="en-US" sz="2000" dirty="0">
                  <a:latin typeface="Candara" panose="020E0502030303020204" pitchFamily="34" charset="0"/>
                </a:rPr>
                <a:t>variables</a:t>
              </a:r>
            </a:p>
          </p:txBody>
        </p:sp>
      </p:grpSp>
      <p:sp>
        <p:nvSpPr>
          <p:cNvPr id="1945615" name="Text Box 15"/>
          <p:cNvSpPr txBox="1">
            <a:spLocks noChangeArrowheads="1"/>
          </p:cNvSpPr>
          <p:nvPr/>
        </p:nvSpPr>
        <p:spPr bwMode="auto">
          <a:xfrm>
            <a:off x="1319784" y="4572001"/>
            <a:ext cx="916838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Wingdings" charset="2"/>
              <a:buChar char="§"/>
            </a:pPr>
            <a:r>
              <a:rPr lang="en-US" sz="2000" dirty="0">
                <a:latin typeface="Candara" panose="020E0502030303020204" pitchFamily="34" charset="0"/>
              </a:rPr>
              <a:t>Driver and Stub should have the same interface as the modules they replace</a:t>
            </a:r>
          </a:p>
          <a:p>
            <a:pPr marL="342900" indent="-342900">
              <a:buClr>
                <a:srgbClr val="FF0000"/>
              </a:buClr>
              <a:buFont typeface="Wingdings" charset="2"/>
              <a:buChar char="§"/>
            </a:pPr>
            <a:endParaRPr lang="en-US" sz="2000" dirty="0">
              <a:latin typeface="Candara" panose="020E0502030303020204" pitchFamily="34" charset="0"/>
            </a:endParaRPr>
          </a:p>
          <a:p>
            <a:pPr marL="342900" indent="-342900">
              <a:buClr>
                <a:schemeClr val="tx1"/>
              </a:buClr>
              <a:buFont typeface="Wingdings" charset="2"/>
              <a:buChar char="§"/>
            </a:pPr>
            <a:r>
              <a:rPr lang="en-US" sz="2000" dirty="0">
                <a:latin typeface="Candara" panose="020E0502030303020204" pitchFamily="34" charset="0"/>
              </a:rPr>
              <a:t>Driver and Stub should be simpler than the modules they replace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4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Stubs and drivers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latin typeface="Verdana" charset="0"/>
              <a:ea typeface="ＭＳ Ｐゴシック" charset="0"/>
              <a:cs typeface="ＭＳ Ｐゴシック" charset="0"/>
            </a:endParaRPr>
          </a:p>
          <a:p>
            <a:r>
              <a:rPr lang="de-DE" dirty="0">
                <a:ea typeface="ＭＳ Ｐゴシック" charset="0"/>
                <a:cs typeface="ＭＳ Ｐゴシック" charset="0"/>
              </a:rPr>
              <a:t>Driver:</a:t>
            </a:r>
          </a:p>
          <a:p>
            <a:pPr lvl="1"/>
            <a:r>
              <a:rPr lang="de-DE" dirty="0">
                <a:ea typeface="ＭＳ Ｐゴシック" charset="0"/>
              </a:rPr>
              <a:t>A component, that calls the</a:t>
            </a:r>
            <a:r>
              <a:rPr lang="de-DE" dirty="0">
                <a:latin typeface="Verdana" charset="0"/>
                <a:ea typeface="ＭＳ Ｐゴシック" charset="0"/>
              </a:rPr>
              <a:t> </a:t>
            </a:r>
            <a:r>
              <a:rPr lang="de-DE" b="1" dirty="0">
                <a:latin typeface="Courier New" charset="0"/>
                <a:ea typeface="ＭＳ Ｐゴシック" charset="0"/>
              </a:rPr>
              <a:t>TestedUnit</a:t>
            </a:r>
            <a:endParaRPr lang="de-DE" b="1" dirty="0">
              <a:latin typeface="Verdana" charset="0"/>
              <a:ea typeface="ＭＳ Ｐゴシック" charset="0"/>
            </a:endParaRPr>
          </a:p>
          <a:p>
            <a:pPr lvl="1"/>
            <a:r>
              <a:rPr lang="de-DE" dirty="0">
                <a:ea typeface="ＭＳ Ｐゴシック" charset="0"/>
              </a:rPr>
              <a:t>Controls the test cases</a:t>
            </a:r>
          </a:p>
          <a:p>
            <a:pPr>
              <a:buFont typeface="Times" charset="0"/>
              <a:buNone/>
            </a:pPr>
            <a:endParaRPr lang="de-DE" dirty="0">
              <a:ea typeface="ＭＳ Ｐゴシック" charset="0"/>
              <a:cs typeface="ＭＳ Ｐゴシック" charset="0"/>
            </a:endParaRPr>
          </a:p>
          <a:p>
            <a:r>
              <a:rPr lang="de-DE" dirty="0">
                <a:ea typeface="ＭＳ Ｐゴシック" charset="0"/>
                <a:cs typeface="ＭＳ Ｐゴシック" charset="0"/>
              </a:rPr>
              <a:t>Stub:</a:t>
            </a:r>
          </a:p>
          <a:p>
            <a:pPr lvl="1"/>
            <a:r>
              <a:rPr lang="de-DE" dirty="0">
                <a:ea typeface="ＭＳ Ｐゴシック" charset="0"/>
              </a:rPr>
              <a:t>A component, the</a:t>
            </a:r>
            <a:r>
              <a:rPr lang="de-DE" dirty="0">
                <a:latin typeface="Verdana" charset="0"/>
                <a:ea typeface="ＭＳ Ｐゴシック" charset="0"/>
              </a:rPr>
              <a:t> </a:t>
            </a:r>
            <a:r>
              <a:rPr lang="de-DE" b="1" dirty="0">
                <a:latin typeface="Courier New" charset="0"/>
                <a:ea typeface="ＭＳ Ｐゴシック" charset="0"/>
              </a:rPr>
              <a:t>TestedUnit</a:t>
            </a:r>
            <a:r>
              <a:rPr lang="de-DE" dirty="0">
                <a:latin typeface="Verdana" charset="0"/>
                <a:ea typeface="ＭＳ Ｐゴシック" charset="0"/>
              </a:rPr>
              <a:t> </a:t>
            </a:r>
            <a:br>
              <a:rPr lang="de-DE" dirty="0">
                <a:latin typeface="Verdana" charset="0"/>
                <a:ea typeface="ＭＳ Ｐゴシック" charset="0"/>
              </a:rPr>
            </a:br>
            <a:r>
              <a:rPr lang="de-DE" dirty="0">
                <a:ea typeface="ＭＳ Ｐゴシック" charset="0"/>
              </a:rPr>
              <a:t>depends on</a:t>
            </a:r>
          </a:p>
          <a:p>
            <a:pPr lvl="1"/>
            <a:r>
              <a:rPr lang="de-DE" dirty="0">
                <a:ea typeface="ＭＳ Ｐゴシック" charset="0"/>
              </a:rPr>
              <a:t>Partial implementation</a:t>
            </a:r>
          </a:p>
          <a:p>
            <a:pPr lvl="1"/>
            <a:r>
              <a:rPr lang="de-DE" dirty="0">
                <a:ea typeface="ＭＳ Ｐゴシック" charset="0"/>
              </a:rPr>
              <a:t>Returns fake values.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8237538" y="1784351"/>
            <a:ext cx="1173162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dirty="0"/>
              <a:t>Driver</a:t>
            </a: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 flipV="1">
            <a:off x="8235950" y="1554164"/>
            <a:ext cx="687388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dirty="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8237538" y="3078164"/>
            <a:ext cx="1173162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dirty="0"/>
              <a:t>Tested</a:t>
            </a:r>
          </a:p>
          <a:p>
            <a:pPr algn="ctr"/>
            <a:r>
              <a:rPr lang="de-DE" dirty="0"/>
              <a:t>Unit</a:t>
            </a:r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 flipV="1">
            <a:off x="8237539" y="2847975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dirty="0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8237538" y="4421189"/>
            <a:ext cx="1173162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dirty="0"/>
              <a:t>Stub</a:t>
            </a:r>
          </a:p>
        </p:txBody>
      </p:sp>
      <p:sp>
        <p:nvSpPr>
          <p:cNvPr id="7177" name="AutoShape 9"/>
          <p:cNvSpPr>
            <a:spLocks noChangeArrowheads="1"/>
          </p:cNvSpPr>
          <p:nvPr/>
        </p:nvSpPr>
        <p:spPr bwMode="auto">
          <a:xfrm flipV="1">
            <a:off x="8237539" y="4191000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dirty="0"/>
          </a:p>
        </p:txBody>
      </p:sp>
      <p:cxnSp>
        <p:nvCxnSpPr>
          <p:cNvPr id="7178" name="AutoShape 10"/>
          <p:cNvCxnSpPr>
            <a:cxnSpLocks noChangeShapeType="1"/>
            <a:stCxn id="7172" idx="2"/>
            <a:endCxn id="7175" idx="1"/>
          </p:cNvCxnSpPr>
          <p:nvPr/>
        </p:nvCxnSpPr>
        <p:spPr bwMode="auto">
          <a:xfrm rot="5400000">
            <a:off x="8520907" y="2545557"/>
            <a:ext cx="363538" cy="244475"/>
          </a:xfrm>
          <a:prstGeom prst="bentConnector3">
            <a:avLst>
              <a:gd name="adj1" fmla="val 49782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79" name="AutoShape 11"/>
          <p:cNvCxnSpPr>
            <a:cxnSpLocks noChangeShapeType="1"/>
            <a:stCxn id="7174" idx="2"/>
            <a:endCxn id="7177" idx="1"/>
          </p:cNvCxnSpPr>
          <p:nvPr/>
        </p:nvCxnSpPr>
        <p:spPr bwMode="auto">
          <a:xfrm rot="5400000">
            <a:off x="8496301" y="3863976"/>
            <a:ext cx="412750" cy="244475"/>
          </a:xfrm>
          <a:prstGeom prst="bentConnector3">
            <a:avLst>
              <a:gd name="adj1" fmla="val 4961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5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sz="3200" dirty="0"/>
              <a:t>Case Study </a:t>
            </a:r>
            <a:r>
              <a:rPr lang="en-US" sz="3200" dirty="0" smtClean="0"/>
              <a:t>- Mars </a:t>
            </a:r>
            <a:r>
              <a:rPr lang="en-US" sz="3200" dirty="0"/>
              <a:t>Climate Orbiter </a:t>
            </a:r>
            <a:endParaRPr lang="en-US" sz="3200" dirty="0" smtClean="0"/>
          </a:p>
          <a:p>
            <a:r>
              <a:rPr lang="en-US" sz="3200" dirty="0"/>
              <a:t>Integration </a:t>
            </a:r>
            <a:r>
              <a:rPr lang="en-US" sz="3200" dirty="0" smtClean="0"/>
              <a:t>Testing</a:t>
            </a:r>
          </a:p>
          <a:p>
            <a:r>
              <a:rPr lang="en-US" sz="3200" dirty="0"/>
              <a:t>Integration Test </a:t>
            </a:r>
            <a:r>
              <a:rPr lang="en-US" sz="3200" dirty="0" smtClean="0"/>
              <a:t>Strategies</a:t>
            </a:r>
          </a:p>
          <a:p>
            <a:r>
              <a:rPr lang="en-US" sz="3200" dirty="0"/>
              <a:t>System, Acceptance, and Regression </a:t>
            </a:r>
            <a:r>
              <a:rPr lang="en-US" sz="3200" dirty="0" smtClean="0"/>
              <a:t>Testing</a:t>
            </a:r>
          </a:p>
          <a:p>
            <a:pPr lvl="1"/>
            <a:r>
              <a:rPr lang="en-US" sz="2800" dirty="0"/>
              <a:t>Acceptance </a:t>
            </a:r>
            <a:r>
              <a:rPr lang="en-US" sz="2800" dirty="0" smtClean="0"/>
              <a:t>Testing</a:t>
            </a:r>
          </a:p>
          <a:p>
            <a:pPr lvl="1"/>
            <a:r>
              <a:rPr lang="en-US" sz="2800" dirty="0"/>
              <a:t>System Testing</a:t>
            </a:r>
            <a:endParaRPr lang="en-US" sz="2800" dirty="0" smtClean="0"/>
          </a:p>
          <a:p>
            <a:pPr lvl="1"/>
            <a:r>
              <a:rPr lang="en-US" sz="2800" dirty="0"/>
              <a:t>Regression Testing</a:t>
            </a:r>
          </a:p>
          <a:p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2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 A 3-Layer-Design (Spreadsheet)</a:t>
            </a:r>
          </a:p>
        </p:txBody>
      </p:sp>
      <p:sp>
        <p:nvSpPr>
          <p:cNvPr id="8235" name="Text Box 128"/>
          <p:cNvSpPr txBox="1">
            <a:spLocks noChangeArrowheads="1"/>
          </p:cNvSpPr>
          <p:nvPr/>
        </p:nvSpPr>
        <p:spPr bwMode="auto">
          <a:xfrm>
            <a:off x="8488104" y="299264"/>
            <a:ext cx="184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sz="3000" dirty="0">
              <a:solidFill>
                <a:schemeClr val="tx2"/>
              </a:solidFill>
              <a:latin typeface="Century Gothic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648460" y="1905000"/>
            <a:ext cx="7759700" cy="3854450"/>
            <a:chOff x="673100" y="1219200"/>
            <a:chExt cx="7759700" cy="3854450"/>
          </a:xfrm>
        </p:grpSpPr>
        <p:sp>
          <p:nvSpPr>
            <p:cNvPr id="59" name="Line 21"/>
            <p:cNvSpPr>
              <a:spLocks noChangeShapeType="1"/>
            </p:cNvSpPr>
            <p:nvPr/>
          </p:nvSpPr>
          <p:spPr bwMode="auto">
            <a:xfrm>
              <a:off x="749300" y="2400300"/>
              <a:ext cx="7683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60" name="Line 22"/>
            <p:cNvSpPr>
              <a:spLocks noChangeShapeType="1"/>
            </p:cNvSpPr>
            <p:nvPr/>
          </p:nvSpPr>
          <p:spPr bwMode="auto">
            <a:xfrm>
              <a:off x="673100" y="3738563"/>
              <a:ext cx="7683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7350125" y="1787525"/>
              <a:ext cx="860940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/>
                <a:t>Layer I</a:t>
              </a:r>
            </a:p>
          </p:txBody>
        </p:sp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7339013" y="2987675"/>
              <a:ext cx="925060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/>
                <a:t>Layer II</a:t>
              </a:r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7339013" y="4359275"/>
              <a:ext cx="989181" cy="397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 sz="2000" dirty="0"/>
                <a:t>Layer III</a:t>
              </a:r>
            </a:p>
          </p:txBody>
        </p:sp>
        <p:sp>
          <p:nvSpPr>
            <p:cNvPr id="64" name="Rectangle 40"/>
            <p:cNvSpPr>
              <a:spLocks noChangeArrowheads="1"/>
            </p:cNvSpPr>
            <p:nvPr/>
          </p:nvSpPr>
          <p:spPr bwMode="auto">
            <a:xfrm>
              <a:off x="3522663" y="1449388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Spread</a:t>
              </a:r>
              <a:br>
                <a:rPr lang="de-DE" sz="2000" dirty="0"/>
              </a:br>
              <a:r>
                <a:rPr lang="de-DE" sz="2000" dirty="0"/>
                <a:t>SheetView</a:t>
              </a:r>
            </a:p>
          </p:txBody>
        </p:sp>
        <p:sp>
          <p:nvSpPr>
            <p:cNvPr id="65" name="AutoShape 41"/>
            <p:cNvSpPr>
              <a:spLocks noChangeArrowheads="1"/>
            </p:cNvSpPr>
            <p:nvPr/>
          </p:nvSpPr>
          <p:spPr bwMode="auto">
            <a:xfrm flipV="1">
              <a:off x="3522663" y="1219200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A</a:t>
              </a: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3524250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Calculator</a:t>
              </a:r>
            </a:p>
          </p:txBody>
        </p:sp>
        <p:sp>
          <p:nvSpPr>
            <p:cNvPr id="67" name="AutoShape 45"/>
            <p:cNvSpPr>
              <a:spLocks noChangeArrowheads="1"/>
            </p:cNvSpPr>
            <p:nvPr/>
          </p:nvSpPr>
          <p:spPr bwMode="auto">
            <a:xfrm flipV="1">
              <a:off x="3524250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C</a:t>
              </a: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1004888" y="4359275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BinaryFile</a:t>
              </a:r>
              <a:br>
                <a:rPr lang="de-DE" sz="2000" dirty="0"/>
              </a:br>
              <a:r>
                <a:rPr lang="de-DE" sz="2000" dirty="0"/>
                <a:t>Storage</a:t>
              </a:r>
            </a:p>
          </p:txBody>
        </p:sp>
        <p:sp>
          <p:nvSpPr>
            <p:cNvPr id="69" name="AutoShape 47"/>
            <p:cNvSpPr>
              <a:spLocks noChangeArrowheads="1"/>
            </p:cNvSpPr>
            <p:nvPr/>
          </p:nvSpPr>
          <p:spPr bwMode="auto">
            <a:xfrm flipV="1">
              <a:off x="1004888" y="4129088"/>
              <a:ext cx="687387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E</a:t>
              </a:r>
            </a:p>
          </p:txBody>
        </p:sp>
        <p:sp>
          <p:nvSpPr>
            <p:cNvPr id="70" name="Rectangle 48"/>
            <p:cNvSpPr>
              <a:spLocks noChangeArrowheads="1"/>
            </p:cNvSpPr>
            <p:nvPr/>
          </p:nvSpPr>
          <p:spPr bwMode="auto">
            <a:xfrm>
              <a:off x="2628900" y="43719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XMLFile</a:t>
              </a:r>
              <a:br>
                <a:rPr lang="de-DE" sz="2000" dirty="0"/>
              </a:br>
              <a:r>
                <a:rPr lang="de-DE" sz="2000" dirty="0"/>
                <a:t>Storage</a:t>
              </a:r>
            </a:p>
          </p:txBody>
        </p:sp>
        <p:sp>
          <p:nvSpPr>
            <p:cNvPr id="71" name="AutoShape 49"/>
            <p:cNvSpPr>
              <a:spLocks noChangeArrowheads="1"/>
            </p:cNvSpPr>
            <p:nvPr/>
          </p:nvSpPr>
          <p:spPr bwMode="auto">
            <a:xfrm flipV="1">
              <a:off x="2628900" y="41417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F</a:t>
              </a:r>
            </a:p>
          </p:txBody>
        </p:sp>
        <p:sp>
          <p:nvSpPr>
            <p:cNvPr id="72" name="Rectangle 51"/>
            <p:cNvSpPr>
              <a:spLocks noChangeArrowheads="1"/>
            </p:cNvSpPr>
            <p:nvPr/>
          </p:nvSpPr>
          <p:spPr bwMode="auto">
            <a:xfrm>
              <a:off x="5184775" y="43592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Currency</a:t>
              </a:r>
              <a:br>
                <a:rPr lang="de-DE" sz="2000" dirty="0"/>
              </a:br>
              <a:r>
                <a:rPr lang="de-DE" sz="2000" dirty="0"/>
                <a:t>DataBase</a:t>
              </a:r>
            </a:p>
          </p:txBody>
        </p:sp>
        <p:sp>
          <p:nvSpPr>
            <p:cNvPr id="73" name="AutoShape 52"/>
            <p:cNvSpPr>
              <a:spLocks noChangeArrowheads="1"/>
            </p:cNvSpPr>
            <p:nvPr/>
          </p:nvSpPr>
          <p:spPr bwMode="auto">
            <a:xfrm flipV="1">
              <a:off x="5184775" y="41290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G</a:t>
              </a:r>
            </a:p>
          </p:txBody>
        </p:sp>
        <p:sp>
          <p:nvSpPr>
            <p:cNvPr id="74" name="Rectangle 53"/>
            <p:cNvSpPr>
              <a:spLocks noChangeArrowheads="1"/>
            </p:cNvSpPr>
            <p:nvPr/>
          </p:nvSpPr>
          <p:spPr bwMode="auto">
            <a:xfrm>
              <a:off x="5184775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Currency</a:t>
              </a:r>
            </a:p>
            <a:p>
              <a:pPr algn="ctr"/>
              <a:r>
                <a:rPr lang="de-DE" sz="2000" dirty="0"/>
                <a:t>Converter</a:t>
              </a:r>
            </a:p>
          </p:txBody>
        </p:sp>
        <p:sp>
          <p:nvSpPr>
            <p:cNvPr id="75" name="AutoShape 54"/>
            <p:cNvSpPr>
              <a:spLocks noChangeArrowheads="1"/>
            </p:cNvSpPr>
            <p:nvPr/>
          </p:nvSpPr>
          <p:spPr bwMode="auto">
            <a:xfrm flipV="1">
              <a:off x="5184775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D</a:t>
              </a:r>
            </a:p>
          </p:txBody>
        </p:sp>
        <p:sp>
          <p:nvSpPr>
            <p:cNvPr id="76" name="Rectangle 55"/>
            <p:cNvSpPr>
              <a:spLocks noChangeArrowheads="1"/>
            </p:cNvSpPr>
            <p:nvPr/>
          </p:nvSpPr>
          <p:spPr bwMode="auto">
            <a:xfrm>
              <a:off x="1785938" y="2836863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Data</a:t>
              </a:r>
              <a:br>
                <a:rPr lang="de-DE" sz="2000" dirty="0"/>
              </a:br>
              <a:r>
                <a:rPr lang="de-DE" sz="2000" dirty="0"/>
                <a:t>Model</a:t>
              </a:r>
            </a:p>
          </p:txBody>
        </p:sp>
        <p:sp>
          <p:nvSpPr>
            <p:cNvPr id="77" name="AutoShape 56"/>
            <p:cNvSpPr>
              <a:spLocks noChangeArrowheads="1"/>
            </p:cNvSpPr>
            <p:nvPr/>
          </p:nvSpPr>
          <p:spPr bwMode="auto">
            <a:xfrm flipV="1">
              <a:off x="1785938" y="2606675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de-DE" sz="2000" dirty="0"/>
                <a:t>B</a:t>
              </a:r>
            </a:p>
          </p:txBody>
        </p:sp>
        <p:cxnSp>
          <p:nvCxnSpPr>
            <p:cNvPr id="78" name="AutoShape 57"/>
            <p:cNvCxnSpPr>
              <a:cxnSpLocks noChangeShapeType="1"/>
              <a:stCxn id="64" idx="2"/>
              <a:endCxn id="77" idx="1"/>
            </p:cNvCxnSpPr>
            <p:nvPr/>
          </p:nvCxnSpPr>
          <p:spPr bwMode="auto">
            <a:xfrm rot="5400000">
              <a:off x="2890838" y="1389063"/>
              <a:ext cx="457200" cy="1981200"/>
            </a:xfrm>
            <a:prstGeom prst="bentConnector3">
              <a:avLst>
                <a:gd name="adj1" fmla="val 33676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AutoShape 59"/>
            <p:cNvCxnSpPr>
              <a:cxnSpLocks noChangeShapeType="1"/>
              <a:stCxn id="64" idx="2"/>
              <a:endCxn id="67" idx="1"/>
            </p:cNvCxnSpPr>
            <p:nvPr/>
          </p:nvCxnSpPr>
          <p:spPr bwMode="auto">
            <a:xfrm rot="5400000">
              <a:off x="3759994" y="2258219"/>
              <a:ext cx="457200" cy="242888"/>
            </a:xfrm>
            <a:prstGeom prst="bentConnector3">
              <a:avLst>
                <a:gd name="adj1" fmla="val 34023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AutoShape 60"/>
            <p:cNvCxnSpPr>
              <a:cxnSpLocks noChangeShapeType="1"/>
              <a:stCxn id="64" idx="2"/>
              <a:endCxn id="75" idx="1"/>
            </p:cNvCxnSpPr>
            <p:nvPr/>
          </p:nvCxnSpPr>
          <p:spPr bwMode="auto">
            <a:xfrm rot="16200000" flipH="1">
              <a:off x="4590257" y="1670844"/>
              <a:ext cx="457200" cy="1417637"/>
            </a:xfrm>
            <a:prstGeom prst="bentConnector3">
              <a:avLst>
                <a:gd name="adj1" fmla="val 34370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AutoShape 61"/>
            <p:cNvCxnSpPr>
              <a:cxnSpLocks noChangeShapeType="1"/>
              <a:stCxn id="74" idx="2"/>
              <a:endCxn id="73" idx="1"/>
            </p:cNvCxnSpPr>
            <p:nvPr/>
          </p:nvCxnSpPr>
          <p:spPr bwMode="auto">
            <a:xfrm rot="5400000">
              <a:off x="5353844" y="3712369"/>
              <a:ext cx="592137" cy="244475"/>
            </a:xfrm>
            <a:prstGeom prst="bentConnector3">
              <a:avLst>
                <a:gd name="adj1" fmla="val 49866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AutoShape 62"/>
            <p:cNvCxnSpPr>
              <a:cxnSpLocks noChangeShapeType="1"/>
              <a:stCxn id="76" idx="2"/>
              <a:endCxn id="71" idx="1"/>
            </p:cNvCxnSpPr>
            <p:nvPr/>
          </p:nvCxnSpPr>
          <p:spPr bwMode="auto">
            <a:xfrm rot="16200000" flipH="1">
              <a:off x="2370138" y="3541713"/>
              <a:ext cx="604837" cy="598487"/>
            </a:xfrm>
            <a:prstGeom prst="bentConnector3">
              <a:avLst>
                <a:gd name="adj1" fmla="val 49870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AutoShape 63"/>
            <p:cNvCxnSpPr>
              <a:cxnSpLocks noChangeShapeType="1"/>
              <a:stCxn id="76" idx="2"/>
              <a:endCxn id="69" idx="1"/>
            </p:cNvCxnSpPr>
            <p:nvPr/>
          </p:nvCxnSpPr>
          <p:spPr bwMode="auto">
            <a:xfrm rot="5400000">
              <a:off x="1564482" y="3321844"/>
              <a:ext cx="592137" cy="1025525"/>
            </a:xfrm>
            <a:prstGeom prst="bentConnector3">
              <a:avLst>
                <a:gd name="adj1" fmla="val 49866"/>
              </a:avLst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" name="Rectangle 92"/>
            <p:cNvSpPr>
              <a:spLocks noChangeArrowheads="1"/>
            </p:cNvSpPr>
            <p:nvPr/>
          </p:nvSpPr>
          <p:spPr bwMode="auto">
            <a:xfrm>
              <a:off x="3522663" y="1449388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A</a:t>
              </a:r>
            </a:p>
          </p:txBody>
        </p:sp>
        <p:sp>
          <p:nvSpPr>
            <p:cNvPr id="85" name="AutoShape 93"/>
            <p:cNvSpPr>
              <a:spLocks noChangeArrowheads="1"/>
            </p:cNvSpPr>
            <p:nvPr/>
          </p:nvSpPr>
          <p:spPr bwMode="auto">
            <a:xfrm flipV="1">
              <a:off x="3522663" y="1219200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86" name="Rectangle 94"/>
            <p:cNvSpPr>
              <a:spLocks noChangeArrowheads="1"/>
            </p:cNvSpPr>
            <p:nvPr/>
          </p:nvSpPr>
          <p:spPr bwMode="auto">
            <a:xfrm>
              <a:off x="3524250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C</a:t>
              </a:r>
            </a:p>
          </p:txBody>
        </p:sp>
        <p:sp>
          <p:nvSpPr>
            <p:cNvPr id="87" name="AutoShape 95"/>
            <p:cNvSpPr>
              <a:spLocks noChangeArrowheads="1"/>
            </p:cNvSpPr>
            <p:nvPr/>
          </p:nvSpPr>
          <p:spPr bwMode="auto">
            <a:xfrm flipV="1">
              <a:off x="3524250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88" name="Rectangle 96"/>
            <p:cNvSpPr>
              <a:spLocks noChangeArrowheads="1"/>
            </p:cNvSpPr>
            <p:nvPr/>
          </p:nvSpPr>
          <p:spPr bwMode="auto">
            <a:xfrm>
              <a:off x="1004888" y="4359275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E</a:t>
              </a:r>
            </a:p>
          </p:txBody>
        </p:sp>
        <p:sp>
          <p:nvSpPr>
            <p:cNvPr id="89" name="AutoShape 97"/>
            <p:cNvSpPr>
              <a:spLocks noChangeArrowheads="1"/>
            </p:cNvSpPr>
            <p:nvPr/>
          </p:nvSpPr>
          <p:spPr bwMode="auto">
            <a:xfrm flipV="1">
              <a:off x="1004888" y="4129088"/>
              <a:ext cx="687387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0" name="Rectangle 98"/>
            <p:cNvSpPr>
              <a:spLocks noChangeArrowheads="1"/>
            </p:cNvSpPr>
            <p:nvPr/>
          </p:nvSpPr>
          <p:spPr bwMode="auto">
            <a:xfrm>
              <a:off x="2628900" y="43719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F</a:t>
              </a:r>
            </a:p>
          </p:txBody>
        </p:sp>
        <p:sp>
          <p:nvSpPr>
            <p:cNvPr id="91" name="AutoShape 99"/>
            <p:cNvSpPr>
              <a:spLocks noChangeArrowheads="1"/>
            </p:cNvSpPr>
            <p:nvPr/>
          </p:nvSpPr>
          <p:spPr bwMode="auto">
            <a:xfrm flipV="1">
              <a:off x="2628900" y="41417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2" name="Rectangle 100"/>
            <p:cNvSpPr>
              <a:spLocks noChangeArrowheads="1"/>
            </p:cNvSpPr>
            <p:nvPr/>
          </p:nvSpPr>
          <p:spPr bwMode="auto">
            <a:xfrm>
              <a:off x="5184775" y="4359275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G</a:t>
              </a:r>
            </a:p>
          </p:txBody>
        </p:sp>
        <p:sp>
          <p:nvSpPr>
            <p:cNvPr id="93" name="AutoShape 101"/>
            <p:cNvSpPr>
              <a:spLocks noChangeArrowheads="1"/>
            </p:cNvSpPr>
            <p:nvPr/>
          </p:nvSpPr>
          <p:spPr bwMode="auto">
            <a:xfrm flipV="1">
              <a:off x="5184775" y="4129088"/>
              <a:ext cx="687388" cy="230187"/>
            </a:xfrm>
            <a:custGeom>
              <a:avLst/>
              <a:gdLst>
                <a:gd name="T0" fmla="*/ 2147483647 w 21600"/>
                <a:gd name="T1" fmla="*/ 1484431435 h 21600"/>
                <a:gd name="T2" fmla="*/ 2147483647 w 21600"/>
                <a:gd name="T3" fmla="*/ 2147483647 h 21600"/>
                <a:gd name="T4" fmla="*/ 2147483647 w 21600"/>
                <a:gd name="T5" fmla="*/ 148443143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4" name="Rectangle 102"/>
            <p:cNvSpPr>
              <a:spLocks noChangeArrowheads="1"/>
            </p:cNvSpPr>
            <p:nvPr/>
          </p:nvSpPr>
          <p:spPr bwMode="auto">
            <a:xfrm>
              <a:off x="5184775" y="2836863"/>
              <a:ext cx="1173163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D</a:t>
              </a:r>
            </a:p>
          </p:txBody>
        </p:sp>
        <p:sp>
          <p:nvSpPr>
            <p:cNvPr id="95" name="AutoShape 103"/>
            <p:cNvSpPr>
              <a:spLocks noChangeArrowheads="1"/>
            </p:cNvSpPr>
            <p:nvPr/>
          </p:nvSpPr>
          <p:spPr bwMode="auto">
            <a:xfrm flipV="1">
              <a:off x="5184775" y="2606675"/>
              <a:ext cx="687388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sp>
          <p:nvSpPr>
            <p:cNvPr id="96" name="Rectangle 104"/>
            <p:cNvSpPr>
              <a:spLocks noChangeArrowheads="1"/>
            </p:cNvSpPr>
            <p:nvPr/>
          </p:nvSpPr>
          <p:spPr bwMode="auto">
            <a:xfrm>
              <a:off x="1785938" y="2836863"/>
              <a:ext cx="1173162" cy="701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2000" dirty="0"/>
                <a:t>B</a:t>
              </a:r>
            </a:p>
          </p:txBody>
        </p:sp>
        <p:sp>
          <p:nvSpPr>
            <p:cNvPr id="97" name="AutoShape 105"/>
            <p:cNvSpPr>
              <a:spLocks noChangeArrowheads="1"/>
            </p:cNvSpPr>
            <p:nvPr/>
          </p:nvSpPr>
          <p:spPr bwMode="auto">
            <a:xfrm flipV="1">
              <a:off x="1785938" y="2606675"/>
              <a:ext cx="687387" cy="230188"/>
            </a:xfrm>
            <a:custGeom>
              <a:avLst/>
              <a:gdLst>
                <a:gd name="T0" fmla="*/ 2147483647 w 21600"/>
                <a:gd name="T1" fmla="*/ 1484458345 h 21600"/>
                <a:gd name="T2" fmla="*/ 2147483647 w 21600"/>
                <a:gd name="T3" fmla="*/ 2147483647 h 21600"/>
                <a:gd name="T4" fmla="*/ 2147483647 w 21600"/>
                <a:gd name="T5" fmla="*/ 1484458345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000" dirty="0"/>
            </a:p>
          </p:txBody>
        </p:sp>
        <p:grpSp>
          <p:nvGrpSpPr>
            <p:cNvPr id="98" name="Group 127"/>
            <p:cNvGrpSpPr>
              <a:grpSpLocks/>
            </p:cNvGrpSpPr>
            <p:nvPr/>
          </p:nvGrpSpPr>
          <p:grpSpPr bwMode="auto">
            <a:xfrm>
              <a:off x="1004888" y="1219200"/>
              <a:ext cx="5353050" cy="3854450"/>
              <a:chOff x="633" y="768"/>
              <a:chExt cx="3372" cy="2428"/>
            </a:xfrm>
          </p:grpSpPr>
          <p:sp>
            <p:nvSpPr>
              <p:cNvPr id="99" name="Rectangle 106"/>
              <p:cNvSpPr>
                <a:spLocks noChangeArrowheads="1"/>
              </p:cNvSpPr>
              <p:nvPr/>
            </p:nvSpPr>
            <p:spPr bwMode="auto">
              <a:xfrm>
                <a:off x="2219" y="913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Spread</a:t>
                </a:r>
                <a:br>
                  <a:rPr lang="de-DE" sz="2000" dirty="0"/>
                </a:br>
                <a:r>
                  <a:rPr lang="de-DE" sz="2000" dirty="0"/>
                  <a:t>SheetView</a:t>
                </a:r>
              </a:p>
            </p:txBody>
          </p:sp>
          <p:sp>
            <p:nvSpPr>
              <p:cNvPr id="100" name="Rectangle 107"/>
              <p:cNvSpPr>
                <a:spLocks noChangeArrowheads="1"/>
              </p:cNvSpPr>
              <p:nvPr/>
            </p:nvSpPr>
            <p:spPr bwMode="auto">
              <a:xfrm>
                <a:off x="633" y="2746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BinaryFile</a:t>
                </a:r>
                <a:br>
                  <a:rPr lang="de-DE" sz="2000" dirty="0"/>
                </a:br>
                <a:r>
                  <a:rPr lang="de-DE" sz="2000" dirty="0"/>
                  <a:t>Storage</a:t>
                </a:r>
              </a:p>
            </p:txBody>
          </p:sp>
          <p:sp>
            <p:nvSpPr>
              <p:cNvPr id="101" name="Rectangle 108"/>
              <p:cNvSpPr>
                <a:spLocks noChangeArrowheads="1"/>
              </p:cNvSpPr>
              <p:nvPr/>
            </p:nvSpPr>
            <p:spPr bwMode="auto">
              <a:xfrm>
                <a:off x="1125" y="1787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Entity</a:t>
                </a:r>
              </a:p>
              <a:p>
                <a:pPr algn="ctr"/>
                <a:r>
                  <a:rPr lang="de-DE" sz="2000" dirty="0"/>
                  <a:t>Model</a:t>
                </a:r>
              </a:p>
            </p:txBody>
          </p:sp>
          <p:sp>
            <p:nvSpPr>
              <p:cNvPr id="102" name="AutoShape 109"/>
              <p:cNvSpPr>
                <a:spLocks noChangeArrowheads="1"/>
              </p:cNvSpPr>
              <p:nvPr/>
            </p:nvSpPr>
            <p:spPr bwMode="auto">
              <a:xfrm flipV="1">
                <a:off x="2219" y="768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A</a:t>
                </a:r>
              </a:p>
            </p:txBody>
          </p:sp>
          <p:sp>
            <p:nvSpPr>
              <p:cNvPr id="103" name="AutoShape 110"/>
              <p:cNvSpPr>
                <a:spLocks noChangeArrowheads="1"/>
              </p:cNvSpPr>
              <p:nvPr/>
            </p:nvSpPr>
            <p:spPr bwMode="auto">
              <a:xfrm flipV="1">
                <a:off x="633" y="2601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E</a:t>
                </a:r>
              </a:p>
            </p:txBody>
          </p:sp>
          <p:sp>
            <p:nvSpPr>
              <p:cNvPr id="104" name="AutoShape 111"/>
              <p:cNvSpPr>
                <a:spLocks noChangeArrowheads="1"/>
              </p:cNvSpPr>
              <p:nvPr/>
            </p:nvSpPr>
            <p:spPr bwMode="auto">
              <a:xfrm flipV="1">
                <a:off x="1656" y="2609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F</a:t>
                </a:r>
              </a:p>
            </p:txBody>
          </p:sp>
          <p:sp>
            <p:nvSpPr>
              <p:cNvPr id="105" name="Rectangle 112"/>
              <p:cNvSpPr>
                <a:spLocks noChangeArrowheads="1"/>
              </p:cNvSpPr>
              <p:nvPr/>
            </p:nvSpPr>
            <p:spPr bwMode="auto">
              <a:xfrm>
                <a:off x="3266" y="2746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Currency</a:t>
                </a:r>
                <a:br>
                  <a:rPr lang="de-DE" sz="2000" dirty="0"/>
                </a:br>
                <a:r>
                  <a:rPr lang="de-DE" sz="2000" dirty="0"/>
                  <a:t>DataBase</a:t>
                </a:r>
              </a:p>
            </p:txBody>
          </p:sp>
          <p:sp>
            <p:nvSpPr>
              <p:cNvPr id="106" name="AutoShape 113"/>
              <p:cNvSpPr>
                <a:spLocks noChangeArrowheads="1"/>
              </p:cNvSpPr>
              <p:nvPr/>
            </p:nvSpPr>
            <p:spPr bwMode="auto">
              <a:xfrm flipV="1">
                <a:off x="3266" y="2601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G</a:t>
                </a:r>
              </a:p>
            </p:txBody>
          </p:sp>
          <p:sp>
            <p:nvSpPr>
              <p:cNvPr id="107" name="Rectangle 114"/>
              <p:cNvSpPr>
                <a:spLocks noChangeArrowheads="1"/>
              </p:cNvSpPr>
              <p:nvPr/>
            </p:nvSpPr>
            <p:spPr bwMode="auto">
              <a:xfrm>
                <a:off x="3266" y="1787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Currency</a:t>
                </a:r>
              </a:p>
              <a:p>
                <a:pPr algn="ctr"/>
                <a:r>
                  <a:rPr lang="de-DE" sz="2000" dirty="0"/>
                  <a:t>Converter</a:t>
                </a:r>
              </a:p>
            </p:txBody>
          </p:sp>
          <p:sp>
            <p:nvSpPr>
              <p:cNvPr id="108" name="AutoShape 115"/>
              <p:cNvSpPr>
                <a:spLocks noChangeArrowheads="1"/>
              </p:cNvSpPr>
              <p:nvPr/>
            </p:nvSpPr>
            <p:spPr bwMode="auto">
              <a:xfrm flipV="1">
                <a:off x="3266" y="1642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D</a:t>
                </a:r>
              </a:p>
            </p:txBody>
          </p:sp>
          <p:sp>
            <p:nvSpPr>
              <p:cNvPr id="109" name="AutoShape 116"/>
              <p:cNvSpPr>
                <a:spLocks noChangeArrowheads="1"/>
              </p:cNvSpPr>
              <p:nvPr/>
            </p:nvSpPr>
            <p:spPr bwMode="auto">
              <a:xfrm flipV="1">
                <a:off x="1125" y="1642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B</a:t>
                </a:r>
              </a:p>
            </p:txBody>
          </p:sp>
          <p:sp>
            <p:nvSpPr>
              <p:cNvPr id="110" name="Rectangle 123"/>
              <p:cNvSpPr>
                <a:spLocks noChangeArrowheads="1"/>
              </p:cNvSpPr>
              <p:nvPr/>
            </p:nvSpPr>
            <p:spPr bwMode="auto">
              <a:xfrm>
                <a:off x="2220" y="1787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Calculator</a:t>
                </a:r>
              </a:p>
            </p:txBody>
          </p:sp>
          <p:sp>
            <p:nvSpPr>
              <p:cNvPr id="111" name="AutoShape 124"/>
              <p:cNvSpPr>
                <a:spLocks noChangeArrowheads="1"/>
              </p:cNvSpPr>
              <p:nvPr/>
            </p:nvSpPr>
            <p:spPr bwMode="auto">
              <a:xfrm flipV="1">
                <a:off x="2220" y="1642"/>
                <a:ext cx="433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90 w 21600"/>
                  <a:gd name="T13" fmla="*/ 4469 h 21600"/>
                  <a:gd name="T14" fmla="*/ 17110 w 21600"/>
                  <a:gd name="T15" fmla="*/ 171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r>
                  <a:rPr lang="de-DE" sz="2000" dirty="0"/>
                  <a:t>C</a:t>
                </a:r>
              </a:p>
            </p:txBody>
          </p:sp>
          <p:sp>
            <p:nvSpPr>
              <p:cNvPr id="112" name="Rectangle 125"/>
              <p:cNvSpPr>
                <a:spLocks noChangeArrowheads="1"/>
              </p:cNvSpPr>
              <p:nvPr/>
            </p:nvSpPr>
            <p:spPr bwMode="auto">
              <a:xfrm>
                <a:off x="1656" y="2754"/>
                <a:ext cx="739" cy="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de-DE" sz="2000" dirty="0"/>
                  <a:t>XMLFile</a:t>
                </a:r>
                <a:br>
                  <a:rPr lang="de-DE" sz="2000" dirty="0"/>
                </a:br>
                <a:r>
                  <a:rPr lang="de-DE" sz="2000" dirty="0"/>
                  <a:t>Storage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96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Integration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marR="5080" indent="-342900">
              <a:lnSpc>
                <a:spcPct val="86300"/>
              </a:lnSpc>
              <a:spcBef>
                <a:spcPts val="1875"/>
              </a:spcBef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cs typeface="Arial"/>
              </a:rPr>
              <a:t>Functional </a:t>
            </a:r>
            <a:r>
              <a:rPr lang="en-US" sz="2400" spc="-5" dirty="0">
                <a:cs typeface="Arial"/>
              </a:rPr>
              <a:t>Decomposition </a:t>
            </a:r>
            <a:r>
              <a:rPr lang="en-US" sz="2000" dirty="0">
                <a:cs typeface="Arial"/>
              </a:rPr>
              <a:t>(most commonly described in </a:t>
            </a:r>
            <a:r>
              <a:rPr lang="en-US" sz="2000" spc="-54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 literature)</a:t>
            </a:r>
            <a:endParaRPr lang="en-US" sz="20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30" dirty="0">
                <a:cs typeface="Arial"/>
              </a:rPr>
              <a:t>Top-down</a:t>
            </a:r>
            <a:endParaRPr lang="en-US" sz="20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Bottom-up</a:t>
            </a:r>
            <a:endParaRPr lang="en-US" sz="20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Sandwich</a:t>
            </a: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“Big</a:t>
            </a:r>
            <a:r>
              <a:rPr lang="en-US" sz="2000" spc="-8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bang”</a:t>
            </a:r>
            <a:endParaRPr lang="en-US" sz="20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Call</a:t>
            </a:r>
            <a:r>
              <a:rPr lang="en-US" sz="2400" spc="-5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graph</a:t>
            </a:r>
          </a:p>
          <a:p>
            <a:pPr marL="755650" lvl="1" indent="-286385">
              <a:lnSpc>
                <a:spcPct val="100000"/>
              </a:lnSpc>
              <a:spcBef>
                <a:spcPts val="16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Pairwise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integration</a:t>
            </a:r>
            <a:endParaRPr lang="en-US" sz="20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Neighborhood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integration</a:t>
            </a:r>
            <a:endParaRPr lang="en-US" sz="20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Paths</a:t>
            </a:r>
            <a:endParaRPr lang="en-US" sz="24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6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MM-Paths</a:t>
            </a:r>
            <a:endParaRPr lang="en-US" sz="20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Atomic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System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Functions</a:t>
            </a:r>
            <a:endParaRPr lang="en-US" sz="2000" dirty="0"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93400" y="1321356"/>
            <a:ext cx="2478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5" dirty="0">
                <a:latin typeface="Candara" panose="020E0502030303020204" pitchFamily="34" charset="0"/>
                <a:cs typeface="Arial"/>
              </a:rPr>
              <a:t>(</a:t>
            </a:r>
            <a:r>
              <a:rPr lang="en-US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lang="en-US" spc="-5" dirty="0">
                <a:latin typeface="Candara" panose="020E0502030303020204" pitchFamily="34" charset="0"/>
                <a:cs typeface="Arial"/>
              </a:rPr>
              <a:t>source</a:t>
            </a:r>
            <a:r>
              <a:rPr lang="en-US" spc="-5" dirty="0">
                <a:latin typeface="Candara" panose="020E0502030303020204" pitchFamily="34" charset="0"/>
                <a:cs typeface="MS PGothic"/>
              </a:rPr>
              <a:t>”</a:t>
            </a:r>
            <a:r>
              <a:rPr lang="en-US" spc="-80" dirty="0">
                <a:latin typeface="Candara" panose="020E0502030303020204" pitchFamily="34" charset="0"/>
                <a:cs typeface="MS PGothic"/>
              </a:rPr>
              <a:t> </a:t>
            </a:r>
            <a:r>
              <a:rPr lang="en-US" dirty="0">
                <a:latin typeface="Candara" panose="020E0502030303020204" pitchFamily="34" charset="0"/>
                <a:cs typeface="Arial"/>
              </a:rPr>
              <a:t>of</a:t>
            </a:r>
            <a:r>
              <a:rPr lang="en-US" spc="-15" dirty="0">
                <a:latin typeface="Candara" panose="020E0502030303020204" pitchFamily="34" charset="0"/>
                <a:cs typeface="Arial"/>
              </a:rPr>
              <a:t> </a:t>
            </a:r>
            <a:r>
              <a:rPr lang="en-US" spc="-5" dirty="0">
                <a:latin typeface="Candara" panose="020E0502030303020204" pitchFamily="34" charset="0"/>
                <a:cs typeface="Arial"/>
              </a:rPr>
              <a:t>test</a:t>
            </a:r>
            <a:r>
              <a:rPr lang="en-US" spc="-15" dirty="0">
                <a:latin typeface="Candara" panose="020E0502030303020204" pitchFamily="34" charset="0"/>
                <a:cs typeface="Arial"/>
              </a:rPr>
              <a:t> </a:t>
            </a:r>
            <a:r>
              <a:rPr lang="en-US" dirty="0">
                <a:latin typeface="Candara" panose="020E0502030303020204" pitchFamily="34" charset="0"/>
                <a:cs typeface="Arial"/>
              </a:rPr>
              <a:t>cases)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8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of Integration Testing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354965" marR="1970405" indent="-354965">
              <a:lnSpc>
                <a:spcPct val="1172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Functional</a:t>
            </a:r>
            <a:r>
              <a:rPr lang="en-US" dirty="0">
                <a:cs typeface="Arial"/>
              </a:rPr>
              <a:t> </a:t>
            </a:r>
            <a:r>
              <a:rPr lang="en-US" spc="-5" dirty="0">
                <a:cs typeface="Arial"/>
              </a:rPr>
              <a:t>Decomposition </a:t>
            </a:r>
            <a:r>
              <a:rPr lang="en-US" dirty="0">
                <a:cs typeface="Arial"/>
              </a:rPr>
              <a:t> applies</a:t>
            </a:r>
            <a:r>
              <a:rPr lang="en-US" spc="-30" dirty="0">
                <a:cs typeface="Arial"/>
              </a:rPr>
              <a:t> </a:t>
            </a:r>
            <a:r>
              <a:rPr lang="en-US" dirty="0">
                <a:cs typeface="Arial"/>
              </a:rPr>
              <a:t>best</a:t>
            </a:r>
            <a:r>
              <a:rPr lang="en-US" spc="-3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to</a:t>
            </a:r>
            <a:r>
              <a:rPr lang="en-US" spc="-25" dirty="0">
                <a:cs typeface="Arial"/>
              </a:rPr>
              <a:t> </a:t>
            </a:r>
            <a:r>
              <a:rPr lang="en-US" dirty="0">
                <a:cs typeface="Arial"/>
              </a:rPr>
              <a:t>procedural</a:t>
            </a:r>
            <a:r>
              <a:rPr lang="en-US" spc="-20" dirty="0">
                <a:cs typeface="Arial"/>
              </a:rPr>
              <a:t> </a:t>
            </a:r>
            <a:r>
              <a:rPr lang="en-US" spc="-20" dirty="0" smtClean="0">
                <a:cs typeface="Arial"/>
              </a:rPr>
              <a:t>c</a:t>
            </a:r>
            <a:r>
              <a:rPr lang="en-US" dirty="0" smtClean="0">
                <a:cs typeface="Arial"/>
              </a:rPr>
              <a:t>ode</a:t>
            </a:r>
            <a:endParaRPr lang="en-US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tabLst>
                <a:tab pos="354965" algn="l"/>
                <a:tab pos="355600" algn="l"/>
              </a:tabLst>
            </a:pPr>
            <a:r>
              <a:rPr lang="en-US" dirty="0">
                <a:cs typeface="Arial"/>
              </a:rPr>
              <a:t>Call</a:t>
            </a:r>
            <a:r>
              <a:rPr lang="en-US" spc="-40" dirty="0">
                <a:cs typeface="Arial"/>
              </a:rPr>
              <a:t> </a:t>
            </a:r>
            <a:r>
              <a:rPr lang="en-US" spc="-5" dirty="0">
                <a:cs typeface="Arial"/>
              </a:rPr>
              <a:t>Graph</a:t>
            </a:r>
            <a:endParaRPr lang="en-US" dirty="0">
              <a:cs typeface="Arial"/>
            </a:endParaRPr>
          </a:p>
          <a:p>
            <a:pPr marL="355600" marR="5080" indent="165100">
              <a:lnSpc>
                <a:spcPct val="101499"/>
              </a:lnSpc>
              <a:spcBef>
                <a:spcPts val="475"/>
              </a:spcBef>
            </a:pPr>
            <a:r>
              <a:rPr lang="en-US" dirty="0">
                <a:cs typeface="Arial"/>
              </a:rPr>
              <a:t>applies </a:t>
            </a:r>
            <a:r>
              <a:rPr lang="en-US" spc="-5" dirty="0">
                <a:cs typeface="Arial"/>
              </a:rPr>
              <a:t>to both </a:t>
            </a:r>
            <a:r>
              <a:rPr lang="en-US" dirty="0">
                <a:cs typeface="Arial"/>
              </a:rPr>
              <a:t>procedural and </a:t>
            </a:r>
            <a:r>
              <a:rPr lang="en-US" spc="-5" dirty="0">
                <a:cs typeface="Arial"/>
              </a:rPr>
              <a:t>object-oriented </a:t>
            </a:r>
            <a:r>
              <a:rPr lang="en-US" spc="-655" dirty="0">
                <a:cs typeface="Arial"/>
              </a:rPr>
              <a:t> </a:t>
            </a:r>
            <a:r>
              <a:rPr lang="en-US" dirty="0">
                <a:cs typeface="Arial"/>
              </a:rPr>
              <a:t>code</a:t>
            </a: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MM-Paths</a:t>
            </a:r>
            <a:endParaRPr lang="en-US" dirty="0">
              <a:cs typeface="Arial"/>
            </a:endParaRPr>
          </a:p>
          <a:p>
            <a:pPr marL="355600" marR="5080" indent="165100">
              <a:lnSpc>
                <a:spcPct val="101499"/>
              </a:lnSpc>
              <a:spcBef>
                <a:spcPts val="480"/>
              </a:spcBef>
            </a:pPr>
            <a:r>
              <a:rPr lang="en-US" dirty="0">
                <a:cs typeface="Arial"/>
              </a:rPr>
              <a:t>applies </a:t>
            </a:r>
            <a:r>
              <a:rPr lang="en-US" spc="-5" dirty="0">
                <a:cs typeface="Arial"/>
              </a:rPr>
              <a:t>to both </a:t>
            </a:r>
            <a:r>
              <a:rPr lang="en-US" dirty="0">
                <a:cs typeface="Arial"/>
              </a:rPr>
              <a:t>procedural and </a:t>
            </a:r>
            <a:r>
              <a:rPr lang="en-US" spc="-5" dirty="0">
                <a:cs typeface="Arial"/>
              </a:rPr>
              <a:t>object-oriented </a:t>
            </a:r>
            <a:r>
              <a:rPr lang="en-US" spc="-655" dirty="0">
                <a:cs typeface="Arial"/>
              </a:rPr>
              <a:t> </a:t>
            </a:r>
            <a:r>
              <a:rPr lang="en-US" dirty="0">
                <a:cs typeface="Arial"/>
              </a:rPr>
              <a:t>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07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Continuing Example—Calendar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95"/>
              </a:spcBef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cs typeface="Arial"/>
              </a:rPr>
              <a:t>Date</a:t>
            </a:r>
            <a:r>
              <a:rPr lang="en-US" sz="2400" spc="-10" dirty="0" smtClean="0">
                <a:cs typeface="Arial"/>
              </a:rPr>
              <a:t> </a:t>
            </a:r>
            <a:r>
              <a:rPr lang="en-US" sz="2400" dirty="0">
                <a:cs typeface="Arial"/>
              </a:rPr>
              <a:t>in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form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mm,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dirty="0" err="1">
                <a:cs typeface="Arial"/>
              </a:rPr>
              <a:t>dd</a:t>
            </a:r>
            <a:r>
              <a:rPr lang="en-US" sz="2400" dirty="0">
                <a:cs typeface="Arial"/>
              </a:rPr>
              <a:t>,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 err="1">
                <a:cs typeface="Arial"/>
              </a:rPr>
              <a:t>yyyy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Calendar</a:t>
            </a:r>
            <a:r>
              <a:rPr lang="en-US" sz="2400" spc="-3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functions</a:t>
            </a:r>
            <a:endParaRPr lang="en-US" sz="24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137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10" dirty="0">
                <a:cs typeface="Arial"/>
              </a:rPr>
              <a:t>the date of the next day (our old friend, </a:t>
            </a:r>
            <a:r>
              <a:rPr lang="en-US" sz="2000" spc="-10" dirty="0" err="1">
                <a:cs typeface="Arial"/>
              </a:rPr>
              <a:t>NextDate</a:t>
            </a:r>
            <a:r>
              <a:rPr lang="en-US" sz="2000" spc="-10" dirty="0">
                <a:cs typeface="Arial"/>
              </a:rPr>
              <a:t>)</a:t>
            </a:r>
          </a:p>
          <a:p>
            <a:pPr marL="755650" lvl="1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day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of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 </a:t>
            </a:r>
            <a:r>
              <a:rPr lang="en-US" sz="2000" dirty="0">
                <a:cs typeface="Arial"/>
              </a:rPr>
              <a:t>week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corresponding</a:t>
            </a:r>
            <a:r>
              <a:rPr lang="en-US" sz="2000" spc="-5" dirty="0">
                <a:cs typeface="Arial"/>
              </a:rPr>
              <a:t> to the date</a:t>
            </a:r>
            <a:endParaRPr lang="en-US" sz="2000" dirty="0"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zodiac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sign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of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date</a:t>
            </a:r>
            <a:endParaRPr lang="en-US" sz="2000" dirty="0">
              <a:cs typeface="Arial"/>
            </a:endParaRPr>
          </a:p>
          <a:p>
            <a:pPr marL="749300" marR="5080" lvl="1" indent="-279400">
              <a:lnSpc>
                <a:spcPts val="2120"/>
              </a:lnSpc>
              <a:spcBef>
                <a:spcPts val="60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most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recent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year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in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which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Memorial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Day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was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celebrated </a:t>
            </a:r>
            <a:r>
              <a:rPr lang="en-US" sz="2000" dirty="0">
                <a:cs typeface="Arial"/>
              </a:rPr>
              <a:t>on May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27</a:t>
            </a:r>
          </a:p>
          <a:p>
            <a:pPr marL="755650" lvl="1" indent="-286385">
              <a:lnSpc>
                <a:spcPct val="100000"/>
              </a:lnSpc>
              <a:spcBef>
                <a:spcPts val="254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the </a:t>
            </a:r>
            <a:r>
              <a:rPr lang="en-US" sz="2000" dirty="0">
                <a:cs typeface="Arial"/>
              </a:rPr>
              <a:t>most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recent</a:t>
            </a:r>
            <a:r>
              <a:rPr lang="en-US" sz="2000" spc="-5" dirty="0">
                <a:cs typeface="Arial"/>
              </a:rPr>
              <a:t> Friday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</a:t>
            </a:r>
            <a:r>
              <a:rPr lang="en-US" sz="2000" spc="-4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Thirteenth</a:t>
            </a:r>
            <a:endParaRPr lang="en-US" sz="2000" dirty="0"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02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Program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34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1738248" y="1563117"/>
            <a:ext cx="6311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Main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2652648" y="1563117"/>
            <a:ext cx="5006975" cy="47167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3013075">
              <a:lnSpc>
                <a:spcPts val="2600"/>
              </a:lnSpc>
              <a:spcBef>
                <a:spcPts val="219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Calendar </a:t>
            </a:r>
            <a:r>
              <a:rPr sz="2200" spc="5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7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isLeap</a:t>
            </a:r>
          </a:p>
          <a:p>
            <a:pPr marL="12700">
              <a:lnSpc>
                <a:spcPts val="2520"/>
              </a:lnSpc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weekDay</a:t>
            </a:r>
          </a:p>
          <a:p>
            <a:pPr marL="12700">
              <a:lnSpc>
                <a:spcPts val="2620"/>
              </a:lnSpc>
              <a:spcBef>
                <a:spcPts val="6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35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getDate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927100">
              <a:lnSpc>
                <a:spcPts val="2620"/>
              </a:lnSpc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20" dirty="0">
                <a:latin typeface="Candara" panose="020E0502030303020204" pitchFamily="34" charset="0"/>
                <a:cs typeface="Arial"/>
              </a:rPr>
              <a:t>isValidDate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927100" marR="5080" indent="914400">
              <a:lnSpc>
                <a:spcPts val="2600"/>
              </a:lnSpc>
              <a:spcBef>
                <a:spcPts val="180"/>
              </a:spcBef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 lastDayOfMonth </a:t>
            </a:r>
            <a:r>
              <a:rPr sz="2200" spc="-60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 getDigits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12700">
              <a:lnSpc>
                <a:spcPts val="2520"/>
              </a:lnSpc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memorialDay</a:t>
            </a:r>
          </a:p>
          <a:p>
            <a:pPr marL="12700" marR="812165" indent="1828800">
              <a:lnSpc>
                <a:spcPts val="2600"/>
              </a:lnSpc>
              <a:spcBef>
                <a:spcPts val="180"/>
              </a:spcBef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70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isMonday </a:t>
            </a:r>
            <a:r>
              <a:rPr sz="2200" spc="-595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 friday13th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927100">
              <a:lnSpc>
                <a:spcPts val="2520"/>
              </a:lnSpc>
            </a:pPr>
            <a:r>
              <a:rPr sz="2200" spc="-5" dirty="0">
                <a:latin typeface="Candara" panose="020E0502030303020204" pitchFamily="34" charset="0"/>
                <a:cs typeface="Arial"/>
              </a:rPr>
              <a:t>Function</a:t>
            </a:r>
            <a:r>
              <a:rPr sz="22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isFriday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12700">
              <a:lnSpc>
                <a:spcPts val="2620"/>
              </a:lnSpc>
              <a:spcBef>
                <a:spcPts val="6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35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nextDate</a:t>
            </a:r>
            <a:endParaRPr sz="2200" dirty="0">
              <a:latin typeface="Candara" panose="020E0502030303020204" pitchFamily="34" charset="0"/>
              <a:cs typeface="Arial"/>
            </a:endParaRPr>
          </a:p>
          <a:p>
            <a:pPr marL="12700" marR="779145" indent="914400">
              <a:lnSpc>
                <a:spcPts val="2700"/>
              </a:lnSpc>
              <a:spcBef>
                <a:spcPts val="20"/>
              </a:spcBef>
            </a:pP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0" dirty="0">
                <a:latin typeface="Candara" panose="020E0502030303020204" pitchFamily="34" charset="0"/>
                <a:cs typeface="Arial"/>
              </a:rPr>
              <a:t> </a:t>
            </a:r>
            <a:r>
              <a:rPr sz="2200" spc="-25" dirty="0">
                <a:latin typeface="Candara" panose="020E0502030303020204" pitchFamily="34" charset="0"/>
                <a:cs typeface="Arial"/>
              </a:rPr>
              <a:t>dayNumToDate </a:t>
            </a:r>
            <a:r>
              <a:rPr sz="2200" spc="-595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2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200" dirty="0">
                <a:latin typeface="Candara" panose="020E0502030303020204" pitchFamily="34" charset="0"/>
                <a:cs typeface="Arial"/>
              </a:rPr>
              <a:t>zodiac</a:t>
            </a:r>
          </a:p>
        </p:txBody>
      </p:sp>
    </p:spTree>
    <p:extLst>
      <p:ext uri="{BB962C8B-B14F-4D97-AF65-F5344CB8AC3E}">
        <p14:creationId xmlns:p14="http://schemas.microsoft.com/office/powerpoint/2010/main" val="1443503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Decomposition of Calendar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35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160010" y="1870075"/>
            <a:ext cx="1125220" cy="537845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88925" marR="163195" indent="-118745">
              <a:lnSpc>
                <a:spcPct val="101099"/>
              </a:lnSpc>
              <a:spcBef>
                <a:spcPts val="140"/>
              </a:spcBef>
            </a:pPr>
            <a:r>
              <a:rPr sz="1500" spc="5" dirty="0">
                <a:latin typeface="Arial"/>
                <a:cs typeface="Arial"/>
              </a:rPr>
              <a:t>Calendar  (Main)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822264" y="3734443"/>
            <a:ext cx="900430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getDigits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315892" y="4298060"/>
            <a:ext cx="1475105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lastDayOfMonth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511190" y="3734443"/>
            <a:ext cx="1084580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isValidDate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366679" y="4861677"/>
            <a:ext cx="1373505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dateToDaynum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5954319" y="3756121"/>
            <a:ext cx="1406525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Times New Roman"/>
                <a:cs typeface="Times New Roman"/>
              </a:rPr>
              <a:t>DaynumToDate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8773366" y="3734443"/>
            <a:ext cx="953135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isMonday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7476778" y="3756371"/>
            <a:ext cx="824865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isFriday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3" name="object 11"/>
          <p:cNvGrpSpPr/>
          <p:nvPr/>
        </p:nvGrpSpPr>
        <p:grpSpPr>
          <a:xfrm>
            <a:off x="2666209" y="2403234"/>
            <a:ext cx="6641465" cy="2458720"/>
            <a:chOff x="1066009" y="2157253"/>
            <a:chExt cx="6641465" cy="2458720"/>
          </a:xfrm>
        </p:grpSpPr>
        <p:sp>
          <p:nvSpPr>
            <p:cNvPr id="14" name="object 12"/>
            <p:cNvSpPr/>
            <p:nvPr/>
          </p:nvSpPr>
          <p:spPr>
            <a:xfrm>
              <a:off x="4122269" y="2161698"/>
              <a:ext cx="4445" cy="531495"/>
            </a:xfrm>
            <a:custGeom>
              <a:avLst/>
              <a:gdLst/>
              <a:ahLst/>
              <a:cxnLst/>
              <a:rect l="l" t="t" r="r" b="b"/>
              <a:pathLst>
                <a:path w="4445" h="531494">
                  <a:moveTo>
                    <a:pt x="1928" y="-2314"/>
                  </a:moveTo>
                  <a:lnTo>
                    <a:pt x="1928" y="533367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2310" y="2665388"/>
              <a:ext cx="106281" cy="107906"/>
            </a:xfrm>
            <a:prstGeom prst="rect">
              <a:avLst/>
            </a:prstGeom>
          </p:spPr>
        </p:pic>
        <p:sp>
          <p:nvSpPr>
            <p:cNvPr id="16" name="object 14"/>
            <p:cNvSpPr/>
            <p:nvPr/>
          </p:nvSpPr>
          <p:spPr>
            <a:xfrm>
              <a:off x="4122269" y="2161698"/>
              <a:ext cx="866775" cy="568960"/>
            </a:xfrm>
            <a:custGeom>
              <a:avLst/>
              <a:gdLst/>
              <a:ahLst/>
              <a:cxnLst/>
              <a:rect l="l" t="t" r="r" b="b"/>
              <a:pathLst>
                <a:path w="866775" h="568960">
                  <a:moveTo>
                    <a:pt x="0" y="0"/>
                  </a:moveTo>
                  <a:lnTo>
                    <a:pt x="214104" y="142975"/>
                  </a:lnTo>
                  <a:lnTo>
                    <a:pt x="407956" y="271114"/>
                  </a:lnTo>
                  <a:lnTo>
                    <a:pt x="581169" y="384801"/>
                  </a:lnTo>
                  <a:lnTo>
                    <a:pt x="734128" y="484036"/>
                  </a:lnTo>
                  <a:lnTo>
                    <a:pt x="866642" y="568627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8760" y="2671554"/>
              <a:ext cx="118432" cy="101740"/>
            </a:xfrm>
            <a:prstGeom prst="rect">
              <a:avLst/>
            </a:prstGeom>
          </p:spPr>
        </p:pic>
        <p:sp>
          <p:nvSpPr>
            <p:cNvPr id="18" name="object 16"/>
            <p:cNvSpPr/>
            <p:nvPr/>
          </p:nvSpPr>
          <p:spPr>
            <a:xfrm>
              <a:off x="4122269" y="2161698"/>
              <a:ext cx="2089150" cy="590550"/>
            </a:xfrm>
            <a:custGeom>
              <a:avLst/>
              <a:gdLst/>
              <a:ahLst/>
              <a:cxnLst/>
              <a:rect l="l" t="t" r="r" b="b"/>
              <a:pathLst>
                <a:path w="2089150" h="590550">
                  <a:moveTo>
                    <a:pt x="0" y="0"/>
                  </a:moveTo>
                  <a:lnTo>
                    <a:pt x="381145" y="109447"/>
                  </a:lnTo>
                  <a:lnTo>
                    <a:pt x="734514" y="210609"/>
                  </a:lnTo>
                  <a:lnTo>
                    <a:pt x="1060493" y="303293"/>
                  </a:lnTo>
                  <a:lnTo>
                    <a:pt x="1358890" y="387691"/>
                  </a:lnTo>
                  <a:lnTo>
                    <a:pt x="1629704" y="463611"/>
                  </a:lnTo>
                  <a:lnTo>
                    <a:pt x="1873127" y="531245"/>
                  </a:lnTo>
                  <a:lnTo>
                    <a:pt x="2088775" y="590400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2081" y="2693906"/>
              <a:ext cx="116696" cy="102703"/>
            </a:xfrm>
            <a:prstGeom prst="rect">
              <a:avLst/>
            </a:prstGeom>
          </p:spPr>
        </p:pic>
        <p:sp>
          <p:nvSpPr>
            <p:cNvPr id="20" name="object 18"/>
            <p:cNvSpPr/>
            <p:nvPr/>
          </p:nvSpPr>
          <p:spPr>
            <a:xfrm>
              <a:off x="2524430" y="3076684"/>
              <a:ext cx="666750" cy="374650"/>
            </a:xfrm>
            <a:custGeom>
              <a:avLst/>
              <a:gdLst/>
              <a:ahLst/>
              <a:cxnLst/>
              <a:rect l="l" t="t" r="r" b="b"/>
              <a:pathLst>
                <a:path w="666750" h="374650">
                  <a:moveTo>
                    <a:pt x="666579" y="0"/>
                  </a:moveTo>
                  <a:lnTo>
                    <a:pt x="503397" y="93628"/>
                  </a:lnTo>
                  <a:lnTo>
                    <a:pt x="355066" y="177852"/>
                  </a:lnTo>
                  <a:lnTo>
                    <a:pt x="221781" y="252693"/>
                  </a:lnTo>
                  <a:lnTo>
                    <a:pt x="103348" y="318111"/>
                  </a:lnTo>
                  <a:lnTo>
                    <a:pt x="0" y="374126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3177" y="3391712"/>
              <a:ext cx="119049" cy="96749"/>
            </a:xfrm>
            <a:prstGeom prst="rect">
              <a:avLst/>
            </a:prstGeom>
          </p:spPr>
        </p:pic>
        <p:sp>
          <p:nvSpPr>
            <p:cNvPr id="22" name="object 20"/>
            <p:cNvSpPr/>
            <p:nvPr/>
          </p:nvSpPr>
          <p:spPr>
            <a:xfrm>
              <a:off x="1145151" y="2161698"/>
              <a:ext cx="2977515" cy="596265"/>
            </a:xfrm>
            <a:custGeom>
              <a:avLst/>
              <a:gdLst/>
              <a:ahLst/>
              <a:cxnLst/>
              <a:rect l="l" t="t" r="r" b="b"/>
              <a:pathLst>
                <a:path w="2977515" h="596264">
                  <a:moveTo>
                    <a:pt x="2977117" y="0"/>
                  </a:moveTo>
                  <a:lnTo>
                    <a:pt x="2497407" y="97693"/>
                  </a:lnTo>
                  <a:lnTo>
                    <a:pt x="2048365" y="188835"/>
                  </a:lnTo>
                  <a:lnTo>
                    <a:pt x="1629993" y="273233"/>
                  </a:lnTo>
                  <a:lnTo>
                    <a:pt x="1242483" y="351080"/>
                  </a:lnTo>
                  <a:lnTo>
                    <a:pt x="885719" y="422375"/>
                  </a:lnTo>
                  <a:lnTo>
                    <a:pt x="559700" y="486926"/>
                  </a:lnTo>
                  <a:lnTo>
                    <a:pt x="264467" y="544926"/>
                  </a:lnTo>
                  <a:lnTo>
                    <a:pt x="0" y="59618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009" y="2700842"/>
              <a:ext cx="114613" cy="104438"/>
            </a:xfrm>
            <a:prstGeom prst="rect">
              <a:avLst/>
            </a:prstGeom>
          </p:spPr>
        </p:pic>
        <p:sp>
          <p:nvSpPr>
            <p:cNvPr id="24" name="object 22"/>
            <p:cNvSpPr/>
            <p:nvPr/>
          </p:nvSpPr>
          <p:spPr>
            <a:xfrm>
              <a:off x="2213669" y="2161698"/>
              <a:ext cx="1908810" cy="589280"/>
            </a:xfrm>
            <a:custGeom>
              <a:avLst/>
              <a:gdLst/>
              <a:ahLst/>
              <a:cxnLst/>
              <a:rect l="l" t="t" r="r" b="b"/>
              <a:pathLst>
                <a:path w="1908810" h="589280">
                  <a:moveTo>
                    <a:pt x="1908599" y="0"/>
                  </a:moveTo>
                  <a:lnTo>
                    <a:pt x="1561017" y="109062"/>
                  </a:lnTo>
                  <a:lnTo>
                    <a:pt x="1238316" y="209646"/>
                  </a:lnTo>
                  <a:lnTo>
                    <a:pt x="940691" y="302137"/>
                  </a:lnTo>
                  <a:lnTo>
                    <a:pt x="667949" y="386149"/>
                  </a:lnTo>
                  <a:lnTo>
                    <a:pt x="420281" y="461876"/>
                  </a:lnTo>
                  <a:lnTo>
                    <a:pt x="197670" y="529318"/>
                  </a:lnTo>
                  <a:lnTo>
                    <a:pt x="0" y="588666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36399" y="2691979"/>
              <a:ext cx="117217" cy="101932"/>
            </a:xfrm>
            <a:prstGeom prst="rect">
              <a:avLst/>
            </a:prstGeom>
          </p:spPr>
        </p:pic>
        <p:sp>
          <p:nvSpPr>
            <p:cNvPr id="26" name="object 24"/>
            <p:cNvSpPr/>
            <p:nvPr/>
          </p:nvSpPr>
          <p:spPr>
            <a:xfrm>
              <a:off x="3259098" y="2161698"/>
              <a:ext cx="863600" cy="568960"/>
            </a:xfrm>
            <a:custGeom>
              <a:avLst/>
              <a:gdLst/>
              <a:ahLst/>
              <a:cxnLst/>
              <a:rect l="l" t="t" r="r" b="b"/>
              <a:pathLst>
                <a:path w="863600" h="568960">
                  <a:moveTo>
                    <a:pt x="863170" y="0"/>
                  </a:moveTo>
                  <a:lnTo>
                    <a:pt x="650029" y="142782"/>
                  </a:lnTo>
                  <a:lnTo>
                    <a:pt x="456949" y="271114"/>
                  </a:lnTo>
                  <a:lnTo>
                    <a:pt x="284315" y="384801"/>
                  </a:lnTo>
                  <a:lnTo>
                    <a:pt x="132127" y="483843"/>
                  </a:lnTo>
                  <a:lnTo>
                    <a:pt x="0" y="568434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91009" y="2671361"/>
              <a:ext cx="118432" cy="101934"/>
            </a:xfrm>
            <a:prstGeom prst="rect">
              <a:avLst/>
            </a:prstGeom>
          </p:spPr>
        </p:pic>
        <p:sp>
          <p:nvSpPr>
            <p:cNvPr id="28" name="object 26"/>
            <p:cNvSpPr/>
            <p:nvPr/>
          </p:nvSpPr>
          <p:spPr>
            <a:xfrm>
              <a:off x="4122269" y="2161698"/>
              <a:ext cx="3448050" cy="598805"/>
            </a:xfrm>
            <a:custGeom>
              <a:avLst/>
              <a:gdLst/>
              <a:ahLst/>
              <a:cxnLst/>
              <a:rect l="l" t="t" r="r" b="b"/>
              <a:pathLst>
                <a:path w="3448050" h="598805">
                  <a:moveTo>
                    <a:pt x="0" y="0"/>
                  </a:moveTo>
                  <a:lnTo>
                    <a:pt x="556672" y="98271"/>
                  </a:lnTo>
                  <a:lnTo>
                    <a:pt x="1077468" y="189799"/>
                  </a:lnTo>
                  <a:lnTo>
                    <a:pt x="1562193" y="274582"/>
                  </a:lnTo>
                  <a:lnTo>
                    <a:pt x="2011235" y="352621"/>
                  </a:lnTo>
                  <a:lnTo>
                    <a:pt x="2424204" y="424109"/>
                  </a:lnTo>
                  <a:lnTo>
                    <a:pt x="2801301" y="488853"/>
                  </a:lnTo>
                  <a:lnTo>
                    <a:pt x="3142518" y="546853"/>
                  </a:lnTo>
                  <a:lnTo>
                    <a:pt x="3447859" y="59830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35793" y="2703155"/>
              <a:ext cx="113802" cy="105016"/>
            </a:xfrm>
            <a:prstGeom prst="rect">
              <a:avLst/>
            </a:prstGeom>
          </p:spPr>
        </p:pic>
        <p:sp>
          <p:nvSpPr>
            <p:cNvPr id="30" name="object 28"/>
            <p:cNvSpPr/>
            <p:nvPr/>
          </p:nvSpPr>
          <p:spPr>
            <a:xfrm>
              <a:off x="3191009" y="3076684"/>
              <a:ext cx="419100" cy="361315"/>
            </a:xfrm>
            <a:custGeom>
              <a:avLst/>
              <a:gdLst/>
              <a:ahLst/>
              <a:cxnLst/>
              <a:rect l="l" t="t" r="r" b="b"/>
              <a:pathLst>
                <a:path w="419100" h="361314">
                  <a:moveTo>
                    <a:pt x="0" y="0"/>
                  </a:moveTo>
                  <a:lnTo>
                    <a:pt x="124605" y="110025"/>
                  </a:lnTo>
                  <a:lnTo>
                    <a:pt x="235901" y="206891"/>
                  </a:lnTo>
                  <a:lnTo>
                    <a:pt x="333887" y="290595"/>
                  </a:lnTo>
                  <a:lnTo>
                    <a:pt x="418565" y="361158"/>
                  </a:lnTo>
                </a:path>
              </a:pathLst>
            </a:custGeom>
            <a:ln w="4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55951" y="3380228"/>
              <a:ext cx="116311" cy="108234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2453177" y="3791948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/>
            <p:cNvSpPr/>
            <p:nvPr/>
          </p:nvSpPr>
          <p:spPr>
            <a:xfrm>
              <a:off x="2404936" y="3943363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2"/>
            <p:cNvSpPr/>
            <p:nvPr/>
          </p:nvSpPr>
          <p:spPr>
            <a:xfrm>
              <a:off x="2453177" y="4355565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3"/>
            <p:cNvSpPr/>
            <p:nvPr/>
          </p:nvSpPr>
          <p:spPr>
            <a:xfrm>
              <a:off x="2404936" y="4506981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4"/>
            <p:cNvSpPr/>
            <p:nvPr/>
          </p:nvSpPr>
          <p:spPr>
            <a:xfrm>
              <a:off x="6288778" y="3076684"/>
              <a:ext cx="4445" cy="353695"/>
            </a:xfrm>
            <a:custGeom>
              <a:avLst/>
              <a:gdLst/>
              <a:ahLst/>
              <a:cxnLst/>
              <a:rect l="l" t="t" r="r" b="b"/>
              <a:pathLst>
                <a:path w="4445" h="353695">
                  <a:moveTo>
                    <a:pt x="1928" y="-2314"/>
                  </a:moveTo>
                  <a:lnTo>
                    <a:pt x="1928" y="35557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39592" y="3402157"/>
              <a:ext cx="106279" cy="108233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7649596" y="3076684"/>
              <a:ext cx="4445" cy="331470"/>
            </a:xfrm>
            <a:custGeom>
              <a:avLst/>
              <a:gdLst/>
              <a:ahLst/>
              <a:cxnLst/>
              <a:rect l="l" t="t" r="r" b="b"/>
              <a:pathLst>
                <a:path w="4445" h="331470">
                  <a:moveTo>
                    <a:pt x="1929" y="-2314"/>
                  </a:moveTo>
                  <a:lnTo>
                    <a:pt x="1929" y="333644"/>
                  </a:lnTo>
                </a:path>
              </a:pathLst>
            </a:custGeom>
            <a:ln w="8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00411" y="3380171"/>
              <a:ext cx="106472" cy="108291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5057193" y="3076684"/>
              <a:ext cx="4445" cy="353060"/>
            </a:xfrm>
            <a:custGeom>
              <a:avLst/>
              <a:gdLst/>
              <a:ahLst/>
              <a:cxnLst/>
              <a:rect l="l" t="t" r="r" b="b"/>
              <a:pathLst>
                <a:path w="4445" h="353060">
                  <a:moveTo>
                    <a:pt x="1928" y="-2314"/>
                  </a:moveTo>
                  <a:lnTo>
                    <a:pt x="1928" y="35530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07814" y="3401905"/>
              <a:ext cx="106472" cy="108234"/>
            </a:xfrm>
            <a:prstGeom prst="rect">
              <a:avLst/>
            </a:prstGeom>
          </p:spPr>
        </p:pic>
      </p:grpSp>
      <p:sp>
        <p:nvSpPr>
          <p:cNvPr id="42" name="object 40"/>
          <p:cNvSpPr txBox="1"/>
          <p:nvPr/>
        </p:nvSpPr>
        <p:spPr>
          <a:xfrm>
            <a:off x="4410450" y="3019179"/>
            <a:ext cx="761365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getDate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2233814" y="3019179"/>
            <a:ext cx="864869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isLeap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4" name="object 42"/>
          <p:cNvSpPr txBox="1"/>
          <p:nvPr/>
        </p:nvSpPr>
        <p:spPr>
          <a:xfrm>
            <a:off x="3289621" y="3019179"/>
            <a:ext cx="894080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Times New Roman"/>
                <a:cs typeface="Times New Roman"/>
              </a:rPr>
              <a:t>weekDay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7384771" y="3019179"/>
            <a:ext cx="1009015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Friday13th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6" name="object 44"/>
          <p:cNvSpPr/>
          <p:nvPr/>
        </p:nvSpPr>
        <p:spPr>
          <a:xfrm>
            <a:off x="8630822" y="3019179"/>
            <a:ext cx="1238250" cy="303530"/>
          </a:xfrm>
          <a:custGeom>
            <a:avLst/>
            <a:gdLst/>
            <a:ahLst/>
            <a:cxnLst/>
            <a:rect l="l" t="t" r="r" b="b"/>
            <a:pathLst>
              <a:path w="1238250" h="303530">
                <a:moveTo>
                  <a:pt x="0" y="303486"/>
                </a:moveTo>
                <a:lnTo>
                  <a:pt x="1238142" y="303486"/>
                </a:lnTo>
                <a:lnTo>
                  <a:pt x="1238142" y="0"/>
                </a:lnTo>
                <a:lnTo>
                  <a:pt x="0" y="0"/>
                </a:lnTo>
                <a:lnTo>
                  <a:pt x="0" y="303486"/>
                </a:lnTo>
                <a:close/>
              </a:path>
            </a:pathLst>
          </a:custGeom>
          <a:ln w="4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5"/>
          <p:cNvSpPr txBox="1"/>
          <p:nvPr/>
        </p:nvSpPr>
        <p:spPr>
          <a:xfrm>
            <a:off x="8630822" y="3019179"/>
            <a:ext cx="1238250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MemorialDay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5373536" y="3019179"/>
            <a:ext cx="698500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zodiac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6228991" y="3019179"/>
            <a:ext cx="857250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nextDate</a:t>
            </a:r>
            <a:endParaRPr sz="1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916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 in Top-Down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36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4683506" y="1836186"/>
            <a:ext cx="1214120" cy="575945"/>
          </a:xfrm>
          <a:prstGeom prst="rect">
            <a:avLst/>
          </a:prstGeom>
          <a:ln w="495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11785" marR="177165" indent="-127635">
              <a:lnSpc>
                <a:spcPct val="101499"/>
              </a:lnSpc>
              <a:spcBef>
                <a:spcPts val="150"/>
              </a:spcBef>
            </a:pPr>
            <a:r>
              <a:rPr sz="1600" spc="15" dirty="0">
                <a:latin typeface="Arial"/>
                <a:cs typeface="Arial"/>
              </a:rPr>
              <a:t>Calendar  (Main)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" name="object 4"/>
          <p:cNvGrpSpPr/>
          <p:nvPr/>
        </p:nvGrpSpPr>
        <p:grpSpPr>
          <a:xfrm>
            <a:off x="1992176" y="2409052"/>
            <a:ext cx="7105650" cy="694690"/>
            <a:chOff x="721160" y="2198740"/>
            <a:chExt cx="7105650" cy="694690"/>
          </a:xfrm>
        </p:grpSpPr>
        <p:sp>
          <p:nvSpPr>
            <p:cNvPr id="7" name="object 5"/>
            <p:cNvSpPr/>
            <p:nvPr/>
          </p:nvSpPr>
          <p:spPr>
            <a:xfrm>
              <a:off x="4019501" y="2201238"/>
              <a:ext cx="4445" cy="568325"/>
            </a:xfrm>
            <a:custGeom>
              <a:avLst/>
              <a:gdLst/>
              <a:ahLst/>
              <a:cxnLst/>
              <a:rect l="l" t="t" r="r" b="b"/>
              <a:pathLst>
                <a:path w="4445" h="568325">
                  <a:moveTo>
                    <a:pt x="2081" y="-2497"/>
                  </a:moveTo>
                  <a:lnTo>
                    <a:pt x="2081" y="570727"/>
                  </a:lnTo>
                </a:path>
              </a:pathLst>
            </a:custGeom>
            <a:ln w="9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5585" y="2740143"/>
              <a:ext cx="114698" cy="115444"/>
            </a:xfrm>
            <a:prstGeom prst="rect">
              <a:avLst/>
            </a:prstGeom>
          </p:spPr>
        </p:pic>
        <p:sp>
          <p:nvSpPr>
            <p:cNvPr id="9" name="object 7"/>
            <p:cNvSpPr/>
            <p:nvPr/>
          </p:nvSpPr>
          <p:spPr>
            <a:xfrm>
              <a:off x="4019501" y="2201238"/>
              <a:ext cx="935355" cy="608965"/>
            </a:xfrm>
            <a:custGeom>
              <a:avLst/>
              <a:gdLst/>
              <a:ahLst/>
              <a:cxnLst/>
              <a:rect l="l" t="t" r="r" b="b"/>
              <a:pathLst>
                <a:path w="935354" h="608964">
                  <a:moveTo>
                    <a:pt x="0" y="0"/>
                  </a:moveTo>
                  <a:lnTo>
                    <a:pt x="231063" y="152811"/>
                  </a:lnTo>
                  <a:lnTo>
                    <a:pt x="440269" y="290074"/>
                  </a:lnTo>
                  <a:lnTo>
                    <a:pt x="627202" y="411767"/>
                  </a:lnTo>
                  <a:lnTo>
                    <a:pt x="792277" y="517910"/>
                  </a:lnTo>
                  <a:lnTo>
                    <a:pt x="935287" y="608484"/>
                  </a:lnTo>
                </a:path>
              </a:pathLst>
            </a:custGeom>
            <a:ln w="49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0664" y="2746804"/>
              <a:ext cx="127812" cy="108783"/>
            </a:xfrm>
            <a:prstGeom prst="rect">
              <a:avLst/>
            </a:prstGeom>
          </p:spPr>
        </p:pic>
        <p:sp>
          <p:nvSpPr>
            <p:cNvPr id="11" name="object 9"/>
            <p:cNvSpPr/>
            <p:nvPr/>
          </p:nvSpPr>
          <p:spPr>
            <a:xfrm>
              <a:off x="4019501" y="2201238"/>
              <a:ext cx="2254250" cy="631825"/>
            </a:xfrm>
            <a:custGeom>
              <a:avLst/>
              <a:gdLst/>
              <a:ahLst/>
              <a:cxnLst/>
              <a:rect l="l" t="t" r="r" b="b"/>
              <a:pathLst>
                <a:path w="2254250" h="631825">
                  <a:moveTo>
                    <a:pt x="0" y="0"/>
                  </a:moveTo>
                  <a:lnTo>
                    <a:pt x="411334" y="117114"/>
                  </a:lnTo>
                  <a:lnTo>
                    <a:pt x="792694" y="225278"/>
                  </a:lnTo>
                  <a:lnTo>
                    <a:pt x="1144493" y="324493"/>
                  </a:lnTo>
                  <a:lnTo>
                    <a:pt x="1466525" y="414737"/>
                  </a:lnTo>
                  <a:lnTo>
                    <a:pt x="1758789" y="496030"/>
                  </a:lnTo>
                  <a:lnTo>
                    <a:pt x="2021494" y="568373"/>
                  </a:lnTo>
                  <a:lnTo>
                    <a:pt x="2254223" y="631746"/>
                  </a:lnTo>
                </a:path>
              </a:pathLst>
            </a:custGeom>
            <a:ln w="49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1674" y="2770809"/>
              <a:ext cx="125939" cy="109834"/>
            </a:xfrm>
            <a:prstGeom prst="rect">
              <a:avLst/>
            </a:prstGeom>
          </p:spPr>
        </p:pic>
        <p:sp>
          <p:nvSpPr>
            <p:cNvPr id="13" name="object 11"/>
            <p:cNvSpPr/>
            <p:nvPr/>
          </p:nvSpPr>
          <p:spPr>
            <a:xfrm>
              <a:off x="806571" y="2201238"/>
              <a:ext cx="3213100" cy="638175"/>
            </a:xfrm>
            <a:custGeom>
              <a:avLst/>
              <a:gdLst/>
              <a:ahLst/>
              <a:cxnLst/>
              <a:rect l="l" t="t" r="r" b="b"/>
              <a:pathLst>
                <a:path w="3213100" h="638175">
                  <a:moveTo>
                    <a:pt x="3212929" y="0"/>
                  </a:moveTo>
                  <a:lnTo>
                    <a:pt x="2695222" y="104535"/>
                  </a:lnTo>
                  <a:lnTo>
                    <a:pt x="2210613" y="201975"/>
                  </a:lnTo>
                  <a:lnTo>
                    <a:pt x="1759102" y="292363"/>
                  </a:lnTo>
                  <a:lnTo>
                    <a:pt x="1340897" y="375657"/>
                  </a:lnTo>
                  <a:lnTo>
                    <a:pt x="955874" y="451877"/>
                  </a:lnTo>
                  <a:lnTo>
                    <a:pt x="604033" y="521004"/>
                  </a:lnTo>
                  <a:lnTo>
                    <a:pt x="285415" y="583077"/>
                  </a:lnTo>
                  <a:lnTo>
                    <a:pt x="0" y="638056"/>
                  </a:lnTo>
                </a:path>
              </a:pathLst>
            </a:custGeom>
            <a:ln w="49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1160" y="2778170"/>
              <a:ext cx="123691" cy="111773"/>
            </a:xfrm>
            <a:prstGeom prst="rect">
              <a:avLst/>
            </a:prstGeom>
          </p:spPr>
        </p:pic>
        <p:sp>
          <p:nvSpPr>
            <p:cNvPr id="15" name="object 13"/>
            <p:cNvSpPr/>
            <p:nvPr/>
          </p:nvSpPr>
          <p:spPr>
            <a:xfrm>
              <a:off x="1959724" y="2201238"/>
              <a:ext cx="2059939" cy="629920"/>
            </a:xfrm>
            <a:custGeom>
              <a:avLst/>
              <a:gdLst/>
              <a:ahLst/>
              <a:cxnLst/>
              <a:rect l="l" t="t" r="r" b="b"/>
              <a:pathLst>
                <a:path w="2059939" h="629919">
                  <a:moveTo>
                    <a:pt x="2059776" y="0"/>
                  </a:moveTo>
                  <a:lnTo>
                    <a:pt x="1684661" y="116598"/>
                  </a:lnTo>
                  <a:lnTo>
                    <a:pt x="1336401" y="224309"/>
                  </a:lnTo>
                  <a:lnTo>
                    <a:pt x="1015201" y="323152"/>
                  </a:lnTo>
                  <a:lnTo>
                    <a:pt x="720855" y="413128"/>
                  </a:lnTo>
                  <a:lnTo>
                    <a:pt x="453571" y="494236"/>
                  </a:lnTo>
                  <a:lnTo>
                    <a:pt x="213327" y="566476"/>
                  </a:lnTo>
                  <a:lnTo>
                    <a:pt x="0" y="629849"/>
                  </a:lnTo>
                </a:path>
              </a:pathLst>
            </a:custGeom>
            <a:ln w="4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6333" y="2768643"/>
              <a:ext cx="126502" cy="109133"/>
            </a:xfrm>
            <a:prstGeom prst="rect">
              <a:avLst/>
            </a:prstGeom>
          </p:spPr>
        </p:pic>
        <p:sp>
          <p:nvSpPr>
            <p:cNvPr id="17" name="object 15"/>
            <p:cNvSpPr/>
            <p:nvPr/>
          </p:nvSpPr>
          <p:spPr>
            <a:xfrm>
              <a:off x="3087960" y="2201238"/>
              <a:ext cx="931544" cy="608965"/>
            </a:xfrm>
            <a:custGeom>
              <a:avLst/>
              <a:gdLst/>
              <a:ahLst/>
              <a:cxnLst/>
              <a:rect l="l" t="t" r="r" b="b"/>
              <a:pathLst>
                <a:path w="931545" h="608964">
                  <a:moveTo>
                    <a:pt x="931540" y="0"/>
                  </a:moveTo>
                  <a:lnTo>
                    <a:pt x="701517" y="152770"/>
                  </a:lnTo>
                  <a:lnTo>
                    <a:pt x="493143" y="289992"/>
                  </a:lnTo>
                  <a:lnTo>
                    <a:pt x="306835" y="411663"/>
                  </a:lnTo>
                  <a:lnTo>
                    <a:pt x="142593" y="517786"/>
                  </a:lnTo>
                  <a:lnTo>
                    <a:pt x="0" y="608360"/>
                  </a:lnTo>
                </a:path>
              </a:pathLst>
            </a:custGeom>
            <a:ln w="49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14476" y="2746701"/>
              <a:ext cx="127814" cy="108885"/>
            </a:xfrm>
            <a:prstGeom prst="rect">
              <a:avLst/>
            </a:prstGeom>
          </p:spPr>
        </p:pic>
        <p:sp>
          <p:nvSpPr>
            <p:cNvPr id="19" name="object 17"/>
            <p:cNvSpPr/>
            <p:nvPr/>
          </p:nvSpPr>
          <p:spPr>
            <a:xfrm>
              <a:off x="4019501" y="2201238"/>
              <a:ext cx="3721100" cy="640715"/>
            </a:xfrm>
            <a:custGeom>
              <a:avLst/>
              <a:gdLst/>
              <a:ahLst/>
              <a:cxnLst/>
              <a:rect l="l" t="t" r="r" b="b"/>
              <a:pathLst>
                <a:path w="3721100" h="640714">
                  <a:moveTo>
                    <a:pt x="0" y="0"/>
                  </a:moveTo>
                  <a:lnTo>
                    <a:pt x="600765" y="105050"/>
                  </a:lnTo>
                  <a:lnTo>
                    <a:pt x="1162812" y="202965"/>
                  </a:lnTo>
                  <a:lnTo>
                    <a:pt x="1685931" y="293724"/>
                  </a:lnTo>
                  <a:lnTo>
                    <a:pt x="2170541" y="377307"/>
                  </a:lnTo>
                  <a:lnTo>
                    <a:pt x="2616223" y="453754"/>
                  </a:lnTo>
                  <a:lnTo>
                    <a:pt x="3023186" y="523045"/>
                  </a:lnTo>
                  <a:lnTo>
                    <a:pt x="3391431" y="585180"/>
                  </a:lnTo>
                  <a:lnTo>
                    <a:pt x="3720957" y="640160"/>
                  </a:lnTo>
                </a:path>
              </a:pathLst>
            </a:custGeom>
            <a:ln w="49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03402" y="2780708"/>
              <a:ext cx="122817" cy="112288"/>
            </a:xfrm>
            <a:prstGeom prst="rect">
              <a:avLst/>
            </a:prstGeom>
          </p:spPr>
        </p:pic>
      </p:grpSp>
      <p:sp>
        <p:nvSpPr>
          <p:cNvPr id="21" name="object 19"/>
          <p:cNvSpPr txBox="1"/>
          <p:nvPr/>
        </p:nvSpPr>
        <p:spPr>
          <a:xfrm>
            <a:off x="3874575" y="3065905"/>
            <a:ext cx="821690" cy="325120"/>
          </a:xfrm>
          <a:prstGeom prst="rect">
            <a:avLst/>
          </a:prstGeom>
          <a:solidFill>
            <a:srgbClr val="C0C0C0"/>
          </a:solidFill>
          <a:ln w="4955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Times New Roman"/>
                <a:cs typeface="Times New Roman"/>
              </a:rPr>
              <a:t>getDate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1525532" y="3065905"/>
            <a:ext cx="933450" cy="325120"/>
          </a:xfrm>
          <a:prstGeom prst="rect">
            <a:avLst/>
          </a:prstGeom>
          <a:solidFill>
            <a:srgbClr val="C0C0C0"/>
          </a:solidFill>
          <a:ln w="49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Times New Roman"/>
                <a:cs typeface="Times New Roman"/>
              </a:rPr>
              <a:t>isLeap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2664967" y="3065905"/>
            <a:ext cx="965200" cy="325120"/>
          </a:xfrm>
          <a:prstGeom prst="rect">
            <a:avLst/>
          </a:prstGeom>
          <a:solidFill>
            <a:srgbClr val="C0C0C0"/>
          </a:solidFill>
          <a:ln w="49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70"/>
              </a:spcBef>
            </a:pPr>
            <a:r>
              <a:rPr sz="1600" spc="20" dirty="0">
                <a:latin typeface="Times New Roman"/>
                <a:cs typeface="Times New Roman"/>
              </a:rPr>
              <a:t>weekDay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7084486" y="3065905"/>
            <a:ext cx="1089025" cy="325120"/>
          </a:xfrm>
          <a:prstGeom prst="rect">
            <a:avLst/>
          </a:prstGeom>
          <a:solidFill>
            <a:srgbClr val="C0C0C0"/>
          </a:solidFill>
          <a:ln w="495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Times New Roman"/>
                <a:cs typeface="Times New Roman"/>
              </a:rPr>
              <a:t>Friday13th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8429235" y="3065905"/>
            <a:ext cx="1336675" cy="325120"/>
          </a:xfrm>
          <a:prstGeom prst="rect">
            <a:avLst/>
          </a:prstGeom>
          <a:solidFill>
            <a:srgbClr val="C0C0C0"/>
          </a:solidFill>
          <a:ln w="4952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Times New Roman"/>
                <a:cs typeface="Times New Roman"/>
              </a:rPr>
              <a:t>MemorialDay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4913945" y="3065905"/>
            <a:ext cx="753745" cy="325120"/>
          </a:xfrm>
          <a:prstGeom prst="rect">
            <a:avLst/>
          </a:prstGeom>
          <a:solidFill>
            <a:srgbClr val="C0C0C0"/>
          </a:solidFill>
          <a:ln w="4956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Times New Roman"/>
                <a:cs typeface="Times New Roman"/>
              </a:rPr>
              <a:t>zodiac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5837159" y="3065905"/>
            <a:ext cx="925194" cy="325120"/>
          </a:xfrm>
          <a:prstGeom prst="rect">
            <a:avLst/>
          </a:prstGeom>
          <a:solidFill>
            <a:srgbClr val="C0C0C0"/>
          </a:solidFill>
          <a:ln w="49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70"/>
              </a:spcBef>
            </a:pPr>
            <a:r>
              <a:rPr sz="1600" spc="15" dirty="0">
                <a:latin typeface="Times New Roman"/>
                <a:cs typeface="Times New Roman"/>
              </a:rPr>
              <a:t>nextDate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6"/>
          <p:cNvSpPr txBox="1"/>
          <p:nvPr/>
        </p:nvSpPr>
        <p:spPr>
          <a:xfrm>
            <a:off x="1444752" y="4182871"/>
            <a:ext cx="9909047" cy="76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25"/>
              </a:spcBef>
            </a:pPr>
            <a:r>
              <a:rPr sz="2400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Grey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”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units </a:t>
            </a:r>
            <a:r>
              <a:rPr sz="2400" dirty="0">
                <a:latin typeface="Candara" panose="020E0502030303020204" pitchFamily="34" charset="0"/>
                <a:cs typeface="Arial"/>
              </a:rPr>
              <a:t>are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stubs that return the </a:t>
            </a:r>
            <a:r>
              <a:rPr sz="2400" dirty="0">
                <a:latin typeface="Candara" panose="020E0502030303020204" pitchFamily="34" charset="0"/>
                <a:cs typeface="Arial"/>
              </a:rPr>
              <a:t>correct values </a:t>
            </a:r>
            <a:r>
              <a:rPr sz="2400" dirty="0" smtClean="0">
                <a:latin typeface="Candara" panose="020E0502030303020204" pitchFamily="34" charset="0"/>
                <a:cs typeface="Arial"/>
              </a:rPr>
              <a:t>when</a:t>
            </a:r>
            <a:r>
              <a:rPr sz="2400" spc="-5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referenced.</a:t>
            </a:r>
            <a:r>
              <a:rPr sz="2400" spc="-50" dirty="0">
                <a:latin typeface="Candara" panose="020E0502030303020204" pitchFamily="34" charset="0"/>
                <a:cs typeface="Arial"/>
              </a:rPr>
              <a:t> </a:t>
            </a:r>
            <a:endParaRPr lang="en-US" sz="2400" spc="-50" dirty="0" smtClean="0">
              <a:latin typeface="Candara" panose="020E0502030303020204" pitchFamily="34" charset="0"/>
              <a:cs typeface="Arial"/>
            </a:endParaRPr>
          </a:p>
          <a:p>
            <a:pPr marL="12700" marR="5080">
              <a:lnSpc>
                <a:spcPct val="99000"/>
              </a:lnSpc>
              <a:spcBef>
                <a:spcPts val="125"/>
              </a:spcBef>
            </a:pPr>
            <a:r>
              <a:rPr sz="2400" spc="-5" dirty="0" smtClean="0">
                <a:latin typeface="Candara" panose="020E0502030303020204" pitchFamily="34" charset="0"/>
                <a:cs typeface="Arial"/>
              </a:rPr>
              <a:t>This</a:t>
            </a:r>
            <a:r>
              <a:rPr sz="2400" spc="-10" dirty="0" smtClean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level checks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the </a:t>
            </a:r>
            <a:r>
              <a:rPr sz="2400" dirty="0">
                <a:latin typeface="Candara" panose="020E0502030303020204" pitchFamily="34" charset="0"/>
                <a:cs typeface="Arial"/>
              </a:rPr>
              <a:t>main program </a:t>
            </a:r>
            <a:r>
              <a:rPr sz="2400" spc="-65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logic.</a:t>
            </a:r>
          </a:p>
        </p:txBody>
      </p:sp>
    </p:spTree>
    <p:extLst>
      <p:ext uri="{BB962C8B-B14F-4D97-AF65-F5344CB8AC3E}">
        <p14:creationId xmlns:p14="http://schemas.microsoft.com/office/powerpoint/2010/main" val="6206815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weekDayStub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37</a:t>
            </a:fld>
            <a:endParaRPr lang="en-US"/>
          </a:p>
        </p:txBody>
      </p:sp>
      <p:sp>
        <p:nvSpPr>
          <p:cNvPr id="5" name="object 25"/>
          <p:cNvSpPr txBox="1"/>
          <p:nvPr/>
        </p:nvSpPr>
        <p:spPr>
          <a:xfrm>
            <a:off x="1697227" y="1848104"/>
            <a:ext cx="6847205" cy="36804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dirty="0">
                <a:latin typeface="Candara" panose="020E0502030303020204" pitchFamily="34" charset="0"/>
                <a:cs typeface="Arial"/>
              </a:rPr>
              <a:t>Procedure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weekDayStub(mm, </a:t>
            </a:r>
            <a:r>
              <a:rPr sz="2400" dirty="0">
                <a:latin typeface="Candara" panose="020E0502030303020204" pitchFamily="34" charset="0"/>
                <a:cs typeface="Arial"/>
              </a:rPr>
              <a:t>dd,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40" dirty="0">
                <a:latin typeface="Candara" panose="020E0502030303020204" pitchFamily="34" charset="0"/>
                <a:cs typeface="Arial"/>
              </a:rPr>
              <a:t>yyyy,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dayName) </a:t>
            </a:r>
            <a:r>
              <a:rPr sz="2400" spc="-655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If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((mm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10)</a:t>
            </a:r>
            <a:r>
              <a:rPr sz="2400" spc="-14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(dd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28)</a:t>
            </a:r>
            <a:r>
              <a:rPr sz="2400" spc="-14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(yyyy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2013))</a:t>
            </a:r>
          </a:p>
          <a:p>
            <a:pPr marL="921385">
              <a:lnSpc>
                <a:spcPts val="2820"/>
              </a:lnSpc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Then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dayName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Monday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”</a:t>
            </a:r>
            <a:endParaRPr sz="2400" dirty="0">
              <a:latin typeface="Candara" panose="020E0502030303020204" pitchFamily="34" charset="0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EndIf</a:t>
            </a:r>
            <a:endParaRPr sz="2400" dirty="0">
              <a:latin typeface="Candara" panose="020E0502030303020204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Candara" panose="020E0502030303020204" pitchFamily="34" charset="0"/>
                <a:cs typeface="Arial"/>
              </a:rPr>
              <a:t>.</a:t>
            </a:r>
          </a:p>
          <a:p>
            <a:pPr marL="12700">
              <a:lnSpc>
                <a:spcPts val="2840"/>
              </a:lnSpc>
              <a:spcBef>
                <a:spcPts val="20"/>
              </a:spcBef>
            </a:pPr>
            <a:r>
              <a:rPr sz="2400" dirty="0">
                <a:latin typeface="Candara" panose="020E0502030303020204" pitchFamily="34" charset="0"/>
                <a:cs typeface="Arial"/>
              </a:rPr>
              <a:t>.</a:t>
            </a:r>
          </a:p>
          <a:p>
            <a:pPr marL="12700">
              <a:lnSpc>
                <a:spcPts val="2840"/>
              </a:lnSpc>
            </a:pPr>
            <a:r>
              <a:rPr sz="2400" dirty="0">
                <a:latin typeface="Candara" panose="020E0502030303020204" pitchFamily="34" charset="0"/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If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((mm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10)</a:t>
            </a:r>
            <a:r>
              <a:rPr sz="2400" spc="-14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(dd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30)</a:t>
            </a:r>
            <a:r>
              <a:rPr sz="2400" spc="-14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AND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(yyyy</a:t>
            </a:r>
            <a:r>
              <a:rPr sz="2400" spc="-15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1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2013))</a:t>
            </a:r>
          </a:p>
          <a:p>
            <a:pPr marL="921385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Then</a:t>
            </a:r>
            <a:r>
              <a:rPr sz="24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dayName</a:t>
            </a:r>
            <a:r>
              <a:rPr sz="2400" spc="-20" dirty="0">
                <a:latin typeface="Candara" panose="020E0502030303020204" pitchFamily="34" charset="0"/>
                <a:cs typeface="Arial"/>
              </a:rPr>
              <a:t> </a:t>
            </a:r>
            <a:r>
              <a:rPr sz="2400" dirty="0">
                <a:latin typeface="Candara" panose="020E0502030303020204" pitchFamily="34" charset="0"/>
                <a:cs typeface="Arial"/>
              </a:rPr>
              <a:t>=</a:t>
            </a:r>
            <a:r>
              <a:rPr sz="2400" spc="-25" dirty="0">
                <a:latin typeface="Candara" panose="020E0502030303020204" pitchFamily="34" charset="0"/>
                <a:cs typeface="Arial"/>
              </a:rPr>
              <a:t> 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“</a:t>
            </a:r>
            <a:r>
              <a:rPr sz="2400" spc="-5" dirty="0">
                <a:latin typeface="Candara" panose="020E0502030303020204" pitchFamily="34" charset="0"/>
                <a:cs typeface="Arial"/>
              </a:rPr>
              <a:t>Wednesday</a:t>
            </a:r>
            <a:r>
              <a:rPr sz="2400" spc="-5" dirty="0">
                <a:latin typeface="Candara" panose="020E0502030303020204" pitchFamily="34" charset="0"/>
                <a:cs typeface="MS PGothic"/>
              </a:rPr>
              <a:t>”</a:t>
            </a:r>
            <a:endParaRPr sz="2400" dirty="0">
              <a:latin typeface="Candara" panose="020E0502030303020204" pitchFamily="34" charset="0"/>
              <a:cs typeface="MS PGothic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latin typeface="Candara" panose="020E0502030303020204" pitchFamily="34" charset="0"/>
                <a:cs typeface="Arial"/>
              </a:rPr>
              <a:t>EndIf</a:t>
            </a:r>
            <a:endParaRPr sz="2400" dirty="0"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55161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Three Steps</a:t>
            </a:r>
            <a:br>
              <a:rPr lang="en-US" dirty="0"/>
            </a:br>
            <a:r>
              <a:rPr lang="en-US" sz="2400" dirty="0"/>
              <a:t>(replace one stub at a time with the actual code.)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38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128513" y="1732154"/>
            <a:ext cx="946785" cy="453390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243204" marR="135890" indent="-99695">
              <a:lnSpc>
                <a:spcPct val="102200"/>
              </a:lnSpc>
              <a:spcBef>
                <a:spcPts val="114"/>
              </a:spcBef>
            </a:pPr>
            <a:r>
              <a:rPr sz="1250" spc="10" dirty="0">
                <a:latin typeface="Arial"/>
                <a:cs typeface="Arial"/>
              </a:rPr>
              <a:t>Calendar  (Main)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6" name="object 4"/>
          <p:cNvGrpSpPr/>
          <p:nvPr/>
        </p:nvGrpSpPr>
        <p:grpSpPr>
          <a:xfrm>
            <a:off x="3029771" y="2181259"/>
            <a:ext cx="5541010" cy="548640"/>
            <a:chOff x="1603307" y="2007523"/>
            <a:chExt cx="5541010" cy="548640"/>
          </a:xfrm>
        </p:grpSpPr>
        <p:sp>
          <p:nvSpPr>
            <p:cNvPr id="7" name="object 5"/>
            <p:cNvSpPr/>
            <p:nvPr/>
          </p:nvSpPr>
          <p:spPr>
            <a:xfrm>
              <a:off x="4175405" y="2011333"/>
              <a:ext cx="3810" cy="447675"/>
            </a:xfrm>
            <a:custGeom>
              <a:avLst/>
              <a:gdLst/>
              <a:ahLst/>
              <a:cxnLst/>
              <a:rect l="l" t="t" r="r" b="b"/>
              <a:pathLst>
                <a:path w="3810" h="447675">
                  <a:moveTo>
                    <a:pt x="1623" y="-1947"/>
                  </a:moveTo>
                  <a:lnTo>
                    <a:pt x="1623" y="449343"/>
                  </a:lnTo>
                </a:path>
              </a:pathLst>
            </a:custGeom>
            <a:ln w="7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3362" y="2435675"/>
              <a:ext cx="89444" cy="90907"/>
            </a:xfrm>
            <a:prstGeom prst="rect">
              <a:avLst/>
            </a:prstGeom>
          </p:spPr>
        </p:pic>
        <p:sp>
          <p:nvSpPr>
            <p:cNvPr id="9" name="object 7"/>
            <p:cNvSpPr/>
            <p:nvPr/>
          </p:nvSpPr>
          <p:spPr>
            <a:xfrm>
              <a:off x="4175405" y="2011333"/>
              <a:ext cx="729615" cy="479425"/>
            </a:xfrm>
            <a:custGeom>
              <a:avLst/>
              <a:gdLst/>
              <a:ahLst/>
              <a:cxnLst/>
              <a:rect l="l" t="t" r="r" b="b"/>
              <a:pathLst>
                <a:path w="729614" h="479425">
                  <a:moveTo>
                    <a:pt x="0" y="0"/>
                  </a:moveTo>
                  <a:lnTo>
                    <a:pt x="180187" y="120452"/>
                  </a:lnTo>
                  <a:lnTo>
                    <a:pt x="343329" y="228405"/>
                  </a:lnTo>
                  <a:lnTo>
                    <a:pt x="489102" y="324183"/>
                  </a:lnTo>
                  <a:lnTo>
                    <a:pt x="617830" y="407785"/>
                  </a:lnTo>
                  <a:lnTo>
                    <a:pt x="729352" y="47905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2553" y="2440871"/>
              <a:ext cx="99670" cy="85712"/>
            </a:xfrm>
            <a:prstGeom prst="rect">
              <a:avLst/>
            </a:prstGeom>
          </p:spPr>
        </p:pic>
        <p:sp>
          <p:nvSpPr>
            <p:cNvPr id="11" name="object 9"/>
            <p:cNvSpPr/>
            <p:nvPr/>
          </p:nvSpPr>
          <p:spPr>
            <a:xfrm>
              <a:off x="4175405" y="2011333"/>
              <a:ext cx="1758314" cy="497840"/>
            </a:xfrm>
            <a:custGeom>
              <a:avLst/>
              <a:gdLst/>
              <a:ahLst/>
              <a:cxnLst/>
              <a:rect l="l" t="t" r="r" b="b"/>
              <a:pathLst>
                <a:path w="1758314" h="497839">
                  <a:moveTo>
                    <a:pt x="0" y="0"/>
                  </a:moveTo>
                  <a:lnTo>
                    <a:pt x="320765" y="92206"/>
                  </a:lnTo>
                  <a:lnTo>
                    <a:pt x="618155" y="177432"/>
                  </a:lnTo>
                  <a:lnTo>
                    <a:pt x="892494" y="255515"/>
                  </a:lnTo>
                  <a:lnTo>
                    <a:pt x="1143620" y="326618"/>
                  </a:lnTo>
                  <a:lnTo>
                    <a:pt x="1371532" y="390578"/>
                  </a:lnTo>
                  <a:lnTo>
                    <a:pt x="1576394" y="447557"/>
                  </a:lnTo>
                  <a:lnTo>
                    <a:pt x="1757879" y="49739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0496" y="2459701"/>
              <a:ext cx="98210" cy="86525"/>
            </a:xfrm>
            <a:prstGeom prst="rect">
              <a:avLst/>
            </a:prstGeom>
          </p:spPr>
        </p:pic>
        <p:sp>
          <p:nvSpPr>
            <p:cNvPr id="13" name="object 11"/>
            <p:cNvSpPr/>
            <p:nvPr/>
          </p:nvSpPr>
          <p:spPr>
            <a:xfrm>
              <a:off x="1669911" y="2011333"/>
              <a:ext cx="2505710" cy="502284"/>
            </a:xfrm>
            <a:custGeom>
              <a:avLst/>
              <a:gdLst/>
              <a:ahLst/>
              <a:cxnLst/>
              <a:rect l="l" t="t" r="r" b="b"/>
              <a:pathLst>
                <a:path w="2505710" h="502285">
                  <a:moveTo>
                    <a:pt x="2505494" y="0"/>
                  </a:moveTo>
                  <a:lnTo>
                    <a:pt x="2101777" y="82303"/>
                  </a:lnTo>
                  <a:lnTo>
                    <a:pt x="1723871" y="159088"/>
                  </a:lnTo>
                  <a:lnTo>
                    <a:pt x="1371776" y="230191"/>
                  </a:lnTo>
                  <a:lnTo>
                    <a:pt x="1045653" y="295774"/>
                  </a:lnTo>
                  <a:lnTo>
                    <a:pt x="745406" y="355838"/>
                  </a:lnTo>
                  <a:lnTo>
                    <a:pt x="471035" y="410220"/>
                  </a:lnTo>
                  <a:lnTo>
                    <a:pt x="222571" y="459083"/>
                  </a:lnTo>
                  <a:lnTo>
                    <a:pt x="0" y="50226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3307" y="2465546"/>
              <a:ext cx="96456" cy="87985"/>
            </a:xfrm>
            <a:prstGeom prst="rect">
              <a:avLst/>
            </a:prstGeom>
          </p:spPr>
        </p:pic>
        <p:sp>
          <p:nvSpPr>
            <p:cNvPr id="15" name="object 13"/>
            <p:cNvSpPr/>
            <p:nvPr/>
          </p:nvSpPr>
          <p:spPr>
            <a:xfrm>
              <a:off x="2569158" y="2011333"/>
              <a:ext cx="1606550" cy="495934"/>
            </a:xfrm>
            <a:custGeom>
              <a:avLst/>
              <a:gdLst/>
              <a:ahLst/>
              <a:cxnLst/>
              <a:rect l="l" t="t" r="r" b="b"/>
              <a:pathLst>
                <a:path w="1606550" h="495935">
                  <a:moveTo>
                    <a:pt x="1606246" y="0"/>
                  </a:moveTo>
                  <a:lnTo>
                    <a:pt x="1313726" y="91881"/>
                  </a:lnTo>
                  <a:lnTo>
                    <a:pt x="1042147" y="176620"/>
                  </a:lnTo>
                  <a:lnTo>
                    <a:pt x="791670" y="254541"/>
                  </a:lnTo>
                  <a:lnTo>
                    <a:pt x="562135" y="325319"/>
                  </a:lnTo>
                  <a:lnTo>
                    <a:pt x="353702" y="389117"/>
                  </a:lnTo>
                  <a:lnTo>
                    <a:pt x="166356" y="445934"/>
                  </a:lnTo>
                  <a:lnTo>
                    <a:pt x="0" y="495933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04130" y="2458078"/>
              <a:ext cx="98647" cy="85874"/>
            </a:xfrm>
            <a:prstGeom prst="rect">
              <a:avLst/>
            </a:prstGeom>
          </p:spPr>
        </p:pic>
        <p:sp>
          <p:nvSpPr>
            <p:cNvPr id="17" name="object 15"/>
            <p:cNvSpPr/>
            <p:nvPr/>
          </p:nvSpPr>
          <p:spPr>
            <a:xfrm>
              <a:off x="3448975" y="2011333"/>
              <a:ext cx="726440" cy="479425"/>
            </a:xfrm>
            <a:custGeom>
              <a:avLst/>
              <a:gdLst/>
              <a:ahLst/>
              <a:cxnLst/>
              <a:rect l="l" t="t" r="r" b="b"/>
              <a:pathLst>
                <a:path w="726439" h="479425">
                  <a:moveTo>
                    <a:pt x="726430" y="0"/>
                  </a:moveTo>
                  <a:lnTo>
                    <a:pt x="547054" y="120290"/>
                  </a:lnTo>
                  <a:lnTo>
                    <a:pt x="384561" y="228405"/>
                  </a:lnTo>
                  <a:lnTo>
                    <a:pt x="239275" y="324183"/>
                  </a:lnTo>
                  <a:lnTo>
                    <a:pt x="111196" y="407623"/>
                  </a:lnTo>
                  <a:lnTo>
                    <a:pt x="0" y="478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91673" y="2440708"/>
              <a:ext cx="99670" cy="85874"/>
            </a:xfrm>
            <a:prstGeom prst="rect">
              <a:avLst/>
            </a:prstGeom>
          </p:spPr>
        </p:pic>
        <p:sp>
          <p:nvSpPr>
            <p:cNvPr id="19" name="object 17"/>
            <p:cNvSpPr/>
            <p:nvPr/>
          </p:nvSpPr>
          <p:spPr>
            <a:xfrm>
              <a:off x="4175405" y="2011333"/>
              <a:ext cx="2901950" cy="504190"/>
            </a:xfrm>
            <a:custGeom>
              <a:avLst/>
              <a:gdLst/>
              <a:ahLst/>
              <a:cxnLst/>
              <a:rect l="l" t="t" r="r" b="b"/>
              <a:pathLst>
                <a:path w="2901950" h="504189">
                  <a:moveTo>
                    <a:pt x="0" y="0"/>
                  </a:moveTo>
                  <a:lnTo>
                    <a:pt x="468486" y="82790"/>
                  </a:lnTo>
                  <a:lnTo>
                    <a:pt x="906779" y="159900"/>
                  </a:lnTo>
                  <a:lnTo>
                    <a:pt x="1314716" y="231327"/>
                  </a:lnTo>
                  <a:lnTo>
                    <a:pt x="1692622" y="297073"/>
                  </a:lnTo>
                  <a:lnTo>
                    <a:pt x="2040173" y="357299"/>
                  </a:lnTo>
                  <a:lnTo>
                    <a:pt x="2357529" y="411844"/>
                  </a:lnTo>
                  <a:lnTo>
                    <a:pt x="2644692" y="460706"/>
                  </a:lnTo>
                  <a:lnTo>
                    <a:pt x="2901662" y="50405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48174" y="2467494"/>
              <a:ext cx="95774" cy="88472"/>
            </a:xfrm>
            <a:prstGeom prst="rect">
              <a:avLst/>
            </a:prstGeom>
          </p:spPr>
        </p:pic>
      </p:grpSp>
      <p:sp>
        <p:nvSpPr>
          <p:cNvPr id="21" name="object 19"/>
          <p:cNvSpPr txBox="1"/>
          <p:nvPr/>
        </p:nvSpPr>
        <p:spPr>
          <a:xfrm>
            <a:off x="4497695" y="2700321"/>
            <a:ext cx="641350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getDate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2665874" y="2700321"/>
            <a:ext cx="728345" cy="255904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isLeap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3554424" y="2700321"/>
            <a:ext cx="752475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45"/>
              </a:spcBef>
            </a:pPr>
            <a:r>
              <a:rPr sz="1250" spc="15" dirty="0">
                <a:latin typeface="Times New Roman"/>
                <a:cs typeface="Times New Roman"/>
              </a:rPr>
              <a:t>weekDay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7000836" y="2700321"/>
            <a:ext cx="848994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Friday13th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8049493" y="2700321"/>
            <a:ext cx="1042035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MemorialDay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5308213" y="2700321"/>
            <a:ext cx="587375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zodiac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6028150" y="2700321"/>
            <a:ext cx="721360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nextDate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8" name="object 26"/>
          <p:cNvSpPr txBox="1"/>
          <p:nvPr/>
        </p:nvSpPr>
        <p:spPr>
          <a:xfrm>
            <a:off x="5128513" y="3343168"/>
            <a:ext cx="946785" cy="453390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243204" marR="135890" indent="-99695">
              <a:lnSpc>
                <a:spcPct val="102299"/>
              </a:lnSpc>
              <a:spcBef>
                <a:spcPts val="114"/>
              </a:spcBef>
            </a:pPr>
            <a:r>
              <a:rPr sz="1250" spc="10" dirty="0">
                <a:latin typeface="Arial"/>
                <a:cs typeface="Arial"/>
              </a:rPr>
              <a:t>Calendar  (Main)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29" name="object 27"/>
          <p:cNvGrpSpPr/>
          <p:nvPr/>
        </p:nvGrpSpPr>
        <p:grpSpPr>
          <a:xfrm>
            <a:off x="3029771" y="3792273"/>
            <a:ext cx="5541010" cy="548640"/>
            <a:chOff x="1603307" y="3618537"/>
            <a:chExt cx="5541010" cy="548640"/>
          </a:xfrm>
        </p:grpSpPr>
        <p:sp>
          <p:nvSpPr>
            <p:cNvPr id="30" name="object 28"/>
            <p:cNvSpPr/>
            <p:nvPr/>
          </p:nvSpPr>
          <p:spPr>
            <a:xfrm>
              <a:off x="4175405" y="3622347"/>
              <a:ext cx="3810" cy="447675"/>
            </a:xfrm>
            <a:custGeom>
              <a:avLst/>
              <a:gdLst/>
              <a:ahLst/>
              <a:cxnLst/>
              <a:rect l="l" t="t" r="r" b="b"/>
              <a:pathLst>
                <a:path w="3810" h="447675">
                  <a:moveTo>
                    <a:pt x="1623" y="-1947"/>
                  </a:moveTo>
                  <a:lnTo>
                    <a:pt x="1623" y="449181"/>
                  </a:lnTo>
                </a:path>
              </a:pathLst>
            </a:custGeom>
            <a:ln w="7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33362" y="4046528"/>
              <a:ext cx="89444" cy="90906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4175405" y="3622347"/>
              <a:ext cx="729615" cy="479425"/>
            </a:xfrm>
            <a:custGeom>
              <a:avLst/>
              <a:gdLst/>
              <a:ahLst/>
              <a:cxnLst/>
              <a:rect l="l" t="t" r="r" b="b"/>
              <a:pathLst>
                <a:path w="729614" h="479425">
                  <a:moveTo>
                    <a:pt x="0" y="0"/>
                  </a:moveTo>
                  <a:lnTo>
                    <a:pt x="180187" y="120290"/>
                  </a:lnTo>
                  <a:lnTo>
                    <a:pt x="343329" y="228405"/>
                  </a:lnTo>
                  <a:lnTo>
                    <a:pt x="489102" y="324183"/>
                  </a:lnTo>
                  <a:lnTo>
                    <a:pt x="617830" y="407623"/>
                  </a:lnTo>
                  <a:lnTo>
                    <a:pt x="729352" y="47905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62553" y="4051885"/>
              <a:ext cx="99670" cy="85549"/>
            </a:xfrm>
            <a:prstGeom prst="rect">
              <a:avLst/>
            </a:prstGeom>
          </p:spPr>
        </p:pic>
        <p:sp>
          <p:nvSpPr>
            <p:cNvPr id="34" name="object 32"/>
            <p:cNvSpPr/>
            <p:nvPr/>
          </p:nvSpPr>
          <p:spPr>
            <a:xfrm>
              <a:off x="4175405" y="3622347"/>
              <a:ext cx="1758314" cy="497840"/>
            </a:xfrm>
            <a:custGeom>
              <a:avLst/>
              <a:gdLst/>
              <a:ahLst/>
              <a:cxnLst/>
              <a:rect l="l" t="t" r="r" b="b"/>
              <a:pathLst>
                <a:path w="1758314" h="497839">
                  <a:moveTo>
                    <a:pt x="0" y="0"/>
                  </a:moveTo>
                  <a:lnTo>
                    <a:pt x="320765" y="92206"/>
                  </a:lnTo>
                  <a:lnTo>
                    <a:pt x="618155" y="177269"/>
                  </a:lnTo>
                  <a:lnTo>
                    <a:pt x="892494" y="255515"/>
                  </a:lnTo>
                  <a:lnTo>
                    <a:pt x="1143620" y="326455"/>
                  </a:lnTo>
                  <a:lnTo>
                    <a:pt x="1371532" y="390415"/>
                  </a:lnTo>
                  <a:lnTo>
                    <a:pt x="1576394" y="447395"/>
                  </a:lnTo>
                  <a:lnTo>
                    <a:pt x="1757879" y="497232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00496" y="4070715"/>
              <a:ext cx="98210" cy="86525"/>
            </a:xfrm>
            <a:prstGeom prst="rect">
              <a:avLst/>
            </a:prstGeom>
          </p:spPr>
        </p:pic>
        <p:sp>
          <p:nvSpPr>
            <p:cNvPr id="36" name="object 34"/>
            <p:cNvSpPr/>
            <p:nvPr/>
          </p:nvSpPr>
          <p:spPr>
            <a:xfrm>
              <a:off x="1669911" y="3622347"/>
              <a:ext cx="2505710" cy="502284"/>
            </a:xfrm>
            <a:custGeom>
              <a:avLst/>
              <a:gdLst/>
              <a:ahLst/>
              <a:cxnLst/>
              <a:rect l="l" t="t" r="r" b="b"/>
              <a:pathLst>
                <a:path w="2505710" h="502285">
                  <a:moveTo>
                    <a:pt x="2505494" y="0"/>
                  </a:moveTo>
                  <a:lnTo>
                    <a:pt x="2101777" y="82303"/>
                  </a:lnTo>
                  <a:lnTo>
                    <a:pt x="1723871" y="158926"/>
                  </a:lnTo>
                  <a:lnTo>
                    <a:pt x="1371776" y="230191"/>
                  </a:lnTo>
                  <a:lnTo>
                    <a:pt x="1045653" y="295774"/>
                  </a:lnTo>
                  <a:lnTo>
                    <a:pt x="745406" y="355676"/>
                  </a:lnTo>
                  <a:lnTo>
                    <a:pt x="471035" y="410058"/>
                  </a:lnTo>
                  <a:lnTo>
                    <a:pt x="222571" y="458921"/>
                  </a:lnTo>
                  <a:lnTo>
                    <a:pt x="0" y="50226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3307" y="4076560"/>
              <a:ext cx="96456" cy="87985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2569158" y="3622347"/>
              <a:ext cx="1606550" cy="495934"/>
            </a:xfrm>
            <a:custGeom>
              <a:avLst/>
              <a:gdLst/>
              <a:ahLst/>
              <a:cxnLst/>
              <a:rect l="l" t="t" r="r" b="b"/>
              <a:pathLst>
                <a:path w="1606550" h="495935">
                  <a:moveTo>
                    <a:pt x="1606246" y="0"/>
                  </a:moveTo>
                  <a:lnTo>
                    <a:pt x="1313726" y="91719"/>
                  </a:lnTo>
                  <a:lnTo>
                    <a:pt x="1042147" y="176620"/>
                  </a:lnTo>
                  <a:lnTo>
                    <a:pt x="791670" y="254379"/>
                  </a:lnTo>
                  <a:lnTo>
                    <a:pt x="562135" y="325157"/>
                  </a:lnTo>
                  <a:lnTo>
                    <a:pt x="353702" y="389117"/>
                  </a:lnTo>
                  <a:lnTo>
                    <a:pt x="166356" y="445934"/>
                  </a:lnTo>
                  <a:lnTo>
                    <a:pt x="0" y="495771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04130" y="4069092"/>
              <a:ext cx="98647" cy="85874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3448975" y="3622347"/>
              <a:ext cx="726440" cy="479425"/>
            </a:xfrm>
            <a:custGeom>
              <a:avLst/>
              <a:gdLst/>
              <a:ahLst/>
              <a:cxnLst/>
              <a:rect l="l" t="t" r="r" b="b"/>
              <a:pathLst>
                <a:path w="726439" h="479425">
                  <a:moveTo>
                    <a:pt x="726430" y="0"/>
                  </a:moveTo>
                  <a:lnTo>
                    <a:pt x="547054" y="120290"/>
                  </a:lnTo>
                  <a:lnTo>
                    <a:pt x="384561" y="228243"/>
                  </a:lnTo>
                  <a:lnTo>
                    <a:pt x="239275" y="324020"/>
                  </a:lnTo>
                  <a:lnTo>
                    <a:pt x="111196" y="407623"/>
                  </a:lnTo>
                  <a:lnTo>
                    <a:pt x="0" y="478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91673" y="4051723"/>
              <a:ext cx="99670" cy="85712"/>
            </a:xfrm>
            <a:prstGeom prst="rect">
              <a:avLst/>
            </a:prstGeom>
          </p:spPr>
        </p:pic>
        <p:sp>
          <p:nvSpPr>
            <p:cNvPr id="42" name="object 40"/>
            <p:cNvSpPr/>
            <p:nvPr/>
          </p:nvSpPr>
          <p:spPr>
            <a:xfrm>
              <a:off x="4175405" y="3622347"/>
              <a:ext cx="2901950" cy="504190"/>
            </a:xfrm>
            <a:custGeom>
              <a:avLst/>
              <a:gdLst/>
              <a:ahLst/>
              <a:cxnLst/>
              <a:rect l="l" t="t" r="r" b="b"/>
              <a:pathLst>
                <a:path w="2901950" h="504189">
                  <a:moveTo>
                    <a:pt x="0" y="0"/>
                  </a:moveTo>
                  <a:lnTo>
                    <a:pt x="468486" y="82790"/>
                  </a:lnTo>
                  <a:lnTo>
                    <a:pt x="906779" y="159737"/>
                  </a:lnTo>
                  <a:lnTo>
                    <a:pt x="1314716" y="231165"/>
                  </a:lnTo>
                  <a:lnTo>
                    <a:pt x="1692622" y="297073"/>
                  </a:lnTo>
                  <a:lnTo>
                    <a:pt x="2040173" y="357137"/>
                  </a:lnTo>
                  <a:lnTo>
                    <a:pt x="2357529" y="411681"/>
                  </a:lnTo>
                  <a:lnTo>
                    <a:pt x="2644692" y="460706"/>
                  </a:lnTo>
                  <a:lnTo>
                    <a:pt x="2901662" y="503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48174" y="4078508"/>
              <a:ext cx="95774" cy="88309"/>
            </a:xfrm>
            <a:prstGeom prst="rect">
              <a:avLst/>
            </a:prstGeom>
          </p:spPr>
        </p:pic>
      </p:grpSp>
      <p:sp>
        <p:nvSpPr>
          <p:cNvPr id="44" name="object 42"/>
          <p:cNvSpPr txBox="1"/>
          <p:nvPr/>
        </p:nvSpPr>
        <p:spPr>
          <a:xfrm>
            <a:off x="4497695" y="4311172"/>
            <a:ext cx="641350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getDate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2665874" y="4311172"/>
            <a:ext cx="728345" cy="255904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isLeap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6" name="object 44"/>
          <p:cNvSpPr txBox="1"/>
          <p:nvPr/>
        </p:nvSpPr>
        <p:spPr>
          <a:xfrm>
            <a:off x="3554424" y="4311172"/>
            <a:ext cx="752475" cy="255904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45"/>
              </a:spcBef>
            </a:pPr>
            <a:r>
              <a:rPr sz="1250" spc="15" dirty="0">
                <a:latin typeface="Times New Roman"/>
                <a:cs typeface="Times New Roman"/>
              </a:rPr>
              <a:t>weekDay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7" name="object 45"/>
          <p:cNvSpPr txBox="1"/>
          <p:nvPr/>
        </p:nvSpPr>
        <p:spPr>
          <a:xfrm>
            <a:off x="7000836" y="4311172"/>
            <a:ext cx="848994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Friday13th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8049493" y="4311172"/>
            <a:ext cx="1042035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MemorialDay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5308213" y="4311172"/>
            <a:ext cx="587375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zodiac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0" name="object 48"/>
          <p:cNvSpPr txBox="1"/>
          <p:nvPr/>
        </p:nvSpPr>
        <p:spPr>
          <a:xfrm>
            <a:off x="6028150" y="4311172"/>
            <a:ext cx="721360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nextDate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1" name="object 49"/>
          <p:cNvSpPr txBox="1"/>
          <p:nvPr/>
        </p:nvSpPr>
        <p:spPr>
          <a:xfrm>
            <a:off x="5128513" y="4954116"/>
            <a:ext cx="946785" cy="453390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243204" marR="135890" indent="-99695">
              <a:lnSpc>
                <a:spcPct val="102299"/>
              </a:lnSpc>
              <a:spcBef>
                <a:spcPts val="114"/>
              </a:spcBef>
            </a:pPr>
            <a:r>
              <a:rPr sz="1250" spc="10" dirty="0">
                <a:latin typeface="Arial"/>
                <a:cs typeface="Arial"/>
              </a:rPr>
              <a:t>Calendar  (Main)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52" name="object 50"/>
          <p:cNvGrpSpPr/>
          <p:nvPr/>
        </p:nvGrpSpPr>
        <p:grpSpPr>
          <a:xfrm>
            <a:off x="3029771" y="5405083"/>
            <a:ext cx="5541010" cy="546735"/>
            <a:chOff x="1603307" y="5231347"/>
            <a:chExt cx="5541010" cy="546735"/>
          </a:xfrm>
        </p:grpSpPr>
        <p:sp>
          <p:nvSpPr>
            <p:cNvPr id="53" name="object 51"/>
            <p:cNvSpPr/>
            <p:nvPr/>
          </p:nvSpPr>
          <p:spPr>
            <a:xfrm>
              <a:off x="4175405" y="5233295"/>
              <a:ext cx="3810" cy="447675"/>
            </a:xfrm>
            <a:custGeom>
              <a:avLst/>
              <a:gdLst/>
              <a:ahLst/>
              <a:cxnLst/>
              <a:rect l="l" t="t" r="r" b="b"/>
              <a:pathLst>
                <a:path w="3810" h="447675">
                  <a:moveTo>
                    <a:pt x="1623" y="-1947"/>
                  </a:moveTo>
                  <a:lnTo>
                    <a:pt x="1623" y="449246"/>
                  </a:lnTo>
                </a:path>
              </a:pathLst>
            </a:custGeom>
            <a:ln w="7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133362" y="5657509"/>
              <a:ext cx="89444" cy="90875"/>
            </a:xfrm>
            <a:prstGeom prst="rect">
              <a:avLst/>
            </a:prstGeom>
          </p:spPr>
        </p:pic>
        <p:sp>
          <p:nvSpPr>
            <p:cNvPr id="55" name="object 53"/>
            <p:cNvSpPr/>
            <p:nvPr/>
          </p:nvSpPr>
          <p:spPr>
            <a:xfrm>
              <a:off x="4175405" y="5233295"/>
              <a:ext cx="729615" cy="479425"/>
            </a:xfrm>
            <a:custGeom>
              <a:avLst/>
              <a:gdLst/>
              <a:ahLst/>
              <a:cxnLst/>
              <a:rect l="l" t="t" r="r" b="b"/>
              <a:pathLst>
                <a:path w="729614" h="479425">
                  <a:moveTo>
                    <a:pt x="0" y="0"/>
                  </a:moveTo>
                  <a:lnTo>
                    <a:pt x="180187" y="120306"/>
                  </a:lnTo>
                  <a:lnTo>
                    <a:pt x="343329" y="228340"/>
                  </a:lnTo>
                  <a:lnTo>
                    <a:pt x="489102" y="324150"/>
                  </a:lnTo>
                  <a:lnTo>
                    <a:pt x="617830" y="407688"/>
                  </a:lnTo>
                  <a:lnTo>
                    <a:pt x="729352" y="478985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62553" y="5662752"/>
              <a:ext cx="99670" cy="85631"/>
            </a:xfrm>
            <a:prstGeom prst="rect">
              <a:avLst/>
            </a:prstGeom>
          </p:spPr>
        </p:pic>
        <p:sp>
          <p:nvSpPr>
            <p:cNvPr id="57" name="object 55"/>
            <p:cNvSpPr/>
            <p:nvPr/>
          </p:nvSpPr>
          <p:spPr>
            <a:xfrm>
              <a:off x="4175405" y="5233295"/>
              <a:ext cx="1758314" cy="497840"/>
            </a:xfrm>
            <a:custGeom>
              <a:avLst/>
              <a:gdLst/>
              <a:ahLst/>
              <a:cxnLst/>
              <a:rect l="l" t="t" r="r" b="b"/>
              <a:pathLst>
                <a:path w="1758314" h="497839">
                  <a:moveTo>
                    <a:pt x="0" y="0"/>
                  </a:moveTo>
                  <a:lnTo>
                    <a:pt x="320765" y="92190"/>
                  </a:lnTo>
                  <a:lnTo>
                    <a:pt x="618155" y="177334"/>
                  </a:lnTo>
                  <a:lnTo>
                    <a:pt x="892494" y="255434"/>
                  </a:lnTo>
                  <a:lnTo>
                    <a:pt x="1143620" y="326472"/>
                  </a:lnTo>
                  <a:lnTo>
                    <a:pt x="1371532" y="390464"/>
                  </a:lnTo>
                  <a:lnTo>
                    <a:pt x="1576394" y="447411"/>
                  </a:lnTo>
                  <a:lnTo>
                    <a:pt x="1757879" y="497297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00496" y="5681648"/>
              <a:ext cx="98210" cy="86459"/>
            </a:xfrm>
            <a:prstGeom prst="rect">
              <a:avLst/>
            </a:prstGeom>
          </p:spPr>
        </p:pic>
        <p:sp>
          <p:nvSpPr>
            <p:cNvPr id="59" name="object 57"/>
            <p:cNvSpPr/>
            <p:nvPr/>
          </p:nvSpPr>
          <p:spPr>
            <a:xfrm>
              <a:off x="1669911" y="5233295"/>
              <a:ext cx="2505710" cy="502284"/>
            </a:xfrm>
            <a:custGeom>
              <a:avLst/>
              <a:gdLst/>
              <a:ahLst/>
              <a:cxnLst/>
              <a:rect l="l" t="t" r="r" b="b"/>
              <a:pathLst>
                <a:path w="2505710" h="502285">
                  <a:moveTo>
                    <a:pt x="2505494" y="0"/>
                  </a:moveTo>
                  <a:lnTo>
                    <a:pt x="2101777" y="82287"/>
                  </a:lnTo>
                  <a:lnTo>
                    <a:pt x="1723871" y="159007"/>
                  </a:lnTo>
                  <a:lnTo>
                    <a:pt x="1371776" y="230142"/>
                  </a:lnTo>
                  <a:lnTo>
                    <a:pt x="1045653" y="295709"/>
                  </a:lnTo>
                  <a:lnTo>
                    <a:pt x="745406" y="355708"/>
                  </a:lnTo>
                  <a:lnTo>
                    <a:pt x="471035" y="410123"/>
                  </a:lnTo>
                  <a:lnTo>
                    <a:pt x="222571" y="458986"/>
                  </a:lnTo>
                  <a:lnTo>
                    <a:pt x="0" y="502264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5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03307" y="5687443"/>
              <a:ext cx="96456" cy="87985"/>
            </a:xfrm>
            <a:prstGeom prst="rect">
              <a:avLst/>
            </a:prstGeom>
          </p:spPr>
        </p:pic>
        <p:sp>
          <p:nvSpPr>
            <p:cNvPr id="61" name="object 59"/>
            <p:cNvSpPr/>
            <p:nvPr/>
          </p:nvSpPr>
          <p:spPr>
            <a:xfrm>
              <a:off x="2569158" y="5233295"/>
              <a:ext cx="1606550" cy="495934"/>
            </a:xfrm>
            <a:custGeom>
              <a:avLst/>
              <a:gdLst/>
              <a:ahLst/>
              <a:cxnLst/>
              <a:rect l="l" t="t" r="r" b="b"/>
              <a:pathLst>
                <a:path w="1606550" h="495935">
                  <a:moveTo>
                    <a:pt x="1606246" y="0"/>
                  </a:moveTo>
                  <a:lnTo>
                    <a:pt x="1313726" y="91784"/>
                  </a:lnTo>
                  <a:lnTo>
                    <a:pt x="1042147" y="176571"/>
                  </a:lnTo>
                  <a:lnTo>
                    <a:pt x="791670" y="254379"/>
                  </a:lnTo>
                  <a:lnTo>
                    <a:pt x="562135" y="325222"/>
                  </a:lnTo>
                  <a:lnTo>
                    <a:pt x="353702" y="389068"/>
                  </a:lnTo>
                  <a:lnTo>
                    <a:pt x="166356" y="445918"/>
                  </a:lnTo>
                  <a:lnTo>
                    <a:pt x="0" y="495803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04130" y="5679960"/>
              <a:ext cx="98647" cy="85907"/>
            </a:xfrm>
            <a:prstGeom prst="rect">
              <a:avLst/>
            </a:prstGeom>
          </p:spPr>
        </p:pic>
        <p:sp>
          <p:nvSpPr>
            <p:cNvPr id="63" name="object 61"/>
            <p:cNvSpPr/>
            <p:nvPr/>
          </p:nvSpPr>
          <p:spPr>
            <a:xfrm>
              <a:off x="3448975" y="5233295"/>
              <a:ext cx="726440" cy="479425"/>
            </a:xfrm>
            <a:custGeom>
              <a:avLst/>
              <a:gdLst/>
              <a:ahLst/>
              <a:cxnLst/>
              <a:rect l="l" t="t" r="r" b="b"/>
              <a:pathLst>
                <a:path w="726439" h="479425">
                  <a:moveTo>
                    <a:pt x="726430" y="0"/>
                  </a:moveTo>
                  <a:lnTo>
                    <a:pt x="547054" y="120257"/>
                  </a:lnTo>
                  <a:lnTo>
                    <a:pt x="384561" y="228291"/>
                  </a:lnTo>
                  <a:lnTo>
                    <a:pt x="239275" y="324069"/>
                  </a:lnTo>
                  <a:lnTo>
                    <a:pt x="111196" y="407590"/>
                  </a:lnTo>
                  <a:lnTo>
                    <a:pt x="0" y="478888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91673" y="5662671"/>
              <a:ext cx="99670" cy="85713"/>
            </a:xfrm>
            <a:prstGeom prst="rect">
              <a:avLst/>
            </a:prstGeom>
          </p:spPr>
        </p:pic>
        <p:sp>
          <p:nvSpPr>
            <p:cNvPr id="65" name="object 63"/>
            <p:cNvSpPr/>
            <p:nvPr/>
          </p:nvSpPr>
          <p:spPr>
            <a:xfrm>
              <a:off x="4175405" y="5233295"/>
              <a:ext cx="2901950" cy="504190"/>
            </a:xfrm>
            <a:custGeom>
              <a:avLst/>
              <a:gdLst/>
              <a:ahLst/>
              <a:cxnLst/>
              <a:rect l="l" t="t" r="r" b="b"/>
              <a:pathLst>
                <a:path w="2901950" h="504189">
                  <a:moveTo>
                    <a:pt x="0" y="0"/>
                  </a:moveTo>
                  <a:lnTo>
                    <a:pt x="468486" y="82709"/>
                  </a:lnTo>
                  <a:lnTo>
                    <a:pt x="906779" y="159770"/>
                  </a:lnTo>
                  <a:lnTo>
                    <a:pt x="1314716" y="231213"/>
                  </a:lnTo>
                  <a:lnTo>
                    <a:pt x="1692622" y="297024"/>
                  </a:lnTo>
                  <a:lnTo>
                    <a:pt x="2040173" y="357185"/>
                  </a:lnTo>
                  <a:lnTo>
                    <a:pt x="2357529" y="411730"/>
                  </a:lnTo>
                  <a:lnTo>
                    <a:pt x="2644692" y="460642"/>
                  </a:lnTo>
                  <a:lnTo>
                    <a:pt x="2901662" y="503920"/>
                  </a:lnTo>
                </a:path>
              </a:pathLst>
            </a:custGeom>
            <a:ln w="38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048174" y="5689440"/>
              <a:ext cx="95774" cy="88391"/>
            </a:xfrm>
            <a:prstGeom prst="rect">
              <a:avLst/>
            </a:prstGeom>
          </p:spPr>
        </p:pic>
      </p:grpSp>
      <p:sp>
        <p:nvSpPr>
          <p:cNvPr id="67" name="object 65"/>
          <p:cNvSpPr txBox="1"/>
          <p:nvPr/>
        </p:nvSpPr>
        <p:spPr>
          <a:xfrm>
            <a:off x="4497695" y="5922128"/>
            <a:ext cx="641350" cy="255904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getDate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8" name="object 66"/>
          <p:cNvSpPr txBox="1"/>
          <p:nvPr/>
        </p:nvSpPr>
        <p:spPr>
          <a:xfrm>
            <a:off x="2665874" y="5922128"/>
            <a:ext cx="728345" cy="255904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isLeap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9" name="object 67"/>
          <p:cNvSpPr txBox="1"/>
          <p:nvPr/>
        </p:nvSpPr>
        <p:spPr>
          <a:xfrm>
            <a:off x="3554424" y="5922128"/>
            <a:ext cx="752475" cy="255904"/>
          </a:xfrm>
          <a:prstGeom prst="rect">
            <a:avLst/>
          </a:prstGeom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45"/>
              </a:spcBef>
            </a:pPr>
            <a:r>
              <a:rPr sz="1250" spc="15" dirty="0">
                <a:latin typeface="Times New Roman"/>
                <a:cs typeface="Times New Roman"/>
              </a:rPr>
              <a:t>weekDay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0" name="object 68"/>
          <p:cNvSpPr txBox="1"/>
          <p:nvPr/>
        </p:nvSpPr>
        <p:spPr>
          <a:xfrm>
            <a:off x="7000836" y="5922128"/>
            <a:ext cx="848994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Friday13th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1" name="object 69"/>
          <p:cNvSpPr txBox="1"/>
          <p:nvPr/>
        </p:nvSpPr>
        <p:spPr>
          <a:xfrm>
            <a:off x="8049493" y="5922128"/>
            <a:ext cx="1042035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MemorialDay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2" name="object 70"/>
          <p:cNvSpPr txBox="1"/>
          <p:nvPr/>
        </p:nvSpPr>
        <p:spPr>
          <a:xfrm>
            <a:off x="5308213" y="5922128"/>
            <a:ext cx="587375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zodiac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3" name="object 71"/>
          <p:cNvSpPr txBox="1"/>
          <p:nvPr/>
        </p:nvSpPr>
        <p:spPr>
          <a:xfrm>
            <a:off x="6028150" y="5922128"/>
            <a:ext cx="721360" cy="255904"/>
          </a:xfrm>
          <a:prstGeom prst="rect">
            <a:avLst/>
          </a:prstGeom>
          <a:solidFill>
            <a:srgbClr val="DDDDDD"/>
          </a:solidFill>
          <a:ln w="3896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spc="10" dirty="0">
                <a:latin typeface="Times New Roman"/>
                <a:cs typeface="Times New Roman"/>
              </a:rPr>
              <a:t>nextDate</a:t>
            </a:r>
            <a:endParaRPr sz="12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03869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Integration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1799589" indent="-342900">
              <a:lnSpc>
                <a:spcPts val="2800"/>
              </a:lnSpc>
              <a:spcBef>
                <a:spcPts val="26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Breadth-first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traversal</a:t>
            </a:r>
            <a:r>
              <a:rPr lang="en-US" sz="2400" spc="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functional </a:t>
            </a:r>
            <a:r>
              <a:rPr lang="en-US" sz="2400" spc="-65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decomposition tree.</a:t>
            </a:r>
            <a:endParaRPr lang="en-US" sz="2400" dirty="0">
              <a:cs typeface="Arial"/>
            </a:endParaRPr>
          </a:p>
          <a:p>
            <a:pPr marL="355600" marR="5080" indent="-342900">
              <a:lnSpc>
                <a:spcPct val="99400"/>
              </a:lnSpc>
              <a:spcBef>
                <a:spcPts val="53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First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step: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Check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main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program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logic,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with </a:t>
            </a:r>
            <a:r>
              <a:rPr lang="en-US" sz="2400" dirty="0">
                <a:cs typeface="Arial"/>
              </a:rPr>
              <a:t>all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called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units </a:t>
            </a:r>
            <a:r>
              <a:rPr lang="en-US" sz="2400" dirty="0">
                <a:cs typeface="Arial"/>
              </a:rPr>
              <a:t>replaced by </a:t>
            </a:r>
            <a:r>
              <a:rPr lang="en-US" sz="2400" spc="-5" dirty="0">
                <a:cs typeface="Arial"/>
              </a:rPr>
              <a:t>stubs that </a:t>
            </a:r>
            <a:r>
              <a:rPr lang="en-US" sz="2400" dirty="0">
                <a:cs typeface="Arial"/>
              </a:rPr>
              <a:t>always </a:t>
            </a:r>
            <a:r>
              <a:rPr lang="en-US" sz="2400" spc="-5" dirty="0">
                <a:cs typeface="Arial"/>
              </a:rPr>
              <a:t>return </a:t>
            </a:r>
            <a:r>
              <a:rPr lang="en-US" sz="2400" dirty="0">
                <a:cs typeface="Arial"/>
              </a:rPr>
              <a:t>correct </a:t>
            </a:r>
            <a:r>
              <a:rPr lang="en-US" sz="2400" spc="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values.</a:t>
            </a: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Move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down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one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level</a:t>
            </a: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replace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one</a:t>
            </a:r>
            <a:r>
              <a:rPr lang="en-US" sz="2000" spc="-5" dirty="0">
                <a:cs typeface="Arial"/>
              </a:rPr>
              <a:t> stub</a:t>
            </a:r>
            <a:r>
              <a:rPr lang="en-US" sz="2000" dirty="0">
                <a:cs typeface="Arial"/>
              </a:rPr>
              <a:t> at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</a:t>
            </a:r>
            <a:r>
              <a:rPr lang="en-US" sz="2000" spc="-5" dirty="0">
                <a:cs typeface="Arial"/>
              </a:rPr>
              <a:t> time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with actual </a:t>
            </a:r>
            <a:r>
              <a:rPr lang="en-US" sz="2000" dirty="0">
                <a:cs typeface="Arial"/>
              </a:rPr>
              <a:t>code.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any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fault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must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in</a:t>
            </a:r>
            <a:r>
              <a:rPr lang="en-US" sz="2000" spc="-5" dirty="0">
                <a:cs typeface="Arial"/>
              </a:rPr>
              <a:t> the</a:t>
            </a:r>
            <a:r>
              <a:rPr lang="en-US" sz="2000" dirty="0">
                <a:cs typeface="Arial"/>
              </a:rPr>
              <a:t> newly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integrated </a:t>
            </a:r>
            <a:r>
              <a:rPr lang="en-US" sz="2000" dirty="0">
                <a:cs typeface="Arial"/>
              </a:rPr>
              <a:t>unit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79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</a:t>
            </a:r>
            <a:r>
              <a:rPr lang="en-US" dirty="0"/>
              <a:t>Study </a:t>
            </a:r>
            <a:r>
              <a:rPr lang="en-US" dirty="0">
                <a:sym typeface="Symbol" charset="0"/>
              </a:rPr>
              <a:t>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Mars Climate Orbiter </a:t>
            </a:r>
            <a:endParaRPr lang="en-US" sz="4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2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Integration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Reverse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top-down integration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Start</a:t>
            </a:r>
            <a:r>
              <a:rPr lang="en-US" sz="2400" dirty="0">
                <a:cs typeface="Arial"/>
              </a:rPr>
              <a:t> at leaves</a:t>
            </a:r>
            <a:r>
              <a:rPr lang="en-US" sz="2400" spc="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functional</a:t>
            </a:r>
            <a:r>
              <a:rPr lang="en-US" sz="2400" spc="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decomposition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tree.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Driver</a:t>
            </a:r>
            <a:r>
              <a:rPr lang="en-US" sz="2400" spc="-4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units...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2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call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next</a:t>
            </a:r>
            <a:r>
              <a:rPr lang="en-US" sz="2000" spc="-3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level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unit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serve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as</a:t>
            </a:r>
            <a:r>
              <a:rPr lang="en-US" sz="2000" spc="-2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small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test</a:t>
            </a:r>
            <a:r>
              <a:rPr lang="en-US" sz="2000" spc="-2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bed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“drive”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 </a:t>
            </a:r>
            <a:r>
              <a:rPr lang="en-US" sz="2000" dirty="0">
                <a:cs typeface="Arial"/>
              </a:rPr>
              <a:t>unit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with inputs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drivers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know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expected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outputs</a:t>
            </a:r>
            <a:endParaRPr lang="en-US" sz="2000" dirty="0">
              <a:cs typeface="Arial"/>
            </a:endParaRPr>
          </a:p>
          <a:p>
            <a:pPr marL="355600" marR="411480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As </a:t>
            </a:r>
            <a:r>
              <a:rPr lang="en-US" sz="2400" spc="-5" dirty="0">
                <a:cs typeface="Arial"/>
              </a:rPr>
              <a:t>with top-down integration, </a:t>
            </a:r>
            <a:r>
              <a:rPr lang="en-US" sz="2400" dirty="0">
                <a:cs typeface="Arial"/>
              </a:rPr>
              <a:t>one driver unit at a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time </a:t>
            </a:r>
            <a:r>
              <a:rPr lang="en-US" sz="2400" dirty="0">
                <a:cs typeface="Arial"/>
              </a:rPr>
              <a:t>is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replaced </a:t>
            </a:r>
            <a:r>
              <a:rPr lang="en-US" sz="2400" spc="-5" dirty="0">
                <a:cs typeface="Arial"/>
              </a:rPr>
              <a:t>with actual</a:t>
            </a:r>
            <a:r>
              <a:rPr lang="en-US" sz="2400" dirty="0">
                <a:cs typeface="Arial"/>
              </a:rPr>
              <a:t> code.</a:t>
            </a:r>
          </a:p>
          <a:p>
            <a:pPr marL="355600" marR="598805" indent="-342900">
              <a:lnSpc>
                <a:spcPct val="101499"/>
              </a:lnSpc>
              <a:spcBef>
                <a:spcPts val="47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Any </a:t>
            </a:r>
            <a:r>
              <a:rPr lang="en-US" sz="2400" spc="-5" dirty="0">
                <a:cs typeface="Arial"/>
              </a:rPr>
              <a:t>fault </a:t>
            </a:r>
            <a:r>
              <a:rPr lang="en-US" sz="2400" dirty="0">
                <a:cs typeface="Arial"/>
              </a:rPr>
              <a:t>is (most likely) in </a:t>
            </a:r>
            <a:r>
              <a:rPr lang="en-US" sz="2400" spc="-5" dirty="0">
                <a:cs typeface="Arial"/>
              </a:rPr>
              <a:t>the </a:t>
            </a:r>
            <a:r>
              <a:rPr lang="en-US" sz="2400" dirty="0">
                <a:cs typeface="Arial"/>
              </a:rPr>
              <a:t>newly </a:t>
            </a:r>
            <a:r>
              <a:rPr lang="en-US" sz="2400" spc="-5" dirty="0">
                <a:cs typeface="Arial"/>
              </a:rPr>
              <a:t>integrated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446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and Bottom-Up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Both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depend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on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throwaway</a:t>
            </a:r>
            <a:r>
              <a:rPr lang="en-US" spc="-10" dirty="0">
                <a:cs typeface="Arial"/>
              </a:rPr>
              <a:t> </a:t>
            </a:r>
            <a:r>
              <a:rPr lang="en-US" dirty="0" smtClean="0">
                <a:cs typeface="Arial"/>
              </a:rPr>
              <a:t>code.</a:t>
            </a:r>
          </a:p>
          <a:p>
            <a:pPr marL="812800" lvl="1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dirty="0" smtClean="0">
                <a:cs typeface="Arial"/>
              </a:rPr>
              <a:t>drivers</a:t>
            </a:r>
            <a:r>
              <a:rPr lang="en-US" spc="-15" dirty="0" smtClean="0">
                <a:cs typeface="Arial"/>
              </a:rPr>
              <a:t> </a:t>
            </a:r>
            <a:r>
              <a:rPr lang="en-US" dirty="0">
                <a:cs typeface="Arial"/>
              </a:rPr>
              <a:t>are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usually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more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complex</a:t>
            </a:r>
            <a:r>
              <a:rPr lang="en-US" spc="-15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than stubs</a:t>
            </a:r>
            <a:endParaRPr lang="en-US" dirty="0">
              <a:cs typeface="Arial"/>
            </a:endParaRPr>
          </a:p>
          <a:p>
            <a:pPr marL="355600" marR="5080" indent="-342900">
              <a:lnSpc>
                <a:spcPct val="101499"/>
              </a:lnSpc>
              <a:spcBef>
                <a:spcPts val="55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Both</a:t>
            </a:r>
            <a:r>
              <a:rPr lang="en-US" dirty="0">
                <a:cs typeface="Arial"/>
              </a:rPr>
              <a:t> </a:t>
            </a:r>
            <a:r>
              <a:rPr lang="en-US" spc="-5" dirty="0">
                <a:cs typeface="Arial"/>
              </a:rPr>
              <a:t>test</a:t>
            </a:r>
            <a:r>
              <a:rPr lang="en-US" dirty="0">
                <a:cs typeface="Arial"/>
              </a:rPr>
              <a:t> just </a:t>
            </a:r>
            <a:r>
              <a:rPr lang="en-US" spc="-5" dirty="0">
                <a:cs typeface="Arial"/>
              </a:rPr>
              <a:t>the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interface</a:t>
            </a:r>
            <a:r>
              <a:rPr lang="en-US" dirty="0">
                <a:cs typeface="Arial"/>
              </a:rPr>
              <a:t> </a:t>
            </a:r>
            <a:r>
              <a:rPr lang="en-US" spc="-5" dirty="0">
                <a:cs typeface="Arial"/>
              </a:rPr>
              <a:t>between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two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units</a:t>
            </a:r>
            <a:r>
              <a:rPr lang="en-US" dirty="0">
                <a:cs typeface="Arial"/>
              </a:rPr>
              <a:t> at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a </a:t>
            </a:r>
            <a:r>
              <a:rPr lang="en-US" spc="-65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time.</a:t>
            </a:r>
            <a:endParaRPr lang="en-US" dirty="0">
              <a:cs typeface="Arial"/>
            </a:endParaRPr>
          </a:p>
          <a:p>
            <a:pPr marL="355600" marR="378460" indent="-342900">
              <a:lnSpc>
                <a:spcPct val="101499"/>
              </a:lnSpc>
              <a:spcBef>
                <a:spcPts val="455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In Bottom-Up integration, </a:t>
            </a:r>
            <a:r>
              <a:rPr lang="en-US" dirty="0">
                <a:cs typeface="Arial"/>
              </a:rPr>
              <a:t>a driver might simply </a:t>
            </a:r>
            <a:r>
              <a:rPr lang="en-US" spc="-655" dirty="0">
                <a:cs typeface="Arial"/>
              </a:rPr>
              <a:t> </a:t>
            </a:r>
            <a:r>
              <a:rPr lang="en-US" dirty="0">
                <a:cs typeface="Arial"/>
              </a:rPr>
              <a:t>reuse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unit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level</a:t>
            </a:r>
            <a:r>
              <a:rPr lang="en-US" spc="-5" dirty="0">
                <a:cs typeface="Arial"/>
              </a:rPr>
              <a:t> tests for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 </a:t>
            </a:r>
            <a:r>
              <a:rPr lang="en-US" spc="-5" dirty="0">
                <a:cs typeface="MS PGothic"/>
              </a:rPr>
              <a:t>“</a:t>
            </a:r>
            <a:r>
              <a:rPr lang="en-US" spc="-5" dirty="0">
                <a:cs typeface="Arial"/>
              </a:rPr>
              <a:t>lower</a:t>
            </a:r>
            <a:r>
              <a:rPr lang="en-US" spc="-5" dirty="0">
                <a:cs typeface="MS PGothic"/>
              </a:rPr>
              <a:t>”</a:t>
            </a:r>
            <a:r>
              <a:rPr lang="en-US" spc="-70" dirty="0">
                <a:cs typeface="MS PGothic"/>
              </a:rPr>
              <a:t> </a:t>
            </a:r>
            <a:r>
              <a:rPr lang="en-US" spc="-5" dirty="0">
                <a:cs typeface="Arial"/>
              </a:rPr>
              <a:t>unit.</a:t>
            </a:r>
            <a:endParaRPr lang="en-US" dirty="0">
              <a:cs typeface="Arial"/>
            </a:endParaRPr>
          </a:p>
          <a:p>
            <a:pPr marL="355600" marR="664845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Fan-in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and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fan-out</a:t>
            </a:r>
            <a:r>
              <a:rPr lang="en-US" dirty="0">
                <a:cs typeface="Arial"/>
              </a:rPr>
              <a:t> in</a:t>
            </a:r>
            <a:r>
              <a:rPr lang="en-US" spc="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decomposition</a:t>
            </a:r>
            <a:r>
              <a:rPr lang="en-US" spc="5" dirty="0">
                <a:cs typeface="Arial"/>
              </a:rPr>
              <a:t> </a:t>
            </a:r>
            <a:r>
              <a:rPr lang="en-US" spc="-5" dirty="0">
                <a:cs typeface="Arial"/>
              </a:rPr>
              <a:t>tree </a:t>
            </a:r>
            <a:r>
              <a:rPr lang="en-US" spc="-650" dirty="0">
                <a:cs typeface="Arial"/>
              </a:rPr>
              <a:t> </a:t>
            </a:r>
            <a:r>
              <a:rPr lang="en-US" spc="-5" dirty="0">
                <a:cs typeface="Arial"/>
              </a:rPr>
              <a:t>results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is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some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redundancy.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18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 of Bottom-Up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42</a:t>
            </a:fld>
            <a:endParaRPr lang="en-US"/>
          </a:p>
        </p:txBody>
      </p:sp>
      <p:sp>
        <p:nvSpPr>
          <p:cNvPr id="5" name="object 2"/>
          <p:cNvSpPr txBox="1"/>
          <p:nvPr/>
        </p:nvSpPr>
        <p:spPr>
          <a:xfrm>
            <a:off x="4875259" y="1893359"/>
            <a:ext cx="1102995" cy="525780"/>
          </a:xfrm>
          <a:prstGeom prst="rect">
            <a:avLst/>
          </a:prstGeom>
          <a:solidFill>
            <a:srgbClr val="DDDDDD"/>
          </a:solidFill>
          <a:ln w="4521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283210" marR="160020" indent="-116205">
              <a:lnSpc>
                <a:spcPct val="102099"/>
              </a:lnSpc>
              <a:spcBef>
                <a:spcPts val="135"/>
              </a:spcBef>
            </a:pPr>
            <a:r>
              <a:rPr sz="1450" spc="15" dirty="0">
                <a:latin typeface="Arial"/>
                <a:cs typeface="Arial"/>
              </a:rPr>
              <a:t>Calendar  (Main)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4544201" y="3714568"/>
            <a:ext cx="882650" cy="296545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Times New Roman"/>
                <a:cs typeface="Times New Roman"/>
              </a:rPr>
              <a:t>getDigits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3067658" y="4265137"/>
            <a:ext cx="1445895" cy="296545"/>
          </a:xfrm>
          <a:prstGeom prst="rect">
            <a:avLst/>
          </a:prstGeom>
          <a:solidFill>
            <a:srgbClr val="DDDDDD"/>
          </a:solidFill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Times New Roman"/>
                <a:cs typeface="Times New Roman"/>
              </a:rPr>
              <a:t>lastDayOfMonth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3259089" y="3714568"/>
            <a:ext cx="1062990" cy="296545"/>
          </a:xfrm>
          <a:prstGeom prst="rect">
            <a:avLst/>
          </a:prstGeom>
          <a:solidFill>
            <a:srgbClr val="DDDDDD"/>
          </a:solidFill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Times New Roman"/>
                <a:cs typeface="Times New Roman"/>
              </a:rPr>
              <a:t>isValidDate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3117440" y="4815706"/>
            <a:ext cx="1346835" cy="296545"/>
          </a:xfrm>
          <a:prstGeom prst="rect">
            <a:avLst/>
          </a:prstGeom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65"/>
              </a:spcBef>
            </a:pPr>
            <a:r>
              <a:rPr sz="1450" spc="20" dirty="0">
                <a:latin typeface="Times New Roman"/>
                <a:cs typeface="Times New Roman"/>
              </a:rPr>
              <a:t>dateToDaynum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5653839" y="3735743"/>
            <a:ext cx="1378585" cy="296545"/>
          </a:xfrm>
          <a:prstGeom prst="rect">
            <a:avLst/>
          </a:prstGeom>
          <a:solidFill>
            <a:srgbClr val="DDDDDD"/>
          </a:solidFill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65"/>
              </a:spcBef>
            </a:pPr>
            <a:r>
              <a:rPr sz="1450" spc="20" dirty="0">
                <a:latin typeface="Times New Roman"/>
                <a:cs typeface="Times New Roman"/>
              </a:rPr>
              <a:t>DaynumToDate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8417064" y="3714568"/>
            <a:ext cx="934085" cy="296545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Times New Roman"/>
                <a:cs typeface="Times New Roman"/>
              </a:rPr>
              <a:t>isMonday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7146151" y="3735988"/>
            <a:ext cx="808355" cy="296545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Times New Roman"/>
                <a:cs typeface="Times New Roman"/>
              </a:rPr>
              <a:t>isFriday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13" name="object 10"/>
          <p:cNvGrpSpPr/>
          <p:nvPr/>
        </p:nvGrpSpPr>
        <p:grpSpPr>
          <a:xfrm>
            <a:off x="2430840" y="2414073"/>
            <a:ext cx="6509384" cy="2402205"/>
            <a:chOff x="1059240" y="2276688"/>
            <a:chExt cx="6509384" cy="2402205"/>
          </a:xfrm>
        </p:grpSpPr>
        <p:sp>
          <p:nvSpPr>
            <p:cNvPr id="14" name="object 11"/>
            <p:cNvSpPr/>
            <p:nvPr/>
          </p:nvSpPr>
          <p:spPr>
            <a:xfrm>
              <a:off x="4054980" y="2281133"/>
              <a:ext cx="3810" cy="518795"/>
            </a:xfrm>
            <a:custGeom>
              <a:avLst/>
              <a:gdLst/>
              <a:ahLst/>
              <a:cxnLst/>
              <a:rect l="l" t="t" r="r" b="b"/>
              <a:pathLst>
                <a:path w="3810" h="518794">
                  <a:moveTo>
                    <a:pt x="1890" y="-2268"/>
                  </a:moveTo>
                  <a:lnTo>
                    <a:pt x="1890" y="521027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6011" y="2773163"/>
              <a:ext cx="104175" cy="105407"/>
            </a:xfrm>
            <a:prstGeom prst="rect">
              <a:avLst/>
            </a:prstGeom>
          </p:spPr>
        </p:pic>
        <p:sp>
          <p:nvSpPr>
            <p:cNvPr id="16" name="object 13"/>
            <p:cNvSpPr/>
            <p:nvPr/>
          </p:nvSpPr>
          <p:spPr>
            <a:xfrm>
              <a:off x="4054980" y="2281133"/>
              <a:ext cx="849630" cy="555625"/>
            </a:xfrm>
            <a:custGeom>
              <a:avLst/>
              <a:gdLst/>
              <a:ahLst/>
              <a:cxnLst/>
              <a:rect l="l" t="t" r="r" b="b"/>
              <a:pathLst>
                <a:path w="849629" h="555625">
                  <a:moveTo>
                    <a:pt x="0" y="0"/>
                  </a:moveTo>
                  <a:lnTo>
                    <a:pt x="209865" y="139665"/>
                  </a:lnTo>
                  <a:lnTo>
                    <a:pt x="399878" y="264838"/>
                  </a:lnTo>
                  <a:lnTo>
                    <a:pt x="569660" y="375893"/>
                  </a:lnTo>
                  <a:lnTo>
                    <a:pt x="719591" y="472830"/>
                  </a:lnTo>
                  <a:lnTo>
                    <a:pt x="849481" y="555463"/>
                  </a:lnTo>
                </a:path>
              </a:pathLst>
            </a:custGeom>
            <a:ln w="4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5304" y="2779186"/>
              <a:ext cx="116086" cy="99383"/>
            </a:xfrm>
            <a:prstGeom prst="rect">
              <a:avLst/>
            </a:prstGeom>
          </p:spPr>
        </p:pic>
        <p:sp>
          <p:nvSpPr>
            <p:cNvPr id="18" name="object 15"/>
            <p:cNvSpPr/>
            <p:nvPr/>
          </p:nvSpPr>
          <p:spPr>
            <a:xfrm>
              <a:off x="4054980" y="2281133"/>
              <a:ext cx="2047875" cy="577215"/>
            </a:xfrm>
            <a:custGeom>
              <a:avLst/>
              <a:gdLst/>
              <a:ahLst/>
              <a:cxnLst/>
              <a:rect l="l" t="t" r="r" b="b"/>
              <a:pathLst>
                <a:path w="2047875" h="577214">
                  <a:moveTo>
                    <a:pt x="0" y="0"/>
                  </a:moveTo>
                  <a:lnTo>
                    <a:pt x="373597" y="106913"/>
                  </a:lnTo>
                  <a:lnTo>
                    <a:pt x="719969" y="205734"/>
                  </a:lnTo>
                  <a:lnTo>
                    <a:pt x="1039494" y="296272"/>
                  </a:lnTo>
                  <a:lnTo>
                    <a:pt x="1331981" y="378716"/>
                  </a:lnTo>
                  <a:lnTo>
                    <a:pt x="1597432" y="452878"/>
                  </a:lnTo>
                  <a:lnTo>
                    <a:pt x="1836036" y="518946"/>
                  </a:lnTo>
                  <a:lnTo>
                    <a:pt x="2047414" y="576733"/>
                  </a:lnTo>
                </a:path>
              </a:pathLst>
            </a:custGeom>
            <a:ln w="4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64201" y="2801020"/>
              <a:ext cx="114386" cy="100326"/>
            </a:xfrm>
            <a:prstGeom prst="rect">
              <a:avLst/>
            </a:prstGeom>
          </p:spPr>
        </p:pic>
        <p:sp>
          <p:nvSpPr>
            <p:cNvPr id="20" name="object 17"/>
            <p:cNvSpPr/>
            <p:nvPr/>
          </p:nvSpPr>
          <p:spPr>
            <a:xfrm>
              <a:off x="2488781" y="3174937"/>
              <a:ext cx="653415" cy="365760"/>
            </a:xfrm>
            <a:custGeom>
              <a:avLst/>
              <a:gdLst/>
              <a:ahLst/>
              <a:cxnLst/>
              <a:rect l="l" t="t" r="r" b="b"/>
              <a:pathLst>
                <a:path w="653414" h="365760">
                  <a:moveTo>
                    <a:pt x="653379" y="0"/>
                  </a:moveTo>
                  <a:lnTo>
                    <a:pt x="493428" y="91460"/>
                  </a:lnTo>
                  <a:lnTo>
                    <a:pt x="348035" y="173735"/>
                  </a:lnTo>
                  <a:lnTo>
                    <a:pt x="217389" y="246843"/>
                  </a:lnTo>
                  <a:lnTo>
                    <a:pt x="101302" y="310746"/>
                  </a:lnTo>
                  <a:lnTo>
                    <a:pt x="0" y="365464"/>
                  </a:lnTo>
                </a:path>
              </a:pathLst>
            </a:custGeom>
            <a:ln w="45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18939" y="3482672"/>
              <a:ext cx="116692" cy="94509"/>
            </a:xfrm>
            <a:prstGeom prst="rect">
              <a:avLst/>
            </a:prstGeom>
          </p:spPr>
        </p:pic>
        <p:sp>
          <p:nvSpPr>
            <p:cNvPr id="22" name="object 19"/>
            <p:cNvSpPr/>
            <p:nvPr/>
          </p:nvSpPr>
          <p:spPr>
            <a:xfrm>
              <a:off x="1136815" y="2281133"/>
              <a:ext cx="2918460" cy="582930"/>
            </a:xfrm>
            <a:custGeom>
              <a:avLst/>
              <a:gdLst/>
              <a:ahLst/>
              <a:cxnLst/>
              <a:rect l="l" t="t" r="r" b="b"/>
              <a:pathLst>
                <a:path w="2918460" h="582930">
                  <a:moveTo>
                    <a:pt x="2918165" y="0"/>
                  </a:moveTo>
                  <a:lnTo>
                    <a:pt x="2447953" y="95432"/>
                  </a:lnTo>
                  <a:lnTo>
                    <a:pt x="2007804" y="184464"/>
                  </a:lnTo>
                  <a:lnTo>
                    <a:pt x="1597716" y="266908"/>
                  </a:lnTo>
                  <a:lnTo>
                    <a:pt x="1217879" y="342952"/>
                  </a:lnTo>
                  <a:lnTo>
                    <a:pt x="868179" y="412597"/>
                  </a:lnTo>
                  <a:lnTo>
                    <a:pt x="548617" y="475654"/>
                  </a:lnTo>
                  <a:lnTo>
                    <a:pt x="259230" y="532311"/>
                  </a:lnTo>
                  <a:lnTo>
                    <a:pt x="0" y="582380"/>
                  </a:lnTo>
                </a:path>
              </a:pathLst>
            </a:custGeom>
            <a:ln w="4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9240" y="2807797"/>
              <a:ext cx="112343" cy="102020"/>
            </a:xfrm>
            <a:prstGeom prst="rect">
              <a:avLst/>
            </a:prstGeom>
          </p:spPr>
        </p:pic>
        <p:sp>
          <p:nvSpPr>
            <p:cNvPr id="24" name="object 21"/>
            <p:cNvSpPr/>
            <p:nvPr/>
          </p:nvSpPr>
          <p:spPr>
            <a:xfrm>
              <a:off x="2184174" y="2281133"/>
              <a:ext cx="1871345" cy="575310"/>
            </a:xfrm>
            <a:custGeom>
              <a:avLst/>
              <a:gdLst/>
              <a:ahLst/>
              <a:cxnLst/>
              <a:rect l="l" t="t" r="r" b="b"/>
              <a:pathLst>
                <a:path w="1871345" h="575310">
                  <a:moveTo>
                    <a:pt x="1870805" y="0"/>
                  </a:moveTo>
                  <a:lnTo>
                    <a:pt x="1530105" y="106537"/>
                  </a:lnTo>
                  <a:lnTo>
                    <a:pt x="1213795" y="204793"/>
                  </a:lnTo>
                  <a:lnTo>
                    <a:pt x="922064" y="295142"/>
                  </a:lnTo>
                  <a:lnTo>
                    <a:pt x="654722" y="377210"/>
                  </a:lnTo>
                  <a:lnTo>
                    <a:pt x="411959" y="451184"/>
                  </a:lnTo>
                  <a:lnTo>
                    <a:pt x="193756" y="517064"/>
                  </a:lnTo>
                  <a:lnTo>
                    <a:pt x="0" y="575039"/>
                  </a:lnTo>
                </a:path>
              </a:pathLst>
            </a:custGeom>
            <a:ln w="4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08433" y="2799138"/>
              <a:ext cx="114896" cy="99573"/>
            </a:xfrm>
            <a:prstGeom prst="rect">
              <a:avLst/>
            </a:prstGeom>
          </p:spPr>
        </p:pic>
        <p:sp>
          <p:nvSpPr>
            <p:cNvPr id="26" name="object 23"/>
            <p:cNvSpPr/>
            <p:nvPr/>
          </p:nvSpPr>
          <p:spPr>
            <a:xfrm>
              <a:off x="3208902" y="2281133"/>
              <a:ext cx="846455" cy="555625"/>
            </a:xfrm>
            <a:custGeom>
              <a:avLst/>
              <a:gdLst/>
              <a:ahLst/>
              <a:cxnLst/>
              <a:rect l="l" t="t" r="r" b="b"/>
              <a:pathLst>
                <a:path w="846454" h="555625">
                  <a:moveTo>
                    <a:pt x="846077" y="0"/>
                  </a:moveTo>
                  <a:lnTo>
                    <a:pt x="637158" y="139477"/>
                  </a:lnTo>
                  <a:lnTo>
                    <a:pt x="447901" y="264838"/>
                  </a:lnTo>
                  <a:lnTo>
                    <a:pt x="278685" y="375893"/>
                  </a:lnTo>
                  <a:lnTo>
                    <a:pt x="129511" y="472642"/>
                  </a:lnTo>
                  <a:lnTo>
                    <a:pt x="0" y="555275"/>
                  </a:lnTo>
                </a:path>
              </a:pathLst>
            </a:custGeom>
            <a:ln w="4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2161" y="2778997"/>
              <a:ext cx="116086" cy="99573"/>
            </a:xfrm>
            <a:prstGeom prst="rect">
              <a:avLst/>
            </a:prstGeom>
          </p:spPr>
        </p:pic>
        <p:sp>
          <p:nvSpPr>
            <p:cNvPr id="28" name="object 25"/>
            <p:cNvSpPr/>
            <p:nvPr/>
          </p:nvSpPr>
          <p:spPr>
            <a:xfrm>
              <a:off x="4054980" y="2281133"/>
              <a:ext cx="3380104" cy="584835"/>
            </a:xfrm>
            <a:custGeom>
              <a:avLst/>
              <a:gdLst/>
              <a:ahLst/>
              <a:cxnLst/>
              <a:rect l="l" t="t" r="r" b="b"/>
              <a:pathLst>
                <a:path w="3380104" h="584835">
                  <a:moveTo>
                    <a:pt x="0" y="0"/>
                  </a:moveTo>
                  <a:lnTo>
                    <a:pt x="545649" y="95996"/>
                  </a:lnTo>
                  <a:lnTo>
                    <a:pt x="1056132" y="185405"/>
                  </a:lnTo>
                  <a:lnTo>
                    <a:pt x="1531259" y="268226"/>
                  </a:lnTo>
                  <a:lnTo>
                    <a:pt x="1971408" y="344458"/>
                  </a:lnTo>
                  <a:lnTo>
                    <a:pt x="2376202" y="414291"/>
                  </a:lnTo>
                  <a:lnTo>
                    <a:pt x="2745830" y="477536"/>
                  </a:lnTo>
                  <a:lnTo>
                    <a:pt x="3080290" y="534193"/>
                  </a:lnTo>
                  <a:lnTo>
                    <a:pt x="3379584" y="584450"/>
                  </a:lnTo>
                </a:path>
              </a:pathLst>
            </a:custGeom>
            <a:ln w="4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00911" y="2810055"/>
              <a:ext cx="111549" cy="102585"/>
            </a:xfrm>
            <a:prstGeom prst="rect">
              <a:avLst/>
            </a:prstGeom>
          </p:spPr>
        </p:pic>
        <p:sp>
          <p:nvSpPr>
            <p:cNvPr id="30" name="object 27"/>
            <p:cNvSpPr/>
            <p:nvPr/>
          </p:nvSpPr>
          <p:spPr>
            <a:xfrm>
              <a:off x="3142161" y="3174937"/>
              <a:ext cx="410845" cy="353060"/>
            </a:xfrm>
            <a:custGeom>
              <a:avLst/>
              <a:gdLst/>
              <a:ahLst/>
              <a:cxnLst/>
              <a:rect l="l" t="t" r="r" b="b"/>
              <a:pathLst>
                <a:path w="410845" h="353060">
                  <a:moveTo>
                    <a:pt x="0" y="0"/>
                  </a:moveTo>
                  <a:lnTo>
                    <a:pt x="122137" y="107478"/>
                  </a:lnTo>
                  <a:lnTo>
                    <a:pt x="231229" y="202101"/>
                  </a:lnTo>
                  <a:lnTo>
                    <a:pt x="327276" y="283867"/>
                  </a:lnTo>
                  <a:lnTo>
                    <a:pt x="410276" y="352797"/>
                  </a:lnTo>
                </a:path>
              </a:pathLst>
            </a:custGeom>
            <a:ln w="4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99877" y="3471454"/>
              <a:ext cx="114007" cy="105727"/>
            </a:xfrm>
            <a:prstGeom prst="rect">
              <a:avLst/>
            </a:prstGeom>
          </p:spPr>
        </p:pic>
        <p:sp>
          <p:nvSpPr>
            <p:cNvPr id="32" name="object 29"/>
            <p:cNvSpPr/>
            <p:nvPr/>
          </p:nvSpPr>
          <p:spPr>
            <a:xfrm>
              <a:off x="2418940" y="3873643"/>
              <a:ext cx="3810" cy="175895"/>
            </a:xfrm>
            <a:custGeom>
              <a:avLst/>
              <a:gdLst/>
              <a:ahLst/>
              <a:cxnLst/>
              <a:rect l="l" t="t" r="r" b="b"/>
              <a:pathLst>
                <a:path w="3810" h="175895">
                  <a:moveTo>
                    <a:pt x="0" y="0"/>
                  </a:moveTo>
                  <a:lnTo>
                    <a:pt x="2476" y="65804"/>
                  </a:lnTo>
                  <a:lnTo>
                    <a:pt x="3705" y="124325"/>
                  </a:lnTo>
                  <a:lnTo>
                    <a:pt x="3667" y="175542"/>
                  </a:lnTo>
                </a:path>
              </a:pathLst>
            </a:custGeom>
            <a:ln w="4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0"/>
            <p:cNvSpPr/>
            <p:nvPr/>
          </p:nvSpPr>
          <p:spPr>
            <a:xfrm>
              <a:off x="2371653" y="4021552"/>
              <a:ext cx="104775" cy="106680"/>
            </a:xfrm>
            <a:custGeom>
              <a:avLst/>
              <a:gdLst/>
              <a:ahLst/>
              <a:cxnLst/>
              <a:rect l="l" t="t" r="r" b="b"/>
              <a:pathLst>
                <a:path w="104775" h="106679">
                  <a:moveTo>
                    <a:pt x="0" y="0"/>
                  </a:moveTo>
                  <a:lnTo>
                    <a:pt x="47285" y="106199"/>
                  </a:lnTo>
                  <a:lnTo>
                    <a:pt x="104251" y="4819"/>
                  </a:lnTo>
                  <a:lnTo>
                    <a:pt x="78303" y="12828"/>
                  </a:lnTo>
                  <a:lnTo>
                    <a:pt x="51551" y="14663"/>
                  </a:lnTo>
                  <a:lnTo>
                    <a:pt x="25087" y="10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1"/>
            <p:cNvSpPr/>
            <p:nvPr/>
          </p:nvSpPr>
          <p:spPr>
            <a:xfrm>
              <a:off x="2418940" y="4424212"/>
              <a:ext cx="3810" cy="175895"/>
            </a:xfrm>
            <a:custGeom>
              <a:avLst/>
              <a:gdLst/>
              <a:ahLst/>
              <a:cxnLst/>
              <a:rect l="l" t="t" r="r" b="b"/>
              <a:pathLst>
                <a:path w="3810" h="175895">
                  <a:moveTo>
                    <a:pt x="0" y="0"/>
                  </a:moveTo>
                  <a:lnTo>
                    <a:pt x="2476" y="65804"/>
                  </a:lnTo>
                  <a:lnTo>
                    <a:pt x="3705" y="124325"/>
                  </a:lnTo>
                  <a:lnTo>
                    <a:pt x="3667" y="175542"/>
                  </a:lnTo>
                </a:path>
              </a:pathLst>
            </a:custGeom>
            <a:ln w="4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2"/>
            <p:cNvSpPr/>
            <p:nvPr/>
          </p:nvSpPr>
          <p:spPr>
            <a:xfrm>
              <a:off x="2371653" y="4572123"/>
              <a:ext cx="104775" cy="106680"/>
            </a:xfrm>
            <a:custGeom>
              <a:avLst/>
              <a:gdLst/>
              <a:ahLst/>
              <a:cxnLst/>
              <a:rect l="l" t="t" r="r" b="b"/>
              <a:pathLst>
                <a:path w="104775" h="106679">
                  <a:moveTo>
                    <a:pt x="0" y="0"/>
                  </a:moveTo>
                  <a:lnTo>
                    <a:pt x="47285" y="106198"/>
                  </a:lnTo>
                  <a:lnTo>
                    <a:pt x="104251" y="4818"/>
                  </a:lnTo>
                  <a:lnTo>
                    <a:pt x="78303" y="12826"/>
                  </a:lnTo>
                  <a:lnTo>
                    <a:pt x="51551" y="14662"/>
                  </a:lnTo>
                  <a:lnTo>
                    <a:pt x="25087" y="10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3"/>
            <p:cNvSpPr/>
            <p:nvPr/>
          </p:nvSpPr>
          <p:spPr>
            <a:xfrm>
              <a:off x="6178588" y="3174937"/>
              <a:ext cx="3810" cy="345440"/>
            </a:xfrm>
            <a:custGeom>
              <a:avLst/>
              <a:gdLst/>
              <a:ahLst/>
              <a:cxnLst/>
              <a:rect l="l" t="t" r="r" b="b"/>
              <a:pathLst>
                <a:path w="3810" h="345439">
                  <a:moveTo>
                    <a:pt x="1890" y="-2268"/>
                  </a:moveTo>
                  <a:lnTo>
                    <a:pt x="1890" y="347348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30376" y="3492874"/>
              <a:ext cx="104175" cy="105728"/>
            </a:xfrm>
            <a:prstGeom prst="rect">
              <a:avLst/>
            </a:prstGeom>
          </p:spPr>
        </p:pic>
        <p:sp>
          <p:nvSpPr>
            <p:cNvPr id="38" name="object 35"/>
            <p:cNvSpPr/>
            <p:nvPr/>
          </p:nvSpPr>
          <p:spPr>
            <a:xfrm>
              <a:off x="7512461" y="3174937"/>
              <a:ext cx="3810" cy="323850"/>
            </a:xfrm>
            <a:custGeom>
              <a:avLst/>
              <a:gdLst/>
              <a:ahLst/>
              <a:cxnLst/>
              <a:rect l="l" t="t" r="r" b="b"/>
              <a:pathLst>
                <a:path w="3809" h="323850">
                  <a:moveTo>
                    <a:pt x="1890" y="-2268"/>
                  </a:moveTo>
                  <a:lnTo>
                    <a:pt x="1890" y="325928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64248" y="3471397"/>
              <a:ext cx="104364" cy="105784"/>
            </a:xfrm>
            <a:prstGeom prst="rect">
              <a:avLst/>
            </a:prstGeom>
          </p:spPr>
        </p:pic>
        <p:sp>
          <p:nvSpPr>
            <p:cNvPr id="40" name="object 37"/>
            <p:cNvSpPr/>
            <p:nvPr/>
          </p:nvSpPr>
          <p:spPr>
            <a:xfrm>
              <a:off x="4971391" y="3174937"/>
              <a:ext cx="3810" cy="345440"/>
            </a:xfrm>
            <a:custGeom>
              <a:avLst/>
              <a:gdLst/>
              <a:ahLst/>
              <a:cxnLst/>
              <a:rect l="l" t="t" r="r" b="b"/>
              <a:pathLst>
                <a:path w="3810" h="345439">
                  <a:moveTo>
                    <a:pt x="1890" y="-2268"/>
                  </a:moveTo>
                  <a:lnTo>
                    <a:pt x="1890" y="347084"/>
                  </a:lnTo>
                </a:path>
              </a:pathLst>
            </a:custGeom>
            <a:ln w="83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22989" y="3492630"/>
              <a:ext cx="104364" cy="105727"/>
            </a:xfrm>
            <a:prstGeom prst="rect">
              <a:avLst/>
            </a:prstGeom>
          </p:spPr>
        </p:pic>
      </p:grpSp>
      <p:sp>
        <p:nvSpPr>
          <p:cNvPr id="42" name="object 39"/>
          <p:cNvSpPr txBox="1"/>
          <p:nvPr/>
        </p:nvSpPr>
        <p:spPr>
          <a:xfrm>
            <a:off x="4140542" y="3015862"/>
            <a:ext cx="746760" cy="296545"/>
          </a:xfrm>
          <a:prstGeom prst="rect">
            <a:avLst/>
          </a:prstGeom>
          <a:solidFill>
            <a:srgbClr val="DDDDDD"/>
          </a:solidFill>
          <a:ln w="452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Times New Roman"/>
                <a:cs typeface="Times New Roman"/>
              </a:rPr>
              <a:t>getDate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3" name="object 40"/>
          <p:cNvSpPr txBox="1"/>
          <p:nvPr/>
        </p:nvSpPr>
        <p:spPr>
          <a:xfrm>
            <a:off x="2007007" y="3015862"/>
            <a:ext cx="847725" cy="296545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Times New Roman"/>
                <a:cs typeface="Times New Roman"/>
              </a:rPr>
              <a:t>isLeap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4" name="object 41"/>
          <p:cNvSpPr txBox="1"/>
          <p:nvPr/>
        </p:nvSpPr>
        <p:spPr>
          <a:xfrm>
            <a:off x="3041907" y="3015862"/>
            <a:ext cx="876300" cy="296545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65"/>
              </a:spcBef>
            </a:pPr>
            <a:r>
              <a:rPr sz="1450" spc="20" dirty="0">
                <a:latin typeface="Times New Roman"/>
                <a:cs typeface="Times New Roman"/>
              </a:rPr>
              <a:t>weekDay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5" name="object 42"/>
          <p:cNvSpPr txBox="1"/>
          <p:nvPr/>
        </p:nvSpPr>
        <p:spPr>
          <a:xfrm>
            <a:off x="7055965" y="3015862"/>
            <a:ext cx="988694" cy="296545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Times New Roman"/>
                <a:cs typeface="Times New Roman"/>
              </a:rPr>
              <a:t>Friday13th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6" name="object 43"/>
          <p:cNvSpPr/>
          <p:nvPr/>
        </p:nvSpPr>
        <p:spPr>
          <a:xfrm>
            <a:off x="8277342" y="3015862"/>
            <a:ext cx="1214120" cy="296545"/>
          </a:xfrm>
          <a:custGeom>
            <a:avLst/>
            <a:gdLst/>
            <a:ahLst/>
            <a:cxnLst/>
            <a:rect l="l" t="t" r="r" b="b"/>
            <a:pathLst>
              <a:path w="1214120" h="296544">
                <a:moveTo>
                  <a:pt x="1213625" y="0"/>
                </a:moveTo>
                <a:lnTo>
                  <a:pt x="0" y="0"/>
                </a:lnTo>
                <a:lnTo>
                  <a:pt x="0" y="296460"/>
                </a:lnTo>
                <a:lnTo>
                  <a:pt x="1213625" y="296460"/>
                </a:lnTo>
                <a:lnTo>
                  <a:pt x="1213625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4"/>
          <p:cNvSpPr txBox="1"/>
          <p:nvPr/>
        </p:nvSpPr>
        <p:spPr>
          <a:xfrm>
            <a:off x="8277342" y="3015862"/>
            <a:ext cx="1214120" cy="296545"/>
          </a:xfrm>
          <a:prstGeom prst="rect">
            <a:avLst/>
          </a:prstGeom>
          <a:ln w="451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Times New Roman"/>
                <a:cs typeface="Times New Roman"/>
              </a:rPr>
              <a:t>MemorialDay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8" name="object 45"/>
          <p:cNvSpPr txBox="1"/>
          <p:nvPr/>
        </p:nvSpPr>
        <p:spPr>
          <a:xfrm>
            <a:off x="5084557" y="3015862"/>
            <a:ext cx="684530" cy="296545"/>
          </a:xfrm>
          <a:prstGeom prst="rect">
            <a:avLst/>
          </a:prstGeom>
          <a:solidFill>
            <a:srgbClr val="DDDDDD"/>
          </a:solidFill>
          <a:ln w="452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Times New Roman"/>
                <a:cs typeface="Times New Roman"/>
              </a:rPr>
              <a:t>zodiac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9" name="object 46"/>
          <p:cNvSpPr txBox="1"/>
          <p:nvPr/>
        </p:nvSpPr>
        <p:spPr>
          <a:xfrm>
            <a:off x="5923072" y="3015862"/>
            <a:ext cx="840105" cy="296545"/>
          </a:xfrm>
          <a:prstGeom prst="rect">
            <a:avLst/>
          </a:prstGeom>
          <a:solidFill>
            <a:srgbClr val="DDDDDD"/>
          </a:solidFill>
          <a:ln w="4519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65"/>
              </a:spcBef>
            </a:pPr>
            <a:r>
              <a:rPr sz="1450" spc="15" dirty="0">
                <a:latin typeface="Times New Roman"/>
                <a:cs typeface="Times New Roman"/>
              </a:rPr>
              <a:t>nextDate</a:t>
            </a:r>
            <a:endParaRPr sz="14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6463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Integration of Zodiac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43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4793995" y="2071314"/>
            <a:ext cx="1181100" cy="560070"/>
          </a:xfrm>
          <a:prstGeom prst="rect">
            <a:avLst/>
          </a:prstGeom>
          <a:solidFill>
            <a:srgbClr val="DDDDDD"/>
          </a:solidFill>
          <a:ln w="4822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269240" marR="172085" indent="-90805">
              <a:lnSpc>
                <a:spcPct val="101899"/>
              </a:lnSpc>
              <a:spcBef>
                <a:spcPts val="145"/>
              </a:spcBef>
            </a:pPr>
            <a:r>
              <a:rPr sz="1550" spc="20" dirty="0">
                <a:latin typeface="Arial"/>
                <a:cs typeface="Arial"/>
              </a:rPr>
              <a:t>Calendar  </a:t>
            </a:r>
            <a:r>
              <a:rPr sz="1550" spc="15" dirty="0">
                <a:latin typeface="Arial"/>
                <a:cs typeface="Arial"/>
              </a:rPr>
              <a:t>(driver)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6" name="object 4"/>
          <p:cNvGrpSpPr/>
          <p:nvPr/>
        </p:nvGrpSpPr>
        <p:grpSpPr>
          <a:xfrm>
            <a:off x="2176740" y="2628501"/>
            <a:ext cx="6910070" cy="675640"/>
            <a:chOff x="860004" y="2410959"/>
            <a:chExt cx="6910070" cy="675640"/>
          </a:xfrm>
        </p:grpSpPr>
        <p:sp>
          <p:nvSpPr>
            <p:cNvPr id="7" name="object 5"/>
            <p:cNvSpPr/>
            <p:nvPr/>
          </p:nvSpPr>
          <p:spPr>
            <a:xfrm>
              <a:off x="4067563" y="2413388"/>
              <a:ext cx="4445" cy="553085"/>
            </a:xfrm>
            <a:custGeom>
              <a:avLst/>
              <a:gdLst/>
              <a:ahLst/>
              <a:cxnLst/>
              <a:rect l="l" t="t" r="r" b="b"/>
              <a:pathLst>
                <a:path w="4445" h="553085">
                  <a:moveTo>
                    <a:pt x="2024" y="-2429"/>
                  </a:moveTo>
                  <a:lnTo>
                    <a:pt x="2024" y="555105"/>
                  </a:lnTo>
                </a:path>
              </a:pathLst>
            </a:custGeom>
            <a:ln w="8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5131" y="2937543"/>
              <a:ext cx="111542" cy="112284"/>
            </a:xfrm>
            <a:prstGeom prst="rect">
              <a:avLst/>
            </a:prstGeom>
          </p:spPr>
        </p:pic>
        <p:sp>
          <p:nvSpPr>
            <p:cNvPr id="9" name="object 7"/>
            <p:cNvSpPr/>
            <p:nvPr/>
          </p:nvSpPr>
          <p:spPr>
            <a:xfrm>
              <a:off x="4067563" y="2413388"/>
              <a:ext cx="909955" cy="592455"/>
            </a:xfrm>
            <a:custGeom>
              <a:avLst/>
              <a:gdLst/>
              <a:ahLst/>
              <a:cxnLst/>
              <a:rect l="l" t="t" r="r" b="b"/>
              <a:pathLst>
                <a:path w="909954" h="592455">
                  <a:moveTo>
                    <a:pt x="0" y="0"/>
                  </a:moveTo>
                  <a:lnTo>
                    <a:pt x="224704" y="148629"/>
                  </a:lnTo>
                  <a:lnTo>
                    <a:pt x="428152" y="282134"/>
                  </a:lnTo>
                  <a:lnTo>
                    <a:pt x="609939" y="400496"/>
                  </a:lnTo>
                  <a:lnTo>
                    <a:pt x="770471" y="503734"/>
                  </a:lnTo>
                  <a:lnTo>
                    <a:pt x="909545" y="591829"/>
                  </a:lnTo>
                </a:path>
              </a:pathLst>
            </a:custGeom>
            <a:ln w="4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4475" y="2944021"/>
              <a:ext cx="124294" cy="105806"/>
            </a:xfrm>
            <a:prstGeom prst="rect">
              <a:avLst/>
            </a:prstGeom>
          </p:spPr>
        </p:pic>
        <p:sp>
          <p:nvSpPr>
            <p:cNvPr id="11" name="object 9"/>
            <p:cNvSpPr/>
            <p:nvPr/>
          </p:nvSpPr>
          <p:spPr>
            <a:xfrm>
              <a:off x="4067563" y="2413388"/>
              <a:ext cx="2192655" cy="614680"/>
            </a:xfrm>
            <a:custGeom>
              <a:avLst/>
              <a:gdLst/>
              <a:ahLst/>
              <a:cxnLst/>
              <a:rect l="l" t="t" r="r" b="b"/>
              <a:pathLst>
                <a:path w="2192654" h="614680">
                  <a:moveTo>
                    <a:pt x="0" y="0"/>
                  </a:moveTo>
                  <a:lnTo>
                    <a:pt x="400013" y="113908"/>
                  </a:lnTo>
                  <a:lnTo>
                    <a:pt x="770876" y="219112"/>
                  </a:lnTo>
                  <a:lnTo>
                    <a:pt x="1112993" y="315611"/>
                  </a:lnTo>
                  <a:lnTo>
                    <a:pt x="1426162" y="403384"/>
                  </a:lnTo>
                  <a:lnTo>
                    <a:pt x="1710382" y="482453"/>
                  </a:lnTo>
                  <a:lnTo>
                    <a:pt x="1965856" y="552816"/>
                  </a:lnTo>
                  <a:lnTo>
                    <a:pt x="2192180" y="614454"/>
                  </a:lnTo>
                </a:path>
              </a:pathLst>
            </a:custGeom>
            <a:ln w="48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8850" y="2967369"/>
              <a:ext cx="122474" cy="106828"/>
            </a:xfrm>
            <a:prstGeom prst="rect">
              <a:avLst/>
            </a:prstGeom>
          </p:spPr>
        </p:pic>
        <p:sp>
          <p:nvSpPr>
            <p:cNvPr id="13" name="object 11"/>
            <p:cNvSpPr/>
            <p:nvPr/>
          </p:nvSpPr>
          <p:spPr>
            <a:xfrm>
              <a:off x="943063" y="2413388"/>
              <a:ext cx="3124835" cy="621030"/>
            </a:xfrm>
            <a:custGeom>
              <a:avLst/>
              <a:gdLst/>
              <a:ahLst/>
              <a:cxnLst/>
              <a:rect l="l" t="t" r="r" b="b"/>
              <a:pathLst>
                <a:path w="3124835" h="621030">
                  <a:moveTo>
                    <a:pt x="3124499" y="0"/>
                  </a:moveTo>
                  <a:lnTo>
                    <a:pt x="2621041" y="101673"/>
                  </a:lnTo>
                  <a:lnTo>
                    <a:pt x="2149770" y="196447"/>
                  </a:lnTo>
                  <a:lnTo>
                    <a:pt x="1710686" y="284361"/>
                  </a:lnTo>
                  <a:lnTo>
                    <a:pt x="1303992" y="365375"/>
                  </a:lnTo>
                  <a:lnTo>
                    <a:pt x="929566" y="439509"/>
                  </a:lnTo>
                  <a:lnTo>
                    <a:pt x="587409" y="506743"/>
                  </a:lnTo>
                  <a:lnTo>
                    <a:pt x="277560" y="567117"/>
                  </a:lnTo>
                  <a:lnTo>
                    <a:pt x="0" y="620592"/>
                  </a:lnTo>
                </a:path>
              </a:pathLst>
            </a:custGeom>
            <a:ln w="4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0004" y="2974529"/>
              <a:ext cx="120287" cy="108714"/>
            </a:xfrm>
            <a:prstGeom prst="rect">
              <a:avLst/>
            </a:prstGeom>
          </p:spPr>
        </p:pic>
        <p:sp>
          <p:nvSpPr>
            <p:cNvPr id="15" name="object 13"/>
            <p:cNvSpPr/>
            <p:nvPr/>
          </p:nvSpPr>
          <p:spPr>
            <a:xfrm>
              <a:off x="2064478" y="2413388"/>
              <a:ext cx="2003425" cy="612775"/>
            </a:xfrm>
            <a:custGeom>
              <a:avLst/>
              <a:gdLst/>
              <a:ahLst/>
              <a:cxnLst/>
              <a:rect l="l" t="t" r="r" b="b"/>
              <a:pathLst>
                <a:path w="2003425" h="612775">
                  <a:moveTo>
                    <a:pt x="2003084" y="0"/>
                  </a:moveTo>
                  <a:lnTo>
                    <a:pt x="1638295" y="113407"/>
                  </a:lnTo>
                  <a:lnTo>
                    <a:pt x="1299619" y="218169"/>
                  </a:lnTo>
                  <a:lnTo>
                    <a:pt x="987260" y="314307"/>
                  </a:lnTo>
                  <a:lnTo>
                    <a:pt x="701015" y="401820"/>
                  </a:lnTo>
                  <a:lnTo>
                    <a:pt x="441087" y="480708"/>
                  </a:lnTo>
                  <a:lnTo>
                    <a:pt x="207456" y="550971"/>
                  </a:lnTo>
                  <a:lnTo>
                    <a:pt x="0" y="612609"/>
                  </a:lnTo>
                </a:path>
              </a:pathLst>
            </a:custGeom>
            <a:ln w="48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3383" y="2965263"/>
              <a:ext cx="123019" cy="106146"/>
            </a:xfrm>
            <a:prstGeom prst="rect">
              <a:avLst/>
            </a:prstGeom>
          </p:spPr>
        </p:pic>
        <p:sp>
          <p:nvSpPr>
            <p:cNvPr id="17" name="object 15"/>
            <p:cNvSpPr/>
            <p:nvPr/>
          </p:nvSpPr>
          <p:spPr>
            <a:xfrm>
              <a:off x="3161662" y="2413388"/>
              <a:ext cx="906144" cy="591820"/>
            </a:xfrm>
            <a:custGeom>
              <a:avLst/>
              <a:gdLst/>
              <a:ahLst/>
              <a:cxnLst/>
              <a:rect l="l" t="t" r="r" b="b"/>
              <a:pathLst>
                <a:path w="906145" h="591819">
                  <a:moveTo>
                    <a:pt x="905901" y="0"/>
                  </a:moveTo>
                  <a:lnTo>
                    <a:pt x="682209" y="148588"/>
                  </a:lnTo>
                  <a:lnTo>
                    <a:pt x="479571" y="282054"/>
                  </a:lnTo>
                  <a:lnTo>
                    <a:pt x="298390" y="400396"/>
                  </a:lnTo>
                  <a:lnTo>
                    <a:pt x="138668" y="503614"/>
                  </a:lnTo>
                  <a:lnTo>
                    <a:pt x="0" y="591708"/>
                  </a:lnTo>
                </a:path>
              </a:pathLst>
            </a:custGeom>
            <a:ln w="4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90202" y="2943921"/>
              <a:ext cx="124296" cy="105906"/>
            </a:xfrm>
            <a:prstGeom prst="rect">
              <a:avLst/>
            </a:prstGeom>
          </p:spPr>
        </p:pic>
        <p:sp>
          <p:nvSpPr>
            <p:cNvPr id="19" name="object 17"/>
            <p:cNvSpPr/>
            <p:nvPr/>
          </p:nvSpPr>
          <p:spPr>
            <a:xfrm>
              <a:off x="4067563" y="2413388"/>
              <a:ext cx="3618865" cy="622935"/>
            </a:xfrm>
            <a:custGeom>
              <a:avLst/>
              <a:gdLst/>
              <a:ahLst/>
              <a:cxnLst/>
              <a:rect l="l" t="t" r="r" b="b"/>
              <a:pathLst>
                <a:path w="3618865" h="622935">
                  <a:moveTo>
                    <a:pt x="0" y="0"/>
                  </a:moveTo>
                  <a:lnTo>
                    <a:pt x="584230" y="102175"/>
                  </a:lnTo>
                  <a:lnTo>
                    <a:pt x="1130807" y="197410"/>
                  </a:lnTo>
                  <a:lnTo>
                    <a:pt x="1639529" y="285685"/>
                  </a:lnTo>
                  <a:lnTo>
                    <a:pt x="2110801" y="366979"/>
                  </a:lnTo>
                  <a:lnTo>
                    <a:pt x="2544216" y="441334"/>
                  </a:lnTo>
                  <a:lnTo>
                    <a:pt x="2939979" y="508729"/>
                  </a:lnTo>
                  <a:lnTo>
                    <a:pt x="3298088" y="569163"/>
                  </a:lnTo>
                  <a:lnTo>
                    <a:pt x="3618545" y="622638"/>
                  </a:lnTo>
                </a:path>
              </a:pathLst>
            </a:custGeom>
            <a:ln w="4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50073" y="2976996"/>
              <a:ext cx="119438" cy="109216"/>
            </a:xfrm>
            <a:prstGeom prst="rect">
              <a:avLst/>
            </a:prstGeom>
          </p:spPr>
        </p:pic>
      </p:grpSp>
      <p:sp>
        <p:nvSpPr>
          <p:cNvPr id="21" name="object 19"/>
          <p:cNvSpPr txBox="1"/>
          <p:nvPr/>
        </p:nvSpPr>
        <p:spPr>
          <a:xfrm>
            <a:off x="4007329" y="3267374"/>
            <a:ext cx="799465" cy="316230"/>
          </a:xfrm>
          <a:prstGeom prst="rect">
            <a:avLst/>
          </a:prstGeom>
          <a:solidFill>
            <a:srgbClr val="DDDDDD"/>
          </a:solidFill>
          <a:ln w="482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Times New Roman"/>
                <a:cs typeface="Times New Roman"/>
              </a:rPr>
              <a:t>getDate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1722939" y="3267374"/>
            <a:ext cx="908050" cy="316230"/>
          </a:xfrm>
          <a:prstGeom prst="rect">
            <a:avLst/>
          </a:prstGeom>
          <a:solidFill>
            <a:srgbClr val="DDDDDD"/>
          </a:solidFill>
          <a:ln w="4818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Times New Roman"/>
                <a:cs typeface="Times New Roman"/>
              </a:rPr>
              <a:t>isLeap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2831013" y="3267374"/>
            <a:ext cx="938530" cy="316230"/>
          </a:xfrm>
          <a:prstGeom prst="rect">
            <a:avLst/>
          </a:prstGeom>
          <a:solidFill>
            <a:srgbClr val="DDDDDD"/>
          </a:solidFill>
          <a:ln w="4818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70"/>
              </a:spcBef>
            </a:pPr>
            <a:r>
              <a:rPr sz="1550" spc="20" dirty="0">
                <a:latin typeface="Times New Roman"/>
                <a:cs typeface="Times New Roman"/>
              </a:rPr>
              <a:t>weekDay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7128894" y="3267374"/>
            <a:ext cx="1058545" cy="316230"/>
          </a:xfrm>
          <a:prstGeom prst="rect">
            <a:avLst/>
          </a:prstGeom>
          <a:solidFill>
            <a:srgbClr val="DDDDDD"/>
          </a:solidFill>
          <a:ln w="4817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Times New Roman"/>
                <a:cs typeface="Times New Roman"/>
              </a:rPr>
              <a:t>Friday13th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8436630" y="3267374"/>
            <a:ext cx="1299845" cy="316230"/>
          </a:xfrm>
          <a:prstGeom prst="rect">
            <a:avLst/>
          </a:prstGeom>
          <a:solidFill>
            <a:srgbClr val="DDDDDD"/>
          </a:solidFill>
          <a:ln w="4816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70"/>
              </a:spcBef>
            </a:pPr>
            <a:r>
              <a:rPr sz="1550" spc="20" dirty="0">
                <a:latin typeface="Times New Roman"/>
                <a:cs typeface="Times New Roman"/>
              </a:rPr>
              <a:t>MemorialDay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5018092" y="3267374"/>
            <a:ext cx="732790" cy="316230"/>
          </a:xfrm>
          <a:prstGeom prst="rect">
            <a:avLst/>
          </a:prstGeom>
          <a:ln w="4821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Times New Roman"/>
                <a:cs typeface="Times New Roman"/>
              </a:rPr>
              <a:t>zodiac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5915896" y="3267374"/>
            <a:ext cx="899794" cy="316230"/>
          </a:xfrm>
          <a:prstGeom prst="rect">
            <a:avLst/>
          </a:prstGeom>
          <a:solidFill>
            <a:srgbClr val="DDDDDD"/>
          </a:solidFill>
          <a:ln w="4818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70"/>
              </a:spcBef>
            </a:pPr>
            <a:r>
              <a:rPr sz="1550" spc="15" dirty="0">
                <a:latin typeface="Times New Roman"/>
                <a:cs typeface="Times New Roman"/>
              </a:rPr>
              <a:t>nextDate</a:t>
            </a:r>
            <a:endParaRPr sz="15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08808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Sandwich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Avoids some of the repetition on both top-down  and bottom-up integration.</a:t>
            </a:r>
          </a:p>
          <a:p>
            <a:r>
              <a:rPr lang="en-US" dirty="0"/>
              <a:t>Nicely understood as a depth-first traversal of the  functional decomposition tree.</a:t>
            </a:r>
          </a:p>
          <a:p>
            <a:r>
              <a:rPr lang="en-US" dirty="0"/>
              <a:t>A “sandwich” is one path from the root to a leaf of  the functional decomposition tree.</a:t>
            </a:r>
          </a:p>
          <a:p>
            <a:r>
              <a:rPr lang="en-US" dirty="0"/>
              <a:t>Avoids stub and driver development.</a:t>
            </a:r>
          </a:p>
          <a:p>
            <a:r>
              <a:rPr lang="en-US" dirty="0"/>
              <a:t>More complex fault isolation.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497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Sandwich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45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296916" y="1912625"/>
            <a:ext cx="1047115" cy="500380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268605" marR="151765" indent="-110489">
              <a:lnSpc>
                <a:spcPct val="100699"/>
              </a:lnSpc>
              <a:spcBef>
                <a:spcPts val="135"/>
              </a:spcBef>
            </a:pPr>
            <a:r>
              <a:rPr sz="1400" spc="5" dirty="0">
                <a:latin typeface="Arial"/>
                <a:cs typeface="Arial"/>
              </a:rPr>
              <a:t>Calendar  (Main)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982578" y="3647230"/>
            <a:ext cx="838200" cy="282575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getDigits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580608" y="4171618"/>
            <a:ext cx="1372870" cy="282575"/>
          </a:xfrm>
          <a:prstGeom prst="rect">
            <a:avLst/>
          </a:prstGeom>
          <a:ln w="430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lastDayOfMonth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762371" y="3647230"/>
            <a:ext cx="1009650" cy="282575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isValidDate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627875" y="4696006"/>
            <a:ext cx="1278255" cy="282575"/>
          </a:xfrm>
          <a:prstGeom prst="rect">
            <a:avLst/>
          </a:prstGeom>
          <a:ln w="430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dateToDaynum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6036174" y="3667398"/>
            <a:ext cx="1309370" cy="282575"/>
          </a:xfrm>
          <a:prstGeom prst="rect">
            <a:avLst/>
          </a:prstGeom>
          <a:solidFill>
            <a:srgbClr val="DDDDDD"/>
          </a:solidFill>
          <a:ln w="4302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DaynumToDate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8659842" y="3647230"/>
            <a:ext cx="887094" cy="282575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isMonday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7453117" y="3667631"/>
            <a:ext cx="767715" cy="282575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isFriday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3" name="object 11"/>
          <p:cNvGrpSpPr/>
          <p:nvPr/>
        </p:nvGrpSpPr>
        <p:grpSpPr>
          <a:xfrm>
            <a:off x="2975953" y="2408683"/>
            <a:ext cx="6181090" cy="2287905"/>
            <a:chOff x="1110577" y="2362963"/>
            <a:chExt cx="6181090" cy="2287905"/>
          </a:xfrm>
        </p:grpSpPr>
        <p:sp>
          <p:nvSpPr>
            <p:cNvPr id="14" name="object 12"/>
            <p:cNvSpPr/>
            <p:nvPr/>
          </p:nvSpPr>
          <p:spPr>
            <a:xfrm>
              <a:off x="3955017" y="2367091"/>
              <a:ext cx="3810" cy="494665"/>
            </a:xfrm>
            <a:custGeom>
              <a:avLst/>
              <a:gdLst/>
              <a:ahLst/>
              <a:cxnLst/>
              <a:rect l="l" t="t" r="r" b="b"/>
              <a:pathLst>
                <a:path w="3810" h="494664">
                  <a:moveTo>
                    <a:pt x="1795" y="-2154"/>
                  </a:moveTo>
                  <a:lnTo>
                    <a:pt x="1795" y="496244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8520" y="2835724"/>
              <a:ext cx="98915" cy="100394"/>
            </a:xfrm>
            <a:prstGeom prst="rect">
              <a:avLst/>
            </a:prstGeom>
          </p:spPr>
        </p:pic>
        <p:sp>
          <p:nvSpPr>
            <p:cNvPr id="16" name="object 14"/>
            <p:cNvSpPr/>
            <p:nvPr/>
          </p:nvSpPr>
          <p:spPr>
            <a:xfrm>
              <a:off x="3955017" y="2367091"/>
              <a:ext cx="807085" cy="529590"/>
            </a:xfrm>
            <a:custGeom>
              <a:avLst/>
              <a:gdLst/>
              <a:ahLst/>
              <a:cxnLst/>
              <a:rect l="l" t="t" r="r" b="b"/>
              <a:pathLst>
                <a:path w="807085" h="529589">
                  <a:moveTo>
                    <a:pt x="0" y="0"/>
                  </a:moveTo>
                  <a:lnTo>
                    <a:pt x="199265" y="133024"/>
                  </a:lnTo>
                  <a:lnTo>
                    <a:pt x="379682" y="252244"/>
                  </a:lnTo>
                  <a:lnTo>
                    <a:pt x="540890" y="358018"/>
                  </a:lnTo>
                  <a:lnTo>
                    <a:pt x="683248" y="450346"/>
                  </a:lnTo>
                  <a:lnTo>
                    <a:pt x="806578" y="529049"/>
                  </a:lnTo>
                </a:path>
              </a:pathLst>
            </a:custGeom>
            <a:ln w="4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4919" y="2841461"/>
              <a:ext cx="110224" cy="94658"/>
            </a:xfrm>
            <a:prstGeom prst="rect">
              <a:avLst/>
            </a:prstGeom>
          </p:spPr>
        </p:pic>
        <p:sp>
          <p:nvSpPr>
            <p:cNvPr id="18" name="object 16"/>
            <p:cNvSpPr/>
            <p:nvPr/>
          </p:nvSpPr>
          <p:spPr>
            <a:xfrm>
              <a:off x="3955017" y="2367091"/>
              <a:ext cx="1944370" cy="549910"/>
            </a:xfrm>
            <a:custGeom>
              <a:avLst/>
              <a:gdLst/>
              <a:ahLst/>
              <a:cxnLst/>
              <a:rect l="l" t="t" r="r" b="b"/>
              <a:pathLst>
                <a:path w="1944370" h="549910">
                  <a:moveTo>
                    <a:pt x="0" y="0"/>
                  </a:moveTo>
                  <a:lnTo>
                    <a:pt x="354729" y="101829"/>
                  </a:lnTo>
                  <a:lnTo>
                    <a:pt x="683607" y="195950"/>
                  </a:lnTo>
                  <a:lnTo>
                    <a:pt x="986994" y="282183"/>
                  </a:lnTo>
                  <a:lnTo>
                    <a:pt x="1264710" y="360707"/>
                  </a:lnTo>
                  <a:lnTo>
                    <a:pt x="1516754" y="431342"/>
                  </a:lnTo>
                  <a:lnTo>
                    <a:pt x="1743307" y="494269"/>
                  </a:lnTo>
                  <a:lnTo>
                    <a:pt x="1944009" y="549307"/>
                  </a:lnTo>
                </a:path>
              </a:pathLst>
            </a:custGeom>
            <a:ln w="4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2763" y="2862257"/>
              <a:ext cx="108607" cy="95554"/>
            </a:xfrm>
            <a:prstGeom prst="rect">
              <a:avLst/>
            </a:prstGeom>
          </p:spPr>
        </p:pic>
        <p:sp>
          <p:nvSpPr>
            <p:cNvPr id="20" name="object 18"/>
            <p:cNvSpPr/>
            <p:nvPr/>
          </p:nvSpPr>
          <p:spPr>
            <a:xfrm>
              <a:off x="2467919" y="3218392"/>
              <a:ext cx="620395" cy="348615"/>
            </a:xfrm>
            <a:custGeom>
              <a:avLst/>
              <a:gdLst/>
              <a:ahLst/>
              <a:cxnLst/>
              <a:rect l="l" t="t" r="r" b="b"/>
              <a:pathLst>
                <a:path w="620394" h="348614">
                  <a:moveTo>
                    <a:pt x="620381" y="0"/>
                  </a:moveTo>
                  <a:lnTo>
                    <a:pt x="468508" y="87111"/>
                  </a:lnTo>
                  <a:lnTo>
                    <a:pt x="330458" y="165473"/>
                  </a:lnTo>
                  <a:lnTo>
                    <a:pt x="206410" y="235105"/>
                  </a:lnTo>
                  <a:lnTo>
                    <a:pt x="96186" y="295970"/>
                  </a:lnTo>
                  <a:lnTo>
                    <a:pt x="0" y="348086"/>
                  </a:lnTo>
                </a:path>
              </a:pathLst>
            </a:custGeom>
            <a:ln w="4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1604" y="3511494"/>
              <a:ext cx="110799" cy="90016"/>
            </a:xfrm>
            <a:prstGeom prst="rect">
              <a:avLst/>
            </a:prstGeom>
          </p:spPr>
        </p:pic>
        <p:sp>
          <p:nvSpPr>
            <p:cNvPr id="22" name="object 20"/>
            <p:cNvSpPr/>
            <p:nvPr/>
          </p:nvSpPr>
          <p:spPr>
            <a:xfrm>
              <a:off x="1184233" y="2367091"/>
              <a:ext cx="2771140" cy="554990"/>
            </a:xfrm>
            <a:custGeom>
              <a:avLst/>
              <a:gdLst/>
              <a:ahLst/>
              <a:cxnLst/>
              <a:rect l="l" t="t" r="r" b="b"/>
              <a:pathLst>
                <a:path w="2771140" h="554989">
                  <a:moveTo>
                    <a:pt x="2770783" y="0"/>
                  </a:moveTo>
                  <a:lnTo>
                    <a:pt x="2324319" y="90893"/>
                  </a:lnTo>
                  <a:lnTo>
                    <a:pt x="1906400" y="175692"/>
                  </a:lnTo>
                  <a:lnTo>
                    <a:pt x="1517023" y="254216"/>
                  </a:lnTo>
                  <a:lnTo>
                    <a:pt x="1156370" y="326644"/>
                  </a:lnTo>
                  <a:lnTo>
                    <a:pt x="824332" y="392977"/>
                  </a:lnTo>
                  <a:lnTo>
                    <a:pt x="520909" y="453035"/>
                  </a:lnTo>
                  <a:lnTo>
                    <a:pt x="246138" y="506998"/>
                  </a:lnTo>
                  <a:lnTo>
                    <a:pt x="0" y="554686"/>
                  </a:lnTo>
                </a:path>
              </a:pathLst>
            </a:custGeom>
            <a:ln w="4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0577" y="2868711"/>
              <a:ext cx="106669" cy="97167"/>
            </a:xfrm>
            <a:prstGeom prst="rect">
              <a:avLst/>
            </a:prstGeom>
          </p:spPr>
        </p:pic>
        <p:sp>
          <p:nvSpPr>
            <p:cNvPr id="24" name="object 22"/>
            <p:cNvSpPr/>
            <p:nvPr/>
          </p:nvSpPr>
          <p:spPr>
            <a:xfrm>
              <a:off x="2178696" y="2367091"/>
              <a:ext cx="1776730" cy="548005"/>
            </a:xfrm>
            <a:custGeom>
              <a:avLst/>
              <a:gdLst/>
              <a:ahLst/>
              <a:cxnLst/>
              <a:rect l="l" t="t" r="r" b="b"/>
              <a:pathLst>
                <a:path w="1776729" h="548005">
                  <a:moveTo>
                    <a:pt x="1776320" y="0"/>
                  </a:moveTo>
                  <a:lnTo>
                    <a:pt x="1452827" y="101471"/>
                  </a:lnTo>
                  <a:lnTo>
                    <a:pt x="1152492" y="195054"/>
                  </a:lnTo>
                  <a:lnTo>
                    <a:pt x="875495" y="281107"/>
                  </a:lnTo>
                  <a:lnTo>
                    <a:pt x="621655" y="359273"/>
                  </a:lnTo>
                  <a:lnTo>
                    <a:pt x="391153" y="429729"/>
                  </a:lnTo>
                  <a:lnTo>
                    <a:pt x="183970" y="492476"/>
                  </a:lnTo>
                  <a:lnTo>
                    <a:pt x="0" y="547694"/>
                  </a:lnTo>
                </a:path>
              </a:pathLst>
            </a:custGeom>
            <a:ln w="4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06781" y="2860464"/>
              <a:ext cx="109093" cy="94838"/>
            </a:xfrm>
            <a:prstGeom prst="rect">
              <a:avLst/>
            </a:prstGeom>
          </p:spPr>
        </p:pic>
        <p:sp>
          <p:nvSpPr>
            <p:cNvPr id="26" name="object 24"/>
            <p:cNvSpPr/>
            <p:nvPr/>
          </p:nvSpPr>
          <p:spPr>
            <a:xfrm>
              <a:off x="3151670" y="2367091"/>
              <a:ext cx="803910" cy="528955"/>
            </a:xfrm>
            <a:custGeom>
              <a:avLst/>
              <a:gdLst/>
              <a:ahLst/>
              <a:cxnLst/>
              <a:rect l="l" t="t" r="r" b="b"/>
              <a:pathLst>
                <a:path w="803910" h="528955">
                  <a:moveTo>
                    <a:pt x="803346" y="0"/>
                  </a:moveTo>
                  <a:lnTo>
                    <a:pt x="604978" y="132845"/>
                  </a:lnTo>
                  <a:lnTo>
                    <a:pt x="425280" y="252244"/>
                  </a:lnTo>
                  <a:lnTo>
                    <a:pt x="264610" y="358018"/>
                  </a:lnTo>
                  <a:lnTo>
                    <a:pt x="122970" y="450167"/>
                  </a:lnTo>
                  <a:lnTo>
                    <a:pt x="0" y="528870"/>
                  </a:lnTo>
                </a:path>
              </a:pathLst>
            </a:custGeom>
            <a:ln w="4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88299" y="2841282"/>
              <a:ext cx="110224" cy="94837"/>
            </a:xfrm>
            <a:prstGeom prst="rect">
              <a:avLst/>
            </a:prstGeom>
          </p:spPr>
        </p:pic>
        <p:sp>
          <p:nvSpPr>
            <p:cNvPr id="28" name="object 26"/>
            <p:cNvSpPr/>
            <p:nvPr/>
          </p:nvSpPr>
          <p:spPr>
            <a:xfrm>
              <a:off x="3955017" y="2367091"/>
              <a:ext cx="3209290" cy="556895"/>
            </a:xfrm>
            <a:custGeom>
              <a:avLst/>
              <a:gdLst/>
              <a:ahLst/>
              <a:cxnLst/>
              <a:rect l="l" t="t" r="r" b="b"/>
              <a:pathLst>
                <a:path w="3209290" h="556894">
                  <a:moveTo>
                    <a:pt x="0" y="0"/>
                  </a:moveTo>
                  <a:lnTo>
                    <a:pt x="518091" y="91431"/>
                  </a:lnTo>
                  <a:lnTo>
                    <a:pt x="1002792" y="176588"/>
                  </a:lnTo>
                  <a:lnTo>
                    <a:pt x="1453922" y="255471"/>
                  </a:lnTo>
                  <a:lnTo>
                    <a:pt x="1871842" y="328078"/>
                  </a:lnTo>
                  <a:lnTo>
                    <a:pt x="2256192" y="394590"/>
                  </a:lnTo>
                  <a:lnTo>
                    <a:pt x="2607151" y="454828"/>
                  </a:lnTo>
                  <a:lnTo>
                    <a:pt x="2924720" y="508791"/>
                  </a:lnTo>
                  <a:lnTo>
                    <a:pt x="3208898" y="556658"/>
                  </a:lnTo>
                </a:path>
              </a:pathLst>
            </a:custGeom>
            <a:ln w="43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31960" y="2870862"/>
              <a:ext cx="105915" cy="97706"/>
            </a:xfrm>
            <a:prstGeom prst="rect">
              <a:avLst/>
            </a:prstGeom>
          </p:spPr>
        </p:pic>
        <p:sp>
          <p:nvSpPr>
            <p:cNvPr id="30" name="object 28"/>
            <p:cNvSpPr/>
            <p:nvPr/>
          </p:nvSpPr>
          <p:spPr>
            <a:xfrm>
              <a:off x="3088300" y="3218392"/>
              <a:ext cx="389890" cy="336550"/>
            </a:xfrm>
            <a:custGeom>
              <a:avLst/>
              <a:gdLst/>
              <a:ahLst/>
              <a:cxnLst/>
              <a:rect l="l" t="t" r="r" b="b"/>
              <a:pathLst>
                <a:path w="389889" h="336550">
                  <a:moveTo>
                    <a:pt x="0" y="0"/>
                  </a:moveTo>
                  <a:lnTo>
                    <a:pt x="115969" y="102368"/>
                  </a:lnTo>
                  <a:lnTo>
                    <a:pt x="219551" y="192490"/>
                  </a:lnTo>
                  <a:lnTo>
                    <a:pt x="310747" y="270369"/>
                  </a:lnTo>
                  <a:lnTo>
                    <a:pt x="389555" y="336020"/>
                  </a:lnTo>
                </a:path>
              </a:pathLst>
            </a:custGeom>
            <a:ln w="4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27949" y="3500809"/>
              <a:ext cx="108249" cy="100700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2401604" y="3883872"/>
              <a:ext cx="3810" cy="167640"/>
            </a:xfrm>
            <a:custGeom>
              <a:avLst/>
              <a:gdLst/>
              <a:ahLst/>
              <a:cxnLst/>
              <a:rect l="l" t="t" r="r" b="b"/>
              <a:pathLst>
                <a:path w="3810" h="167639">
                  <a:moveTo>
                    <a:pt x="0" y="0"/>
                  </a:moveTo>
                  <a:lnTo>
                    <a:pt x="2351" y="62675"/>
                  </a:lnTo>
                  <a:lnTo>
                    <a:pt x="3518" y="118412"/>
                  </a:lnTo>
                  <a:lnTo>
                    <a:pt x="3482" y="167194"/>
                  </a:lnTo>
                </a:path>
              </a:pathLst>
            </a:custGeom>
            <a:ln w="4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/>
            <p:cNvSpPr/>
            <p:nvPr/>
          </p:nvSpPr>
          <p:spPr>
            <a:xfrm>
              <a:off x="2356707" y="4024749"/>
              <a:ext cx="99060" cy="101600"/>
            </a:xfrm>
            <a:custGeom>
              <a:avLst/>
              <a:gdLst/>
              <a:ahLst/>
              <a:cxnLst/>
              <a:rect l="l" t="t" r="r" b="b"/>
              <a:pathLst>
                <a:path w="99060" h="101600">
                  <a:moveTo>
                    <a:pt x="0" y="0"/>
                  </a:moveTo>
                  <a:lnTo>
                    <a:pt x="44897" y="101149"/>
                  </a:lnTo>
                  <a:lnTo>
                    <a:pt x="98986" y="4589"/>
                  </a:lnTo>
                  <a:lnTo>
                    <a:pt x="74348" y="12217"/>
                  </a:lnTo>
                  <a:lnTo>
                    <a:pt x="48947" y="13966"/>
                  </a:lnTo>
                  <a:lnTo>
                    <a:pt x="23819" y="98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2"/>
            <p:cNvSpPr/>
            <p:nvPr/>
          </p:nvSpPr>
          <p:spPr>
            <a:xfrm>
              <a:off x="2401604" y="4408260"/>
              <a:ext cx="3810" cy="167640"/>
            </a:xfrm>
            <a:custGeom>
              <a:avLst/>
              <a:gdLst/>
              <a:ahLst/>
              <a:cxnLst/>
              <a:rect l="l" t="t" r="r" b="b"/>
              <a:pathLst>
                <a:path w="3810" h="167639">
                  <a:moveTo>
                    <a:pt x="0" y="0"/>
                  </a:moveTo>
                  <a:lnTo>
                    <a:pt x="2351" y="62675"/>
                  </a:lnTo>
                  <a:lnTo>
                    <a:pt x="3518" y="118413"/>
                  </a:lnTo>
                  <a:lnTo>
                    <a:pt x="3482" y="167194"/>
                  </a:lnTo>
                </a:path>
              </a:pathLst>
            </a:custGeom>
            <a:ln w="4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3"/>
            <p:cNvSpPr/>
            <p:nvPr/>
          </p:nvSpPr>
          <p:spPr>
            <a:xfrm>
              <a:off x="2356707" y="4549137"/>
              <a:ext cx="99060" cy="101600"/>
            </a:xfrm>
            <a:custGeom>
              <a:avLst/>
              <a:gdLst/>
              <a:ahLst/>
              <a:cxnLst/>
              <a:rect l="l" t="t" r="r" b="b"/>
              <a:pathLst>
                <a:path w="99060" h="101600">
                  <a:moveTo>
                    <a:pt x="0" y="0"/>
                  </a:moveTo>
                  <a:lnTo>
                    <a:pt x="44897" y="101149"/>
                  </a:lnTo>
                  <a:lnTo>
                    <a:pt x="98986" y="4589"/>
                  </a:lnTo>
                  <a:lnTo>
                    <a:pt x="74348" y="12217"/>
                  </a:lnTo>
                  <a:lnTo>
                    <a:pt x="48947" y="13966"/>
                  </a:lnTo>
                  <a:lnTo>
                    <a:pt x="23819" y="98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4"/>
            <p:cNvSpPr/>
            <p:nvPr/>
          </p:nvSpPr>
          <p:spPr>
            <a:xfrm>
              <a:off x="5971372" y="3218392"/>
              <a:ext cx="3810" cy="328930"/>
            </a:xfrm>
            <a:custGeom>
              <a:avLst/>
              <a:gdLst/>
              <a:ahLst/>
              <a:cxnLst/>
              <a:rect l="l" t="t" r="r" b="b"/>
              <a:pathLst>
                <a:path w="3810" h="328929">
                  <a:moveTo>
                    <a:pt x="1795" y="-2154"/>
                  </a:moveTo>
                  <a:lnTo>
                    <a:pt x="1795" y="330824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25593" y="3521210"/>
              <a:ext cx="98915" cy="100700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7237878" y="3218392"/>
              <a:ext cx="3810" cy="308610"/>
            </a:xfrm>
            <a:custGeom>
              <a:avLst/>
              <a:gdLst/>
              <a:ahLst/>
              <a:cxnLst/>
              <a:rect l="l" t="t" r="r" b="b"/>
              <a:pathLst>
                <a:path w="3809" h="308610">
                  <a:moveTo>
                    <a:pt x="1795" y="-2154"/>
                  </a:moveTo>
                  <a:lnTo>
                    <a:pt x="1795" y="310422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92098" y="3500756"/>
              <a:ext cx="99094" cy="100754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4825144" y="3218392"/>
              <a:ext cx="3810" cy="328930"/>
            </a:xfrm>
            <a:custGeom>
              <a:avLst/>
              <a:gdLst/>
              <a:ahLst/>
              <a:cxnLst/>
              <a:rect l="l" t="t" r="r" b="b"/>
              <a:pathLst>
                <a:path w="3810" h="328929">
                  <a:moveTo>
                    <a:pt x="1795" y="-2154"/>
                  </a:moveTo>
                  <a:lnTo>
                    <a:pt x="1795" y="330573"/>
                  </a:lnTo>
                </a:path>
              </a:pathLst>
            </a:custGeom>
            <a:ln w="78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79186" y="3520978"/>
              <a:ext cx="99094" cy="100700"/>
            </a:xfrm>
            <a:prstGeom prst="rect">
              <a:avLst/>
            </a:prstGeom>
          </p:spPr>
        </p:pic>
      </p:grpSp>
      <p:sp>
        <p:nvSpPr>
          <p:cNvPr id="42" name="object 40"/>
          <p:cNvSpPr txBox="1"/>
          <p:nvPr/>
        </p:nvSpPr>
        <p:spPr>
          <a:xfrm>
            <a:off x="4599306" y="2981749"/>
            <a:ext cx="708660" cy="282575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getDate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2573526" y="2981749"/>
            <a:ext cx="805180" cy="282575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isLeap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4" name="object 42"/>
          <p:cNvSpPr txBox="1"/>
          <p:nvPr/>
        </p:nvSpPr>
        <p:spPr>
          <a:xfrm>
            <a:off x="3556158" y="2981749"/>
            <a:ext cx="832485" cy="282575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weekDay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7367486" y="2981749"/>
            <a:ext cx="939165" cy="282575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Friday13th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6" name="object 44"/>
          <p:cNvSpPr/>
          <p:nvPr/>
        </p:nvSpPr>
        <p:spPr>
          <a:xfrm>
            <a:off x="8527176" y="2981749"/>
            <a:ext cx="1152525" cy="282575"/>
          </a:xfrm>
          <a:custGeom>
            <a:avLst/>
            <a:gdLst/>
            <a:ahLst/>
            <a:cxnLst/>
            <a:rect l="l" t="t" r="r" b="b"/>
            <a:pathLst>
              <a:path w="1152525" h="282575">
                <a:moveTo>
                  <a:pt x="1152330" y="0"/>
                </a:moveTo>
                <a:lnTo>
                  <a:pt x="0" y="0"/>
                </a:lnTo>
                <a:lnTo>
                  <a:pt x="0" y="282362"/>
                </a:lnTo>
                <a:lnTo>
                  <a:pt x="1152330" y="282362"/>
                </a:lnTo>
                <a:lnTo>
                  <a:pt x="115233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5"/>
          <p:cNvSpPr txBox="1"/>
          <p:nvPr/>
        </p:nvSpPr>
        <p:spPr>
          <a:xfrm>
            <a:off x="8527177" y="2981749"/>
            <a:ext cx="1152525" cy="282575"/>
          </a:xfrm>
          <a:prstGeom prst="rect">
            <a:avLst/>
          </a:prstGeom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MemorialDay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5495643" y="2981749"/>
            <a:ext cx="649605" cy="282575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zodiac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6291809" y="2981749"/>
            <a:ext cx="797560" cy="282575"/>
          </a:xfrm>
          <a:prstGeom prst="rect">
            <a:avLst/>
          </a:prstGeom>
          <a:solidFill>
            <a:srgbClr val="DDDDDD"/>
          </a:solidFill>
          <a:ln w="4303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40"/>
              </a:spcBef>
            </a:pPr>
            <a:r>
              <a:rPr sz="1400" spc="5" dirty="0">
                <a:latin typeface="Times New Roman"/>
                <a:cs typeface="Times New Roman"/>
              </a:rPr>
              <a:t>nextDate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97231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“Big Bang”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46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5041138" y="1907558"/>
            <a:ext cx="1125220" cy="537845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88925" marR="163195" indent="-118745">
              <a:lnSpc>
                <a:spcPct val="101099"/>
              </a:lnSpc>
              <a:spcBef>
                <a:spcPts val="140"/>
              </a:spcBef>
            </a:pPr>
            <a:r>
              <a:rPr sz="1500" spc="5" dirty="0">
                <a:latin typeface="Arial"/>
                <a:cs typeface="Arial"/>
              </a:rPr>
              <a:t>Calendar  (Main)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703392" y="3771926"/>
            <a:ext cx="900430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getDigits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197020" y="4335543"/>
            <a:ext cx="1475105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lastDayOfMonth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392318" y="3771926"/>
            <a:ext cx="1084580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isValidDate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247807" y="4899160"/>
            <a:ext cx="1373505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dateToDaynum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5835447" y="3793604"/>
            <a:ext cx="1406525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Times New Roman"/>
                <a:cs typeface="Times New Roman"/>
              </a:rPr>
              <a:t>DaynumToDate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8654494" y="3771926"/>
            <a:ext cx="953135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isMonday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7357906" y="3793854"/>
            <a:ext cx="824865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isFriday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3" name="object 11"/>
          <p:cNvGrpSpPr/>
          <p:nvPr/>
        </p:nvGrpSpPr>
        <p:grpSpPr>
          <a:xfrm>
            <a:off x="2547337" y="2440717"/>
            <a:ext cx="6641465" cy="2458720"/>
            <a:chOff x="1066009" y="2157253"/>
            <a:chExt cx="6641465" cy="2458720"/>
          </a:xfrm>
        </p:grpSpPr>
        <p:sp>
          <p:nvSpPr>
            <p:cNvPr id="14" name="object 12"/>
            <p:cNvSpPr/>
            <p:nvPr/>
          </p:nvSpPr>
          <p:spPr>
            <a:xfrm>
              <a:off x="4122269" y="2161698"/>
              <a:ext cx="4445" cy="531495"/>
            </a:xfrm>
            <a:custGeom>
              <a:avLst/>
              <a:gdLst/>
              <a:ahLst/>
              <a:cxnLst/>
              <a:rect l="l" t="t" r="r" b="b"/>
              <a:pathLst>
                <a:path w="4445" h="531494">
                  <a:moveTo>
                    <a:pt x="1928" y="-2314"/>
                  </a:moveTo>
                  <a:lnTo>
                    <a:pt x="1928" y="533367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2310" y="2665388"/>
              <a:ext cx="106281" cy="107906"/>
            </a:xfrm>
            <a:prstGeom prst="rect">
              <a:avLst/>
            </a:prstGeom>
          </p:spPr>
        </p:pic>
        <p:sp>
          <p:nvSpPr>
            <p:cNvPr id="16" name="object 14"/>
            <p:cNvSpPr/>
            <p:nvPr/>
          </p:nvSpPr>
          <p:spPr>
            <a:xfrm>
              <a:off x="4122269" y="2161698"/>
              <a:ext cx="866775" cy="568960"/>
            </a:xfrm>
            <a:custGeom>
              <a:avLst/>
              <a:gdLst/>
              <a:ahLst/>
              <a:cxnLst/>
              <a:rect l="l" t="t" r="r" b="b"/>
              <a:pathLst>
                <a:path w="866775" h="568960">
                  <a:moveTo>
                    <a:pt x="0" y="0"/>
                  </a:moveTo>
                  <a:lnTo>
                    <a:pt x="214104" y="142975"/>
                  </a:lnTo>
                  <a:lnTo>
                    <a:pt x="407956" y="271114"/>
                  </a:lnTo>
                  <a:lnTo>
                    <a:pt x="581169" y="384801"/>
                  </a:lnTo>
                  <a:lnTo>
                    <a:pt x="734128" y="484036"/>
                  </a:lnTo>
                  <a:lnTo>
                    <a:pt x="866642" y="568627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8760" y="2671554"/>
              <a:ext cx="118432" cy="101740"/>
            </a:xfrm>
            <a:prstGeom prst="rect">
              <a:avLst/>
            </a:prstGeom>
          </p:spPr>
        </p:pic>
        <p:sp>
          <p:nvSpPr>
            <p:cNvPr id="18" name="object 16"/>
            <p:cNvSpPr/>
            <p:nvPr/>
          </p:nvSpPr>
          <p:spPr>
            <a:xfrm>
              <a:off x="4122269" y="2161698"/>
              <a:ext cx="2089150" cy="590550"/>
            </a:xfrm>
            <a:custGeom>
              <a:avLst/>
              <a:gdLst/>
              <a:ahLst/>
              <a:cxnLst/>
              <a:rect l="l" t="t" r="r" b="b"/>
              <a:pathLst>
                <a:path w="2089150" h="590550">
                  <a:moveTo>
                    <a:pt x="0" y="0"/>
                  </a:moveTo>
                  <a:lnTo>
                    <a:pt x="381145" y="109447"/>
                  </a:lnTo>
                  <a:lnTo>
                    <a:pt x="734514" y="210609"/>
                  </a:lnTo>
                  <a:lnTo>
                    <a:pt x="1060493" y="303293"/>
                  </a:lnTo>
                  <a:lnTo>
                    <a:pt x="1358890" y="387691"/>
                  </a:lnTo>
                  <a:lnTo>
                    <a:pt x="1629704" y="463611"/>
                  </a:lnTo>
                  <a:lnTo>
                    <a:pt x="1873127" y="531245"/>
                  </a:lnTo>
                  <a:lnTo>
                    <a:pt x="2088775" y="590400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2081" y="2693906"/>
              <a:ext cx="116696" cy="102703"/>
            </a:xfrm>
            <a:prstGeom prst="rect">
              <a:avLst/>
            </a:prstGeom>
          </p:spPr>
        </p:pic>
        <p:sp>
          <p:nvSpPr>
            <p:cNvPr id="20" name="object 18"/>
            <p:cNvSpPr/>
            <p:nvPr/>
          </p:nvSpPr>
          <p:spPr>
            <a:xfrm>
              <a:off x="2524430" y="3076684"/>
              <a:ext cx="666750" cy="374650"/>
            </a:xfrm>
            <a:custGeom>
              <a:avLst/>
              <a:gdLst/>
              <a:ahLst/>
              <a:cxnLst/>
              <a:rect l="l" t="t" r="r" b="b"/>
              <a:pathLst>
                <a:path w="666750" h="374650">
                  <a:moveTo>
                    <a:pt x="666579" y="0"/>
                  </a:moveTo>
                  <a:lnTo>
                    <a:pt x="503397" y="93628"/>
                  </a:lnTo>
                  <a:lnTo>
                    <a:pt x="355066" y="177852"/>
                  </a:lnTo>
                  <a:lnTo>
                    <a:pt x="221781" y="252693"/>
                  </a:lnTo>
                  <a:lnTo>
                    <a:pt x="103348" y="318111"/>
                  </a:lnTo>
                  <a:lnTo>
                    <a:pt x="0" y="374126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3177" y="3391712"/>
              <a:ext cx="119049" cy="96749"/>
            </a:xfrm>
            <a:prstGeom prst="rect">
              <a:avLst/>
            </a:prstGeom>
          </p:spPr>
        </p:pic>
        <p:sp>
          <p:nvSpPr>
            <p:cNvPr id="22" name="object 20"/>
            <p:cNvSpPr/>
            <p:nvPr/>
          </p:nvSpPr>
          <p:spPr>
            <a:xfrm>
              <a:off x="1145151" y="2161698"/>
              <a:ext cx="2977515" cy="596265"/>
            </a:xfrm>
            <a:custGeom>
              <a:avLst/>
              <a:gdLst/>
              <a:ahLst/>
              <a:cxnLst/>
              <a:rect l="l" t="t" r="r" b="b"/>
              <a:pathLst>
                <a:path w="2977515" h="596264">
                  <a:moveTo>
                    <a:pt x="2977117" y="0"/>
                  </a:moveTo>
                  <a:lnTo>
                    <a:pt x="2497407" y="97693"/>
                  </a:lnTo>
                  <a:lnTo>
                    <a:pt x="2048365" y="188835"/>
                  </a:lnTo>
                  <a:lnTo>
                    <a:pt x="1629993" y="273233"/>
                  </a:lnTo>
                  <a:lnTo>
                    <a:pt x="1242483" y="351080"/>
                  </a:lnTo>
                  <a:lnTo>
                    <a:pt x="885719" y="422375"/>
                  </a:lnTo>
                  <a:lnTo>
                    <a:pt x="559700" y="486926"/>
                  </a:lnTo>
                  <a:lnTo>
                    <a:pt x="264467" y="544926"/>
                  </a:lnTo>
                  <a:lnTo>
                    <a:pt x="0" y="59618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009" y="2700842"/>
              <a:ext cx="114613" cy="104438"/>
            </a:xfrm>
            <a:prstGeom prst="rect">
              <a:avLst/>
            </a:prstGeom>
          </p:spPr>
        </p:pic>
        <p:sp>
          <p:nvSpPr>
            <p:cNvPr id="24" name="object 22"/>
            <p:cNvSpPr/>
            <p:nvPr/>
          </p:nvSpPr>
          <p:spPr>
            <a:xfrm>
              <a:off x="2213669" y="2161698"/>
              <a:ext cx="1908810" cy="589280"/>
            </a:xfrm>
            <a:custGeom>
              <a:avLst/>
              <a:gdLst/>
              <a:ahLst/>
              <a:cxnLst/>
              <a:rect l="l" t="t" r="r" b="b"/>
              <a:pathLst>
                <a:path w="1908810" h="589280">
                  <a:moveTo>
                    <a:pt x="1908599" y="0"/>
                  </a:moveTo>
                  <a:lnTo>
                    <a:pt x="1561017" y="109062"/>
                  </a:lnTo>
                  <a:lnTo>
                    <a:pt x="1238316" y="209646"/>
                  </a:lnTo>
                  <a:lnTo>
                    <a:pt x="940691" y="302137"/>
                  </a:lnTo>
                  <a:lnTo>
                    <a:pt x="667949" y="386149"/>
                  </a:lnTo>
                  <a:lnTo>
                    <a:pt x="420281" y="461876"/>
                  </a:lnTo>
                  <a:lnTo>
                    <a:pt x="197670" y="529318"/>
                  </a:lnTo>
                  <a:lnTo>
                    <a:pt x="0" y="588666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36399" y="2691979"/>
              <a:ext cx="117217" cy="101932"/>
            </a:xfrm>
            <a:prstGeom prst="rect">
              <a:avLst/>
            </a:prstGeom>
          </p:spPr>
        </p:pic>
        <p:sp>
          <p:nvSpPr>
            <p:cNvPr id="26" name="object 24"/>
            <p:cNvSpPr/>
            <p:nvPr/>
          </p:nvSpPr>
          <p:spPr>
            <a:xfrm>
              <a:off x="3259098" y="2161698"/>
              <a:ext cx="863600" cy="568960"/>
            </a:xfrm>
            <a:custGeom>
              <a:avLst/>
              <a:gdLst/>
              <a:ahLst/>
              <a:cxnLst/>
              <a:rect l="l" t="t" r="r" b="b"/>
              <a:pathLst>
                <a:path w="863600" h="568960">
                  <a:moveTo>
                    <a:pt x="863170" y="0"/>
                  </a:moveTo>
                  <a:lnTo>
                    <a:pt x="650029" y="142782"/>
                  </a:lnTo>
                  <a:lnTo>
                    <a:pt x="456949" y="271114"/>
                  </a:lnTo>
                  <a:lnTo>
                    <a:pt x="284315" y="384801"/>
                  </a:lnTo>
                  <a:lnTo>
                    <a:pt x="132127" y="483843"/>
                  </a:lnTo>
                  <a:lnTo>
                    <a:pt x="0" y="568434"/>
                  </a:lnTo>
                </a:path>
              </a:pathLst>
            </a:custGeom>
            <a:ln w="4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91009" y="2671361"/>
              <a:ext cx="118432" cy="101934"/>
            </a:xfrm>
            <a:prstGeom prst="rect">
              <a:avLst/>
            </a:prstGeom>
          </p:spPr>
        </p:pic>
        <p:sp>
          <p:nvSpPr>
            <p:cNvPr id="28" name="object 26"/>
            <p:cNvSpPr/>
            <p:nvPr/>
          </p:nvSpPr>
          <p:spPr>
            <a:xfrm>
              <a:off x="4122269" y="2161698"/>
              <a:ext cx="3448050" cy="598805"/>
            </a:xfrm>
            <a:custGeom>
              <a:avLst/>
              <a:gdLst/>
              <a:ahLst/>
              <a:cxnLst/>
              <a:rect l="l" t="t" r="r" b="b"/>
              <a:pathLst>
                <a:path w="3448050" h="598805">
                  <a:moveTo>
                    <a:pt x="0" y="0"/>
                  </a:moveTo>
                  <a:lnTo>
                    <a:pt x="556672" y="98271"/>
                  </a:lnTo>
                  <a:lnTo>
                    <a:pt x="1077468" y="189799"/>
                  </a:lnTo>
                  <a:lnTo>
                    <a:pt x="1562193" y="274582"/>
                  </a:lnTo>
                  <a:lnTo>
                    <a:pt x="2011235" y="352621"/>
                  </a:lnTo>
                  <a:lnTo>
                    <a:pt x="2424204" y="424109"/>
                  </a:lnTo>
                  <a:lnTo>
                    <a:pt x="2801301" y="488853"/>
                  </a:lnTo>
                  <a:lnTo>
                    <a:pt x="3142518" y="546853"/>
                  </a:lnTo>
                  <a:lnTo>
                    <a:pt x="3447859" y="598301"/>
                  </a:lnTo>
                </a:path>
              </a:pathLst>
            </a:custGeom>
            <a:ln w="4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35793" y="2703155"/>
              <a:ext cx="113802" cy="105016"/>
            </a:xfrm>
            <a:prstGeom prst="rect">
              <a:avLst/>
            </a:prstGeom>
          </p:spPr>
        </p:pic>
        <p:sp>
          <p:nvSpPr>
            <p:cNvPr id="30" name="object 28"/>
            <p:cNvSpPr/>
            <p:nvPr/>
          </p:nvSpPr>
          <p:spPr>
            <a:xfrm>
              <a:off x="3191009" y="3076684"/>
              <a:ext cx="419100" cy="361315"/>
            </a:xfrm>
            <a:custGeom>
              <a:avLst/>
              <a:gdLst/>
              <a:ahLst/>
              <a:cxnLst/>
              <a:rect l="l" t="t" r="r" b="b"/>
              <a:pathLst>
                <a:path w="419100" h="361314">
                  <a:moveTo>
                    <a:pt x="0" y="0"/>
                  </a:moveTo>
                  <a:lnTo>
                    <a:pt x="124605" y="110025"/>
                  </a:lnTo>
                  <a:lnTo>
                    <a:pt x="235901" y="206891"/>
                  </a:lnTo>
                  <a:lnTo>
                    <a:pt x="333887" y="290595"/>
                  </a:lnTo>
                  <a:lnTo>
                    <a:pt x="418565" y="361158"/>
                  </a:lnTo>
                </a:path>
              </a:pathLst>
            </a:custGeom>
            <a:ln w="46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55951" y="3380228"/>
              <a:ext cx="116311" cy="108234"/>
            </a:xfrm>
            <a:prstGeom prst="rect">
              <a:avLst/>
            </a:prstGeom>
          </p:spPr>
        </p:pic>
        <p:sp>
          <p:nvSpPr>
            <p:cNvPr id="32" name="object 30"/>
            <p:cNvSpPr/>
            <p:nvPr/>
          </p:nvSpPr>
          <p:spPr>
            <a:xfrm>
              <a:off x="2453177" y="3791948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/>
            <p:cNvSpPr/>
            <p:nvPr/>
          </p:nvSpPr>
          <p:spPr>
            <a:xfrm>
              <a:off x="2404936" y="3943363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2"/>
            <p:cNvSpPr/>
            <p:nvPr/>
          </p:nvSpPr>
          <p:spPr>
            <a:xfrm>
              <a:off x="2453177" y="4355565"/>
              <a:ext cx="3810" cy="179705"/>
            </a:xfrm>
            <a:custGeom>
              <a:avLst/>
              <a:gdLst/>
              <a:ahLst/>
              <a:cxnLst/>
              <a:rect l="l" t="t" r="r" b="b"/>
              <a:pathLst>
                <a:path w="3810" h="179704">
                  <a:moveTo>
                    <a:pt x="0" y="0"/>
                  </a:moveTo>
                  <a:lnTo>
                    <a:pt x="2527" y="67364"/>
                  </a:lnTo>
                  <a:lnTo>
                    <a:pt x="3780" y="127271"/>
                  </a:lnTo>
                  <a:lnTo>
                    <a:pt x="3742" y="179702"/>
                  </a:lnTo>
                </a:path>
              </a:pathLst>
            </a:custGeom>
            <a:ln w="4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3"/>
            <p:cNvSpPr/>
            <p:nvPr/>
          </p:nvSpPr>
          <p:spPr>
            <a:xfrm>
              <a:off x="2404936" y="4506981"/>
              <a:ext cx="106680" cy="109220"/>
            </a:xfrm>
            <a:custGeom>
              <a:avLst/>
              <a:gdLst/>
              <a:ahLst/>
              <a:cxnLst/>
              <a:rect l="l" t="t" r="r" b="b"/>
              <a:pathLst>
                <a:path w="106680" h="109220">
                  <a:moveTo>
                    <a:pt x="0" y="0"/>
                  </a:moveTo>
                  <a:lnTo>
                    <a:pt x="48240" y="108715"/>
                  </a:lnTo>
                  <a:lnTo>
                    <a:pt x="106357" y="4932"/>
                  </a:lnTo>
                  <a:lnTo>
                    <a:pt x="79884" y="13131"/>
                  </a:lnTo>
                  <a:lnTo>
                    <a:pt x="52592" y="15010"/>
                  </a:lnTo>
                  <a:lnTo>
                    <a:pt x="25593" y="10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4"/>
            <p:cNvSpPr/>
            <p:nvPr/>
          </p:nvSpPr>
          <p:spPr>
            <a:xfrm>
              <a:off x="6288778" y="3076684"/>
              <a:ext cx="4445" cy="353695"/>
            </a:xfrm>
            <a:custGeom>
              <a:avLst/>
              <a:gdLst/>
              <a:ahLst/>
              <a:cxnLst/>
              <a:rect l="l" t="t" r="r" b="b"/>
              <a:pathLst>
                <a:path w="4445" h="353695">
                  <a:moveTo>
                    <a:pt x="1928" y="-2314"/>
                  </a:moveTo>
                  <a:lnTo>
                    <a:pt x="1928" y="35557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39592" y="3402157"/>
              <a:ext cx="106279" cy="108233"/>
            </a:xfrm>
            <a:prstGeom prst="rect">
              <a:avLst/>
            </a:prstGeom>
          </p:spPr>
        </p:pic>
        <p:sp>
          <p:nvSpPr>
            <p:cNvPr id="38" name="object 36"/>
            <p:cNvSpPr/>
            <p:nvPr/>
          </p:nvSpPr>
          <p:spPr>
            <a:xfrm>
              <a:off x="7649596" y="3076684"/>
              <a:ext cx="4445" cy="331470"/>
            </a:xfrm>
            <a:custGeom>
              <a:avLst/>
              <a:gdLst/>
              <a:ahLst/>
              <a:cxnLst/>
              <a:rect l="l" t="t" r="r" b="b"/>
              <a:pathLst>
                <a:path w="4445" h="331470">
                  <a:moveTo>
                    <a:pt x="1929" y="-2314"/>
                  </a:moveTo>
                  <a:lnTo>
                    <a:pt x="1929" y="333644"/>
                  </a:lnTo>
                </a:path>
              </a:pathLst>
            </a:custGeom>
            <a:ln w="8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00411" y="3380171"/>
              <a:ext cx="106472" cy="108291"/>
            </a:xfrm>
            <a:prstGeom prst="rect">
              <a:avLst/>
            </a:prstGeom>
          </p:spPr>
        </p:pic>
        <p:sp>
          <p:nvSpPr>
            <p:cNvPr id="40" name="object 38"/>
            <p:cNvSpPr/>
            <p:nvPr/>
          </p:nvSpPr>
          <p:spPr>
            <a:xfrm>
              <a:off x="5057193" y="3076684"/>
              <a:ext cx="4445" cy="353060"/>
            </a:xfrm>
            <a:custGeom>
              <a:avLst/>
              <a:gdLst/>
              <a:ahLst/>
              <a:cxnLst/>
              <a:rect l="l" t="t" r="r" b="b"/>
              <a:pathLst>
                <a:path w="4445" h="353060">
                  <a:moveTo>
                    <a:pt x="1928" y="-2314"/>
                  </a:moveTo>
                  <a:lnTo>
                    <a:pt x="1928" y="355302"/>
                  </a:lnTo>
                </a:path>
              </a:pathLst>
            </a:custGeom>
            <a:ln w="8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07814" y="3401905"/>
              <a:ext cx="106472" cy="108234"/>
            </a:xfrm>
            <a:prstGeom prst="rect">
              <a:avLst/>
            </a:prstGeom>
          </p:spPr>
        </p:pic>
      </p:grpSp>
      <p:sp>
        <p:nvSpPr>
          <p:cNvPr id="42" name="object 40"/>
          <p:cNvSpPr txBox="1"/>
          <p:nvPr/>
        </p:nvSpPr>
        <p:spPr>
          <a:xfrm>
            <a:off x="4291578" y="3056662"/>
            <a:ext cx="761365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getDate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2114942" y="3056662"/>
            <a:ext cx="864869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isLeap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4" name="object 42"/>
          <p:cNvSpPr txBox="1"/>
          <p:nvPr/>
        </p:nvSpPr>
        <p:spPr>
          <a:xfrm>
            <a:off x="3170749" y="3056662"/>
            <a:ext cx="894080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55"/>
              </a:spcBef>
            </a:pPr>
            <a:r>
              <a:rPr sz="1500" spc="10" dirty="0">
                <a:latin typeface="Times New Roman"/>
                <a:cs typeface="Times New Roman"/>
              </a:rPr>
              <a:t>weekDay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5" name="object 43"/>
          <p:cNvSpPr txBox="1"/>
          <p:nvPr/>
        </p:nvSpPr>
        <p:spPr>
          <a:xfrm>
            <a:off x="7265899" y="3056662"/>
            <a:ext cx="1009015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Friday13th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6" name="object 44"/>
          <p:cNvSpPr/>
          <p:nvPr/>
        </p:nvSpPr>
        <p:spPr>
          <a:xfrm>
            <a:off x="8511950" y="3056662"/>
            <a:ext cx="1238250" cy="303530"/>
          </a:xfrm>
          <a:custGeom>
            <a:avLst/>
            <a:gdLst/>
            <a:ahLst/>
            <a:cxnLst/>
            <a:rect l="l" t="t" r="r" b="b"/>
            <a:pathLst>
              <a:path w="1238250" h="303530">
                <a:moveTo>
                  <a:pt x="0" y="303486"/>
                </a:moveTo>
                <a:lnTo>
                  <a:pt x="1238142" y="303486"/>
                </a:lnTo>
                <a:lnTo>
                  <a:pt x="1238142" y="0"/>
                </a:lnTo>
                <a:lnTo>
                  <a:pt x="0" y="0"/>
                </a:lnTo>
                <a:lnTo>
                  <a:pt x="0" y="303486"/>
                </a:lnTo>
                <a:close/>
              </a:path>
            </a:pathLst>
          </a:custGeom>
          <a:ln w="4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5"/>
          <p:cNvSpPr txBox="1"/>
          <p:nvPr/>
        </p:nvSpPr>
        <p:spPr>
          <a:xfrm>
            <a:off x="8511950" y="3056662"/>
            <a:ext cx="1238250" cy="303530"/>
          </a:xfrm>
          <a:prstGeom prst="rect">
            <a:avLst/>
          </a:prstGeom>
          <a:ln w="4624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MemorialDay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5254664" y="3056662"/>
            <a:ext cx="698500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zodiac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6110119" y="3056662"/>
            <a:ext cx="857250" cy="303530"/>
          </a:xfrm>
          <a:prstGeom prst="rect">
            <a:avLst/>
          </a:prstGeom>
          <a:ln w="46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5"/>
              </a:spcBef>
            </a:pPr>
            <a:r>
              <a:rPr sz="1500" spc="5" dirty="0">
                <a:latin typeface="Times New Roman"/>
                <a:cs typeface="Times New Roman"/>
              </a:rPr>
              <a:t>nextDate</a:t>
            </a:r>
            <a:endParaRPr sz="15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40299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“Big Bang”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No...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stubs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drivers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strategy</a:t>
            </a:r>
            <a:endParaRPr lang="en-US" sz="20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And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very</a:t>
            </a:r>
            <a:r>
              <a:rPr lang="en-US" sz="2400" spc="-5" dirty="0">
                <a:cs typeface="Arial"/>
              </a:rPr>
              <a:t> difficult fault isolation</a:t>
            </a:r>
            <a:endParaRPr lang="en-US" sz="2400" dirty="0">
              <a:cs typeface="Arial"/>
            </a:endParaRPr>
          </a:p>
          <a:p>
            <a:pPr marL="355600" marR="5080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cs typeface="Arial"/>
              </a:rPr>
              <a:t>This </a:t>
            </a:r>
            <a:r>
              <a:rPr lang="en-US" sz="2400" dirty="0">
                <a:cs typeface="Arial"/>
              </a:rPr>
              <a:t>is </a:t>
            </a:r>
            <a:r>
              <a:rPr lang="en-US" sz="2400" spc="-5" dirty="0">
                <a:cs typeface="Arial"/>
              </a:rPr>
              <a:t>the practice </a:t>
            </a:r>
            <a:r>
              <a:rPr lang="en-US" sz="2400" dirty="0">
                <a:cs typeface="Arial"/>
              </a:rPr>
              <a:t>in an agile environment </a:t>
            </a:r>
            <a:r>
              <a:rPr lang="en-US" sz="2400" spc="-5" dirty="0">
                <a:cs typeface="Arial"/>
              </a:rPr>
              <a:t>with </a:t>
            </a:r>
            <a:r>
              <a:rPr lang="en-US" sz="2400" dirty="0">
                <a:cs typeface="Arial"/>
              </a:rPr>
              <a:t>a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daily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run of</a:t>
            </a:r>
            <a:r>
              <a:rPr lang="en-US" sz="2400" spc="-5" dirty="0">
                <a:cs typeface="Arial"/>
              </a:rPr>
              <a:t> the </a:t>
            </a:r>
            <a:r>
              <a:rPr lang="en-US" sz="2400" dirty="0">
                <a:cs typeface="Arial"/>
              </a:rPr>
              <a:t>project</a:t>
            </a:r>
            <a:r>
              <a:rPr lang="en-US" sz="2400" spc="-5" dirty="0">
                <a:cs typeface="Arial"/>
              </a:rPr>
              <a:t> to</a:t>
            </a:r>
            <a:r>
              <a:rPr lang="en-US" sz="240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that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point.</a:t>
            </a:r>
            <a:endParaRPr lang="en-US" sz="2400" dirty="0"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502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Pros and Cons of Decomposition-Based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Pros</a:t>
            </a: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intuitively</a:t>
            </a:r>
            <a:r>
              <a:rPr lang="en-US" sz="2000" spc="-3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clear</a:t>
            </a: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“build”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with</a:t>
            </a:r>
            <a:r>
              <a:rPr lang="en-US" sz="2000" dirty="0">
                <a:cs typeface="Arial"/>
              </a:rPr>
              <a:t> proven</a:t>
            </a:r>
            <a:r>
              <a:rPr lang="en-US" sz="2000" spc="-5" dirty="0">
                <a:cs typeface="Arial"/>
              </a:rPr>
              <a:t> components</a:t>
            </a:r>
            <a:endParaRPr lang="en-US" sz="2000" dirty="0">
              <a:cs typeface="Arial"/>
            </a:endParaRPr>
          </a:p>
          <a:p>
            <a:pPr marL="749300" marR="372110" lvl="1" indent="-279400">
              <a:lnSpc>
                <a:spcPct val="1008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fault isolation</a:t>
            </a:r>
            <a:r>
              <a:rPr lang="en-US" sz="2000" dirty="0">
                <a:cs typeface="Arial"/>
              </a:rPr>
              <a:t> varies</a:t>
            </a:r>
            <a:r>
              <a:rPr lang="en-US" sz="2000" spc="-5" dirty="0">
                <a:cs typeface="Arial"/>
              </a:rPr>
              <a:t> with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the</a:t>
            </a:r>
            <a:r>
              <a:rPr lang="en-US" sz="2000" dirty="0">
                <a:cs typeface="Arial"/>
              </a:rPr>
              <a:t> number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of</a:t>
            </a:r>
            <a:r>
              <a:rPr lang="en-US" sz="2000" spc="-5" dirty="0">
                <a:cs typeface="Arial"/>
              </a:rPr>
              <a:t> units </a:t>
            </a:r>
            <a:r>
              <a:rPr lang="en-US" sz="2000" dirty="0">
                <a:cs typeface="Arial"/>
              </a:rPr>
              <a:t>being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integrated</a:t>
            </a:r>
            <a:endParaRPr lang="en-US" sz="20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Cons</a:t>
            </a:r>
          </a:p>
          <a:p>
            <a:pPr marL="749300" marR="230504" lvl="1" indent="-279400">
              <a:lnSpc>
                <a:spcPct val="100800"/>
              </a:lnSpc>
              <a:spcBef>
                <a:spcPts val="40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based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lexicographic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inclusion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(a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purely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structural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consideration)</a:t>
            </a:r>
            <a:endParaRPr lang="en-US" sz="2000" dirty="0">
              <a:cs typeface="Arial"/>
            </a:endParaRPr>
          </a:p>
          <a:p>
            <a:pPr marL="749300" marR="5080" lvl="1" indent="-279400">
              <a:lnSpc>
                <a:spcPct val="100800"/>
              </a:lnSpc>
              <a:spcBef>
                <a:spcPts val="459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some branches in a </a:t>
            </a:r>
            <a:r>
              <a:rPr lang="en-US" sz="2000" spc="-5" dirty="0">
                <a:cs typeface="Arial"/>
              </a:rPr>
              <a:t>functional decomposition </a:t>
            </a:r>
            <a:r>
              <a:rPr lang="en-US" sz="2000" dirty="0">
                <a:cs typeface="Arial"/>
              </a:rPr>
              <a:t>may not </a:t>
            </a:r>
            <a:r>
              <a:rPr lang="en-US" sz="2000" spc="-54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correspond</a:t>
            </a:r>
            <a:r>
              <a:rPr lang="en-US" sz="2000" spc="-5" dirty="0">
                <a:cs typeface="Arial"/>
              </a:rPr>
              <a:t> with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actual</a:t>
            </a:r>
            <a:r>
              <a:rPr lang="en-US" sz="200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interfaces.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stub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and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driver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development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can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spc="-5" dirty="0" smtClean="0">
                <a:cs typeface="Arial"/>
              </a:rPr>
              <a:t>extensive</a:t>
            </a:r>
            <a:endParaRPr lang="en-US" sz="2000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472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Graph-Based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716280" indent="-342900">
              <a:lnSpc>
                <a:spcPts val="2800"/>
              </a:lnSpc>
              <a:spcBef>
                <a:spcPts val="26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Definition: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The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i="1" dirty="0">
                <a:cs typeface="Arial"/>
              </a:rPr>
              <a:t>Call</a:t>
            </a:r>
            <a:r>
              <a:rPr lang="en-US" sz="2400" i="1" spc="-10" dirty="0">
                <a:cs typeface="Arial"/>
              </a:rPr>
              <a:t> </a:t>
            </a:r>
            <a:r>
              <a:rPr lang="en-US" sz="2400" i="1" spc="-5" dirty="0">
                <a:cs typeface="Arial"/>
              </a:rPr>
              <a:t>Graph</a:t>
            </a:r>
            <a:r>
              <a:rPr lang="en-US" sz="2400" i="1" spc="-1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program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is</a:t>
            </a:r>
            <a:r>
              <a:rPr lang="en-US" sz="2400" spc="-1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directed </a:t>
            </a:r>
            <a:r>
              <a:rPr lang="en-US" sz="2400" dirty="0">
                <a:cs typeface="Arial"/>
              </a:rPr>
              <a:t>graph in</a:t>
            </a:r>
            <a:r>
              <a:rPr lang="en-US" sz="2400" spc="-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which</a:t>
            </a:r>
          </a:p>
          <a:p>
            <a:pPr marL="755650" lvl="1" indent="-285750">
              <a:lnSpc>
                <a:spcPct val="100000"/>
              </a:lnSpc>
              <a:spcBef>
                <a:spcPts val="42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nodes</a:t>
            </a:r>
            <a:r>
              <a:rPr lang="en-US" sz="2000" spc="-4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are</a:t>
            </a:r>
            <a:r>
              <a:rPr lang="en-US" sz="2000" spc="-3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unit</a:t>
            </a:r>
          </a:p>
          <a:p>
            <a:pPr marL="749300" marR="1154430" lvl="1" indent="-279400">
              <a:lnSpc>
                <a:spcPct val="100800"/>
              </a:lnSpc>
              <a:spcBef>
                <a:spcPts val="48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edges</a:t>
            </a:r>
            <a:r>
              <a:rPr lang="en-US" sz="2000" spc="-2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correspond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to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actual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program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calls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(or </a:t>
            </a:r>
            <a:r>
              <a:rPr lang="en-US" sz="2000" spc="-54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messages)</a:t>
            </a:r>
          </a:p>
          <a:p>
            <a:pPr marL="355600" marR="393700" indent="-342900">
              <a:lnSpc>
                <a:spcPct val="994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Call </a:t>
            </a:r>
            <a:r>
              <a:rPr lang="en-US" sz="2400" spc="-5" dirty="0">
                <a:cs typeface="Arial"/>
              </a:rPr>
              <a:t>Graph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Integration</a:t>
            </a:r>
            <a:r>
              <a:rPr lang="en-US" sz="2400" dirty="0">
                <a:cs typeface="Arial"/>
              </a:rPr>
              <a:t> avoids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possibility </a:t>
            </a:r>
            <a:r>
              <a:rPr lang="en-US" sz="2400" dirty="0">
                <a:cs typeface="Arial"/>
              </a:rPr>
              <a:t>of </a:t>
            </a:r>
            <a:r>
              <a:rPr lang="en-US" sz="2400" spc="-65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impossible edges in </a:t>
            </a:r>
            <a:r>
              <a:rPr lang="en-US" sz="2400" spc="-5" dirty="0">
                <a:cs typeface="Arial"/>
              </a:rPr>
              <a:t>decomposition-based </a:t>
            </a:r>
            <a:r>
              <a:rPr lang="en-US" sz="2400" spc="-5" dirty="0" smtClean="0">
                <a:cs typeface="Arial"/>
              </a:rPr>
              <a:t>integration</a:t>
            </a:r>
            <a:r>
              <a:rPr lang="en-US" sz="2400" spc="-5" dirty="0">
                <a:cs typeface="Arial"/>
              </a:rPr>
              <a:t>.</a:t>
            </a:r>
            <a:endParaRPr lang="en-US" sz="24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Can</a:t>
            </a:r>
            <a:r>
              <a:rPr lang="en-US" sz="2400" spc="-5" dirty="0">
                <a:cs typeface="Arial"/>
              </a:rPr>
              <a:t> still</a:t>
            </a:r>
            <a:r>
              <a:rPr lang="en-US" sz="2400" dirty="0">
                <a:cs typeface="Arial"/>
              </a:rPr>
              <a:t> use</a:t>
            </a:r>
            <a:r>
              <a:rPr lang="en-US" sz="2400" spc="-5" dirty="0">
                <a:cs typeface="Arial"/>
              </a:rPr>
              <a:t> the</a:t>
            </a:r>
            <a:r>
              <a:rPr lang="en-US" sz="240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notions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5" dirty="0">
                <a:cs typeface="Arial"/>
              </a:rPr>
              <a:t> stubs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and drivers.</a:t>
            </a:r>
          </a:p>
          <a:p>
            <a:pPr marL="355600" marR="5080" indent="-342900">
              <a:lnSpc>
                <a:spcPct val="101499"/>
              </a:lnSpc>
              <a:spcBef>
                <a:spcPts val="47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Can </a:t>
            </a:r>
            <a:r>
              <a:rPr lang="en-US" sz="2400" spc="-5" dirty="0">
                <a:cs typeface="Arial"/>
              </a:rPr>
              <a:t>still</a:t>
            </a:r>
            <a:r>
              <a:rPr lang="en-US" sz="240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traverse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the</a:t>
            </a:r>
            <a:r>
              <a:rPr lang="en-US" sz="2400" dirty="0">
                <a:cs typeface="Arial"/>
              </a:rPr>
              <a:t> Call</a:t>
            </a:r>
            <a:r>
              <a:rPr lang="en-US" sz="2400" spc="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Graph</a:t>
            </a:r>
            <a:r>
              <a:rPr lang="en-US" sz="2400" dirty="0">
                <a:cs typeface="Arial"/>
              </a:rPr>
              <a:t> in</a:t>
            </a:r>
            <a:r>
              <a:rPr lang="en-US" sz="2400" spc="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a </a:t>
            </a:r>
            <a:r>
              <a:rPr lang="en-US" sz="2400" spc="-5" dirty="0">
                <a:cs typeface="Arial"/>
              </a:rPr>
              <a:t>top-down</a:t>
            </a:r>
            <a:r>
              <a:rPr lang="en-US" sz="2400" dirty="0">
                <a:cs typeface="Arial"/>
              </a:rPr>
              <a:t> or </a:t>
            </a:r>
            <a:r>
              <a:rPr lang="en-US" sz="2400" spc="-65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bottom-up strategy</a:t>
            </a:r>
            <a:r>
              <a:rPr lang="en-US" sz="2400" spc="-5" dirty="0" smtClean="0">
                <a:cs typeface="Arial"/>
              </a:rPr>
              <a:t>.</a:t>
            </a:r>
            <a:endParaRPr lang="en-US" sz="2400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6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</a:t>
            </a:r>
            <a:r>
              <a:rPr lang="en-US" dirty="0">
                <a:sym typeface="Symbol" charset="0"/>
              </a:rPr>
              <a:t></a:t>
            </a:r>
            <a:r>
              <a:rPr lang="en-US" dirty="0"/>
              <a:t> </a:t>
            </a:r>
            <a:r>
              <a:rPr lang="en-US" dirty="0" smtClean="0"/>
              <a:t>Mars Climate Orbiter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4608" y="1648968"/>
            <a:ext cx="5839968" cy="47061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/>
              <a:t>NASA</a:t>
            </a:r>
            <a:r>
              <a:rPr lang="ja-JP" altLang="en-US" sz="3200" dirty="0"/>
              <a:t>’</a:t>
            </a:r>
            <a:r>
              <a:rPr lang="en-US" altLang="ja-JP" sz="3200" dirty="0"/>
              <a:t>s Mars Climate Orbiter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Launched on December 11, 1998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Intended to enter an orbit at 140 –150 km above Mars.</a:t>
            </a:r>
            <a:endParaRPr lang="en-US" sz="3200" dirty="0"/>
          </a:p>
          <a:p>
            <a:pPr>
              <a:lnSpc>
                <a:spcPct val="90000"/>
              </a:lnSpc>
            </a:pPr>
            <a:r>
              <a:rPr lang="en-US" sz="3200" dirty="0"/>
              <a:t>On September 23, 1999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It smashed into the planet's atmosphere and was destroyed.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/>
              <a:t>Cost: $328M</a:t>
            </a: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442" y="1600200"/>
            <a:ext cx="3004558" cy="464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2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Graph of the Calendar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50</a:t>
            </a:fld>
            <a:endParaRPr lang="en-US"/>
          </a:p>
        </p:txBody>
      </p:sp>
      <p:sp>
        <p:nvSpPr>
          <p:cNvPr id="21" name="object 12"/>
          <p:cNvSpPr txBox="1"/>
          <p:nvPr/>
        </p:nvSpPr>
        <p:spPr>
          <a:xfrm>
            <a:off x="5800342" y="2156568"/>
            <a:ext cx="714375" cy="4324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6205" marR="5080" indent="-104139">
              <a:lnSpc>
                <a:spcPct val="102699"/>
              </a:lnSpc>
              <a:spcBef>
                <a:spcPts val="90"/>
              </a:spcBef>
            </a:pPr>
            <a:r>
              <a:rPr sz="1300" spc="15" dirty="0">
                <a:latin typeface="Arial"/>
                <a:cs typeface="Arial"/>
              </a:rPr>
              <a:t>Calendar  (Main)</a:t>
            </a:r>
            <a:endParaRPr sz="1300">
              <a:latin typeface="Arial"/>
              <a:cs typeface="Arial"/>
            </a:endParaRPr>
          </a:p>
        </p:txBody>
      </p:sp>
      <p:sp>
        <p:nvSpPr>
          <p:cNvPr id="22" name="object 13"/>
          <p:cNvSpPr txBox="1"/>
          <p:nvPr/>
        </p:nvSpPr>
        <p:spPr>
          <a:xfrm>
            <a:off x="3595304" y="3059508"/>
            <a:ext cx="61976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getDate</a:t>
            </a:r>
            <a:endParaRPr sz="1300">
              <a:latin typeface="Arial"/>
              <a:cs typeface="Arial"/>
            </a:endParaRPr>
          </a:p>
        </p:txBody>
      </p:sp>
      <p:sp>
        <p:nvSpPr>
          <p:cNvPr id="23" name="object 14"/>
          <p:cNvSpPr txBox="1"/>
          <p:nvPr/>
        </p:nvSpPr>
        <p:spPr>
          <a:xfrm>
            <a:off x="4505844" y="3059508"/>
            <a:ext cx="51625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zodiac</a:t>
            </a:r>
            <a:endParaRPr sz="1300">
              <a:latin typeface="Arial"/>
              <a:cs typeface="Arial"/>
            </a:endParaRPr>
          </a:p>
        </p:txBody>
      </p:sp>
      <p:sp>
        <p:nvSpPr>
          <p:cNvPr id="24" name="object 15"/>
          <p:cNvSpPr txBox="1"/>
          <p:nvPr/>
        </p:nvSpPr>
        <p:spPr>
          <a:xfrm>
            <a:off x="6288828" y="3059508"/>
            <a:ext cx="102489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memorialDay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16"/>
          <p:cNvSpPr txBox="1"/>
          <p:nvPr/>
        </p:nvSpPr>
        <p:spPr>
          <a:xfrm>
            <a:off x="8640900" y="3059508"/>
            <a:ext cx="82740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Frida</a:t>
            </a:r>
            <a:r>
              <a:rPr sz="1300" spc="10" dirty="0">
                <a:latin typeface="Arial"/>
                <a:cs typeface="Arial"/>
              </a:rPr>
              <a:t>y</a:t>
            </a:r>
            <a:r>
              <a:rPr sz="1300" spc="15" dirty="0">
                <a:latin typeface="Arial"/>
                <a:cs typeface="Arial"/>
              </a:rPr>
              <a:t>13th</a:t>
            </a:r>
            <a:endParaRPr sz="1300">
              <a:latin typeface="Arial"/>
              <a:cs typeface="Arial"/>
            </a:endParaRPr>
          </a:p>
        </p:txBody>
      </p:sp>
      <p:sp>
        <p:nvSpPr>
          <p:cNvPr id="26" name="object 17"/>
          <p:cNvSpPr txBox="1"/>
          <p:nvPr/>
        </p:nvSpPr>
        <p:spPr>
          <a:xfrm>
            <a:off x="7600083" y="3059508"/>
            <a:ext cx="72390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latin typeface="Arial"/>
                <a:cs typeface="Arial"/>
              </a:rPr>
              <a:t>weekDay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18"/>
          <p:cNvSpPr txBox="1"/>
          <p:nvPr/>
        </p:nvSpPr>
        <p:spPr>
          <a:xfrm>
            <a:off x="8744409" y="3722403"/>
            <a:ext cx="61976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isFriday</a:t>
            </a:r>
            <a:endParaRPr sz="1300">
              <a:latin typeface="Arial"/>
              <a:cs typeface="Arial"/>
            </a:endParaRPr>
          </a:p>
        </p:txBody>
      </p:sp>
      <p:sp>
        <p:nvSpPr>
          <p:cNvPr id="28" name="object 19"/>
          <p:cNvSpPr txBox="1"/>
          <p:nvPr/>
        </p:nvSpPr>
        <p:spPr>
          <a:xfrm>
            <a:off x="6425426" y="3722403"/>
            <a:ext cx="75184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isMonday</a:t>
            </a:r>
            <a:endParaRPr sz="1300">
              <a:latin typeface="Arial"/>
              <a:cs typeface="Arial"/>
            </a:endParaRPr>
          </a:p>
        </p:txBody>
      </p:sp>
      <p:sp>
        <p:nvSpPr>
          <p:cNvPr id="29" name="object 20"/>
          <p:cNvSpPr txBox="1"/>
          <p:nvPr/>
        </p:nvSpPr>
        <p:spPr>
          <a:xfrm>
            <a:off x="5330734" y="3059508"/>
            <a:ext cx="70485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nextDate</a:t>
            </a:r>
            <a:endParaRPr sz="1300">
              <a:latin typeface="Arial"/>
              <a:cs typeface="Arial"/>
            </a:endParaRPr>
          </a:p>
        </p:txBody>
      </p:sp>
      <p:sp>
        <p:nvSpPr>
          <p:cNvPr id="30" name="object 21"/>
          <p:cNvSpPr txBox="1"/>
          <p:nvPr/>
        </p:nvSpPr>
        <p:spPr>
          <a:xfrm>
            <a:off x="4896760" y="3722403"/>
            <a:ext cx="121412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latin typeface="Arial"/>
                <a:cs typeface="Arial"/>
              </a:rPr>
              <a:t>dayNumToDate</a:t>
            </a:r>
            <a:endParaRPr sz="1300">
              <a:latin typeface="Arial"/>
              <a:cs typeface="Arial"/>
            </a:endParaRPr>
          </a:p>
        </p:txBody>
      </p:sp>
      <p:sp>
        <p:nvSpPr>
          <p:cNvPr id="31" name="object 22"/>
          <p:cNvSpPr txBox="1"/>
          <p:nvPr/>
        </p:nvSpPr>
        <p:spPr>
          <a:xfrm>
            <a:off x="3312415" y="3722403"/>
            <a:ext cx="118554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20" dirty="0">
                <a:latin typeface="Arial"/>
                <a:cs typeface="Arial"/>
              </a:rPr>
              <a:t>dateToDaynum</a:t>
            </a:r>
            <a:endParaRPr sz="1300">
              <a:latin typeface="Arial"/>
              <a:cs typeface="Arial"/>
            </a:endParaRPr>
          </a:p>
        </p:txBody>
      </p:sp>
      <p:sp>
        <p:nvSpPr>
          <p:cNvPr id="32" name="object 23"/>
          <p:cNvSpPr txBox="1"/>
          <p:nvPr/>
        </p:nvSpPr>
        <p:spPr>
          <a:xfrm>
            <a:off x="2106731" y="4870761"/>
            <a:ext cx="124206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lastDayOfMonth</a:t>
            </a:r>
            <a:endParaRPr sz="1300">
              <a:latin typeface="Arial"/>
              <a:cs typeface="Arial"/>
            </a:endParaRPr>
          </a:p>
        </p:txBody>
      </p:sp>
      <p:sp>
        <p:nvSpPr>
          <p:cNvPr id="33" name="object 24"/>
          <p:cNvSpPr txBox="1"/>
          <p:nvPr/>
        </p:nvSpPr>
        <p:spPr>
          <a:xfrm>
            <a:off x="2285873" y="4296577"/>
            <a:ext cx="883919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isValidDate</a:t>
            </a:r>
            <a:endParaRPr sz="1300">
              <a:latin typeface="Arial"/>
              <a:cs typeface="Arial"/>
            </a:endParaRPr>
          </a:p>
        </p:txBody>
      </p:sp>
      <p:sp>
        <p:nvSpPr>
          <p:cNvPr id="34" name="object 25"/>
          <p:cNvSpPr txBox="1"/>
          <p:nvPr/>
        </p:nvSpPr>
        <p:spPr>
          <a:xfrm>
            <a:off x="2384907" y="3722403"/>
            <a:ext cx="68580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getDigits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5" name="object 26"/>
          <p:cNvSpPr txBox="1"/>
          <p:nvPr/>
        </p:nvSpPr>
        <p:spPr>
          <a:xfrm>
            <a:off x="4406153" y="4870759"/>
            <a:ext cx="52578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isLeap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36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7255" y="2151247"/>
            <a:ext cx="7559864" cy="2995992"/>
          </a:xfrm>
          <a:prstGeom prst="rect">
            <a:avLst/>
          </a:prstGeom>
        </p:spPr>
      </p:pic>
      <p:cxnSp>
        <p:nvCxnSpPr>
          <p:cNvPr id="38" name="Straight Connector 37"/>
          <p:cNvCxnSpPr/>
          <p:nvPr/>
        </p:nvCxnSpPr>
        <p:spPr>
          <a:xfrm>
            <a:off x="6601968" y="2441448"/>
            <a:ext cx="2386584" cy="618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791456" y="2441448"/>
            <a:ext cx="896112" cy="61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968496" y="2368296"/>
            <a:ext cx="1719072" cy="69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5300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</a:t>
            </a:r>
            <a:r>
              <a:rPr lang="en-US" spc="10" dirty="0"/>
              <a:t> </a:t>
            </a:r>
            <a:r>
              <a:rPr lang="en-US" spc="-5" dirty="0"/>
              <a:t>Graph-Based</a:t>
            </a:r>
            <a:r>
              <a:rPr lang="en-US" spc="15" dirty="0"/>
              <a:t> </a:t>
            </a:r>
            <a:r>
              <a:rPr lang="en-US" spc="-5" dirty="0"/>
              <a:t>Integration</a:t>
            </a:r>
            <a:r>
              <a:rPr lang="en-US" spc="5" dirty="0"/>
              <a:t> </a:t>
            </a:r>
            <a:r>
              <a:rPr lang="en-US" sz="3600" spc="-5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Arial"/>
              </a:rPr>
              <a:t>Two</a:t>
            </a:r>
            <a:r>
              <a:rPr lang="en-US" sz="2400" spc="-2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strategies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Pair-wise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integration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Neighborhood</a:t>
            </a:r>
            <a:r>
              <a:rPr lang="en-US" sz="2000" spc="-2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integration</a:t>
            </a:r>
            <a:endParaRPr lang="en-US" sz="2000" dirty="0">
              <a:cs typeface="Arial"/>
            </a:endParaRPr>
          </a:p>
          <a:p>
            <a:pPr marL="355600" marR="196215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Degrees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of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nodes</a:t>
            </a:r>
            <a:r>
              <a:rPr lang="en-US" sz="2400" spc="-10" dirty="0">
                <a:cs typeface="Arial"/>
              </a:rPr>
              <a:t> </a:t>
            </a:r>
            <a:r>
              <a:rPr lang="en-US" sz="2400" dirty="0">
                <a:cs typeface="Arial"/>
              </a:rPr>
              <a:t>in</a:t>
            </a:r>
            <a:r>
              <a:rPr lang="en-US" sz="2400" spc="-5" dirty="0">
                <a:cs typeface="Arial"/>
              </a:rPr>
              <a:t> the </a:t>
            </a:r>
            <a:r>
              <a:rPr lang="en-US" sz="2400" dirty="0">
                <a:cs typeface="Arial"/>
              </a:rPr>
              <a:t>Call</a:t>
            </a:r>
            <a:r>
              <a:rPr lang="en-US" sz="2400" spc="-5" dirty="0">
                <a:cs typeface="Arial"/>
              </a:rPr>
              <a:t> Graph indicate </a:t>
            </a:r>
            <a:r>
              <a:rPr lang="en-US" sz="2400" spc="-655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integration </a:t>
            </a:r>
            <a:r>
              <a:rPr lang="en-US" sz="2400" dirty="0">
                <a:cs typeface="Arial"/>
              </a:rPr>
              <a:t>sessions</a:t>
            </a:r>
          </a:p>
          <a:p>
            <a:pPr marL="755650" lvl="1" indent="-285750">
              <a:lnSpc>
                <a:spcPct val="100000"/>
              </a:lnSpc>
              <a:spcBef>
                <a:spcPts val="420"/>
              </a:spcBef>
              <a:buChar char="–"/>
              <a:tabLst>
                <a:tab pos="755015" algn="l"/>
                <a:tab pos="755650" algn="l"/>
                <a:tab pos="2139315" algn="l"/>
              </a:tabLst>
            </a:pPr>
            <a:r>
              <a:rPr lang="en-US" sz="2000" dirty="0" err="1">
                <a:cs typeface="Arial"/>
              </a:rPr>
              <a:t>isLeap</a:t>
            </a:r>
            <a:r>
              <a:rPr lang="en-US" sz="2000" dirty="0">
                <a:cs typeface="Arial"/>
              </a:rPr>
              <a:t> and	</a:t>
            </a:r>
            <a:r>
              <a:rPr lang="en-US" sz="2000" dirty="0" err="1">
                <a:cs typeface="Arial"/>
              </a:rPr>
              <a:t>weekDay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are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each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used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by</a:t>
            </a:r>
            <a:r>
              <a:rPr lang="en-US" sz="2000" spc="-15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three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units</a:t>
            </a:r>
            <a:endParaRPr lang="en-US" sz="2000" dirty="0"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cs typeface="Arial"/>
              </a:rPr>
              <a:t>Possible</a:t>
            </a:r>
            <a:r>
              <a:rPr lang="en-US" sz="2400" spc="-30" dirty="0">
                <a:cs typeface="Arial"/>
              </a:rPr>
              <a:t> </a:t>
            </a:r>
            <a:r>
              <a:rPr lang="en-US" sz="2400" spc="-5" dirty="0">
                <a:cs typeface="Arial"/>
              </a:rPr>
              <a:t>strategies</a:t>
            </a:r>
            <a:endParaRPr lang="en-US" sz="24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spc="-5" dirty="0">
                <a:cs typeface="Arial"/>
              </a:rPr>
              <a:t>test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high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indegree</a:t>
            </a:r>
            <a:r>
              <a:rPr lang="en-US" sz="2000" spc="-5" dirty="0">
                <a:cs typeface="Arial"/>
              </a:rPr>
              <a:t> </a:t>
            </a:r>
            <a:r>
              <a:rPr lang="en-US" sz="2000" dirty="0">
                <a:cs typeface="Arial"/>
              </a:rPr>
              <a:t>nodes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first,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or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at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least,</a:t>
            </a:r>
            <a:endParaRPr lang="en-US" sz="2000" dirty="0"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000" dirty="0">
                <a:cs typeface="Arial"/>
              </a:rPr>
              <a:t>pay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special</a:t>
            </a:r>
            <a:r>
              <a:rPr lang="en-US" sz="2000" spc="-5" dirty="0">
                <a:cs typeface="Arial"/>
              </a:rPr>
              <a:t> attention to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“popular”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nodes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054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Pair-Wise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definition, and edge in the Call Graph refers to </a:t>
            </a:r>
            <a:r>
              <a:rPr lang="en-US" dirty="0" smtClean="0"/>
              <a:t>an </a:t>
            </a:r>
            <a:r>
              <a:rPr lang="en-US" dirty="0"/>
              <a:t>interface between the units that are the  endpoints of the edge.</a:t>
            </a:r>
          </a:p>
          <a:p>
            <a:r>
              <a:rPr lang="en-US" dirty="0"/>
              <a:t>Every edge represents a pair of units to test.</a:t>
            </a:r>
          </a:p>
          <a:p>
            <a:r>
              <a:rPr lang="en-US" dirty="0"/>
              <a:t>Still might need stubs and drivers</a:t>
            </a:r>
          </a:p>
          <a:p>
            <a:r>
              <a:rPr lang="en-US" dirty="0"/>
              <a:t>Fault isolation is localized to the pair being  integrated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416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Pairs for Pair-Wise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282" y="1918662"/>
            <a:ext cx="8516539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32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" indent="-342900">
              <a:lnSpc>
                <a:spcPct val="99000"/>
              </a:lnSpc>
              <a:spcBef>
                <a:spcPts val="125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The </a:t>
            </a:r>
            <a:r>
              <a:rPr lang="en-US" dirty="0">
                <a:cs typeface="Arial"/>
              </a:rPr>
              <a:t>neighborhood (or radius 1) of a node in a </a:t>
            </a:r>
            <a:r>
              <a:rPr lang="en-US" spc="5" dirty="0">
                <a:cs typeface="Arial"/>
              </a:rPr>
              <a:t> </a:t>
            </a:r>
            <a:r>
              <a:rPr lang="en-US" dirty="0">
                <a:cs typeface="Arial"/>
              </a:rPr>
              <a:t>graph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is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set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of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nodes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that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are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one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edge</a:t>
            </a:r>
            <a:r>
              <a:rPr lang="en-US" spc="-5" dirty="0">
                <a:cs typeface="Arial"/>
              </a:rPr>
              <a:t> </a:t>
            </a:r>
            <a:r>
              <a:rPr lang="en-US" dirty="0">
                <a:cs typeface="Arial"/>
              </a:rPr>
              <a:t>away </a:t>
            </a:r>
            <a:r>
              <a:rPr lang="en-US" spc="-655" dirty="0">
                <a:cs typeface="Arial"/>
              </a:rPr>
              <a:t> </a:t>
            </a:r>
            <a:r>
              <a:rPr lang="en-US" spc="-5" dirty="0">
                <a:cs typeface="Arial"/>
              </a:rPr>
              <a:t>from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dirty="0">
                <a:cs typeface="Arial"/>
              </a:rPr>
              <a:t> given node.</a:t>
            </a:r>
          </a:p>
          <a:p>
            <a:pPr marL="355600" marR="140970" indent="-342900">
              <a:lnSpc>
                <a:spcPts val="2820"/>
              </a:lnSpc>
              <a:spcBef>
                <a:spcPts val="74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This </a:t>
            </a:r>
            <a:r>
              <a:rPr lang="en-US" dirty="0">
                <a:cs typeface="Arial"/>
              </a:rPr>
              <a:t>can be </a:t>
            </a:r>
            <a:r>
              <a:rPr lang="en-US" spc="-5" dirty="0">
                <a:cs typeface="Arial"/>
              </a:rPr>
              <a:t>extended to </a:t>
            </a:r>
            <a:r>
              <a:rPr lang="en-US" dirty="0">
                <a:cs typeface="Arial"/>
              </a:rPr>
              <a:t>larger </a:t>
            </a:r>
            <a:r>
              <a:rPr lang="en-US" spc="-5" dirty="0">
                <a:cs typeface="Arial"/>
              </a:rPr>
              <a:t>sets </a:t>
            </a:r>
            <a:r>
              <a:rPr lang="en-US" dirty="0">
                <a:cs typeface="Arial"/>
              </a:rPr>
              <a:t>by choosing </a:t>
            </a:r>
            <a:r>
              <a:rPr lang="en-US" spc="-655" dirty="0">
                <a:cs typeface="Arial"/>
              </a:rPr>
              <a:t> </a:t>
            </a:r>
            <a:r>
              <a:rPr lang="en-US" dirty="0">
                <a:cs typeface="Arial"/>
              </a:rPr>
              <a:t>larger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values</a:t>
            </a:r>
            <a:r>
              <a:rPr lang="en-US" spc="-5" dirty="0">
                <a:cs typeface="Arial"/>
              </a:rPr>
              <a:t> for</a:t>
            </a:r>
            <a:r>
              <a:rPr lang="en-US" spc="-10" dirty="0">
                <a:cs typeface="Arial"/>
              </a:rPr>
              <a:t> </a:t>
            </a:r>
            <a:r>
              <a:rPr lang="en-US" spc="-5" dirty="0">
                <a:cs typeface="Arial"/>
              </a:rPr>
              <a:t>the</a:t>
            </a:r>
            <a:r>
              <a:rPr lang="en-US" dirty="0">
                <a:cs typeface="Arial"/>
              </a:rPr>
              <a:t> radius.</a:t>
            </a: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tabLst>
                <a:tab pos="354965" algn="l"/>
                <a:tab pos="355600" algn="l"/>
              </a:tabLst>
            </a:pPr>
            <a:r>
              <a:rPr lang="en-US" spc="-5" dirty="0">
                <a:cs typeface="Arial"/>
              </a:rPr>
              <a:t>Stub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and</a:t>
            </a:r>
            <a:r>
              <a:rPr lang="en-US" spc="-10" dirty="0">
                <a:cs typeface="Arial"/>
              </a:rPr>
              <a:t> </a:t>
            </a:r>
            <a:r>
              <a:rPr lang="en-US" dirty="0">
                <a:cs typeface="Arial"/>
              </a:rPr>
              <a:t>driver</a:t>
            </a:r>
            <a:r>
              <a:rPr lang="en-US" spc="-15" dirty="0">
                <a:cs typeface="Arial"/>
              </a:rPr>
              <a:t> </a:t>
            </a:r>
            <a:r>
              <a:rPr lang="en-US" spc="-5" dirty="0">
                <a:cs typeface="Arial"/>
              </a:rPr>
              <a:t>effort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is</a:t>
            </a:r>
            <a:r>
              <a:rPr lang="en-US" spc="-15" dirty="0">
                <a:cs typeface="Arial"/>
              </a:rPr>
              <a:t> </a:t>
            </a:r>
            <a:r>
              <a:rPr lang="en-US" dirty="0">
                <a:cs typeface="Arial"/>
              </a:rPr>
              <a:t>reduced.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641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Neighborhoods (radius =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108" y="1985904"/>
            <a:ext cx="8440328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005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Call Graph with Numbered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469" y="1869449"/>
            <a:ext cx="5811061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439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  <p:graphicFrame>
        <p:nvGraphicFramePr>
          <p:cNvPr id="5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482785"/>
              </p:ext>
            </p:extLst>
          </p:nvPr>
        </p:nvGraphicFramePr>
        <p:xfrm>
          <a:off x="3093466" y="350853"/>
          <a:ext cx="5791200" cy="60054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199">
                <a:tc gridSpan="4"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Neighborhoods</a:t>
                      </a:r>
                      <a:r>
                        <a:rPr sz="1600" b="1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in the</a:t>
                      </a:r>
                      <a:r>
                        <a:rPr sz="1600" b="1" spc="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Calendar</a:t>
                      </a:r>
                      <a:r>
                        <a:rPr sz="1600" b="1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Program</a:t>
                      </a:r>
                      <a:r>
                        <a:rPr sz="1600" b="1" spc="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Call Graph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andara" panose="020E0502030303020204" pitchFamily="34" charset="0"/>
                          <a:cs typeface="Arial"/>
                        </a:rPr>
                        <a:t>Node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387350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Unit</a:t>
                      </a:r>
                      <a:r>
                        <a:rPr sz="1600" b="1" spc="-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name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Predecessors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ndara" panose="020E0502030303020204" pitchFamily="34" charset="0"/>
                          <a:cs typeface="Arial"/>
                        </a:rPr>
                        <a:t>Successors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Calendar</a:t>
                      </a:r>
                      <a:r>
                        <a:rPr sz="1600" spc="-5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(Main)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(none)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2,</a:t>
                      </a: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3,</a:t>
                      </a:r>
                      <a:r>
                        <a:rPr sz="1600" spc="-1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4,</a:t>
                      </a: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5,</a:t>
                      </a:r>
                      <a:r>
                        <a:rPr sz="1600" spc="-1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6,</a:t>
                      </a: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7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getDate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8,</a:t>
                      </a:r>
                      <a:r>
                        <a:rPr sz="1600" spc="-4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9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zodiac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9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nextDate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10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memorialDay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120" dirty="0">
                          <a:latin typeface="Candara" panose="020E0502030303020204" pitchFamily="34" charset="0"/>
                          <a:cs typeface="Arial"/>
                        </a:rPr>
                        <a:t>11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6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weekday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1,</a:t>
                      </a:r>
                      <a:r>
                        <a:rPr sz="16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45" dirty="0">
                          <a:latin typeface="Candara" panose="020E0502030303020204" pitchFamily="34" charset="0"/>
                          <a:cs typeface="Arial"/>
                        </a:rPr>
                        <a:t>11,</a:t>
                      </a:r>
                      <a:r>
                        <a:rPr sz="16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(none)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7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Friday13th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8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getDigits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9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0" dirty="0">
                          <a:latin typeface="Candara" panose="020E0502030303020204" pitchFamily="34" charset="0"/>
                          <a:cs typeface="Arial"/>
                        </a:rPr>
                        <a:t>dateToDayNum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10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20" dirty="0">
                          <a:latin typeface="Candara" panose="020E0502030303020204" pitchFamily="34" charset="0"/>
                          <a:cs typeface="Arial"/>
                        </a:rPr>
                        <a:t>dayNumToDate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120" dirty="0">
                          <a:latin typeface="Candara" panose="020E0502030303020204" pitchFamily="34" charset="0"/>
                          <a:cs typeface="Arial"/>
                        </a:rPr>
                        <a:t>11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isMonday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6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12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isFriday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7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6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15" dirty="0">
                          <a:latin typeface="Candara" panose="020E0502030303020204" pitchFamily="34" charset="0"/>
                          <a:cs typeface="Arial"/>
                        </a:rPr>
                        <a:t>isValidDate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8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lastDayOfMonth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13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15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isLeap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9,</a:t>
                      </a:r>
                      <a:r>
                        <a:rPr sz="16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Candara" panose="020E0502030303020204" pitchFamily="34" charset="0"/>
                          <a:cs typeface="Arial"/>
                        </a:rPr>
                        <a:t>10,</a:t>
                      </a:r>
                      <a:r>
                        <a:rPr sz="16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14</a:t>
                      </a:r>
                      <a:endParaRPr sz="16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dirty="0">
                          <a:latin typeface="Candara" panose="020E0502030303020204" pitchFamily="34" charset="0"/>
                          <a:cs typeface="Arial"/>
                        </a:rPr>
                        <a:t>(none)</a:t>
                      </a: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1889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Comparison of Integration Testing  Strategies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845271"/>
              </p:ext>
            </p:extLst>
          </p:nvPr>
        </p:nvGraphicFramePr>
        <p:xfrm>
          <a:off x="1027176" y="2035936"/>
          <a:ext cx="10326624" cy="3505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1304">
                  <a:extLst>
                    <a:ext uri="{9D8B030D-6E8A-4147-A177-3AD203B41FA5}">
                      <a16:colId xmlns:a16="http://schemas.microsoft.com/office/drawing/2014/main" val="3011341789"/>
                    </a:ext>
                  </a:extLst>
                </a:gridCol>
                <a:gridCol w="3112008">
                  <a:extLst>
                    <a:ext uri="{9D8B030D-6E8A-4147-A177-3AD203B41FA5}">
                      <a16:colId xmlns:a16="http://schemas.microsoft.com/office/drawing/2014/main" val="3229712038"/>
                    </a:ext>
                  </a:extLst>
                </a:gridCol>
                <a:gridCol w="2581656">
                  <a:extLst>
                    <a:ext uri="{9D8B030D-6E8A-4147-A177-3AD203B41FA5}">
                      <a16:colId xmlns:a16="http://schemas.microsoft.com/office/drawing/2014/main" val="3273713044"/>
                    </a:ext>
                  </a:extLst>
                </a:gridCol>
                <a:gridCol w="2581656">
                  <a:extLst>
                    <a:ext uri="{9D8B030D-6E8A-4147-A177-3AD203B41FA5}">
                      <a16:colId xmlns:a16="http://schemas.microsoft.com/office/drawing/2014/main" val="1294007073"/>
                    </a:ext>
                  </a:extLst>
                </a:gridCol>
              </a:tblGrid>
              <a:tr h="8546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Strategy</a:t>
                      </a:r>
                      <a:r>
                        <a:rPr sz="2000" spc="-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Basis</a:t>
                      </a: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44195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Ability</a:t>
                      </a:r>
                      <a:r>
                        <a:rPr sz="20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test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interfaces</a:t>
                      </a:r>
                      <a:endParaRPr sz="2000" dirty="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8859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Ability to test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 co-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unc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ionali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y</a:t>
                      </a: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2857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Fault isolation </a:t>
                      </a:r>
                      <a:r>
                        <a:rPr sz="2000" spc="-54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and</a:t>
                      </a:r>
                      <a:r>
                        <a:rPr sz="2000" spc="-5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resolution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309047"/>
                  </a:ext>
                </a:extLst>
              </a:tr>
              <a:tr h="1811958">
                <a:tc>
                  <a:txBody>
                    <a:bodyPr/>
                    <a:lstStyle/>
                    <a:p>
                      <a:pPr marL="90805" marR="202565">
                        <a:lnSpc>
                          <a:spcPts val="2880"/>
                        </a:lnSpc>
                        <a:spcBef>
                          <a:spcPts val="55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Functional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 Decomposi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ion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T="69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587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acceptable,</a:t>
                      </a:r>
                      <a:r>
                        <a:rPr sz="2000" spc="-5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but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can be </a:t>
                      </a:r>
                      <a:r>
                        <a:rPr sz="2000" spc="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deceptive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(phantom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 edges)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444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limited</a:t>
                      </a:r>
                      <a:r>
                        <a:rPr sz="2000" spc="-3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pairs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of</a:t>
                      </a:r>
                      <a:r>
                        <a:rPr sz="20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units</a:t>
                      </a:r>
                      <a:endParaRPr sz="2000" dirty="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47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good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a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faulty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</a:t>
                      </a:r>
                      <a:endParaRPr sz="2000" dirty="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18362"/>
                  </a:ext>
                </a:extLst>
              </a:tr>
              <a:tr h="83867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Call</a:t>
                      </a:r>
                      <a:r>
                        <a:rPr sz="2000" spc="-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Graph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acceptable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444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limited</a:t>
                      </a:r>
                      <a:r>
                        <a:rPr sz="2000" spc="-3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3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pairs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of</a:t>
                      </a:r>
                      <a:r>
                        <a:rPr sz="2000" spc="-1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units</a:t>
                      </a:r>
                      <a:endParaRPr sz="200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447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good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to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dirty="0">
                          <a:latin typeface="Candara" panose="020E0502030303020204" pitchFamily="34" charset="0"/>
                          <a:cs typeface="Arial"/>
                        </a:rPr>
                        <a:t>a</a:t>
                      </a:r>
                      <a:r>
                        <a:rPr sz="2000" spc="-25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faulty </a:t>
                      </a:r>
                      <a:r>
                        <a:rPr sz="2000" spc="-540" dirty="0">
                          <a:latin typeface="Candara" panose="020E0502030303020204" pitchFamily="34" charset="0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Candara" panose="020E0502030303020204" pitchFamily="34" charset="0"/>
                          <a:cs typeface="Arial"/>
                        </a:rPr>
                        <a:t>unit</a:t>
                      </a:r>
                      <a:endParaRPr sz="2000" dirty="0">
                        <a:latin typeface="Candara" panose="020E0502030303020204" pitchFamily="34" charset="0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79083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19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</a:t>
            </a:r>
            <a:r>
              <a:rPr lang="de-DE" dirty="0" smtClean="0"/>
              <a:t> Testing</a:t>
            </a:r>
            <a:endParaRPr lang="de-DE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Continuous build:</a:t>
            </a:r>
          </a:p>
          <a:p>
            <a:pPr lvl="1"/>
            <a:r>
              <a:rPr lang="en-GB" dirty="0" smtClean="0"/>
              <a:t>Build from day one</a:t>
            </a:r>
          </a:p>
          <a:p>
            <a:pPr lvl="1"/>
            <a:r>
              <a:rPr lang="en-GB" dirty="0" smtClean="0"/>
              <a:t>Test from day one</a:t>
            </a:r>
          </a:p>
          <a:p>
            <a:pPr lvl="1"/>
            <a:r>
              <a:rPr lang="en-GB" dirty="0" smtClean="0"/>
              <a:t>Integrate from day one</a:t>
            </a:r>
          </a:p>
          <a:p>
            <a:pPr lvl="1"/>
            <a:r>
              <a:rPr lang="en-GB" altLang="ja-JP" dirty="0" smtClean="0"/>
              <a:t>System is always runnable</a:t>
            </a:r>
            <a:endParaRPr lang="en-GB" dirty="0" smtClean="0"/>
          </a:p>
          <a:p>
            <a:r>
              <a:rPr lang="en-GB" dirty="0" smtClean="0"/>
              <a:t>Requires integrated tool support:</a:t>
            </a:r>
          </a:p>
          <a:p>
            <a:pPr lvl="1"/>
            <a:r>
              <a:rPr lang="en-GB" dirty="0" smtClean="0"/>
              <a:t>Continuous build server</a:t>
            </a:r>
          </a:p>
          <a:p>
            <a:pPr lvl="1"/>
            <a:r>
              <a:rPr lang="en-GB" dirty="0" smtClean="0"/>
              <a:t>Automated tests with high coverage</a:t>
            </a:r>
          </a:p>
          <a:p>
            <a:pPr lvl="1"/>
            <a:r>
              <a:rPr lang="en-GB" dirty="0" smtClean="0"/>
              <a:t>Tool supported refactoring</a:t>
            </a:r>
          </a:p>
          <a:p>
            <a:pPr lvl="1"/>
            <a:r>
              <a:rPr lang="en-GB" dirty="0" smtClean="0"/>
              <a:t>Software configuration management</a:t>
            </a:r>
          </a:p>
          <a:p>
            <a:pPr lvl="1"/>
            <a:r>
              <a:rPr lang="en-GB" dirty="0" smtClean="0"/>
              <a:t>Issue tracking.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4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</a:t>
            </a:r>
            <a:r>
              <a:rPr lang="en-US" dirty="0">
                <a:sym typeface="Symbol" charset="0"/>
              </a:rPr>
              <a:t></a:t>
            </a:r>
            <a:r>
              <a:rPr lang="en-US" dirty="0"/>
              <a:t> </a:t>
            </a:r>
            <a:r>
              <a:rPr lang="en-US" dirty="0" smtClean="0"/>
              <a:t>Mars </a:t>
            </a:r>
            <a:r>
              <a:rPr lang="en-US" dirty="0"/>
              <a:t>Climate Orbiter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Cause of failure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The software controlling the thrusters on the spacecraft used different units.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Software modules were developed by teams in US and Europe 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Engineers failed to convert the measure of rocket thrusts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English unit:  Pound-Force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Metric unit: Newton, kg </a:t>
            </a:r>
            <a:r>
              <a:rPr lang="en-US" sz="2800" dirty="0">
                <a:ea typeface="Wingdings"/>
                <a:sym typeface="Wingdings"/>
              </a:rPr>
              <a:t></a:t>
            </a:r>
            <a:r>
              <a:rPr lang="en-US" sz="2800" dirty="0"/>
              <a:t> m / s</a:t>
            </a:r>
            <a:r>
              <a:rPr lang="en-US" sz="2800" baseline="30000" dirty="0"/>
              <a:t>2</a:t>
            </a:r>
            <a:r>
              <a:rPr lang="he-IL" sz="2800" dirty="0"/>
              <a:t> 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Difference: a factor of ≈ 4.45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1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75" name="Rectangle 59"/>
          <p:cNvSpPr>
            <a:spLocks noChangeArrowheads="1"/>
          </p:cNvSpPr>
          <p:nvPr/>
        </p:nvSpPr>
        <p:spPr bwMode="auto">
          <a:xfrm>
            <a:off x="5486400" y="1455808"/>
            <a:ext cx="134938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4" name="Rectangle 58"/>
          <p:cNvSpPr>
            <a:spLocks noChangeArrowheads="1"/>
          </p:cNvSpPr>
          <p:nvPr/>
        </p:nvSpPr>
        <p:spPr bwMode="auto">
          <a:xfrm>
            <a:off x="2528888" y="4378395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1" name="Rectangle 55"/>
          <p:cNvSpPr>
            <a:spLocks noChangeArrowheads="1"/>
          </p:cNvSpPr>
          <p:nvPr/>
        </p:nvSpPr>
        <p:spPr bwMode="auto">
          <a:xfrm>
            <a:off x="3309938" y="2843283"/>
            <a:ext cx="119062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2" name="Rectangle 56"/>
          <p:cNvSpPr>
            <a:spLocks noChangeArrowheads="1"/>
          </p:cNvSpPr>
          <p:nvPr/>
        </p:nvSpPr>
        <p:spPr bwMode="auto">
          <a:xfrm>
            <a:off x="3429000" y="2843283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70" name="Rectangle 54"/>
          <p:cNvSpPr>
            <a:spLocks noChangeArrowheads="1"/>
          </p:cNvSpPr>
          <p:nvPr/>
        </p:nvSpPr>
        <p:spPr bwMode="auto">
          <a:xfrm>
            <a:off x="5048250" y="2843283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68" name="Rectangle 52"/>
          <p:cNvSpPr>
            <a:spLocks noChangeArrowheads="1"/>
          </p:cNvSpPr>
          <p:nvPr/>
        </p:nvSpPr>
        <p:spPr bwMode="auto">
          <a:xfrm>
            <a:off x="5046663" y="1455808"/>
            <a:ext cx="279400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69" name="Rectangle 53"/>
          <p:cNvSpPr>
            <a:spLocks noChangeArrowheads="1"/>
          </p:cNvSpPr>
          <p:nvPr/>
        </p:nvSpPr>
        <p:spPr bwMode="auto">
          <a:xfrm>
            <a:off x="5326064" y="1455808"/>
            <a:ext cx="160337" cy="7016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5046663" y="1455808"/>
            <a:ext cx="1173162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Spread</a:t>
            </a:r>
            <a:br>
              <a:rPr lang="de-DE" sz="2000" dirty="0"/>
            </a:br>
            <a:r>
              <a:rPr lang="de-DE" sz="2000" dirty="0"/>
              <a:t>SheetView</a:t>
            </a:r>
          </a:p>
        </p:txBody>
      </p:sp>
      <p:sp>
        <p:nvSpPr>
          <p:cNvPr id="22538" name="Rectangle 13"/>
          <p:cNvSpPr>
            <a:spLocks noChangeArrowheads="1"/>
          </p:cNvSpPr>
          <p:nvPr/>
        </p:nvSpPr>
        <p:spPr bwMode="auto">
          <a:xfrm>
            <a:off x="2528888" y="4365695"/>
            <a:ext cx="1173162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BinaryFile</a:t>
            </a:r>
            <a:br>
              <a:rPr lang="de-DE" sz="2000" dirty="0"/>
            </a:br>
            <a:r>
              <a:rPr lang="de-DE" sz="2000" dirty="0"/>
              <a:t>Storage</a:t>
            </a:r>
          </a:p>
        </p:txBody>
      </p:sp>
      <p:sp>
        <p:nvSpPr>
          <p:cNvPr id="22539" name="Rectangle 21"/>
          <p:cNvSpPr>
            <a:spLocks noChangeArrowheads="1"/>
          </p:cNvSpPr>
          <p:nvPr/>
        </p:nvSpPr>
        <p:spPr bwMode="auto">
          <a:xfrm>
            <a:off x="3309938" y="2843283"/>
            <a:ext cx="1173162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Data</a:t>
            </a:r>
            <a:br>
              <a:rPr lang="de-DE" sz="2000" dirty="0"/>
            </a:br>
            <a:r>
              <a:rPr lang="de-DE" sz="2000" dirty="0"/>
              <a:t>Model</a:t>
            </a:r>
          </a:p>
        </p:txBody>
      </p:sp>
      <p:sp>
        <p:nvSpPr>
          <p:cNvPr id="22540" name="Rectangle 2"/>
          <p:cNvSpPr>
            <a:spLocks noGrp="1" noChangeArrowheads="1"/>
          </p:cNvSpPr>
          <p:nvPr>
            <p:ph type="title"/>
          </p:nvPr>
        </p:nvSpPr>
        <p:spPr>
          <a:xfrm>
            <a:off x="474663" y="391390"/>
            <a:ext cx="9144000" cy="990600"/>
          </a:xfrm>
        </p:spPr>
        <p:txBody>
          <a:bodyPr/>
          <a:lstStyle/>
          <a:p>
            <a:r>
              <a:rPr lang="en-US" dirty="0" smtClean="0"/>
              <a:t>Continuous Testing Strategy</a:t>
            </a:r>
            <a:endParaRPr lang="en-US" dirty="0"/>
          </a:p>
        </p:txBody>
      </p:sp>
      <p:sp>
        <p:nvSpPr>
          <p:cNvPr id="22541" name="Line 4"/>
          <p:cNvSpPr>
            <a:spLocks noChangeShapeType="1"/>
          </p:cNvSpPr>
          <p:nvPr/>
        </p:nvSpPr>
        <p:spPr bwMode="auto">
          <a:xfrm>
            <a:off x="2273300" y="2406719"/>
            <a:ext cx="768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42" name="Line 5"/>
          <p:cNvSpPr>
            <a:spLocks noChangeShapeType="1"/>
          </p:cNvSpPr>
          <p:nvPr/>
        </p:nvSpPr>
        <p:spPr bwMode="auto">
          <a:xfrm>
            <a:off x="2197100" y="3744982"/>
            <a:ext cx="768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43" name="Rectangle 6"/>
          <p:cNvSpPr>
            <a:spLocks noChangeArrowheads="1"/>
          </p:cNvSpPr>
          <p:nvPr/>
        </p:nvSpPr>
        <p:spPr bwMode="auto">
          <a:xfrm>
            <a:off x="8874125" y="1793945"/>
            <a:ext cx="86094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/>
              <a:t>Layer I</a:t>
            </a:r>
          </a:p>
        </p:txBody>
      </p:sp>
      <p:sp>
        <p:nvSpPr>
          <p:cNvPr id="22544" name="Rectangle 7"/>
          <p:cNvSpPr>
            <a:spLocks noChangeArrowheads="1"/>
          </p:cNvSpPr>
          <p:nvPr/>
        </p:nvSpPr>
        <p:spPr bwMode="auto">
          <a:xfrm>
            <a:off x="8863013" y="2994095"/>
            <a:ext cx="92506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/>
              <a:t>Layer II</a:t>
            </a:r>
          </a:p>
        </p:txBody>
      </p:sp>
      <p:sp>
        <p:nvSpPr>
          <p:cNvPr id="22545" name="Rectangle 8"/>
          <p:cNvSpPr>
            <a:spLocks noChangeArrowheads="1"/>
          </p:cNvSpPr>
          <p:nvPr/>
        </p:nvSpPr>
        <p:spPr bwMode="auto">
          <a:xfrm>
            <a:off x="8863014" y="4365695"/>
            <a:ext cx="98918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 dirty="0"/>
              <a:t>Layer III</a:t>
            </a:r>
          </a:p>
        </p:txBody>
      </p:sp>
      <p:sp>
        <p:nvSpPr>
          <p:cNvPr id="22546" name="AutoShape 10"/>
          <p:cNvSpPr>
            <a:spLocks noChangeArrowheads="1"/>
          </p:cNvSpPr>
          <p:nvPr/>
        </p:nvSpPr>
        <p:spPr bwMode="auto">
          <a:xfrm flipV="1">
            <a:off x="5046664" y="1225619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A</a:t>
            </a:r>
          </a:p>
        </p:txBody>
      </p:sp>
      <p:sp>
        <p:nvSpPr>
          <p:cNvPr id="22547" name="AutoShape 14"/>
          <p:cNvSpPr>
            <a:spLocks noChangeArrowheads="1"/>
          </p:cNvSpPr>
          <p:nvPr/>
        </p:nvSpPr>
        <p:spPr bwMode="auto">
          <a:xfrm flipV="1">
            <a:off x="2528889" y="4135508"/>
            <a:ext cx="687387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E</a:t>
            </a:r>
          </a:p>
        </p:txBody>
      </p:sp>
      <p:sp>
        <p:nvSpPr>
          <p:cNvPr id="22548" name="AutoShape 16"/>
          <p:cNvSpPr>
            <a:spLocks noChangeArrowheads="1"/>
          </p:cNvSpPr>
          <p:nvPr/>
        </p:nvSpPr>
        <p:spPr bwMode="auto">
          <a:xfrm flipV="1">
            <a:off x="4152900" y="4148208"/>
            <a:ext cx="687388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F</a:t>
            </a:r>
          </a:p>
        </p:txBody>
      </p:sp>
      <p:sp>
        <p:nvSpPr>
          <p:cNvPr id="22549" name="Rectangle 17"/>
          <p:cNvSpPr>
            <a:spLocks noChangeArrowheads="1"/>
          </p:cNvSpPr>
          <p:nvPr/>
        </p:nvSpPr>
        <p:spPr bwMode="auto">
          <a:xfrm>
            <a:off x="6708776" y="4365695"/>
            <a:ext cx="1173163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 dirty="0"/>
              <a:t>Currency</a:t>
            </a:r>
            <a:br>
              <a:rPr lang="de-DE" sz="2000" dirty="0"/>
            </a:br>
            <a:r>
              <a:rPr lang="de-DE" sz="2000" dirty="0"/>
              <a:t>DataBase</a:t>
            </a:r>
          </a:p>
        </p:txBody>
      </p:sp>
      <p:sp>
        <p:nvSpPr>
          <p:cNvPr id="22550" name="AutoShape 18"/>
          <p:cNvSpPr>
            <a:spLocks noChangeArrowheads="1"/>
          </p:cNvSpPr>
          <p:nvPr/>
        </p:nvSpPr>
        <p:spPr bwMode="auto">
          <a:xfrm flipV="1">
            <a:off x="6708775" y="4135508"/>
            <a:ext cx="687388" cy="230187"/>
          </a:xfrm>
          <a:custGeom>
            <a:avLst/>
            <a:gdLst>
              <a:gd name="T0" fmla="*/ 2147483647 w 21600"/>
              <a:gd name="T1" fmla="*/ 1484431435 h 21600"/>
              <a:gd name="T2" fmla="*/ 2147483647 w 21600"/>
              <a:gd name="T3" fmla="*/ 2147483647 h 21600"/>
              <a:gd name="T4" fmla="*/ 2147483647 w 21600"/>
              <a:gd name="T5" fmla="*/ 148443143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G</a:t>
            </a:r>
          </a:p>
        </p:txBody>
      </p:sp>
      <p:sp>
        <p:nvSpPr>
          <p:cNvPr id="22551" name="Rectangle 19"/>
          <p:cNvSpPr>
            <a:spLocks noChangeArrowheads="1"/>
          </p:cNvSpPr>
          <p:nvPr/>
        </p:nvSpPr>
        <p:spPr bwMode="auto">
          <a:xfrm>
            <a:off x="6708776" y="2843283"/>
            <a:ext cx="1173163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 dirty="0"/>
              <a:t>Currency</a:t>
            </a:r>
          </a:p>
          <a:p>
            <a:pPr algn="ctr"/>
            <a:r>
              <a:rPr lang="de-DE" sz="2000" dirty="0"/>
              <a:t>Converter</a:t>
            </a:r>
          </a:p>
        </p:txBody>
      </p:sp>
      <p:sp>
        <p:nvSpPr>
          <p:cNvPr id="22552" name="AutoShape 20"/>
          <p:cNvSpPr>
            <a:spLocks noChangeArrowheads="1"/>
          </p:cNvSpPr>
          <p:nvPr/>
        </p:nvSpPr>
        <p:spPr bwMode="auto">
          <a:xfrm flipV="1">
            <a:off x="6708775" y="2613094"/>
            <a:ext cx="687388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D</a:t>
            </a:r>
          </a:p>
        </p:txBody>
      </p:sp>
      <p:sp>
        <p:nvSpPr>
          <p:cNvPr id="22553" name="AutoShape 22"/>
          <p:cNvSpPr>
            <a:spLocks noChangeArrowheads="1"/>
          </p:cNvSpPr>
          <p:nvPr/>
        </p:nvSpPr>
        <p:spPr bwMode="auto">
          <a:xfrm flipV="1">
            <a:off x="3309939" y="2613094"/>
            <a:ext cx="687387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B</a:t>
            </a:r>
          </a:p>
        </p:txBody>
      </p:sp>
      <p:cxnSp>
        <p:nvCxnSpPr>
          <p:cNvPr id="22554" name="AutoShape 23"/>
          <p:cNvCxnSpPr>
            <a:cxnSpLocks noChangeShapeType="1"/>
            <a:stCxn id="22537" idx="2"/>
            <a:endCxn id="22553" idx="1"/>
          </p:cNvCxnSpPr>
          <p:nvPr/>
        </p:nvCxnSpPr>
        <p:spPr bwMode="auto">
          <a:xfrm rot="5400000">
            <a:off x="4414838" y="1395482"/>
            <a:ext cx="457200" cy="1981200"/>
          </a:xfrm>
          <a:prstGeom prst="bentConnector3">
            <a:avLst>
              <a:gd name="adj1" fmla="val 3367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5" name="AutoShape 24"/>
          <p:cNvCxnSpPr>
            <a:cxnSpLocks noChangeShapeType="1"/>
            <a:stCxn id="22537" idx="2"/>
            <a:endCxn id="22561" idx="1"/>
          </p:cNvCxnSpPr>
          <p:nvPr/>
        </p:nvCxnSpPr>
        <p:spPr bwMode="auto">
          <a:xfrm rot="5400000">
            <a:off x="5283994" y="2264638"/>
            <a:ext cx="457200" cy="242888"/>
          </a:xfrm>
          <a:prstGeom prst="bentConnector3">
            <a:avLst>
              <a:gd name="adj1" fmla="val 34023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6" name="AutoShape 25"/>
          <p:cNvCxnSpPr>
            <a:cxnSpLocks noChangeShapeType="1"/>
            <a:stCxn id="22537" idx="2"/>
            <a:endCxn id="22552" idx="1"/>
          </p:cNvCxnSpPr>
          <p:nvPr/>
        </p:nvCxnSpPr>
        <p:spPr bwMode="auto">
          <a:xfrm rot="16200000" flipH="1">
            <a:off x="6114257" y="1677264"/>
            <a:ext cx="457200" cy="1417637"/>
          </a:xfrm>
          <a:prstGeom prst="bentConnector3">
            <a:avLst>
              <a:gd name="adj1" fmla="val 3437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7" name="AutoShape 26"/>
          <p:cNvCxnSpPr>
            <a:cxnSpLocks noChangeShapeType="1"/>
            <a:stCxn id="22551" idx="2"/>
            <a:endCxn id="22550" idx="1"/>
          </p:cNvCxnSpPr>
          <p:nvPr/>
        </p:nvCxnSpPr>
        <p:spPr bwMode="auto">
          <a:xfrm rot="5400000">
            <a:off x="6877845" y="3718789"/>
            <a:ext cx="592137" cy="244475"/>
          </a:xfrm>
          <a:prstGeom prst="bentConnector3">
            <a:avLst>
              <a:gd name="adj1" fmla="val 4986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8" name="AutoShape 27"/>
          <p:cNvCxnSpPr>
            <a:cxnSpLocks noChangeShapeType="1"/>
            <a:stCxn id="22539" idx="2"/>
            <a:endCxn id="22548" idx="1"/>
          </p:cNvCxnSpPr>
          <p:nvPr/>
        </p:nvCxnSpPr>
        <p:spPr bwMode="auto">
          <a:xfrm rot="16200000" flipH="1">
            <a:off x="3894139" y="3548133"/>
            <a:ext cx="604837" cy="598487"/>
          </a:xfrm>
          <a:prstGeom prst="bentConnector3">
            <a:avLst>
              <a:gd name="adj1" fmla="val 4987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2559" name="AutoShape 28"/>
          <p:cNvCxnSpPr>
            <a:cxnSpLocks noChangeShapeType="1"/>
            <a:stCxn id="22539" idx="2"/>
            <a:endCxn id="22547" idx="1"/>
          </p:cNvCxnSpPr>
          <p:nvPr/>
        </p:nvCxnSpPr>
        <p:spPr bwMode="auto">
          <a:xfrm rot="5400000">
            <a:off x="3088483" y="3328264"/>
            <a:ext cx="592137" cy="1025525"/>
          </a:xfrm>
          <a:prstGeom prst="bentConnector3">
            <a:avLst>
              <a:gd name="adj1" fmla="val 4986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60" name="Rectangle 11"/>
          <p:cNvSpPr>
            <a:spLocks noChangeArrowheads="1"/>
          </p:cNvSpPr>
          <p:nvPr/>
        </p:nvSpPr>
        <p:spPr bwMode="auto">
          <a:xfrm>
            <a:off x="5048251" y="2843283"/>
            <a:ext cx="1173163" cy="70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de-DE" sz="2000" dirty="0"/>
              <a:t>Calculator</a:t>
            </a:r>
          </a:p>
        </p:txBody>
      </p:sp>
      <p:sp>
        <p:nvSpPr>
          <p:cNvPr id="22561" name="AutoShape 12"/>
          <p:cNvSpPr>
            <a:spLocks noChangeArrowheads="1"/>
          </p:cNvSpPr>
          <p:nvPr/>
        </p:nvSpPr>
        <p:spPr bwMode="auto">
          <a:xfrm flipV="1">
            <a:off x="5048250" y="2613094"/>
            <a:ext cx="687388" cy="230188"/>
          </a:xfrm>
          <a:custGeom>
            <a:avLst/>
            <a:gdLst>
              <a:gd name="T0" fmla="*/ 2147483647 w 21600"/>
              <a:gd name="T1" fmla="*/ 1484458345 h 21600"/>
              <a:gd name="T2" fmla="*/ 2147483647 w 21600"/>
              <a:gd name="T3" fmla="*/ 2147483647 h 21600"/>
              <a:gd name="T4" fmla="*/ 2147483647 w 21600"/>
              <a:gd name="T5" fmla="*/ 148445834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r>
              <a:rPr lang="de-DE" sz="2000" dirty="0"/>
              <a:t>C</a:t>
            </a:r>
          </a:p>
        </p:txBody>
      </p:sp>
      <p:sp>
        <p:nvSpPr>
          <p:cNvPr id="22562" name="Rectangle 15"/>
          <p:cNvSpPr>
            <a:spLocks noChangeArrowheads="1"/>
          </p:cNvSpPr>
          <p:nvPr/>
        </p:nvSpPr>
        <p:spPr bwMode="auto">
          <a:xfrm>
            <a:off x="4152901" y="4378395"/>
            <a:ext cx="1173163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2000" dirty="0"/>
              <a:t>XMLFile</a:t>
            </a:r>
            <a:br>
              <a:rPr lang="de-DE" sz="2000" dirty="0"/>
            </a:br>
            <a:r>
              <a:rPr lang="de-DE" sz="2000" dirty="0"/>
              <a:t>Storage</a:t>
            </a:r>
          </a:p>
        </p:txBody>
      </p:sp>
      <p:sp>
        <p:nvSpPr>
          <p:cNvPr id="22563" name="Line 48"/>
          <p:cNvSpPr>
            <a:spLocks noChangeShapeType="1"/>
          </p:cNvSpPr>
          <p:nvPr/>
        </p:nvSpPr>
        <p:spPr bwMode="auto">
          <a:xfrm>
            <a:off x="3086100" y="5683319"/>
            <a:ext cx="6007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39665" name="Text Box 49"/>
          <p:cNvSpPr txBox="1">
            <a:spLocks noChangeArrowheads="1"/>
          </p:cNvSpPr>
          <p:nvPr/>
        </p:nvSpPr>
        <p:spPr bwMode="auto">
          <a:xfrm>
            <a:off x="2417176" y="5833308"/>
            <a:ext cx="13823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de-DE" sz="2000" dirty="0">
                <a:latin typeface="+mn-lt"/>
              </a:rPr>
              <a:t>Sheet View</a:t>
            </a:r>
          </a:p>
        </p:txBody>
      </p:sp>
      <p:sp>
        <p:nvSpPr>
          <p:cNvPr id="239666" name="Text Box 50"/>
          <p:cNvSpPr txBox="1">
            <a:spLocks noChangeArrowheads="1"/>
          </p:cNvSpPr>
          <p:nvPr/>
        </p:nvSpPr>
        <p:spPr bwMode="auto">
          <a:xfrm>
            <a:off x="5187107" y="5692914"/>
            <a:ext cx="12907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de-DE" sz="2000" dirty="0">
                <a:latin typeface="+mn-lt"/>
              </a:rPr>
              <a:t>+ Cells</a:t>
            </a:r>
          </a:p>
          <a:p>
            <a:pPr algn="ctr"/>
            <a:r>
              <a:rPr lang="de-DE" sz="2000" dirty="0">
                <a:latin typeface="+mn-lt"/>
              </a:rPr>
              <a:t>+ Addition</a:t>
            </a:r>
          </a:p>
        </p:txBody>
      </p:sp>
      <p:sp>
        <p:nvSpPr>
          <p:cNvPr id="239667" name="Text Box 51"/>
          <p:cNvSpPr txBox="1">
            <a:spLocks noChangeArrowheads="1"/>
          </p:cNvSpPr>
          <p:nvPr/>
        </p:nvSpPr>
        <p:spPr bwMode="auto">
          <a:xfrm>
            <a:off x="7516663" y="5846008"/>
            <a:ext cx="16068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de-DE" sz="2000" dirty="0">
                <a:latin typeface="+mn-lt"/>
              </a:rPr>
              <a:t>+ File Storage</a:t>
            </a:r>
          </a:p>
        </p:txBody>
      </p:sp>
      <p:sp>
        <p:nvSpPr>
          <p:cNvPr id="22567" name="Line 60"/>
          <p:cNvSpPr>
            <a:spLocks noChangeShapeType="1"/>
          </p:cNvSpPr>
          <p:nvPr/>
        </p:nvSpPr>
        <p:spPr bwMode="auto">
          <a:xfrm>
            <a:off x="3098800" y="5607119"/>
            <a:ext cx="0" cy="1793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68" name="Line 61"/>
          <p:cNvSpPr>
            <a:spLocks noChangeShapeType="1"/>
          </p:cNvSpPr>
          <p:nvPr/>
        </p:nvSpPr>
        <p:spPr bwMode="auto">
          <a:xfrm>
            <a:off x="5837238" y="5592833"/>
            <a:ext cx="0" cy="17938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2569" name="Line 62"/>
          <p:cNvSpPr>
            <a:spLocks noChangeShapeType="1"/>
          </p:cNvSpPr>
          <p:nvPr/>
        </p:nvSpPr>
        <p:spPr bwMode="auto">
          <a:xfrm>
            <a:off x="8304213" y="5597594"/>
            <a:ext cx="0" cy="1793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3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75" grpId="0" animBg="1"/>
      <p:bldP spid="239674" grpId="0" animBg="1"/>
      <p:bldP spid="239671" grpId="0" animBg="1"/>
      <p:bldP spid="239672" grpId="0" animBg="1"/>
      <p:bldP spid="239670" grpId="0" animBg="1"/>
      <p:bldP spid="239668" grpId="0" animBg="1"/>
      <p:bldP spid="239669" grpId="0" animBg="1"/>
      <p:bldP spid="239665" grpId="0"/>
      <p:bldP spid="239666" grpId="0"/>
      <p:bldP spid="23966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Which Integration Strategy should you use? 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Factors to consider </a:t>
            </a:r>
          </a:p>
          <a:p>
            <a:pPr lvl="1"/>
            <a:r>
              <a:rPr lang="en-US" dirty="0" smtClean="0"/>
              <a:t>Location of critical parts in the system </a:t>
            </a:r>
          </a:p>
          <a:p>
            <a:pPr lvl="1"/>
            <a:r>
              <a:rPr lang="en-US" dirty="0" smtClean="0"/>
              <a:t>Availability of hardware </a:t>
            </a:r>
          </a:p>
          <a:p>
            <a:pPr lvl="1"/>
            <a:r>
              <a:rPr lang="en-US" dirty="0" smtClean="0"/>
              <a:t>Availability of components</a:t>
            </a:r>
          </a:p>
          <a:p>
            <a:pPr lvl="1"/>
            <a:r>
              <a:rPr lang="en-US" dirty="0" smtClean="0"/>
              <a:t>Scheduling concerns</a:t>
            </a:r>
          </a:p>
          <a:p>
            <a:r>
              <a:rPr lang="en-US" dirty="0" smtClean="0"/>
              <a:t>Bottom up approach </a:t>
            </a:r>
          </a:p>
          <a:p>
            <a:pPr lvl="1"/>
            <a:r>
              <a:rPr lang="en-US" dirty="0" smtClean="0"/>
              <a:t>good for object oriented design methodologies </a:t>
            </a:r>
          </a:p>
          <a:p>
            <a:pPr lvl="1"/>
            <a:r>
              <a:rPr lang="en-US" dirty="0" smtClean="0"/>
              <a:t>Test driver interfaces must match component interfaces </a:t>
            </a:r>
          </a:p>
          <a:p>
            <a:pPr lvl="1"/>
            <a:r>
              <a:rPr lang="en-US" dirty="0" smtClean="0"/>
              <a:t>Top-level components are usually important and cannot be neglected up to the end of testing</a:t>
            </a:r>
          </a:p>
          <a:p>
            <a:pPr lvl="1"/>
            <a:r>
              <a:rPr lang="en-US" dirty="0" smtClean="0"/>
              <a:t>Detection of design errors postponed until end of testing </a:t>
            </a:r>
          </a:p>
          <a:p>
            <a:pPr lvl="1"/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4294967295"/>
          </p:nvPr>
        </p:nvSpPr>
        <p:spPr>
          <a:xfrm>
            <a:off x="6629400" y="990601"/>
            <a:ext cx="4038600" cy="5140325"/>
          </a:xfrm>
        </p:spPr>
        <p:txBody>
          <a:bodyPr/>
          <a:lstStyle/>
          <a:p>
            <a:endParaRPr lang="en-US" sz="1200" dirty="0"/>
          </a:p>
          <a:p>
            <a:endParaRPr lang="en-US" sz="1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1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Which Integration Strategy should you use?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down approach </a:t>
            </a:r>
          </a:p>
          <a:p>
            <a:pPr lvl="1"/>
            <a:r>
              <a:rPr lang="en-US" dirty="0" smtClean="0"/>
              <a:t>Test cases can be defined in terms of functions examined </a:t>
            </a:r>
          </a:p>
          <a:p>
            <a:pPr lvl="1"/>
            <a:r>
              <a:rPr lang="en-US" dirty="0" smtClean="0"/>
              <a:t>Need to maintain correctness of test stubs</a:t>
            </a:r>
          </a:p>
          <a:p>
            <a:pPr lvl="1"/>
            <a:r>
              <a:rPr lang="en-US" dirty="0" smtClean="0"/>
              <a:t>Writing stubs can be difficult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Steps in Integration Testing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45401" y="1488759"/>
            <a:ext cx="708183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347212" y="1488759"/>
            <a:ext cx="2465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5599876" y="1490345"/>
            <a:ext cx="246861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200" dirty="0">
                <a:solidFill>
                  <a:srgbClr val="0000D4"/>
                </a:solidFill>
              </a:rPr>
              <a:t> 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1545400" y="1806259"/>
            <a:ext cx="75866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545400" y="2314259"/>
            <a:ext cx="83248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1546988" y="2633345"/>
            <a:ext cx="253273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200" dirty="0">
                <a:solidFill>
                  <a:srgbClr val="0000D4"/>
                </a:solidFill>
              </a:rPr>
              <a:t>.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1545400" y="3139759"/>
            <a:ext cx="52895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1545400" y="3660459"/>
            <a:ext cx="546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1545401" y="4168459"/>
            <a:ext cx="341153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1545401" y="4689159"/>
            <a:ext cx="66325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1545401" y="5209859"/>
            <a:ext cx="62118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1545401" y="5717859"/>
            <a:ext cx="79898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1545401" y="6035359"/>
            <a:ext cx="27447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9888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1467613" y="1576070"/>
            <a:ext cx="4035425" cy="4787900"/>
          </a:xfr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buFont typeface="Times" charset="0"/>
              <a:buNone/>
              <a:defRPr/>
            </a:pPr>
            <a:r>
              <a:rPr lang="en-US" sz="2000" dirty="0"/>
              <a:t>1. Based on the integration strategy, </a:t>
            </a:r>
            <a:r>
              <a:rPr lang="en-US" sz="2000" i="1" dirty="0"/>
              <a:t>select a component </a:t>
            </a:r>
            <a:r>
              <a:rPr lang="en-US" sz="2000" dirty="0"/>
              <a:t>to be tested. Unit test all the classes in the component.</a:t>
            </a:r>
          </a:p>
          <a:p>
            <a:pPr>
              <a:buFont typeface="Times" charset="0"/>
              <a:buNone/>
              <a:defRPr/>
            </a:pPr>
            <a:r>
              <a:rPr lang="en-US" sz="2000" dirty="0"/>
              <a:t>2. Put selected component together; do any</a:t>
            </a:r>
            <a:r>
              <a:rPr lang="en-US" sz="2000" i="1" dirty="0"/>
              <a:t> preliminary fix-up </a:t>
            </a:r>
            <a:r>
              <a:rPr lang="en-US" sz="2000" dirty="0"/>
              <a:t>necessary to make the integration test operational (drivers, stubs)</a:t>
            </a:r>
          </a:p>
          <a:p>
            <a:pPr>
              <a:buFont typeface="Times" charset="0"/>
              <a:buNone/>
              <a:defRPr/>
            </a:pPr>
            <a:r>
              <a:rPr lang="en-US" sz="2000" dirty="0"/>
              <a:t>3. Test functional requirements</a:t>
            </a:r>
            <a:r>
              <a:rPr lang="en-US" sz="2000" i="1" dirty="0"/>
              <a:t>: </a:t>
            </a:r>
            <a:r>
              <a:rPr lang="en-US" sz="2000" dirty="0"/>
              <a:t>Define test cases that exercise all use cases with the selected component</a:t>
            </a:r>
          </a:p>
        </p:txBody>
      </p:sp>
      <p:sp>
        <p:nvSpPr>
          <p:cNvPr id="79889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5661788" y="1576070"/>
            <a:ext cx="4208463" cy="4787900"/>
          </a:xfr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/>
              <a:t>4. Test subsystem decomposition</a:t>
            </a:r>
            <a:r>
              <a:rPr lang="en-US" sz="2000" i="1" dirty="0"/>
              <a:t>: </a:t>
            </a:r>
            <a:r>
              <a:rPr lang="en-US" sz="2000" dirty="0"/>
              <a:t>Define test cases that exercise all dependencies </a:t>
            </a: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/>
              <a:t>5. Test non-functional requirements: Execute </a:t>
            </a:r>
            <a:r>
              <a:rPr lang="en-US" sz="2000" i="1" dirty="0"/>
              <a:t>performance tests</a:t>
            </a:r>
            <a:endParaRPr lang="en-US" sz="2000" u="sng" dirty="0">
              <a:solidFill>
                <a:srgbClr val="FC0128"/>
              </a:solidFill>
            </a:endParaRP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/>
              <a:t>6. </a:t>
            </a:r>
            <a:r>
              <a:rPr lang="en-US" sz="2000" i="1" dirty="0"/>
              <a:t>Keep records </a:t>
            </a:r>
            <a:r>
              <a:rPr lang="en-US" sz="2000" dirty="0"/>
              <a:t>of the test cases and testing activities.</a:t>
            </a: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/>
              <a:t>7. Repeat steps 1  to 7 until the full system is tested.</a:t>
            </a:r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endParaRPr lang="en-US" sz="2000" dirty="0"/>
          </a:p>
          <a:p>
            <a:pPr>
              <a:lnSpc>
                <a:spcPct val="80000"/>
              </a:lnSpc>
              <a:buFont typeface="Times" charset="0"/>
              <a:buNone/>
              <a:defRPr/>
            </a:pPr>
            <a:r>
              <a:rPr lang="en-US" sz="2000" dirty="0"/>
              <a:t>The primary</a:t>
            </a:r>
            <a:r>
              <a:rPr lang="en-US" sz="2000" i="1" dirty="0"/>
              <a:t> goal of integration testing is to identify failures </a:t>
            </a:r>
            <a:r>
              <a:rPr lang="en-US" sz="2000" dirty="0"/>
              <a:t>with the (current) component </a:t>
            </a:r>
            <a:r>
              <a:rPr lang="en-US" sz="2000" i="1" dirty="0"/>
              <a:t>configuration</a:t>
            </a:r>
            <a:r>
              <a:rPr lang="en-US" sz="20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16003"/>
      </p:ext>
    </p:extLst>
  </p:cSld>
  <p:clrMapOvr>
    <a:masterClrMapping/>
  </p:clrMapOvr>
  <p:transition advTm="124128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1205" name="Rectangle 7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3000" dirty="0"/>
              <a:t>Integration testing focuses on interactions</a:t>
            </a:r>
          </a:p>
          <a:p>
            <a:pPr lvl="1"/>
            <a:r>
              <a:rPr lang="en-US" sz="2800" dirty="0"/>
              <a:t>Must be built on foundation of thorough unit testing</a:t>
            </a:r>
          </a:p>
          <a:p>
            <a:pPr lvl="1"/>
            <a:r>
              <a:rPr lang="en-US" sz="2800" dirty="0"/>
              <a:t>Integration faults often traceable to incomplete or misunderstood interface specifications</a:t>
            </a:r>
          </a:p>
          <a:p>
            <a:pPr lvl="2"/>
            <a:r>
              <a:rPr lang="en-US" sz="2400" dirty="0"/>
              <a:t>Prefer prevention to detection, and make detection easier by imposing design constraints</a:t>
            </a:r>
          </a:p>
          <a:p>
            <a:r>
              <a:rPr lang="en-US" sz="3000" dirty="0"/>
              <a:t>Strategies tied to project build order</a:t>
            </a:r>
          </a:p>
          <a:p>
            <a:pPr lvl="1"/>
            <a:r>
              <a:rPr lang="en-US" sz="2800" dirty="0"/>
              <a:t>Order construction, integration, and testing to reduce cost or risk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63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/>
          </p:nvPr>
        </p:nvSpPr>
        <p:spPr>
          <a:xfrm>
            <a:off x="749554" y="1316547"/>
            <a:ext cx="10515600" cy="2030158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Integration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831850" y="3886201"/>
            <a:ext cx="10515600" cy="22034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Integration testing</a:t>
            </a:r>
            <a:r>
              <a:rPr lang="en-US" dirty="0">
                <a:solidFill>
                  <a:schemeClr val="tx1"/>
                </a:solidFill>
              </a:rPr>
              <a:t> (sometimes called </a:t>
            </a:r>
            <a:r>
              <a:rPr lang="en-US" b="1" dirty="0">
                <a:solidFill>
                  <a:schemeClr val="tx1"/>
                </a:solidFill>
              </a:rPr>
              <a:t>integration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, abbreviated I&amp;T) is the phase in software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 in which individual software modules are combined and tested as a group. It occurs after unit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 and before validation </a:t>
            </a:r>
            <a:r>
              <a:rPr lang="en-US" b="1" dirty="0">
                <a:solidFill>
                  <a:schemeClr val="tx1"/>
                </a:solidFill>
              </a:rPr>
              <a:t>testing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0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1843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purpose of integration testing</a:t>
            </a:r>
          </a:p>
          <a:p>
            <a:pPr lvl="1"/>
            <a:r>
              <a:rPr lang="en-US" dirty="0" smtClean="0"/>
              <a:t>Distinguish typical integration faults from faults that should be eliminated in unit testing</a:t>
            </a:r>
          </a:p>
          <a:p>
            <a:pPr lvl="1"/>
            <a:r>
              <a:rPr lang="en-US" dirty="0" smtClean="0"/>
              <a:t>Understand the nature of integration faults and how to prevent as well as detect them</a:t>
            </a:r>
          </a:p>
          <a:p>
            <a:r>
              <a:rPr lang="en-US" dirty="0" smtClean="0"/>
              <a:t>Understand strategies for ordering construction and testing</a:t>
            </a:r>
          </a:p>
          <a:p>
            <a:pPr lvl="1"/>
            <a:r>
              <a:rPr lang="en-US" dirty="0" smtClean="0"/>
              <a:t>Approaches to incremental assembly and testing to reduce effort and control risk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84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vs. Unit Testing</a:t>
            </a:r>
            <a:endParaRPr lang="en-US" dirty="0"/>
          </a:p>
        </p:txBody>
      </p:sp>
      <p:sp>
        <p:nvSpPr>
          <p:cNvPr id="2150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(module) testing is a necessary foundation</a:t>
            </a:r>
          </a:p>
          <a:p>
            <a:pPr lvl="1"/>
            <a:r>
              <a:rPr lang="en-US" dirty="0" smtClean="0"/>
              <a:t>Unit level has maximum controllability and visibility</a:t>
            </a:r>
          </a:p>
          <a:p>
            <a:pPr lvl="1"/>
            <a:r>
              <a:rPr lang="en-US" dirty="0" smtClean="0"/>
              <a:t>Integration testing can never compensate for inadequate unit testing</a:t>
            </a:r>
          </a:p>
          <a:p>
            <a:r>
              <a:rPr lang="en-US" dirty="0" smtClean="0"/>
              <a:t>Integration testing may serve as a process check</a:t>
            </a:r>
          </a:p>
          <a:p>
            <a:pPr lvl="1"/>
            <a:r>
              <a:rPr lang="en-US" dirty="0" smtClean="0"/>
              <a:t>If module faults are revealed in integration testing, they signal inadequate unit testing</a:t>
            </a:r>
          </a:p>
          <a:p>
            <a:pPr lvl="1"/>
            <a:r>
              <a:rPr lang="en-US" dirty="0" smtClean="0"/>
              <a:t>If integration faults occur in interfaces between correctly implemented modules, the errors can be traced to module breakdown and interface specifications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70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3541</Words>
  <Application>Microsoft Office PowerPoint</Application>
  <PresentationFormat>Widescreen</PresentationFormat>
  <Paragraphs>876</Paragraphs>
  <Slides>64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80" baseType="lpstr">
      <vt:lpstr>ＭＳ Ｐゴシック</vt:lpstr>
      <vt:lpstr>ＭＳ Ｐゴシック</vt:lpstr>
      <vt:lpstr>游ゴシック</vt:lpstr>
      <vt:lpstr>游ゴシック Light</vt:lpstr>
      <vt:lpstr>Arial</vt:lpstr>
      <vt:lpstr>Calibri</vt:lpstr>
      <vt:lpstr>Candara</vt:lpstr>
      <vt:lpstr>Century Gothic</vt:lpstr>
      <vt:lpstr>Courier New</vt:lpstr>
      <vt:lpstr>Garamond</vt:lpstr>
      <vt:lpstr>Symbol</vt:lpstr>
      <vt:lpstr>Times</vt:lpstr>
      <vt:lpstr>Times New Roman</vt:lpstr>
      <vt:lpstr>Verdana</vt:lpstr>
      <vt:lpstr>Wingdings</vt:lpstr>
      <vt:lpstr>Office Theme</vt:lpstr>
      <vt:lpstr>SE401 - Software Quality Assurance and Testing</vt:lpstr>
      <vt:lpstr>Thought for the Day</vt:lpstr>
      <vt:lpstr>Outline</vt:lpstr>
      <vt:lpstr>Case Study   Mars Climate Orbiter </vt:lpstr>
      <vt:lpstr>Case Study  Mars Climate Orbiter </vt:lpstr>
      <vt:lpstr>Case Study  Mars Climate Orbiter </vt:lpstr>
      <vt:lpstr>Integration Testing</vt:lpstr>
      <vt:lpstr>Objectives</vt:lpstr>
      <vt:lpstr>Integration vs. Unit Testing</vt:lpstr>
      <vt:lpstr>Integration Testing</vt:lpstr>
      <vt:lpstr>Why do we do integration testing?</vt:lpstr>
      <vt:lpstr>What is Integration Testing?</vt:lpstr>
      <vt:lpstr>Testing Level Assumptions and Objectives</vt:lpstr>
      <vt:lpstr>What is Software Integration Testing?</vt:lpstr>
      <vt:lpstr>Integration Faults</vt:lpstr>
      <vt:lpstr>Integration Faults</vt:lpstr>
      <vt:lpstr>Example: A Memory Leak</vt:lpstr>
      <vt:lpstr>Example: A Memory Leak</vt:lpstr>
      <vt:lpstr>Example: A Memory Leak</vt:lpstr>
      <vt:lpstr>What is a software integration strategy?</vt:lpstr>
      <vt:lpstr>Integration Test Strategies</vt:lpstr>
      <vt:lpstr>Maybe You’ve Heard ... </vt:lpstr>
      <vt:lpstr>Translation ... </vt:lpstr>
      <vt:lpstr>Integration Plan &amp; Test Plan</vt:lpstr>
      <vt:lpstr>Types of Testing </vt:lpstr>
      <vt:lpstr>Types of Testing </vt:lpstr>
      <vt:lpstr>Drivers and Stubs</vt:lpstr>
      <vt:lpstr>Drivers and Stubs</vt:lpstr>
      <vt:lpstr>Stubs and drivers</vt:lpstr>
      <vt:lpstr>Example:  A 3-Layer-Design (Spreadsheet)</vt:lpstr>
      <vt:lpstr>Approaches to Integration Testing</vt:lpstr>
      <vt:lpstr>Basis of Integration Testing Strategies</vt:lpstr>
      <vt:lpstr>Continuing Example—Calendar Program</vt:lpstr>
      <vt:lpstr>Calendar Program Units</vt:lpstr>
      <vt:lpstr>Functional Decomposition of Calendar</vt:lpstr>
      <vt:lpstr>First Step in Top-Down Integration</vt:lpstr>
      <vt:lpstr>weekDayStub</vt:lpstr>
      <vt:lpstr>Next Three Steps (replace one stub at a time with the actual code.)</vt:lpstr>
      <vt:lpstr>Top-Down Integration Mechanism</vt:lpstr>
      <vt:lpstr>Bottom-Up Integration Mechanism</vt:lpstr>
      <vt:lpstr>Top-Down and Bottom-Up Integration</vt:lpstr>
      <vt:lpstr>Starting Point of Bottom-Up Integration</vt:lpstr>
      <vt:lpstr>Bottom-Up Integration of Zodiac</vt:lpstr>
      <vt:lpstr>Sandwich Integration</vt:lpstr>
      <vt:lpstr>A Sample Sandwich</vt:lpstr>
      <vt:lpstr>“Big Bang” Integration</vt:lpstr>
      <vt:lpstr>“Big Bang” Integration</vt:lpstr>
      <vt:lpstr>Pros and Cons of Decomposition-Based Integration</vt:lpstr>
      <vt:lpstr>Call Graph-Based Integration</vt:lpstr>
      <vt:lpstr>Call Graph of the Calendar Program</vt:lpstr>
      <vt:lpstr>Call Graph-Based Integration (continued)</vt:lpstr>
      <vt:lpstr>Pair-Wise Integration</vt:lpstr>
      <vt:lpstr>Three Pairs for Pair-Wise Integration</vt:lpstr>
      <vt:lpstr>Neighborhood Integration</vt:lpstr>
      <vt:lpstr>Two Neighborhoods (radius = 1)</vt:lpstr>
      <vt:lpstr>Calendar Call Graph with Numbered Nodes</vt:lpstr>
      <vt:lpstr>PowerPoint Presentation</vt:lpstr>
      <vt:lpstr>Comparison of Integration Testing  Strategies</vt:lpstr>
      <vt:lpstr>Continuous Testing</vt:lpstr>
      <vt:lpstr>Continuous Testing Strategy</vt:lpstr>
      <vt:lpstr>Which Integration Strategy should you use? </vt:lpstr>
      <vt:lpstr>Which Integration Strategy should you use? </vt:lpstr>
      <vt:lpstr>Steps in Integration Testing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23</cp:revision>
  <dcterms:created xsi:type="dcterms:W3CDTF">2020-12-01T06:37:59Z</dcterms:created>
  <dcterms:modified xsi:type="dcterms:W3CDTF">2021-04-05T04:41:39Z</dcterms:modified>
</cp:coreProperties>
</file>