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7" r:id="rId2"/>
    <p:sldId id="262" r:id="rId3"/>
    <p:sldId id="359" r:id="rId4"/>
    <p:sldId id="318" r:id="rId5"/>
    <p:sldId id="319" r:id="rId6"/>
    <p:sldId id="320" r:id="rId7"/>
    <p:sldId id="360" r:id="rId8"/>
    <p:sldId id="361" r:id="rId9"/>
    <p:sldId id="407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345" r:id="rId75"/>
    <p:sldId id="346" r:id="rId76"/>
    <p:sldId id="347" r:id="rId77"/>
    <p:sldId id="348" r:id="rId78"/>
    <p:sldId id="408" r:id="rId79"/>
    <p:sldId id="358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20482" name="Rectangle 9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27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8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44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45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03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44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43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13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63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01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03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85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48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13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70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The systematic testing techniques discussed in </a:t>
            </a:r>
            <a:r>
              <a:rPr lang="en-US" dirty="0" smtClean="0">
                <a:latin typeface="Calibri" charset="0"/>
              </a:rPr>
              <a:t>previously (</a:t>
            </a:r>
            <a:r>
              <a:rPr lang="en-US" dirty="0">
                <a:latin typeface="Calibri" charset="0"/>
              </a:rPr>
              <a:t>specification-based testing, structural testing, model-based testing, et al</a:t>
            </a:r>
            <a:r>
              <a:rPr lang="en-US" dirty="0" smtClean="0">
                <a:latin typeface="Calibri" charset="0"/>
              </a:rPr>
              <a:t>) are </a:t>
            </a:r>
            <a:r>
              <a:rPr lang="en-US" dirty="0">
                <a:latin typeface="Calibri" charset="0"/>
              </a:rPr>
              <a:t>all designed to make the search for faults as effective as possible.  They are intentionally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biased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to take more samples where </a:t>
            </a:r>
            <a:r>
              <a:rPr lang="en-US" dirty="0" smtClean="0">
                <a:latin typeface="Calibri" charset="0"/>
              </a:rPr>
              <a:t>we </a:t>
            </a:r>
            <a:r>
              <a:rPr lang="en-US" dirty="0">
                <a:latin typeface="Calibri" charset="0"/>
              </a:rPr>
              <a:t>think faults might be.  Statistical measures of dependability require, instead, unbiased samples from the population of operational behaviors.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273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65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99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An early release of half-baked software is not what we mean by alpha and beta testing. </a:t>
            </a:r>
          </a:p>
          <a:p>
            <a:r>
              <a:rPr lang="en-US" dirty="0">
                <a:latin typeface="Calibri" charset="0"/>
              </a:rPr>
              <a:t>Note that today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alpha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and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beta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are often used informally, but here we are using them in their established technical sense for a testing process. </a:t>
            </a:r>
          </a:p>
          <a:p>
            <a:r>
              <a:rPr lang="en-US" dirty="0">
                <a:latin typeface="Calibri" charset="0"/>
              </a:rPr>
              <a:t>An alpha test involves bringing users on-site to use the system. </a:t>
            </a:r>
          </a:p>
          <a:p>
            <a:r>
              <a:rPr lang="en-US" dirty="0">
                <a:latin typeface="Calibri" charset="0"/>
              </a:rPr>
              <a:t>A beta test means providing the software to a controlled sample of users to use the system in their own environment. </a:t>
            </a:r>
          </a:p>
          <a:p>
            <a:r>
              <a:rPr lang="en-US" dirty="0">
                <a:latin typeface="Calibri" charset="0"/>
              </a:rPr>
              <a:t>In both cases, to make any reasonable inference of dependability we need a valid sample of users. 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Using the history of system testing was discussed in Chapter 20, Planning and monitoring, and is illustrated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41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Genev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87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A466ABA-5D1A-7341-B688-ECB9D6216E8A}" type="slidenum">
              <a:rPr lang="en-US" sz="1200">
                <a:latin typeface="Verdana" charset="0"/>
              </a:rPr>
              <a:pPr algn="r" eaLnBrk="1" hangingPunct="1"/>
              <a:t>79</a:t>
            </a:fld>
            <a:endParaRPr lang="en-US" sz="1200" dirty="0">
              <a:latin typeface="Verdan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4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6851E11-6420-DE49-AEF4-A3CDAAA8C697}" type="slidenum">
              <a:rPr lang="en-US" sz="1200">
                <a:latin typeface="Verdana" charset="0"/>
              </a:rPr>
              <a:pPr algn="r" eaLnBrk="1" hangingPunct="1"/>
              <a:t>4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62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When we are system testing, we are testing all subsystems together. </a:t>
            </a:r>
          </a:p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The requirements have a large impact on the quality of system testing: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The more explicit the requirements, the easier they are to test.</a:t>
            </a:r>
          </a:p>
          <a:p>
            <a:pPr lvl="1"/>
            <a:endParaRPr lang="en-US" dirty="0">
              <a:latin typeface="Times" charset="0"/>
              <a:ea typeface="ＭＳ Ｐゴシック" charset="0"/>
            </a:endParaRP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We distinguish the following types of system testing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Let</a:t>
            </a:r>
            <a:r>
              <a:rPr lang="ja-JP" altLang="en-US" dirty="0">
                <a:latin typeface="Times" charset="0"/>
                <a:ea typeface="ＭＳ Ｐゴシック" charset="0"/>
              </a:rPr>
              <a:t>’</a:t>
            </a:r>
            <a:r>
              <a:rPr lang="en-US" dirty="0">
                <a:latin typeface="Times" charset="0"/>
                <a:ea typeface="ＭＳ Ｐゴシック" charset="0"/>
              </a:rPr>
              <a:t>s walk through each of these system testing types</a:t>
            </a:r>
            <a:endParaRPr lang="de-DE" dirty="0">
              <a:latin typeface="Times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4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6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81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2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9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5EE3-3670-48A1-BD38-BCF07B338F77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448D-36D0-425B-A768-748E58DED954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97EF-B8A1-4C50-8FE1-7FFDFF5821BA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A4DD-90EF-49ED-B7E8-A04E775244AF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64D8-BE90-47C2-AB4E-17E7A8E25C0F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3E12-4916-4425-9F48-0C7B001002A2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A7D-6440-471E-9A62-EE9D52F00272}" type="datetime1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0C40-7BF5-441B-959D-CAA8EAEC1D8F}" type="datetime1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5C1-50CD-4D8E-87FD-09A53995B887}" type="datetime1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D592-F12F-46F8-9E79-6E07B872F689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D46E-27F9-446C-A84F-62508097E734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DDD7842-5CB9-4704-8601-0697C48BE99A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System Testing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Threads—Several 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scenario of normal usage</a:t>
            </a:r>
          </a:p>
          <a:p>
            <a:r>
              <a:rPr lang="en-US" dirty="0" smtClean="0"/>
              <a:t>A use case</a:t>
            </a:r>
          </a:p>
          <a:p>
            <a:r>
              <a:rPr lang="en-US" dirty="0" smtClean="0"/>
              <a:t>A stimulus/response pair</a:t>
            </a:r>
          </a:p>
          <a:p>
            <a:r>
              <a:rPr lang="en-US" dirty="0" smtClean="0"/>
              <a:t>Behavior that results from a sequence of system-level inputs</a:t>
            </a:r>
          </a:p>
          <a:p>
            <a:r>
              <a:rPr lang="en-US" dirty="0" smtClean="0"/>
              <a:t>An interleaved sequence of port input and output events</a:t>
            </a:r>
          </a:p>
          <a:p>
            <a:r>
              <a:rPr lang="en-US" dirty="0" smtClean="0"/>
              <a:t>A sequence of transitions in a state machine description of the system</a:t>
            </a:r>
          </a:p>
          <a:p>
            <a:r>
              <a:rPr lang="en-US" dirty="0" smtClean="0"/>
              <a:t>An interleaved sequence of object messages and method executions</a:t>
            </a:r>
          </a:p>
          <a:p>
            <a:r>
              <a:rPr lang="en-US" dirty="0" smtClean="0"/>
              <a:t>A sequence of machine instructions</a:t>
            </a:r>
          </a:p>
          <a:p>
            <a:r>
              <a:rPr lang="en-US" dirty="0" smtClean="0"/>
              <a:t>A sequence of source instructions</a:t>
            </a:r>
          </a:p>
          <a:p>
            <a:r>
              <a:rPr lang="en-US" dirty="0" smtClean="0"/>
              <a:t>A sequence of atomic system functions (to be defined)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6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Choices—Threads in an ATM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Entry of a digit</a:t>
            </a:r>
          </a:p>
          <a:p>
            <a:r>
              <a:rPr lang="en-US" dirty="0" smtClean="0"/>
              <a:t>Entry of a personal identification number (PIN)</a:t>
            </a:r>
          </a:p>
          <a:p>
            <a:r>
              <a:rPr lang="en-US" dirty="0" smtClean="0"/>
              <a:t>A simple transaction: ATM Card Entry, PIN Entry, select transaction type (deposit, withdraw), present account details (checking or savings, amount), conduct the operation, and report the results</a:t>
            </a:r>
          </a:p>
          <a:p>
            <a:r>
              <a:rPr lang="en-US" dirty="0" smtClean="0"/>
              <a:t>An ATM session containing two or more simple transactions</a:t>
            </a:r>
          </a:p>
          <a:p>
            <a:r>
              <a:rPr lang="en-US" dirty="0" smtClean="0"/>
              <a:t>Each of these can be understood as an interleaved sequence of port level inputs and outputs.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6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PIN Entry as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screen requesting PIN digits.</a:t>
            </a:r>
          </a:p>
          <a:p>
            <a:r>
              <a:rPr lang="en-US" dirty="0" smtClean="0"/>
              <a:t>An interleaved sequence of digit keystrokes and screen responses.</a:t>
            </a:r>
          </a:p>
          <a:p>
            <a:r>
              <a:rPr lang="en-US" dirty="0" smtClean="0"/>
              <a:t>The possibility of cancellation by the customer before the full PIN is entered.</a:t>
            </a:r>
          </a:p>
          <a:p>
            <a:r>
              <a:rPr lang="en-US" dirty="0" smtClean="0"/>
              <a:t>A system disposition:</a:t>
            </a:r>
          </a:p>
          <a:p>
            <a:pPr lvl="1"/>
            <a:r>
              <a:rPr lang="en-US" dirty="0" smtClean="0"/>
              <a:t>A customer has three chances to enter the correct PIN.</a:t>
            </a:r>
          </a:p>
          <a:p>
            <a:pPr lvl="1"/>
            <a:r>
              <a:rPr lang="en-US" dirty="0" smtClean="0"/>
              <a:t>Once a correct PIN has been entered, the user sees a screen requesting the transaction type.</a:t>
            </a:r>
          </a:p>
          <a:p>
            <a:pPr lvl="1"/>
            <a:r>
              <a:rPr lang="en-US" dirty="0" smtClean="0"/>
              <a:t>After three failed PIN </a:t>
            </a:r>
            <a:r>
              <a:rPr lang="en-US" dirty="0" err="1" smtClean="0"/>
              <a:t>En</a:t>
            </a:r>
            <a:r>
              <a:rPr lang="en-US" dirty="0" smtClean="0"/>
              <a:t> try attempts, a screen advises the customer that the ATM card will not be returned, and no access to ATM functions is provided.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Atomic System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Definition: An Atomic System Function (ASF) is an action that is observable at the system level in terms of port input and output events. </a:t>
            </a:r>
          </a:p>
          <a:p>
            <a:r>
              <a:rPr lang="en-US" dirty="0" smtClean="0"/>
              <a:t>About ASFs</a:t>
            </a:r>
          </a:p>
          <a:p>
            <a:pPr lvl="1"/>
            <a:r>
              <a:rPr lang="en-US" dirty="0" smtClean="0"/>
              <a:t>characterized by a sequence of port level inputs and outputs</a:t>
            </a:r>
          </a:p>
          <a:p>
            <a:pPr lvl="1"/>
            <a:r>
              <a:rPr lang="en-US" dirty="0" smtClean="0"/>
              <a:t>could be just a simple stimulus/response pair (e.g. digit entry)</a:t>
            </a:r>
          </a:p>
          <a:p>
            <a:r>
              <a:rPr lang="en-US" dirty="0" smtClean="0"/>
              <a:t>Sample ASFs in our ATM example</a:t>
            </a:r>
          </a:p>
          <a:p>
            <a:pPr lvl="1"/>
            <a:r>
              <a:rPr lang="en-US" dirty="0" smtClean="0"/>
              <a:t>card entry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termination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59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system defined in terms of atomic system functions, the ASF Graph of the system is the directed graph in which nodes are ASFs and edges represent sequential flow.</a:t>
            </a:r>
          </a:p>
          <a:p>
            <a:r>
              <a:rPr lang="en-US" dirty="0" smtClean="0"/>
              <a:t>A source ASF is an Atomic System Function that appears as a source node in the ASF graph of a system.</a:t>
            </a:r>
          </a:p>
          <a:p>
            <a:r>
              <a:rPr lang="en-US" dirty="0" smtClean="0"/>
              <a:t>A sink ASF is an Atomic System Function that appears as a sink node in the ASF graph.</a:t>
            </a:r>
          </a:p>
          <a:p>
            <a:r>
              <a:rPr lang="en-US" dirty="0" smtClean="0"/>
              <a:t>A system thread is a path from a </a:t>
            </a:r>
            <a:r>
              <a:rPr lang="en-US" b="1" i="1" dirty="0" smtClean="0"/>
              <a:t>source</a:t>
            </a:r>
            <a:r>
              <a:rPr lang="en-US" dirty="0" smtClean="0"/>
              <a:t> ASF to a </a:t>
            </a:r>
            <a:r>
              <a:rPr lang="en-US" b="1" i="1" dirty="0" smtClean="0"/>
              <a:t>sink</a:t>
            </a:r>
            <a:r>
              <a:rPr lang="en-US" dirty="0" smtClean="0"/>
              <a:t> ASF in the ASF graph of a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6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of requirements specification models are developed on these basis concepts.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Threads (sequences of actions)</a:t>
            </a:r>
          </a:p>
          <a:p>
            <a:r>
              <a:rPr lang="en-US" dirty="0" smtClean="0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28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Model of Basis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1825625"/>
            <a:ext cx="725906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“Expanded Essential Use Case”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interleaved sequence of input and output events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A path in an executable model</a:t>
            </a:r>
          </a:p>
          <a:p>
            <a:pPr lvl="1"/>
            <a:r>
              <a:rPr lang="en-US" dirty="0" smtClean="0"/>
              <a:t>finite state machine</a:t>
            </a:r>
          </a:p>
          <a:p>
            <a:pPr lvl="1"/>
            <a:r>
              <a:rPr lang="en-US" dirty="0" smtClean="0"/>
              <a:t>Event-Driven Petri Net</a:t>
            </a:r>
          </a:p>
          <a:p>
            <a:r>
              <a:rPr lang="en-US" dirty="0" smtClean="0"/>
              <a:t>Continuing example: the Simple ATM System (SATM)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32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Threads—Model-Based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1690688"/>
            <a:ext cx="5868219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User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29" y="1691159"/>
            <a:ext cx="4744112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3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Thought for the Day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“</a:t>
            </a:r>
            <a:r>
              <a:rPr lang="en-US" sz="2300" dirty="0"/>
              <a:t>The principle objective of software testing is to give confidence in the software.” </a:t>
            </a:r>
            <a:endParaRPr lang="en-US" sz="2300" dirty="0" smtClean="0"/>
          </a:p>
          <a:p>
            <a:pPr algn="r"/>
            <a:r>
              <a:rPr lang="en-US" sz="2300" dirty="0" smtClean="0"/>
              <a:t>– </a:t>
            </a:r>
            <a:r>
              <a:rPr lang="en-US" sz="2300" dirty="0"/>
              <a:t>Anonymous</a:t>
            </a:r>
            <a:endParaRPr lang="en-US" sz="23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07" y="1621151"/>
            <a:ext cx="509658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Event Sequence: Correct PIN on 1st 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1825625"/>
            <a:ext cx="6611273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4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50" y="1624378"/>
            <a:ext cx="8364117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0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16" y="1599399"/>
            <a:ext cx="8326012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25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67" y="1589873"/>
            <a:ext cx="7611537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72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4928" y="365125"/>
            <a:ext cx="3408872" cy="4629569"/>
          </a:xfrm>
        </p:spPr>
        <p:txBody>
          <a:bodyPr>
            <a:normAutofit/>
          </a:bodyPr>
          <a:lstStyle/>
          <a:p>
            <a:r>
              <a:rPr lang="en-US" smtClean="0"/>
              <a:t>Event-Driven Petri</a:t>
            </a:r>
            <a:br>
              <a:rPr lang="en-US" smtClean="0"/>
            </a:br>
            <a:r>
              <a:rPr lang="en-US" smtClean="0"/>
              <a:t>Net of Correct PIN</a:t>
            </a:r>
            <a:br>
              <a:rPr lang="en-US" smtClean="0"/>
            </a:br>
            <a:r>
              <a:rPr lang="en-US" smtClean="0"/>
              <a:t>on First Try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67" y="180739"/>
            <a:ext cx="4194778" cy="63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5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versus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“Long” use case is typically an end-to-end transaction.</a:t>
            </a:r>
          </a:p>
          <a:p>
            <a:r>
              <a:rPr lang="en-US" dirty="0" smtClean="0"/>
              <a:t>SATM example: A full traversal of the high level finite state machine, from the Welcome screen to the End Session screen: &lt;s1, s2, s3, s4, s5&gt;</a:t>
            </a:r>
          </a:p>
          <a:p>
            <a:r>
              <a:rPr lang="en-US" dirty="0" smtClean="0"/>
              <a:t>A “Short” use case is at the level on an atomic system function.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closing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13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“Short” use case is at the level on an atomic system function (ASF).</a:t>
            </a:r>
          </a:p>
          <a:p>
            <a:r>
              <a:rPr lang="en-US" dirty="0" smtClean="0"/>
              <a:t>In the directed graph of ASFs,</a:t>
            </a:r>
          </a:p>
          <a:p>
            <a:pPr lvl="1"/>
            <a:r>
              <a:rPr lang="en-US" dirty="0" smtClean="0"/>
              <a:t>nodes are ASFs</a:t>
            </a:r>
          </a:p>
          <a:p>
            <a:pPr lvl="1"/>
            <a:r>
              <a:rPr lang="en-US" dirty="0" smtClean="0"/>
              <a:t>edges signify possible sequential execution of ASFs</a:t>
            </a:r>
          </a:p>
          <a:p>
            <a:r>
              <a:rPr lang="en-US" dirty="0" smtClean="0"/>
              <a:t>Consider an ASF as a “Short” use case, with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Short use case (ASF) B can follow short use case (ASF) A if the pre-conditions of B are consistent with the post-conditions of A, that is...</a:t>
            </a:r>
          </a:p>
          <a:p>
            <a:r>
              <a:rPr lang="en-US" dirty="0" smtClean="0"/>
              <a:t>Short use cases “connect” at their pre- and post condition boundaries.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94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the SATM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739" y="1825625"/>
            <a:ext cx="766869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30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Failed PIN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858" y="1690688"/>
            <a:ext cx="4334480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4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 smtClean="0"/>
              <a:t>System Testing</a:t>
            </a:r>
          </a:p>
          <a:p>
            <a:r>
              <a:rPr lang="en-US" sz="3200" dirty="0"/>
              <a:t>Acceptance Testing</a:t>
            </a:r>
          </a:p>
          <a:p>
            <a:r>
              <a:rPr lang="en-US" sz="3200" dirty="0" smtClean="0"/>
              <a:t>Functional System Testing</a:t>
            </a:r>
          </a:p>
          <a:p>
            <a:r>
              <a:rPr lang="en-US" sz="3200" dirty="0" smtClean="0"/>
              <a:t>Risk-Based System Testing</a:t>
            </a:r>
          </a:p>
          <a:p>
            <a:r>
              <a:rPr lang="en-US" sz="3200" dirty="0" smtClean="0"/>
              <a:t>Performance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Use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1909 “long” use cases</a:t>
            </a:r>
          </a:p>
          <a:p>
            <a:r>
              <a:rPr lang="en-US" dirty="0" smtClean="0"/>
              <a:t>25 “short” use cases</a:t>
            </a:r>
          </a:p>
          <a:p>
            <a:r>
              <a:rPr lang="en-US" dirty="0" smtClean="0"/>
              <a:t>Ways to determine “how many?</a:t>
            </a:r>
          </a:p>
          <a:p>
            <a:pPr lvl="1"/>
            <a:r>
              <a:rPr lang="en-US" dirty="0" smtClean="0"/>
              <a:t>Incidence with input events (cover every input event)</a:t>
            </a:r>
          </a:p>
          <a:p>
            <a:pPr lvl="1"/>
            <a:r>
              <a:rPr lang="en-US" dirty="0" smtClean="0"/>
              <a:t>Incidence with output events (cover every output event)</a:t>
            </a:r>
          </a:p>
          <a:p>
            <a:pPr lvl="1"/>
            <a:r>
              <a:rPr lang="en-US" dirty="0" smtClean="0"/>
              <a:t>Incidence with classes (need a use case/class incidence matrix)</a:t>
            </a:r>
          </a:p>
          <a:p>
            <a:r>
              <a:rPr lang="en-US" dirty="0" smtClean="0"/>
              <a:t>These lead directly to system testing coverage metrics.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58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074" y="365125"/>
            <a:ext cx="2511725" cy="5043637"/>
          </a:xfrm>
        </p:spPr>
        <p:txBody>
          <a:bodyPr>
            <a:normAutofit/>
          </a:bodyPr>
          <a:lstStyle/>
          <a:p>
            <a:r>
              <a:rPr lang="en-US" dirty="0" smtClean="0"/>
              <a:t>Short Use Cases</a:t>
            </a:r>
            <a:br>
              <a:rPr lang="en-US" dirty="0" smtClean="0"/>
            </a:br>
            <a:r>
              <a:rPr lang="en-US" dirty="0" smtClean="0"/>
              <a:t>for the SATM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04" y="796024"/>
            <a:ext cx="4439270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60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with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idea: a short use case is an atomic system function (ASF)</a:t>
            </a:r>
          </a:p>
          <a:p>
            <a:r>
              <a:rPr lang="en-US" dirty="0" smtClean="0"/>
              <a:t>ASFs ...</a:t>
            </a:r>
          </a:p>
          <a:p>
            <a:pPr lvl="1"/>
            <a:r>
              <a:rPr lang="en-US" dirty="0" smtClean="0"/>
              <a:t>begin with a port input event</a:t>
            </a:r>
          </a:p>
          <a:p>
            <a:pPr lvl="1"/>
            <a:r>
              <a:rPr lang="en-US" dirty="0" smtClean="0"/>
              <a:t>end is one of possibly several port output events</a:t>
            </a:r>
          </a:p>
          <a:p>
            <a:r>
              <a:rPr lang="en-US" dirty="0" smtClean="0"/>
              <a:t>ASFs can be identified</a:t>
            </a:r>
          </a:p>
          <a:p>
            <a:pPr lvl="1"/>
            <a:r>
              <a:rPr lang="en-US" dirty="0" smtClean="0"/>
              <a:t>in source code</a:t>
            </a:r>
          </a:p>
          <a:p>
            <a:pPr lvl="1"/>
            <a:r>
              <a:rPr lang="en-US" dirty="0" smtClean="0"/>
              <a:t>in executable models</a:t>
            </a:r>
          </a:p>
          <a:p>
            <a:pPr lvl="1"/>
            <a:r>
              <a:rPr lang="en-US" dirty="0" smtClean="0"/>
              <a:t>from short use cases</a:t>
            </a:r>
          </a:p>
          <a:p>
            <a:r>
              <a:rPr lang="en-US" dirty="0" smtClean="0"/>
              <a:t>Example: the integration version of </a:t>
            </a:r>
            <a:r>
              <a:rPr lang="en-US" dirty="0" err="1" smtClean="0"/>
              <a:t>NextDate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78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Version: </a:t>
            </a:r>
            <a:r>
              <a:rPr lang="en-US" dirty="0" err="1" smtClean="0"/>
              <a:t>NextDate</a:t>
            </a:r>
            <a:r>
              <a:rPr lang="en-US" dirty="0" smtClean="0"/>
              <a:t> Pseudo-Code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2" y="2010291"/>
            <a:ext cx="6525536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78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Pseudo-Code (continued)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73" y="2053159"/>
            <a:ext cx="4058216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66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Pseudo-Code 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87" y="2011049"/>
            <a:ext cx="5277587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9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Pseudo-Code 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47" y="1825625"/>
            <a:ext cx="6887536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69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ValidDate</a:t>
            </a:r>
            <a:r>
              <a:rPr lang="en-US" dirty="0" smtClean="0"/>
              <a:t> Pseudo-Code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137" y="1525484"/>
            <a:ext cx="6701766" cy="508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ValidDate</a:t>
            </a:r>
            <a:r>
              <a:rPr lang="en-US" dirty="0" smtClean="0"/>
              <a:t> Pseudo-Code 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2084823"/>
            <a:ext cx="5868219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48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Pseudo-Code (continued)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74" y="1932403"/>
            <a:ext cx="7001852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4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Distinguish system and acceptance testing</a:t>
            </a:r>
          </a:p>
          <a:p>
            <a:pPr lvl="1"/>
            <a:r>
              <a:rPr lang="en-US" sz="2200" dirty="0" smtClean="0"/>
              <a:t>How and why they differ from each other and from unit and integration testing</a:t>
            </a:r>
          </a:p>
          <a:p>
            <a:r>
              <a:rPr lang="en-US" sz="2600" dirty="0" smtClean="0"/>
              <a:t>Understand basic approaches for quantitative assessment (reliability, performance, ...)</a:t>
            </a:r>
          </a:p>
          <a:p>
            <a:r>
              <a:rPr lang="en-US" sz="2600" dirty="0" smtClean="0"/>
              <a:t>Understand interplay of validation and verification for usability and accessibility</a:t>
            </a:r>
          </a:p>
          <a:p>
            <a:pPr lvl="1"/>
            <a:r>
              <a:rPr lang="en-US" sz="2200" dirty="0" smtClean="0"/>
              <a:t>How to continuously monitor usability from early design to delivery</a:t>
            </a:r>
          </a:p>
          <a:p>
            <a:r>
              <a:rPr lang="en-US" sz="2600" dirty="0" smtClean="0"/>
              <a:t>Understand basic regression testing approaches</a:t>
            </a:r>
          </a:p>
          <a:p>
            <a:pPr lvl="1"/>
            <a:r>
              <a:rPr lang="en-US" sz="2200" dirty="0" smtClean="0"/>
              <a:t>Preventing accidental changes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Input and Output Events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1690688"/>
            <a:ext cx="6077798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71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ASFs (first attempt)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21" y="1948370"/>
            <a:ext cx="5458587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80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ASF Graph </a:t>
            </a:r>
            <a:br>
              <a:rPr lang="en-US" dirty="0" smtClean="0"/>
            </a:br>
            <a:r>
              <a:rPr lang="en-US" sz="2000" dirty="0" smtClean="0"/>
              <a:t>(transitions to ASF-8 and ASF-10 require memory)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723" y="1767369"/>
            <a:ext cx="3172268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88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ASFs (second attempt)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99" y="1825625"/>
            <a:ext cx="7887801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14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Improved </a:t>
            </a:r>
            <a:r>
              <a:rPr lang="en-US" dirty="0" err="1" smtClean="0"/>
              <a:t>NextDate</a:t>
            </a:r>
            <a:r>
              <a:rPr lang="en-US" dirty="0" smtClean="0"/>
              <a:t> ASF Graph</a:t>
            </a:r>
            <a:br>
              <a:rPr lang="en-US" dirty="0" smtClean="0"/>
            </a:br>
            <a:r>
              <a:rPr lang="en-US" sz="2400" dirty="0" smtClean="0"/>
              <a:t>(Very incomplete: can transit from most ASFs to most other ASFs.)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1" y="2099595"/>
            <a:ext cx="4963218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09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PIN Entry, for a given PIN, there are 156 distinct paths from the First PIN Try state to the two successor states.</a:t>
            </a:r>
          </a:p>
          <a:p>
            <a:r>
              <a:rPr lang="en-US" dirty="0" smtClean="0"/>
              <a:t>Of these, 31 correspond to eventually correct PIN entries.</a:t>
            </a:r>
          </a:p>
          <a:p>
            <a:pPr lvl="1"/>
            <a:r>
              <a:rPr lang="en-US" dirty="0" smtClean="0"/>
              <a:t>1 on the first try</a:t>
            </a:r>
          </a:p>
          <a:p>
            <a:pPr lvl="1"/>
            <a:r>
              <a:rPr lang="en-US" dirty="0" smtClean="0"/>
              <a:t>5 on the second try</a:t>
            </a:r>
          </a:p>
          <a:p>
            <a:pPr lvl="1"/>
            <a:r>
              <a:rPr lang="en-US" dirty="0" smtClean="0"/>
              <a:t>25 on the third try</a:t>
            </a:r>
          </a:p>
          <a:p>
            <a:r>
              <a:rPr lang="en-US" dirty="0" smtClean="0"/>
              <a:t>The other 125 paths correspond to failed PIN attempts/</a:t>
            </a:r>
          </a:p>
          <a:p>
            <a:r>
              <a:rPr lang="en-US" dirty="0" smtClean="0"/>
              <a:t>Model-based coverage metrics can control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81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Coverage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Decision table metrics</a:t>
            </a:r>
          </a:p>
          <a:p>
            <a:pPr lvl="1"/>
            <a:r>
              <a:rPr lang="en-US" dirty="0" smtClean="0"/>
              <a:t>every condition</a:t>
            </a:r>
          </a:p>
          <a:p>
            <a:pPr lvl="1"/>
            <a:r>
              <a:rPr lang="en-US" dirty="0" smtClean="0"/>
              <a:t>every action</a:t>
            </a:r>
          </a:p>
          <a:p>
            <a:pPr lvl="1"/>
            <a:r>
              <a:rPr lang="en-US" dirty="0" smtClean="0"/>
              <a:t>every rule</a:t>
            </a:r>
          </a:p>
          <a:p>
            <a:r>
              <a:rPr lang="en-US" dirty="0" smtClean="0"/>
              <a:t>Finite state machine metrics</a:t>
            </a:r>
          </a:p>
          <a:p>
            <a:pPr lvl="1"/>
            <a:r>
              <a:rPr lang="en-US" dirty="0" smtClean="0"/>
              <a:t>every state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path (cycles need to be addressed as in code coverage metrics)</a:t>
            </a:r>
          </a:p>
          <a:p>
            <a:r>
              <a:rPr lang="en-US" dirty="0" smtClean="0"/>
              <a:t>Petri net metrics</a:t>
            </a:r>
          </a:p>
          <a:p>
            <a:pPr lvl="1"/>
            <a:r>
              <a:rPr lang="en-US" dirty="0" smtClean="0"/>
              <a:t>every place</a:t>
            </a:r>
          </a:p>
          <a:p>
            <a:pPr lvl="1"/>
            <a:r>
              <a:rPr lang="en-US" dirty="0" smtClean="0"/>
              <a:t>every port event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marking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85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Risk-Based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= Cost * (Probability of occurrence)</a:t>
            </a:r>
          </a:p>
          <a:p>
            <a:r>
              <a:rPr lang="en-US" dirty="0" smtClean="0"/>
              <a:t>Hans Schaefer’s risk categories</a:t>
            </a:r>
          </a:p>
          <a:p>
            <a:pPr lvl="1"/>
            <a:r>
              <a:rPr lang="en-US" dirty="0" smtClean="0"/>
              <a:t>Catastrophic: deposits, invalid withdrawals</a:t>
            </a:r>
          </a:p>
          <a:p>
            <a:pPr lvl="1"/>
            <a:r>
              <a:rPr lang="en-US" dirty="0" smtClean="0"/>
              <a:t>Damaging: normal withdrawals</a:t>
            </a:r>
          </a:p>
          <a:p>
            <a:pPr lvl="1"/>
            <a:r>
              <a:rPr lang="en-US" dirty="0" smtClean="0"/>
              <a:t>Hindering: invalid ATM card, PIN entry failure</a:t>
            </a:r>
          </a:p>
          <a:p>
            <a:pPr lvl="1"/>
            <a:r>
              <a:rPr lang="en-US" dirty="0" smtClean="0"/>
              <a:t>Annoying: balance inquiries</a:t>
            </a:r>
          </a:p>
          <a:p>
            <a:r>
              <a:rPr lang="en-US" dirty="0" smtClean="0"/>
              <a:t>Logarithmic weighting (low = 1, medium = 3, high = 10)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64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Path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1984007"/>
            <a:ext cx="673511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50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testing is based on threads</a:t>
            </a:r>
          </a:p>
          <a:p>
            <a:pPr lvl="1"/>
            <a:r>
              <a:rPr lang="en-US" dirty="0" smtClean="0"/>
              <a:t>thread identification is the hard part</a:t>
            </a:r>
          </a:p>
          <a:p>
            <a:pPr lvl="1"/>
            <a:r>
              <a:rPr lang="en-US" dirty="0" smtClean="0"/>
              <a:t>automated thread execution is a good idea</a:t>
            </a:r>
          </a:p>
          <a:p>
            <a:r>
              <a:rPr lang="en-US" dirty="0" smtClean="0"/>
              <a:t>Model-Based system testing works well</a:t>
            </a:r>
          </a:p>
          <a:p>
            <a:r>
              <a:rPr lang="en-US" dirty="0" smtClean="0"/>
              <a:t>Helpful to have system level coverage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1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ea typeface="ＭＳ Ｐゴシック" charset="0"/>
                <a:cs typeface="ＭＳ Ｐゴシック" charset="0"/>
              </a:rPr>
              <a:t>Functional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Performance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non-functional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Acceptance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</a:t>
            </a:r>
            <a:r>
              <a:rPr lang="en-US" sz="2200" dirty="0" smtClean="0">
                <a:ea typeface="ＭＳ Ｐゴシック" charset="0"/>
              </a:rPr>
              <a:t>client’s </a:t>
            </a:r>
            <a:r>
              <a:rPr lang="en-US" sz="2200" dirty="0">
                <a:ea typeface="ＭＳ Ｐゴシック" charset="0"/>
              </a:rPr>
              <a:t>expectations</a:t>
            </a:r>
          </a:p>
          <a:p>
            <a:r>
              <a:rPr lang="en-US" sz="2600" dirty="0"/>
              <a:t>Installation Testing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/>
              <a:t>Impact of requirements on system testing: </a:t>
            </a:r>
          </a:p>
          <a:p>
            <a:r>
              <a:rPr lang="en-US" sz="2000" dirty="0"/>
              <a:t>The more explicit the requirements, the easier they are to test. </a:t>
            </a:r>
          </a:p>
          <a:p>
            <a:r>
              <a:rPr lang="en-US" sz="2000" dirty="0"/>
              <a:t>Quality of use cases determines the ease of functional testing </a:t>
            </a:r>
          </a:p>
          <a:p>
            <a:r>
              <a:rPr lang="en-US" sz="2000" dirty="0"/>
              <a:t>Quality of nonfunctional requirements and constraints determines the ease of performance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Testing </a:t>
            </a:r>
          </a:p>
          <a:p>
            <a:pPr lvl="1"/>
            <a:r>
              <a:rPr lang="en-US" dirty="0" smtClean="0"/>
              <a:t>Checks if the system can respond to many simultaneous requests</a:t>
            </a:r>
            <a:br>
              <a:rPr lang="en-US" dirty="0" smtClean="0"/>
            </a:br>
            <a:r>
              <a:rPr lang="en-US" dirty="0" smtClean="0"/>
              <a:t>(maximum # of users, peak demands) </a:t>
            </a:r>
          </a:p>
          <a:p>
            <a:r>
              <a:rPr lang="en-US" dirty="0" smtClean="0"/>
              <a:t>Volume testing</a:t>
            </a:r>
          </a:p>
          <a:p>
            <a:pPr lvl="1"/>
            <a:r>
              <a:rPr lang="en-US" dirty="0" smtClean="0"/>
              <a:t>Test what happens if large amounts of data are handled</a:t>
            </a:r>
          </a:p>
          <a:p>
            <a:r>
              <a:rPr lang="en-US" dirty="0" smtClean="0"/>
              <a:t>Configuration testing </a:t>
            </a:r>
          </a:p>
          <a:p>
            <a:pPr lvl="1"/>
            <a:r>
              <a:rPr lang="en-US" dirty="0" smtClean="0"/>
              <a:t>Test the various software and hardware configurations </a:t>
            </a:r>
          </a:p>
          <a:p>
            <a:r>
              <a:rPr lang="en-US" dirty="0" smtClean="0"/>
              <a:t>Compatibility test</a:t>
            </a:r>
          </a:p>
          <a:p>
            <a:pPr lvl="1"/>
            <a:r>
              <a:rPr lang="en-US" dirty="0" smtClean="0"/>
              <a:t>Test backward compatibility with existing systems </a:t>
            </a:r>
          </a:p>
          <a:p>
            <a:r>
              <a:rPr lang="en-US" dirty="0" smtClean="0"/>
              <a:t>Security testing </a:t>
            </a:r>
          </a:p>
          <a:p>
            <a:pPr lvl="1"/>
            <a:r>
              <a:rPr lang="en-US" dirty="0" smtClean="0"/>
              <a:t>Try to violate security requirements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Timing testing</a:t>
            </a:r>
          </a:p>
          <a:p>
            <a:pPr lvl="1"/>
            <a:r>
              <a:rPr lang="en-US" dirty="0" smtClean="0"/>
              <a:t>Evaluate response times and time to perform a function </a:t>
            </a:r>
          </a:p>
          <a:p>
            <a:r>
              <a:rPr lang="en-US" dirty="0" smtClean="0"/>
              <a:t>Environmental test </a:t>
            </a:r>
          </a:p>
          <a:p>
            <a:pPr lvl="1"/>
            <a:r>
              <a:rPr lang="en-US" dirty="0" smtClean="0"/>
              <a:t>Test tolerances for heat, humidity, motion, portability </a:t>
            </a:r>
          </a:p>
          <a:p>
            <a:r>
              <a:rPr lang="en-US" dirty="0" smtClean="0"/>
              <a:t>Quality testing</a:t>
            </a:r>
          </a:p>
          <a:p>
            <a:pPr lvl="1"/>
            <a:r>
              <a:rPr lang="en-US" dirty="0" smtClean="0"/>
              <a:t>Test reliability, maintainability &amp; availability of the system</a:t>
            </a:r>
          </a:p>
          <a:p>
            <a:r>
              <a:rPr lang="en-US" dirty="0" smtClean="0"/>
              <a:t>Recovery testing </a:t>
            </a:r>
          </a:p>
          <a:p>
            <a:pPr lvl="1"/>
            <a:r>
              <a:rPr lang="en-US" dirty="0" smtClean="0"/>
              <a:t>Tests system’s response to presence of errors or loss of data. </a:t>
            </a:r>
          </a:p>
          <a:p>
            <a:r>
              <a:rPr lang="en-US" dirty="0" smtClean="0"/>
              <a:t>Human factors testing</a:t>
            </a:r>
          </a:p>
          <a:p>
            <a:pPr lvl="1"/>
            <a:r>
              <a:rPr lang="en-US" dirty="0" smtClean="0"/>
              <a:t>Tests user interface with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Cases for Performance Testing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Goal: Try to violate non-functional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Push </a:t>
            </a:r>
            <a:r>
              <a:rPr lang="en-US" dirty="0"/>
              <a:t>the (integrated) system to its limits. </a:t>
            </a:r>
          </a:p>
          <a:p>
            <a:r>
              <a:rPr lang="en-US" dirty="0" smtClean="0"/>
              <a:t>Goal</a:t>
            </a:r>
            <a:r>
              <a:rPr lang="en-US" dirty="0"/>
              <a:t>: Try to break the subsystem </a:t>
            </a:r>
          </a:p>
          <a:p>
            <a:r>
              <a:rPr lang="en-US" dirty="0" smtClean="0"/>
              <a:t>Test </a:t>
            </a:r>
            <a:r>
              <a:rPr lang="en-US" dirty="0"/>
              <a:t>how the system behaves when overloaded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bottlenecks be identified? (First candidates for redesign in </a:t>
            </a:r>
            <a:r>
              <a:rPr lang="en-US" dirty="0" smtClean="0"/>
              <a:t>the </a:t>
            </a:r>
            <a:r>
              <a:rPr lang="en-US" dirty="0"/>
              <a:t>next </a:t>
            </a:r>
            <a:r>
              <a:rPr lang="en-US" dirty="0" smtClean="0"/>
              <a:t>iteration)</a:t>
            </a:r>
          </a:p>
          <a:p>
            <a:r>
              <a:rPr lang="en-US" dirty="0" smtClean="0"/>
              <a:t>Try </a:t>
            </a:r>
            <a:r>
              <a:rPr lang="en-US" dirty="0"/>
              <a:t>unusual orders of execution </a:t>
            </a:r>
          </a:p>
          <a:p>
            <a:pPr lvl="1"/>
            <a:r>
              <a:rPr lang="en-US" dirty="0" smtClean="0"/>
              <a:t>Call a receive</a:t>
            </a:r>
            <a:r>
              <a:rPr lang="en-US" dirty="0"/>
              <a:t>() </a:t>
            </a:r>
            <a:r>
              <a:rPr lang="en-US" dirty="0" smtClean="0"/>
              <a:t>before send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Check </a:t>
            </a:r>
            <a:r>
              <a:rPr lang="en-US" dirty="0"/>
              <a:t>the system’s response to large volumes of data </a:t>
            </a:r>
          </a:p>
          <a:p>
            <a:pPr lvl="1"/>
            <a:r>
              <a:rPr lang="en-US" dirty="0"/>
              <a:t>If the system is supposed to handle 1000 items, try it with 1001 items. </a:t>
            </a:r>
          </a:p>
          <a:p>
            <a:r>
              <a:rPr lang="en-US" dirty="0" smtClean="0"/>
              <a:t>What </a:t>
            </a:r>
            <a:r>
              <a:rPr lang="en-US" dirty="0"/>
              <a:t>is the amount of time spent in different use cases? 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typical cases executed in a timely fashion?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Acceptance testing is a formal testing conducted to determine whether a system satisfies its acceptance criteria</a:t>
            </a:r>
          </a:p>
          <a:p>
            <a:r>
              <a:rPr lang="en-US" dirty="0" smtClean="0"/>
              <a:t>There are two categories of acceptance testing:</a:t>
            </a:r>
          </a:p>
          <a:p>
            <a:pPr lvl="1"/>
            <a:r>
              <a:rPr lang="en-US" dirty="0" smtClean="0"/>
              <a:t>User Acceptance Testing (UAT)</a:t>
            </a:r>
          </a:p>
          <a:p>
            <a:pPr lvl="2"/>
            <a:r>
              <a:rPr lang="en-US" dirty="0" smtClean="0"/>
              <a:t>It is conducted by the customer to ensure that system satisfies the contractual acceptance criteria before being signed-off as meeting user needs.</a:t>
            </a:r>
          </a:p>
          <a:p>
            <a:pPr lvl="1"/>
            <a:r>
              <a:rPr lang="en-US" dirty="0" smtClean="0"/>
              <a:t>Business Acceptance Testing (BAT)</a:t>
            </a:r>
          </a:p>
          <a:p>
            <a:pPr lvl="2"/>
            <a:r>
              <a:rPr lang="en-US" dirty="0" smtClean="0"/>
              <a:t>It is undertaken within the development organization of the supplier to ensure that the system will eventually pass the user acceptance testing.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Three major objectives of acceptance testing:</a:t>
            </a:r>
          </a:p>
          <a:p>
            <a:r>
              <a:rPr lang="en-US" dirty="0" smtClean="0"/>
              <a:t>Confirm that the system meets the agreed upon criteria</a:t>
            </a:r>
          </a:p>
          <a:p>
            <a:r>
              <a:rPr lang="en-US" dirty="0" smtClean="0"/>
              <a:t>Identify and resolve discrepancies, if there is any</a:t>
            </a:r>
          </a:p>
          <a:p>
            <a:r>
              <a:rPr lang="en-US" dirty="0" smtClean="0"/>
              <a:t>Determine the readiness of the system for cut-over to live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30124" y="1780858"/>
            <a:ext cx="5908420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buFontTx/>
              <a:buNone/>
            </a:pPr>
            <a:endParaRPr lang="en-US" altLang="en-US" sz="20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Functional Correctness and Completeness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Accuracy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Data Integrity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Data Conversion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Backup and Recovery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Competitive Edge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Usability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Start-up Time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Stress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Reliability and Availability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096000" y="1812290"/>
            <a:ext cx="488594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 lvl="1"/>
            <a:endParaRPr lang="en-US" altLang="en-US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Maintainability and Serviceability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Robustness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Timeliness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Confidentiality and Availability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Compliance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 err="1">
                <a:latin typeface="Candara" panose="020E0502030303020204" pitchFamily="34" charset="0"/>
              </a:rPr>
              <a:t>Installability</a:t>
            </a:r>
            <a:r>
              <a:rPr lang="en-US" altLang="en-US" kern="0" dirty="0">
                <a:latin typeface="Candara" panose="020E0502030303020204" pitchFamily="34" charset="0"/>
              </a:rPr>
              <a:t> and Upgradability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Scalability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Documentation</a:t>
            </a:r>
          </a:p>
          <a:p>
            <a:pPr lvl="1"/>
            <a:endParaRPr lang="en-US" altLang="en-US" kern="0" dirty="0">
              <a:latin typeface="Candara" panose="020E0502030303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8200" y="1491734"/>
            <a:ext cx="94305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 The acceptance criteria are defined on the basis of the following attributes: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7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Execution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657304"/>
            <a:ext cx="10244328" cy="469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 cases are divided into two subgroups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first subgroup consists of basic test cases, and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second consists of test cases that are more complex to execute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tests are executed in two phases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the first phase, the test cases from the basic test group are executed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If the test results are satisfactory then the second phase, in which the complex test cases are executed, is taken up.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addition to the basic test cases, a subset of the system-level test cases are executed by the acceptance test engineers to independently confirm the test results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Acceptance test execution activity includes the following detailed actions: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train the customer on the usage of the system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co-ordinate the fixing of any problem discovered during acceptance testing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resolve the issues arising out of any acceptance criteria discrepancy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4493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Goal: Demonstrate system is ready for operational use </a:t>
            </a:r>
          </a:p>
          <a:p>
            <a:pPr lvl="1"/>
            <a:r>
              <a:rPr lang="en-US" sz="2100" dirty="0" smtClean="0"/>
              <a:t>Choice of tests is made by client </a:t>
            </a:r>
          </a:p>
          <a:p>
            <a:pPr lvl="1"/>
            <a:r>
              <a:rPr lang="en-US" sz="2100" dirty="0" smtClean="0"/>
              <a:t>Many tests can be taken from integration testing </a:t>
            </a:r>
          </a:p>
          <a:p>
            <a:r>
              <a:rPr lang="en-US" sz="2400" dirty="0"/>
              <a:t>Majority of all bugs in software is typically found by the client after the system is in use, not by the developers or testers. Therefore two kinds of additional tests: </a:t>
            </a:r>
          </a:p>
          <a:p>
            <a:r>
              <a:rPr lang="en-US" sz="2400" dirty="0"/>
              <a:t>Alpha test:</a:t>
            </a:r>
          </a:p>
          <a:p>
            <a:pPr lvl="1"/>
            <a:r>
              <a:rPr lang="en-US" sz="2100" dirty="0" smtClean="0"/>
              <a:t>Sponsor uses the software at the developer’s site. </a:t>
            </a:r>
          </a:p>
          <a:p>
            <a:pPr lvl="1"/>
            <a:r>
              <a:rPr lang="en-US" sz="2100" dirty="0" smtClean="0"/>
              <a:t>Software used in a controlled setting, with the developer always ready to fix bugs. </a:t>
            </a:r>
          </a:p>
          <a:p>
            <a:r>
              <a:rPr lang="en-US" sz="2400" dirty="0"/>
              <a:t>Beta test: </a:t>
            </a:r>
          </a:p>
          <a:p>
            <a:pPr lvl="1"/>
            <a:r>
              <a:rPr lang="en-US" sz="2100" dirty="0" smtClean="0"/>
              <a:t>Conducted at sponsor’s site (developer is not present) </a:t>
            </a:r>
          </a:p>
          <a:p>
            <a:pPr lvl="1"/>
            <a:r>
              <a:rPr lang="en-US" sz="2100" dirty="0" smtClean="0"/>
              <a:t>Software gets a realistic workout in target environment </a:t>
            </a:r>
          </a:p>
          <a:p>
            <a:pPr lvl="1"/>
            <a:r>
              <a:rPr lang="en-US" sz="2100" dirty="0" smtClean="0"/>
              <a:t>Potential customer might get discouraged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 testing finds differences between functional requirements and the implemented system </a:t>
            </a:r>
          </a:p>
          <a:p>
            <a:r>
              <a:rPr lang="en-US" dirty="0" smtClean="0"/>
              <a:t>Essentially the same as black box testing </a:t>
            </a:r>
          </a:p>
          <a:p>
            <a:r>
              <a:rPr lang="en-US" dirty="0" smtClean="0"/>
              <a:t>Goal: Test functionality of system </a:t>
            </a:r>
          </a:p>
          <a:p>
            <a:r>
              <a:rPr lang="en-US" dirty="0" smtClean="0"/>
              <a:t>Test cases are designed from the requirements analysis document (better: user manual) and centered around requirements and key functions (use cases) </a:t>
            </a:r>
          </a:p>
          <a:p>
            <a:r>
              <a:rPr lang="en-US" dirty="0" smtClean="0"/>
              <a:t>Select tests that are relevant to the user and have a high probability of uncovering a failure </a:t>
            </a:r>
          </a:p>
          <a:p>
            <a:pPr lvl="1"/>
            <a:r>
              <a:rPr lang="en-US" dirty="0" smtClean="0"/>
              <a:t>Use techniques like equivalence tests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2150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characteristics: </a:t>
            </a:r>
          </a:p>
          <a:p>
            <a:pPr lvl="1"/>
            <a:r>
              <a:rPr lang="en-US" dirty="0" smtClean="0"/>
              <a:t>Comprehensive (the whole system, the whole spec)</a:t>
            </a:r>
          </a:p>
          <a:p>
            <a:pPr lvl="1"/>
            <a:r>
              <a:rPr lang="en-US" dirty="0" smtClean="0"/>
              <a:t>Based on the specification of observable behavior</a:t>
            </a:r>
          </a:p>
          <a:p>
            <a:pPr lvl="3"/>
            <a:r>
              <a:rPr lang="en-US" sz="2000" dirty="0" smtClean="0"/>
              <a:t>Verification against a requirements specification, not validation, and not opinions</a:t>
            </a:r>
          </a:p>
          <a:p>
            <a:pPr lvl="1"/>
            <a:r>
              <a:rPr lang="en-US" dirty="0" smtClean="0"/>
              <a:t>Independent of design and implementation</a:t>
            </a:r>
          </a:p>
          <a:p>
            <a:pPr lvl="3"/>
            <a:r>
              <a:rPr lang="en-US" sz="2000" dirty="0" smtClean="0"/>
              <a:t>Avoid repeating software design errors in system test design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 Testing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511835"/>
              </p:ext>
            </p:extLst>
          </p:nvPr>
        </p:nvGraphicFramePr>
        <p:xfrm>
          <a:off x="1078992" y="1773936"/>
          <a:ext cx="9610343" cy="4316414"/>
        </p:xfrm>
        <a:graphic>
          <a:graphicData uri="http://schemas.openxmlformats.org/drawingml/2006/table">
            <a:tbl>
              <a:tblPr/>
              <a:tblGrid>
                <a:gridCol w="204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System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Acceptance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Regression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for ...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Correctness, completion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Usefulness, satisfaction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Accidental changes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22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by ...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group with users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Validation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7" name="Title 1"/>
          <p:cNvSpPr>
            <a:spLocks/>
          </p:cNvSpPr>
          <p:nvPr/>
        </p:nvSpPr>
        <p:spPr bwMode="auto">
          <a:xfrm>
            <a:off x="1981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3200" b="1" dirty="0">
              <a:solidFill>
                <a:schemeClr val="tx2"/>
              </a:solidFill>
              <a:latin typeface="Bookman Old Styl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V&amp;V</a:t>
            </a:r>
            <a:endParaRPr lang="en-US" dirty="0"/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strategy for maximizing independence: </a:t>
            </a:r>
          </a:p>
          <a:p>
            <a:pPr lvl="1"/>
            <a:r>
              <a:rPr lang="en-US" dirty="0" smtClean="0"/>
              <a:t>System (and acceptance) test performed by a different organization</a:t>
            </a:r>
          </a:p>
          <a:p>
            <a:r>
              <a:rPr lang="en-US" dirty="0" smtClean="0"/>
              <a:t>Organizationally isolated from developers </a:t>
            </a:r>
          </a:p>
          <a:p>
            <a:pPr lvl="1"/>
            <a:r>
              <a:rPr lang="en-US" dirty="0" smtClean="0"/>
              <a:t>no pressure to say </a:t>
            </a:r>
            <a:r>
              <a:rPr lang="ja-JP" altLang="en-US" smtClean="0"/>
              <a:t>“</a:t>
            </a:r>
            <a:r>
              <a:rPr lang="en-US" altLang="ja-JP" dirty="0" smtClean="0"/>
              <a:t>ok</a:t>
            </a:r>
            <a:r>
              <a:rPr lang="ja-JP" altLang="en-US" smtClean="0"/>
              <a:t>”</a:t>
            </a:r>
            <a:endParaRPr lang="en-US" altLang="ja-JP" dirty="0" smtClean="0"/>
          </a:p>
          <a:p>
            <a:r>
              <a:rPr lang="en-US" dirty="0" smtClean="0"/>
              <a:t>Sometimes outsourced to another company or agency</a:t>
            </a:r>
          </a:p>
          <a:p>
            <a:pPr lvl="1"/>
            <a:r>
              <a:rPr lang="en-US" dirty="0" smtClean="0"/>
              <a:t>Especially for critical systems</a:t>
            </a:r>
          </a:p>
          <a:p>
            <a:pPr lvl="1"/>
            <a:r>
              <a:rPr lang="en-US" dirty="0" smtClean="0"/>
              <a:t>Outsourcing for independent judgment, not to save money</a:t>
            </a:r>
          </a:p>
          <a:p>
            <a:pPr lvl="1"/>
            <a:r>
              <a:rPr lang="en-US" dirty="0" smtClean="0"/>
              <a:t>May be additional system test, not replacing internal V&amp;V</a:t>
            </a:r>
          </a:p>
          <a:p>
            <a:r>
              <a:rPr lang="en-US" dirty="0" smtClean="0"/>
              <a:t>Not all outsourced testing is IV&amp;V</a:t>
            </a:r>
          </a:p>
          <a:p>
            <a:pPr lvl="1"/>
            <a:r>
              <a:rPr lang="en-US" dirty="0" smtClean="0"/>
              <a:t>Not independent if controlled by development 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3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3200" dirty="0"/>
              <a:t>Achieving Independence Without Changing Staff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sz="3200" dirty="0"/>
              <a:t>If the development organization controls system testing ...</a:t>
            </a:r>
          </a:p>
          <a:p>
            <a:pPr marL="742950" lvl="1" indent="-285750"/>
            <a:r>
              <a:rPr lang="en-US" sz="2800" dirty="0"/>
              <a:t>Perfect independence may be unattainable, but we can reduce undue influence</a:t>
            </a:r>
          </a:p>
          <a:p>
            <a:pPr marL="342900" indent="-342900"/>
            <a:r>
              <a:rPr lang="en-US" sz="3200" dirty="0"/>
              <a:t>Develop system test cases early</a:t>
            </a:r>
          </a:p>
          <a:p>
            <a:pPr marL="742950" lvl="1" indent="-285750"/>
            <a:r>
              <a:rPr lang="en-US" sz="2800" dirty="0"/>
              <a:t>As part of requirements specification, before major design decisions have been made</a:t>
            </a:r>
          </a:p>
          <a:p>
            <a:pPr lvl="2"/>
            <a:r>
              <a:rPr lang="en-US" sz="2400" dirty="0"/>
              <a:t>Agile </a:t>
            </a:r>
            <a:r>
              <a:rPr lang="ja-JP" altLang="en-US" sz="2400" dirty="0"/>
              <a:t>“</a:t>
            </a:r>
            <a:r>
              <a:rPr lang="en-US" altLang="ja-JP" sz="2400" dirty="0"/>
              <a:t>test first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</a:p>
          <a:p>
            <a:pPr lvl="2"/>
            <a:r>
              <a:rPr lang="en-US" altLang="ja-JP" sz="2400" dirty="0"/>
              <a:t>Conventional </a:t>
            </a:r>
            <a:r>
              <a:rPr lang="ja-JP" altLang="en-US" sz="2400" dirty="0"/>
              <a:t>“</a:t>
            </a:r>
            <a:r>
              <a:rPr lang="en-US" altLang="ja-JP" sz="2400" dirty="0"/>
              <a:t>V model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lvl="2"/>
            <a:r>
              <a:rPr lang="en-US" altLang="ja-JP" sz="2400" dirty="0"/>
              <a:t>Critical system testing early in project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System Testing</a:t>
            </a:r>
            <a:endParaRPr lang="en-US" dirty="0"/>
          </a:p>
        </p:txBody>
      </p:sp>
      <p:sp>
        <p:nvSpPr>
          <p:cNvPr id="2458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tests are often used to measure progress</a:t>
            </a:r>
          </a:p>
          <a:p>
            <a:pPr lvl="1"/>
            <a:r>
              <a:rPr lang="en-US" dirty="0" smtClean="0"/>
              <a:t>System test suite covers all features and scenarios of use</a:t>
            </a:r>
          </a:p>
          <a:p>
            <a:pPr lvl="1"/>
            <a:r>
              <a:rPr lang="en-US" dirty="0" smtClean="0"/>
              <a:t>As project progresses, the system passes more and more system tests</a:t>
            </a:r>
          </a:p>
          <a:p>
            <a:r>
              <a:rPr lang="en-US" dirty="0" smtClean="0"/>
              <a:t>Assumes a </a:t>
            </a:r>
            <a:r>
              <a:rPr lang="ja-JP" altLang="en-US" smtClean="0"/>
              <a:t>“</a:t>
            </a:r>
            <a:r>
              <a:rPr lang="en-US" altLang="ja-JP" dirty="0" smtClean="0"/>
              <a:t>threaded</a:t>
            </a:r>
            <a:r>
              <a:rPr lang="ja-JP" altLang="en-US" smtClean="0"/>
              <a:t>”</a:t>
            </a:r>
            <a:r>
              <a:rPr lang="en-US" altLang="ja-JP" dirty="0" smtClean="0"/>
              <a:t> incremental build plan: </a:t>
            </a:r>
          </a:p>
          <a:p>
            <a:pPr lvl="1"/>
            <a:r>
              <a:rPr lang="en-US" dirty="0" smtClean="0"/>
              <a:t>Features exposed at top level as they are developed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3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Properties</a:t>
            </a:r>
            <a:endParaRPr lang="en-US" dirty="0"/>
          </a:p>
        </p:txBody>
      </p:sp>
      <p:sp>
        <p:nvSpPr>
          <p:cNvPr id="2560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system properties are inherently global</a:t>
            </a:r>
          </a:p>
          <a:p>
            <a:pPr lvl="1"/>
            <a:r>
              <a:rPr lang="en-US" dirty="0" smtClean="0"/>
              <a:t>Performance, latency, reliability, ... </a:t>
            </a:r>
          </a:p>
          <a:p>
            <a:pPr lvl="1"/>
            <a:r>
              <a:rPr lang="en-US" dirty="0" smtClean="0"/>
              <a:t>Early and incremental testing is still necessary, but provide only estimates</a:t>
            </a:r>
          </a:p>
          <a:p>
            <a:r>
              <a:rPr lang="en-US" dirty="0" smtClean="0"/>
              <a:t>A major focus of system testing</a:t>
            </a:r>
          </a:p>
          <a:p>
            <a:pPr lvl="1"/>
            <a:r>
              <a:rPr lang="en-US" dirty="0" smtClean="0"/>
              <a:t>The only opportunity to verify global properties against actual system specifications</a:t>
            </a:r>
          </a:p>
          <a:p>
            <a:pPr lvl="1"/>
            <a:r>
              <a:rPr lang="en-US" dirty="0" smtClean="0"/>
              <a:t>Especially to find unanticipated effects, e.g., an unexpected performance bottleneck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Context-Dependent Properties</a:t>
            </a:r>
            <a:endParaRPr lang="en-US" dirty="0"/>
          </a:p>
        </p:txBody>
      </p:sp>
      <p:sp>
        <p:nvSpPr>
          <p:cNvPr id="2662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Beyond system-global: Some properties depend on the system context and use</a:t>
            </a:r>
          </a:p>
          <a:p>
            <a:pPr lvl="1"/>
            <a:r>
              <a:rPr lang="en-US" dirty="0" smtClean="0"/>
              <a:t>Example: Performance properties depend on environment and configuration </a:t>
            </a:r>
          </a:p>
          <a:p>
            <a:pPr lvl="1"/>
            <a:r>
              <a:rPr lang="en-US" dirty="0" smtClean="0"/>
              <a:t>Example: Privacy depends both on system and how it is used</a:t>
            </a:r>
          </a:p>
          <a:p>
            <a:pPr lvl="2"/>
            <a:r>
              <a:rPr lang="en-US" dirty="0" smtClean="0"/>
              <a:t>Medical records system must protect against unauthorized use, and authorization must be provided only as needed</a:t>
            </a:r>
          </a:p>
          <a:p>
            <a:pPr lvl="1"/>
            <a:r>
              <a:rPr lang="en-US" dirty="0" smtClean="0"/>
              <a:t>Example: Security depends on threat profiles</a:t>
            </a:r>
          </a:p>
          <a:p>
            <a:pPr lvl="2"/>
            <a:r>
              <a:rPr lang="en-US" dirty="0" smtClean="0"/>
              <a:t>And threats change! </a:t>
            </a:r>
          </a:p>
          <a:p>
            <a:r>
              <a:rPr lang="en-US" dirty="0" smtClean="0"/>
              <a:t>Testing is just one part of the approach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000" dirty="0"/>
              <a:t>Establishing an Operational Envelope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When a property (e.g., performance or real-time response) is parameterized by use ... </a:t>
            </a:r>
          </a:p>
          <a:p>
            <a:pPr marL="742950" lvl="1" indent="-285750"/>
            <a:r>
              <a:rPr lang="en-US" dirty="0"/>
              <a:t>requests per second, size of database, ... </a:t>
            </a:r>
          </a:p>
          <a:p>
            <a:pPr marL="342900" indent="-342900"/>
            <a:r>
              <a:rPr lang="en-US" dirty="0"/>
              <a:t>Extensive stress testing is required</a:t>
            </a:r>
          </a:p>
          <a:p>
            <a:pPr marL="742950" lvl="1" indent="-285750"/>
            <a:r>
              <a:rPr lang="en-US" dirty="0"/>
              <a:t>varying parameters within the envelope, near the bounds, and beyond</a:t>
            </a:r>
          </a:p>
          <a:p>
            <a:pPr marL="342900" indent="-342900"/>
            <a:r>
              <a:rPr lang="en-US" dirty="0"/>
              <a:t>Goal: A well-understood model of how the property varies with the parameter</a:t>
            </a:r>
          </a:p>
          <a:p>
            <a:pPr marL="742950" lvl="1" indent="-285750"/>
            <a:r>
              <a:rPr lang="en-US" dirty="0"/>
              <a:t>How sensitive is the property to the parameter?</a:t>
            </a:r>
          </a:p>
          <a:p>
            <a:pPr marL="742950" lvl="1" indent="-285750"/>
            <a:r>
              <a:rPr lang="en-US" dirty="0"/>
              <a:t>Where is the </a:t>
            </a:r>
            <a:r>
              <a:rPr lang="ja-JP" altLang="en-US" dirty="0"/>
              <a:t>“</a:t>
            </a:r>
            <a:r>
              <a:rPr lang="en-US" altLang="ja-JP" dirty="0"/>
              <a:t>edge of the envelope</a:t>
            </a:r>
            <a:r>
              <a:rPr lang="ja-JP" altLang="en-US" dirty="0"/>
              <a:t>”</a:t>
            </a:r>
            <a:r>
              <a:rPr lang="en-US" altLang="ja-JP" dirty="0"/>
              <a:t>? </a:t>
            </a:r>
          </a:p>
          <a:p>
            <a:pPr marL="742950" lvl="1" indent="-285750"/>
            <a:r>
              <a:rPr lang="en-US" dirty="0"/>
              <a:t>What can we expect when the envelope is exceeded?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  <a:endParaRPr lang="en-US" dirty="0"/>
          </a:p>
        </p:txBody>
      </p:sp>
      <p:sp>
        <p:nvSpPr>
          <p:cNvPr id="2867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requires extensive simulation of the execution environment</a:t>
            </a:r>
          </a:p>
          <a:p>
            <a:pPr lvl="1"/>
            <a:r>
              <a:rPr lang="en-US" dirty="0" smtClean="0"/>
              <a:t>With systematic variation:  What happens when we push the parameters?  What if the number of users or requests is 10 times more, or 1000 times more?</a:t>
            </a:r>
          </a:p>
          <a:p>
            <a:r>
              <a:rPr lang="en-US" dirty="0" smtClean="0"/>
              <a:t>Often requires more resources (human and machine) than typical test cases</a:t>
            </a:r>
          </a:p>
          <a:p>
            <a:pPr lvl="1"/>
            <a:r>
              <a:rPr lang="en-US" dirty="0" smtClean="0"/>
              <a:t>Separate from regular feature tests</a:t>
            </a:r>
          </a:p>
          <a:p>
            <a:pPr lvl="1"/>
            <a:r>
              <a:rPr lang="en-US" dirty="0" smtClean="0"/>
              <a:t>Run less often, with more manual control</a:t>
            </a:r>
          </a:p>
          <a:p>
            <a:pPr lvl="1"/>
            <a:r>
              <a:rPr lang="en-US" dirty="0" smtClean="0"/>
              <a:t>Diagnose deviations from expectation</a:t>
            </a:r>
          </a:p>
          <a:p>
            <a:pPr lvl="2"/>
            <a:r>
              <a:rPr lang="en-US" dirty="0" smtClean="0"/>
              <a:t>Which may include difficult debugging of latent faults!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29701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Estimating dependability</a:t>
            </a:r>
          </a:p>
          <a:p>
            <a:r>
              <a:rPr lang="en-US" dirty="0" smtClean="0"/>
              <a:t>Measuring quality, not searching for faults</a:t>
            </a:r>
          </a:p>
          <a:p>
            <a:pPr lvl="1"/>
            <a:r>
              <a:rPr lang="en-US" dirty="0" smtClean="0"/>
              <a:t>Fundamentally different goal than systematic testing</a:t>
            </a:r>
          </a:p>
          <a:p>
            <a:r>
              <a:rPr lang="en-US" dirty="0" smtClean="0"/>
              <a:t>Quantitative dependability goals are statistical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 time to failure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Requires valid statistical samples from operational profile</a:t>
            </a:r>
          </a:p>
          <a:p>
            <a:pPr lvl="1"/>
            <a:r>
              <a:rPr lang="en-US" dirty="0" smtClean="0"/>
              <a:t>Fundamentally different from systematic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“Intuitively clear”</a:t>
            </a:r>
          </a:p>
          <a:p>
            <a:pPr lvl="1"/>
            <a:r>
              <a:rPr lang="en-US" dirty="0" smtClean="0"/>
              <a:t>customer expectations</a:t>
            </a:r>
          </a:p>
          <a:p>
            <a:pPr lvl="1"/>
            <a:r>
              <a:rPr lang="en-US" dirty="0" smtClean="0"/>
              <a:t>close to customer acceptance testing</a:t>
            </a:r>
          </a:p>
          <a:p>
            <a:r>
              <a:rPr lang="en-US" dirty="0" smtClean="0"/>
              <a:t>BUT we need a better basis for really understanding system testing</a:t>
            </a:r>
          </a:p>
          <a:p>
            <a:r>
              <a:rPr lang="en-US" dirty="0" smtClean="0"/>
              <a:t>Threads—the subject of system testing</a:t>
            </a:r>
          </a:p>
          <a:p>
            <a:r>
              <a:rPr lang="en-US" dirty="0" smtClean="0"/>
              <a:t>How are they identified?</a:t>
            </a:r>
          </a:p>
          <a:p>
            <a:pPr lvl="1"/>
            <a:r>
              <a:rPr lang="en-US" dirty="0" smtClean="0"/>
              <a:t>ad hoc?</a:t>
            </a:r>
          </a:p>
          <a:p>
            <a:pPr lvl="1"/>
            <a:r>
              <a:rPr lang="en-US" dirty="0" smtClean="0"/>
              <a:t>from experience?</a:t>
            </a:r>
          </a:p>
          <a:p>
            <a:pPr lvl="1"/>
            <a:r>
              <a:rPr lang="en-US" dirty="0" smtClean="0"/>
              <a:t>from a possibly incomplete requirements specification?</a:t>
            </a:r>
          </a:p>
          <a:p>
            <a:pPr lvl="1"/>
            <a:r>
              <a:rPr lang="en-US" dirty="0" smtClean="0"/>
              <a:t>from an executable model? (Model-Based Testing)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87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Sampling</a:t>
            </a:r>
            <a:endParaRPr lang="en-US" dirty="0"/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0088" cy="4351338"/>
          </a:xfrm>
        </p:spPr>
        <p:txBody>
          <a:bodyPr/>
          <a:lstStyle/>
          <a:p>
            <a:r>
              <a:rPr lang="en-US" dirty="0" smtClean="0"/>
              <a:t>We need a valid operational profile (model)</a:t>
            </a:r>
          </a:p>
          <a:p>
            <a:pPr lvl="1"/>
            <a:r>
              <a:rPr lang="en-US" dirty="0" smtClean="0"/>
              <a:t>Sometimes from an older version of the system</a:t>
            </a:r>
          </a:p>
          <a:p>
            <a:pPr lvl="1"/>
            <a:r>
              <a:rPr lang="en-US" dirty="0" smtClean="0"/>
              <a:t>Sometimes from operational environment (e.g., for an embedded controller)</a:t>
            </a:r>
          </a:p>
          <a:p>
            <a:pPr lvl="1"/>
            <a:r>
              <a:rPr lang="en-US" dirty="0" smtClean="0"/>
              <a:t>Sensitivity testing reveals which parameters are most important, and which can be rough guesses</a:t>
            </a:r>
          </a:p>
          <a:p>
            <a:r>
              <a:rPr lang="en-US" dirty="0" smtClean="0"/>
              <a:t>And a clear, precise definition of what is being measured</a:t>
            </a:r>
          </a:p>
          <a:p>
            <a:pPr lvl="1"/>
            <a:r>
              <a:rPr lang="en-US" dirty="0" smtClean="0"/>
              <a:t>Failure rate?  Per session, per hour, per operation?</a:t>
            </a:r>
          </a:p>
          <a:p>
            <a:r>
              <a:rPr lang="en-US" dirty="0" smtClean="0"/>
              <a:t>And many, many random samples</a:t>
            </a:r>
          </a:p>
          <a:p>
            <a:pPr lvl="1"/>
            <a:r>
              <a:rPr lang="en-US" dirty="0" smtClean="0"/>
              <a:t>Especially for high reliability measures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1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Statistical Testing Worthwhile?</a:t>
            </a:r>
            <a:endParaRPr lang="en-US" dirty="0"/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/>
          <a:lstStyle/>
          <a:p>
            <a:r>
              <a:rPr lang="en-US" dirty="0" smtClean="0"/>
              <a:t>Necessary for ... </a:t>
            </a:r>
          </a:p>
          <a:p>
            <a:pPr lvl="1"/>
            <a:r>
              <a:rPr lang="en-US" dirty="0" smtClean="0"/>
              <a:t>Critical systems (safety critical, infrastructure, ...)</a:t>
            </a:r>
          </a:p>
          <a:p>
            <a:r>
              <a:rPr lang="en-US" dirty="0" smtClean="0"/>
              <a:t>But difficult or impossible when ... </a:t>
            </a:r>
          </a:p>
          <a:p>
            <a:pPr lvl="1"/>
            <a:r>
              <a:rPr lang="en-US" dirty="0" smtClean="0"/>
              <a:t>Operational profile is unavailable or just a guess</a:t>
            </a:r>
          </a:p>
          <a:p>
            <a:pPr lvl="2"/>
            <a:r>
              <a:rPr lang="en-US" dirty="0" smtClean="0"/>
              <a:t>Often for new functionality involving human interaction</a:t>
            </a:r>
          </a:p>
          <a:p>
            <a:pPr lvl="3"/>
            <a:r>
              <a:rPr lang="en-US" dirty="0" smtClean="0"/>
              <a:t>But we may factor critical functions from overall use to obtain a good model of only the critical properties</a:t>
            </a:r>
          </a:p>
          <a:p>
            <a:pPr lvl="1"/>
            <a:r>
              <a:rPr lang="en-US" dirty="0" smtClean="0"/>
              <a:t>Reliability requirement is very high</a:t>
            </a:r>
          </a:p>
          <a:p>
            <a:pPr lvl="2"/>
            <a:r>
              <a:rPr lang="en-US" dirty="0" smtClean="0"/>
              <a:t>Required sample size (number of test cases) might require years of test execution</a:t>
            </a:r>
          </a:p>
          <a:p>
            <a:pPr lvl="2"/>
            <a:r>
              <a:rPr lang="en-US" dirty="0" smtClean="0"/>
              <a:t>Ultra-reliability can seldom be demonstrated by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Measures</a:t>
            </a:r>
            <a:endParaRPr lang="en-US" dirty="0"/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rigorous than statistical testing</a:t>
            </a:r>
          </a:p>
          <a:p>
            <a:pPr lvl="1"/>
            <a:r>
              <a:rPr lang="en-US" dirty="0" smtClean="0"/>
              <a:t>Based on similarity with prior projects</a:t>
            </a:r>
          </a:p>
          <a:p>
            <a:r>
              <a:rPr lang="en-US" dirty="0" smtClean="0"/>
              <a:t>System testing process</a:t>
            </a:r>
          </a:p>
          <a:p>
            <a:pPr lvl="1"/>
            <a:r>
              <a:rPr lang="en-US" dirty="0" smtClean="0"/>
              <a:t>Expected history of bugs found and resolved</a:t>
            </a:r>
          </a:p>
          <a:p>
            <a:r>
              <a:rPr lang="en-US" dirty="0" smtClean="0"/>
              <a:t>Alpha, beta testing</a:t>
            </a:r>
          </a:p>
          <a:p>
            <a:pPr lvl="1"/>
            <a:r>
              <a:rPr lang="en-US" dirty="0" smtClean="0"/>
              <a:t>Alpha testing:  Real users, controlled environment</a:t>
            </a:r>
          </a:p>
          <a:p>
            <a:pPr lvl="1"/>
            <a:r>
              <a:rPr lang="en-US" dirty="0" smtClean="0"/>
              <a:t>Beta testing: Real users, real (uncontrolled) environment</a:t>
            </a:r>
          </a:p>
          <a:p>
            <a:pPr lvl="1"/>
            <a:r>
              <a:rPr lang="en-US" dirty="0" smtClean="0"/>
              <a:t>May statistically sample users rather than uses</a:t>
            </a:r>
          </a:p>
          <a:p>
            <a:pPr lvl="1"/>
            <a:r>
              <a:rPr lang="en-US" dirty="0" smtClean="0"/>
              <a:t>Expected history of bug reports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6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testing ("acceptance")</a:t>
            </a:r>
            <a:endParaRPr lang="en-US" dirty="0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UI testing ("automation")</a:t>
            </a:r>
          </a:p>
          <a:p>
            <a:pPr lvl="1"/>
            <a:r>
              <a:rPr lang="en-US" dirty="0" smtClean="0"/>
              <a:t>Scripts and such that use your app and look for failures</a:t>
            </a:r>
          </a:p>
          <a:p>
            <a:pPr lvl="1"/>
            <a:r>
              <a:rPr lang="en-US" dirty="0" smtClean="0"/>
              <a:t>A black-box system test</a:t>
            </a:r>
          </a:p>
          <a:p>
            <a:r>
              <a:rPr lang="en-US" dirty="0" smtClean="0"/>
              <a:t>Manual tests</a:t>
            </a:r>
          </a:p>
          <a:p>
            <a:pPr lvl="1"/>
            <a:r>
              <a:rPr lang="en-US" dirty="0" smtClean="0"/>
              <a:t>Human beings click through predetermined paths</a:t>
            </a:r>
          </a:p>
          <a:p>
            <a:pPr lvl="1"/>
            <a:r>
              <a:rPr lang="en-US" dirty="0" smtClean="0"/>
              <a:t>Need to write down the specific tests each time</a:t>
            </a:r>
          </a:p>
          <a:p>
            <a:r>
              <a:rPr lang="en-US" dirty="0" smtClean="0"/>
              <a:t>Ad-hoc tests</a:t>
            </a:r>
          </a:p>
          <a:p>
            <a:pPr lvl="1"/>
            <a:r>
              <a:rPr lang="en-US" dirty="0" smtClean="0"/>
              <a:t>Human beings are "turned loose" on the app to see if they can break it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</a:t>
            </a:r>
            <a:endParaRPr lang="en-US" dirty="0"/>
          </a:p>
        </p:txBody>
      </p:sp>
      <p:sp>
        <p:nvSpPr>
          <p:cNvPr id="35845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usable product </a:t>
            </a:r>
          </a:p>
          <a:p>
            <a:pPr lvl="1"/>
            <a:r>
              <a:rPr lang="en-US" dirty="0" smtClean="0"/>
              <a:t>is quickly learned</a:t>
            </a:r>
          </a:p>
          <a:p>
            <a:pPr lvl="1"/>
            <a:r>
              <a:rPr lang="en-US" dirty="0" smtClean="0"/>
              <a:t>allows users to work efficiently</a:t>
            </a:r>
          </a:p>
          <a:p>
            <a:pPr lvl="1"/>
            <a:r>
              <a:rPr lang="en-US" dirty="0" smtClean="0"/>
              <a:t>is pleasant to use </a:t>
            </a:r>
          </a:p>
          <a:p>
            <a:r>
              <a:rPr lang="en-US" dirty="0" smtClean="0"/>
              <a:t>Objective criteria</a:t>
            </a:r>
          </a:p>
          <a:p>
            <a:pPr lvl="1"/>
            <a:r>
              <a:rPr lang="en-US" dirty="0" smtClean="0"/>
              <a:t>Time and number of operations to perform a task</a:t>
            </a:r>
          </a:p>
          <a:p>
            <a:pPr lvl="1"/>
            <a:r>
              <a:rPr lang="en-US" dirty="0" smtClean="0"/>
              <a:t>Frequency of user error</a:t>
            </a:r>
          </a:p>
          <a:p>
            <a:r>
              <a:rPr lang="en-US" dirty="0" smtClean="0"/>
              <a:t>Plus overall, subjective satisfaction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  <a:p>
            <a:pPr lvl="1"/>
            <a:r>
              <a:rPr lang="en-US" dirty="0"/>
              <a:t>How many hits/requests should the system be able to handle?</a:t>
            </a:r>
          </a:p>
          <a:p>
            <a:pPr lvl="1"/>
            <a:r>
              <a:rPr lang="en-US" dirty="0"/>
              <a:t>What should be its performance under these circumstances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686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usability by people with disabilities</a:t>
            </a:r>
          </a:p>
          <a:p>
            <a:pPr lvl="1"/>
            <a:r>
              <a:rPr lang="en-US" dirty="0" smtClean="0"/>
              <a:t>Blind and low vision, deaf, color-blind, ...</a:t>
            </a:r>
          </a:p>
          <a:p>
            <a:r>
              <a:rPr lang="en-US" dirty="0" smtClean="0"/>
              <a:t>Use accessibility guidelines</a:t>
            </a:r>
          </a:p>
          <a:p>
            <a:pPr lvl="1"/>
            <a:r>
              <a:rPr lang="en-US" dirty="0" smtClean="0"/>
              <a:t>Direct usability testing with all relevant groups is usually impractical; checking compliance to guidelines is practical and often reveals problems</a:t>
            </a:r>
          </a:p>
          <a:p>
            <a:r>
              <a:rPr lang="en-US" dirty="0" smtClean="0"/>
              <a:t>Example: W3C Web Content Accessibility Guidelines</a:t>
            </a:r>
          </a:p>
          <a:p>
            <a:pPr lvl="1"/>
            <a:r>
              <a:rPr lang="en-US" dirty="0" smtClean="0"/>
              <a:t>Parts can be checked automatically</a:t>
            </a:r>
          </a:p>
          <a:p>
            <a:pPr lvl="1"/>
            <a:r>
              <a:rPr lang="en-US" dirty="0" smtClean="0"/>
              <a:t>but manual check is still required</a:t>
            </a:r>
          </a:p>
          <a:p>
            <a:pPr lvl="2"/>
            <a:r>
              <a:rPr lang="en-US" dirty="0" smtClean="0"/>
              <a:t>e.g., is the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alt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tag of the image meaningful?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testing</a:t>
            </a:r>
          </a:p>
          <a:p>
            <a:pPr lvl="1"/>
            <a:r>
              <a:rPr lang="en-US" dirty="0" smtClean="0"/>
              <a:t>Configure the system</a:t>
            </a:r>
          </a:p>
          <a:p>
            <a:pPr lvl="1"/>
            <a:r>
              <a:rPr lang="en-US" dirty="0" smtClean="0"/>
              <a:t>Attach proper number and kind of devices</a:t>
            </a:r>
          </a:p>
          <a:p>
            <a:pPr lvl="1"/>
            <a:r>
              <a:rPr lang="en-US" dirty="0" smtClean="0"/>
              <a:t>Establish communication with other system</a:t>
            </a:r>
          </a:p>
          <a:p>
            <a:r>
              <a:rPr lang="en-US" dirty="0" smtClean="0"/>
              <a:t>The testing</a:t>
            </a:r>
          </a:p>
          <a:p>
            <a:pPr lvl="1"/>
            <a:r>
              <a:rPr lang="en-US" dirty="0" smtClean="0"/>
              <a:t>Regression tests: to verify that the system has been installed properly and works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35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8" y="392366"/>
            <a:ext cx="10122653" cy="59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38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7109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618488"/>
            <a:ext cx="10515600" cy="4558475"/>
          </a:xfrm>
        </p:spPr>
        <p:txBody>
          <a:bodyPr/>
          <a:lstStyle/>
          <a:p>
            <a:r>
              <a:rPr lang="en-US" dirty="0" smtClean="0"/>
              <a:t>System testing is verification</a:t>
            </a:r>
          </a:p>
          <a:p>
            <a:pPr lvl="1"/>
            <a:r>
              <a:rPr lang="en-US" dirty="0" smtClean="0"/>
              <a:t>System consistent with specification?</a:t>
            </a:r>
          </a:p>
          <a:p>
            <a:pPr lvl="1"/>
            <a:r>
              <a:rPr lang="en-US" dirty="0" smtClean="0"/>
              <a:t>Especially for global properties (performance, reliability) </a:t>
            </a:r>
          </a:p>
          <a:p>
            <a:r>
              <a:rPr lang="en-US" dirty="0" smtClean="0"/>
              <a:t>Acceptance testing is validation</a:t>
            </a:r>
          </a:p>
          <a:p>
            <a:pPr lvl="1"/>
            <a:r>
              <a:rPr lang="en-US" dirty="0" smtClean="0"/>
              <a:t>Includes user testing and checks for usability </a:t>
            </a:r>
          </a:p>
          <a:p>
            <a:r>
              <a:rPr lang="en-US" dirty="0" smtClean="0"/>
              <a:t>Usability and accessibility require both</a:t>
            </a:r>
          </a:p>
          <a:p>
            <a:pPr lvl="1"/>
            <a:r>
              <a:rPr lang="en-US" dirty="0" smtClean="0"/>
              <a:t>Usability testing establishes objective criteria to verify throughout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execution time concept</a:t>
            </a:r>
          </a:p>
          <a:p>
            <a:r>
              <a:rPr lang="en-US" dirty="0" smtClean="0"/>
              <a:t>Per the definition, a thread can be understood as a sequence of atomic system functions.</a:t>
            </a:r>
          </a:p>
          <a:p>
            <a:r>
              <a:rPr lang="en-US" dirty="0" smtClean="0"/>
              <a:t>When a system test case executes</a:t>
            </a:r>
          </a:p>
          <a:p>
            <a:pPr lvl="1"/>
            <a:r>
              <a:rPr lang="en-US" dirty="0" smtClean="0"/>
              <a:t>a thread occurs, and</a:t>
            </a:r>
          </a:p>
          <a:p>
            <a:pPr lvl="1"/>
            <a:r>
              <a:rPr lang="en-US" dirty="0" smtClean="0"/>
              <a:t>can be observed at the port boundary of the system</a:t>
            </a:r>
          </a:p>
          <a:p>
            <a:r>
              <a:rPr lang="en-US" dirty="0" smtClean="0"/>
              <a:t>The BIG Question: where do we find (or how do we identify) threads?</a:t>
            </a:r>
          </a:p>
          <a:p>
            <a:r>
              <a:rPr lang="en-US" dirty="0" smtClean="0"/>
              <a:t>Our approach—Model-Based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8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5295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itle 1"/>
          <p:cNvSpPr>
            <a:spLocks noGrp="1"/>
          </p:cNvSpPr>
          <p:nvPr>
            <p:ph type="title" idx="4294967295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4572000" y="4648200"/>
            <a:ext cx="53949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dirty="0">
                <a:latin typeface="Candara" panose="020E0502030303020204" pitchFamily="34" charset="0"/>
                <a:cs typeface="Garamond"/>
              </a:rPr>
              <a:t>A 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“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thread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”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 is a portion of several modules that together provide a user-visible program feature.</a:t>
            </a:r>
            <a:endParaRPr lang="en-US" sz="2800" dirty="0">
              <a:latin typeface="Candara" panose="020E0502030303020204" pitchFamily="34" charset="0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535333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3934</Words>
  <Application>Microsoft Office PowerPoint</Application>
  <PresentationFormat>Widescreen</PresentationFormat>
  <Paragraphs>647</Paragraphs>
  <Slides>79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2" baseType="lpstr">
      <vt:lpstr>ＭＳ Ｐゴシック</vt:lpstr>
      <vt:lpstr>游ゴシック</vt:lpstr>
      <vt:lpstr>Arial</vt:lpstr>
      <vt:lpstr>Bookman Old Style</vt:lpstr>
      <vt:lpstr>Calibri</vt:lpstr>
      <vt:lpstr>Candara</vt:lpstr>
      <vt:lpstr>Garamond</vt:lpstr>
      <vt:lpstr>Geneva</vt:lpstr>
      <vt:lpstr>Times</vt:lpstr>
      <vt:lpstr>Times New Roman</vt:lpstr>
      <vt:lpstr>Verdana</vt:lpstr>
      <vt:lpstr>Wingdings</vt:lpstr>
      <vt:lpstr>Office Theme</vt:lpstr>
      <vt:lpstr>SE401 - Software Quality Assurance and Testing</vt:lpstr>
      <vt:lpstr>Thought for the Day</vt:lpstr>
      <vt:lpstr>Outline</vt:lpstr>
      <vt:lpstr>Objectives</vt:lpstr>
      <vt:lpstr>System Testing </vt:lpstr>
      <vt:lpstr>Functional Testing </vt:lpstr>
      <vt:lpstr>System Testing</vt:lpstr>
      <vt:lpstr>Threads...</vt:lpstr>
      <vt:lpstr>Threads</vt:lpstr>
      <vt:lpstr>Threads—Several Views </vt:lpstr>
      <vt:lpstr>Some Choices—Threads in an ATM System</vt:lpstr>
      <vt:lpstr>Details of PIN Entry as a Thread</vt:lpstr>
      <vt:lpstr>Definition: Atomic System Function</vt:lpstr>
      <vt:lpstr>More Definitions…</vt:lpstr>
      <vt:lpstr>Requirements Specification</vt:lpstr>
      <vt:lpstr>E/R Model of Basis Concepts</vt:lpstr>
      <vt:lpstr>Sources of Threads</vt:lpstr>
      <vt:lpstr>Sources of Threads—Model-Based Testing</vt:lpstr>
      <vt:lpstr>SATM System User Interface </vt:lpstr>
      <vt:lpstr>SATM System Screens</vt:lpstr>
      <vt:lpstr>Port Event Sequence: Correct PIN on 1st Try </vt:lpstr>
      <vt:lpstr>Use Case: Correct PIN on 1st Try</vt:lpstr>
      <vt:lpstr>Test Case: Correct PIN on 1st Try</vt:lpstr>
      <vt:lpstr>System Test Case: Correct PIN on 1st Try</vt:lpstr>
      <vt:lpstr>Event-Driven Petri Net of Correct PIN on First Try</vt:lpstr>
      <vt:lpstr>Long versus Short Use Cases</vt:lpstr>
      <vt:lpstr>Short Use Cases</vt:lpstr>
      <vt:lpstr>Short Use Cases for the SATM System </vt:lpstr>
      <vt:lpstr>Short Use Cases for Failed PIN Attempts</vt:lpstr>
      <vt:lpstr>How Many Use Cases?</vt:lpstr>
      <vt:lpstr>Short Use Cases for the SATM System</vt:lpstr>
      <vt:lpstr>System Testing with Short Use Cases</vt:lpstr>
      <vt:lpstr>Integration Version: NextDate Pseudo-Code</vt:lpstr>
      <vt:lpstr>NextDate Pseudo-Code (continued) </vt:lpstr>
      <vt:lpstr>NextDate Pseudo-Code (continued)</vt:lpstr>
      <vt:lpstr>NextDate Pseudo-Code (continued)</vt:lpstr>
      <vt:lpstr>ValidDate Pseudo-Code </vt:lpstr>
      <vt:lpstr>ValidDate Pseudo-Code (continued)</vt:lpstr>
      <vt:lpstr>NextDate Pseudo-Code (continued) </vt:lpstr>
      <vt:lpstr>NextDate Input and Output Events </vt:lpstr>
      <vt:lpstr>NextDate ASFs (first attempt) </vt:lpstr>
      <vt:lpstr>NextDate ASF Graph  (transitions to ASF-8 and ASF-10 require memory)</vt:lpstr>
      <vt:lpstr>NextDate ASFs (second attempt)</vt:lpstr>
      <vt:lpstr>Improved NextDate ASF Graph (Very incomplete: can transit from most ASFs to most other ASFs.)</vt:lpstr>
      <vt:lpstr>Metrics for System Testing</vt:lpstr>
      <vt:lpstr>Model-Based Coverage Metrics</vt:lpstr>
      <vt:lpstr>Risk-Based System Testing</vt:lpstr>
      <vt:lpstr>Selected Path Risks</vt:lpstr>
      <vt:lpstr>Conclusions and Observations</vt:lpstr>
      <vt:lpstr>Performance Testing </vt:lpstr>
      <vt:lpstr>Performance Testing </vt:lpstr>
      <vt:lpstr>Test Cases for Performance Testing </vt:lpstr>
      <vt:lpstr>Acceptance Testing</vt:lpstr>
      <vt:lpstr>Types of Acceptance Testing</vt:lpstr>
      <vt:lpstr>Types of Acceptance Testing</vt:lpstr>
      <vt:lpstr>Acceptance Criteria</vt:lpstr>
      <vt:lpstr>Acceptance Test Execution</vt:lpstr>
      <vt:lpstr>Acceptance Testing </vt:lpstr>
      <vt:lpstr>System Testing</vt:lpstr>
      <vt:lpstr>System Testing</vt:lpstr>
      <vt:lpstr>What is System Testing?</vt:lpstr>
      <vt:lpstr>Independent V&amp;V</vt:lpstr>
      <vt:lpstr>Achieving Independence Without Changing Staff</vt:lpstr>
      <vt:lpstr>Incremental System Testing</vt:lpstr>
      <vt:lpstr>Global Properties</vt:lpstr>
      <vt:lpstr>Context-Dependent Properties</vt:lpstr>
      <vt:lpstr>Establishing an Operational Envelope</vt:lpstr>
      <vt:lpstr>Stress Testing</vt:lpstr>
      <vt:lpstr>Acceptance Testing</vt:lpstr>
      <vt:lpstr>Statistical Sampling</vt:lpstr>
      <vt:lpstr>Is Statistical Testing Worthwhile?</vt:lpstr>
      <vt:lpstr>Process-Based Measures</vt:lpstr>
      <vt:lpstr>UI testing ("acceptance")</vt:lpstr>
      <vt:lpstr>Usability Test</vt:lpstr>
      <vt:lpstr>Load testing</vt:lpstr>
      <vt:lpstr>Accessibility Testing</vt:lpstr>
      <vt:lpstr>Installation Testing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29</cp:revision>
  <dcterms:created xsi:type="dcterms:W3CDTF">2020-12-01T06:37:59Z</dcterms:created>
  <dcterms:modified xsi:type="dcterms:W3CDTF">2021-04-07T05:55:39Z</dcterms:modified>
</cp:coreProperties>
</file>