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7" r:id="rId2"/>
    <p:sldId id="320" r:id="rId3"/>
    <p:sldId id="262" r:id="rId4"/>
    <p:sldId id="263" r:id="rId5"/>
    <p:sldId id="264" r:id="rId6"/>
    <p:sldId id="265" r:id="rId7"/>
    <p:sldId id="287"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8" r:id="rId28"/>
    <p:sldId id="289" r:id="rId29"/>
    <p:sldId id="290" r:id="rId30"/>
    <p:sldId id="291" r:id="rId31"/>
    <p:sldId id="285" r:id="rId32"/>
    <p:sldId id="286" r:id="rId33"/>
    <p:sldId id="294" r:id="rId34"/>
    <p:sldId id="293"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C965F-4EE6-424F-87B9-6E4E065EFA1D}" type="datetimeFigureOut">
              <a:rPr lang="en-US" smtClean="0"/>
              <a:t>3/29/2021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68FCC-5174-4144-A2A5-4C67B81A8D8C}" type="slidenum">
              <a:rPr lang="en-US" smtClean="0"/>
              <a:t>‹#›</a:t>
            </a:fld>
            <a:endParaRPr lang="en-US"/>
          </a:p>
        </p:txBody>
      </p:sp>
    </p:spTree>
    <p:extLst>
      <p:ext uri="{BB962C8B-B14F-4D97-AF65-F5344CB8AC3E}">
        <p14:creationId xmlns:p14="http://schemas.microsoft.com/office/powerpoint/2010/main" val="374273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8"/>
          <p:cNvSpPr>
            <a:spLocks noGrp="1" noRot="1" noChangeAspect="1" noChangeArrowheads="1" noTextEdit="1"/>
          </p:cNvSpPr>
          <p:nvPr>
            <p:ph type="sldImg"/>
          </p:nvPr>
        </p:nvSpPr>
        <p:spPr>
          <a:xfrm>
            <a:off x="246063" y="609600"/>
            <a:ext cx="6365875" cy="3581400"/>
          </a:xfrm>
          <a:ln/>
        </p:spPr>
      </p:sp>
      <p:sp>
        <p:nvSpPr>
          <p:cNvPr id="20482" name="Rectangle 9"/>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Arial" charset="0"/>
              <a:ea typeface="ＭＳ Ｐゴシック" charset="0"/>
              <a:cs typeface="ＭＳ Ｐゴシック"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6" name="Slide Number Placeholder 5"/>
          <p:cNvSpPr>
            <a:spLocks noGrp="1"/>
          </p:cNvSpPr>
          <p:nvPr>
            <p:ph type="sldNum" sz="quarter" idx="14"/>
          </p:nvPr>
        </p:nvSpPr>
        <p:spPr/>
        <p:txBody>
          <a:bodyPr/>
          <a:lstStyle/>
          <a:p>
            <a:pPr>
              <a:defRPr/>
            </a:pPr>
            <a:fld id="{F0410F35-0C47-794C-85F9-FC23048F5283}" type="slidenum">
              <a:rPr lang="en-US" smtClean="0"/>
              <a:pPr>
                <a:defRPr/>
              </a:pPr>
              <a:t>3</a:t>
            </a:fld>
            <a:r>
              <a:rPr lang="en-US" dirty="0" smtClean="0"/>
              <a:t> of 87</a:t>
            </a:r>
            <a:endParaRPr lang="en-US" dirty="0"/>
          </a:p>
        </p:txBody>
      </p:sp>
    </p:spTree>
    <p:extLst>
      <p:ext uri="{BB962C8B-B14F-4D97-AF65-F5344CB8AC3E}">
        <p14:creationId xmlns:p14="http://schemas.microsoft.com/office/powerpoint/2010/main" val="3833104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45</a:t>
            </a:fld>
            <a:r>
              <a:rPr lang="en-US" dirty="0" smtClean="0"/>
              <a:t> of 87</a:t>
            </a:r>
            <a:endParaRPr lang="en-US" dirty="0"/>
          </a:p>
        </p:txBody>
      </p:sp>
    </p:spTree>
    <p:extLst>
      <p:ext uri="{BB962C8B-B14F-4D97-AF65-F5344CB8AC3E}">
        <p14:creationId xmlns:p14="http://schemas.microsoft.com/office/powerpoint/2010/main" val="2816580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47</a:t>
            </a:fld>
            <a:r>
              <a:rPr lang="en-US" dirty="0" smtClean="0"/>
              <a:t> of 87</a:t>
            </a:r>
            <a:endParaRPr lang="en-US" dirty="0"/>
          </a:p>
        </p:txBody>
      </p:sp>
    </p:spTree>
    <p:extLst>
      <p:ext uri="{BB962C8B-B14F-4D97-AF65-F5344CB8AC3E}">
        <p14:creationId xmlns:p14="http://schemas.microsoft.com/office/powerpoint/2010/main" val="4153113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solidFill>
            <a:srgbClr val="FFFFFF"/>
          </a:solidFill>
          <a:ln/>
        </p:spPr>
      </p:sp>
      <p:sp>
        <p:nvSpPr>
          <p:cNvPr id="19458" name="Rectangle 3"/>
          <p:cNvSpPr>
            <a:spLocks noGrp="1" noChangeArrowheads="1"/>
          </p:cNvSpPr>
          <p:nvPr>
            <p:ph type="body" idx="1"/>
          </p:nvPr>
        </p:nvSpPr>
        <p:spPr>
          <a:solidFill>
            <a:srgbClr val="FFFFFF"/>
          </a:solidFill>
          <a:ln>
            <a:solidFill>
              <a:srgbClr val="000000"/>
            </a:solidFill>
          </a:ln>
        </p:spPr>
        <p:txBody>
          <a:bodyPr/>
          <a:lstStyle/>
          <a:p>
            <a:r>
              <a:rPr lang="en-US" sz="1000" dirty="0">
                <a:latin typeface="Times" charset="0"/>
                <a:ea typeface="ＭＳ Ｐゴシック" charset="0"/>
                <a:cs typeface="ＭＳ Ｐゴシック" charset="0"/>
              </a:rPr>
              <a:t>Deming, W. Edwards.  </a:t>
            </a:r>
            <a:r>
              <a:rPr lang="en-US" sz="1000" i="1" dirty="0">
                <a:latin typeface="Times" charset="0"/>
                <a:ea typeface="ＭＳ Ｐゴシック" charset="0"/>
                <a:cs typeface="ＭＳ Ｐゴシック" charset="0"/>
              </a:rPr>
              <a:t>Out of the Crisis</a:t>
            </a:r>
            <a:r>
              <a:rPr lang="en-US" sz="1000" dirty="0">
                <a:latin typeface="Times" charset="0"/>
                <a:ea typeface="ＭＳ Ｐゴシック" charset="0"/>
                <a:cs typeface="ＭＳ Ｐゴシック" charset="0"/>
              </a:rPr>
              <a:t>, MIT Center for Advanced Engineering Study, 1992. </a:t>
            </a:r>
          </a:p>
          <a:p>
            <a:endParaRPr lang="en-US" sz="1000" dirty="0">
              <a:latin typeface="Times" charset="0"/>
              <a:ea typeface="ＭＳ Ｐゴシック" charset="0"/>
              <a:cs typeface="ＭＳ Ｐゴシック" charset="0"/>
            </a:endParaRPr>
          </a:p>
          <a:p>
            <a:r>
              <a:rPr lang="en-US" sz="1000" dirty="0">
                <a:latin typeface="Times" charset="0"/>
                <a:ea typeface="ＭＳ Ｐゴシック" charset="0"/>
                <a:cs typeface="ＭＳ Ｐゴシック" charset="0"/>
              </a:rPr>
              <a:t>Dr. Deming was invited to participate in the reconstruction of Japan after World War II.  </a:t>
            </a:r>
            <a:br>
              <a:rPr lang="en-US" sz="1000" dirty="0">
                <a:latin typeface="Times" charset="0"/>
                <a:ea typeface="ＭＳ Ｐゴシック" charset="0"/>
                <a:cs typeface="ＭＳ Ｐゴシック" charset="0"/>
              </a:rPr>
            </a:br>
            <a:r>
              <a:rPr lang="en-US" sz="1000" dirty="0">
                <a:latin typeface="Times" charset="0"/>
                <a:ea typeface="ＭＳ Ｐゴシック" charset="0"/>
                <a:cs typeface="ＭＳ Ｐゴシック" charset="0"/>
              </a:rPr>
              <a:t>His goal was to not repeat the mistakes made by American corporations.  In the 1940s, </a:t>
            </a:r>
            <a:br>
              <a:rPr lang="en-US" sz="1000" dirty="0">
                <a:latin typeface="Times" charset="0"/>
                <a:ea typeface="ＭＳ Ｐゴシック" charset="0"/>
                <a:cs typeface="ＭＳ Ｐゴシック" charset="0"/>
              </a:rPr>
            </a:br>
            <a:r>
              <a:rPr lang="en-US" sz="1000" dirty="0">
                <a:latin typeface="Times" charset="0"/>
                <a:ea typeface="ＭＳ Ｐゴシック" charset="0"/>
                <a:cs typeface="ＭＳ Ｐゴシック" charset="0"/>
              </a:rPr>
              <a:t>many of America's manufacturers started to adopt statistical quality control processes, </a:t>
            </a:r>
            <a:br>
              <a:rPr lang="en-US" sz="1000" dirty="0">
                <a:latin typeface="Times" charset="0"/>
                <a:ea typeface="ＭＳ Ｐゴシック" charset="0"/>
                <a:cs typeface="ＭＳ Ｐゴシック" charset="0"/>
              </a:rPr>
            </a:br>
            <a:r>
              <a:rPr lang="en-US" sz="1000" dirty="0">
                <a:latin typeface="Times" charset="0"/>
                <a:ea typeface="ＭＳ Ｐゴシック" charset="0"/>
                <a:cs typeface="ＭＳ Ｐゴシック" charset="0"/>
              </a:rPr>
              <a:t>but these efforts only solved individual problems.  Quality Control departments were </a:t>
            </a:r>
            <a:br>
              <a:rPr lang="en-US" sz="1000" dirty="0">
                <a:latin typeface="Times" charset="0"/>
                <a:ea typeface="ＭＳ Ｐゴシック" charset="0"/>
                <a:cs typeface="ＭＳ Ｐゴシック" charset="0"/>
              </a:rPr>
            </a:br>
            <a:r>
              <a:rPr lang="en-US" sz="1000" dirty="0">
                <a:latin typeface="Times" charset="0"/>
                <a:ea typeface="ＭＳ Ｐゴシック" charset="0"/>
                <a:cs typeface="ＭＳ Ｐゴシック" charset="0"/>
              </a:rPr>
              <a:t>created to track quality using control charts and statistics.  However, this action took </a:t>
            </a:r>
            <a:br>
              <a:rPr lang="en-US" sz="1000" dirty="0">
                <a:latin typeface="Times" charset="0"/>
                <a:ea typeface="ＭＳ Ｐゴシック" charset="0"/>
                <a:cs typeface="ＭＳ Ｐゴシック" charset="0"/>
              </a:rPr>
            </a:br>
            <a:r>
              <a:rPr lang="en-US" sz="1000" dirty="0">
                <a:latin typeface="Times" charset="0"/>
                <a:ea typeface="ＭＳ Ｐゴシック" charset="0"/>
                <a:cs typeface="ＭＳ Ｐゴシック" charset="0"/>
              </a:rPr>
              <a:t>quality control away from everyone else.  Deming felt this was wrong, as </a:t>
            </a:r>
            <a:r>
              <a:rPr lang="en-US" sz="1000" dirty="0">
                <a:latin typeface="Times" charset="0"/>
                <a:ea typeface="ヒラギノ角ゴ ProN W3" charset="0"/>
                <a:cs typeface="ヒラギノ角ゴ ProN W3" charset="0"/>
              </a:rPr>
              <a:t>"q</a:t>
            </a:r>
            <a:r>
              <a:rPr lang="en-US" sz="1000" dirty="0">
                <a:latin typeface="Times" charset="0"/>
                <a:ea typeface="ＭＳ Ｐゴシック" charset="0"/>
                <a:cs typeface="ＭＳ Ｐゴシック" charset="0"/>
              </a:rPr>
              <a:t>uality control </a:t>
            </a:r>
            <a:br>
              <a:rPr lang="en-US" sz="1000" dirty="0">
                <a:latin typeface="Times" charset="0"/>
                <a:ea typeface="ＭＳ Ｐゴシック" charset="0"/>
                <a:cs typeface="ＭＳ Ｐゴシック" charset="0"/>
              </a:rPr>
            </a:br>
            <a:r>
              <a:rPr lang="en-US" sz="1000" dirty="0">
                <a:latin typeface="Times" charset="0"/>
                <a:ea typeface="ＭＳ Ｐゴシック" charset="0"/>
                <a:cs typeface="ＭＳ Ｐゴシック" charset="0"/>
              </a:rPr>
              <a:t>is everyone</a:t>
            </a:r>
            <a:r>
              <a:rPr lang="en-US" sz="1000" dirty="0">
                <a:latin typeface="Times" charset="0"/>
                <a:ea typeface="ヒラギノ角ゴ ProN W3" charset="0"/>
                <a:cs typeface="ヒラギノ角ゴ ProN W3" charset="0"/>
              </a:rPr>
              <a:t>'s</a:t>
            </a:r>
            <a:r>
              <a:rPr lang="en-US" sz="1000" dirty="0">
                <a:latin typeface="Times" charset="0"/>
                <a:ea typeface="ＭＳ Ｐゴシック" charset="0"/>
                <a:cs typeface="ＭＳ Ｐゴシック" charset="0"/>
              </a:rPr>
              <a:t> job." Instead, quality control departments were now putting out </a:t>
            </a:r>
            <a:r>
              <a:rPr lang="en-US" sz="1000" dirty="0">
                <a:latin typeface="Times" charset="0"/>
                <a:ea typeface="ヒラギノ角ゴ ProN W3" charset="0"/>
                <a:cs typeface="ヒラギノ角ゴ ProN W3" charset="0"/>
              </a:rPr>
              <a:t>f</a:t>
            </a:r>
            <a:r>
              <a:rPr lang="en-US" sz="1000" dirty="0">
                <a:latin typeface="Times" charset="0"/>
                <a:ea typeface="ＭＳ Ｐゴシック" charset="0"/>
                <a:cs typeface="ＭＳ Ｐゴシック" charset="0"/>
              </a:rPr>
              <a:t>ires, rather </a:t>
            </a:r>
            <a:br>
              <a:rPr lang="en-US" sz="1000" dirty="0">
                <a:latin typeface="Times" charset="0"/>
                <a:ea typeface="ＭＳ Ｐゴシック" charset="0"/>
                <a:cs typeface="ＭＳ Ｐゴシック" charset="0"/>
              </a:rPr>
            </a:br>
            <a:r>
              <a:rPr lang="en-US" sz="1000" dirty="0">
                <a:latin typeface="Times" charset="0"/>
                <a:ea typeface="ＭＳ Ｐゴシック" charset="0"/>
                <a:cs typeface="ＭＳ Ｐゴシック" charset="0"/>
              </a:rPr>
              <a:t>than focusing on process improvements.  </a:t>
            </a: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6" name="Slide Number Placeholder 5"/>
          <p:cNvSpPr>
            <a:spLocks noGrp="1"/>
          </p:cNvSpPr>
          <p:nvPr>
            <p:ph type="sldNum" sz="quarter" idx="14"/>
          </p:nvPr>
        </p:nvSpPr>
        <p:spPr/>
        <p:txBody>
          <a:bodyPr/>
          <a:lstStyle/>
          <a:p>
            <a:pPr>
              <a:defRPr/>
            </a:pPr>
            <a:fld id="{F0410F35-0C47-794C-85F9-FC23048F5283}" type="slidenum">
              <a:rPr lang="en-US" smtClean="0"/>
              <a:pPr>
                <a:defRPr/>
              </a:pPr>
              <a:t>48</a:t>
            </a:fld>
            <a:r>
              <a:rPr lang="en-US" dirty="0" smtClean="0"/>
              <a:t> of 87</a:t>
            </a:r>
            <a:endParaRPr lang="en-US" dirty="0"/>
          </a:p>
        </p:txBody>
      </p:sp>
    </p:spTree>
    <p:extLst>
      <p:ext uri="{BB962C8B-B14F-4D97-AF65-F5344CB8AC3E}">
        <p14:creationId xmlns:p14="http://schemas.microsoft.com/office/powerpoint/2010/main" val="3479477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49</a:t>
            </a:fld>
            <a:r>
              <a:rPr lang="en-US" dirty="0" smtClean="0"/>
              <a:t> of 87</a:t>
            </a:r>
            <a:endParaRPr lang="en-US" dirty="0"/>
          </a:p>
        </p:txBody>
      </p:sp>
    </p:spTree>
    <p:extLst>
      <p:ext uri="{BB962C8B-B14F-4D97-AF65-F5344CB8AC3E}">
        <p14:creationId xmlns:p14="http://schemas.microsoft.com/office/powerpoint/2010/main" val="2937574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51</a:t>
            </a:fld>
            <a:r>
              <a:rPr lang="en-US" dirty="0" smtClean="0"/>
              <a:t> of 87</a:t>
            </a:r>
            <a:endParaRPr lang="en-US" dirty="0"/>
          </a:p>
        </p:txBody>
      </p:sp>
    </p:spTree>
    <p:extLst>
      <p:ext uri="{BB962C8B-B14F-4D97-AF65-F5344CB8AC3E}">
        <p14:creationId xmlns:p14="http://schemas.microsoft.com/office/powerpoint/2010/main" val="737754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52</a:t>
            </a:fld>
            <a:r>
              <a:rPr lang="en-US" dirty="0" smtClean="0"/>
              <a:t> of 87</a:t>
            </a:r>
            <a:endParaRPr lang="en-US" dirty="0"/>
          </a:p>
        </p:txBody>
      </p:sp>
    </p:spTree>
    <p:extLst>
      <p:ext uri="{BB962C8B-B14F-4D97-AF65-F5344CB8AC3E}">
        <p14:creationId xmlns:p14="http://schemas.microsoft.com/office/powerpoint/2010/main" val="902089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53</a:t>
            </a:fld>
            <a:r>
              <a:rPr lang="en-US" dirty="0" smtClean="0"/>
              <a:t> of 87</a:t>
            </a:r>
            <a:endParaRPr lang="en-US" dirty="0"/>
          </a:p>
        </p:txBody>
      </p:sp>
    </p:spTree>
    <p:extLst>
      <p:ext uri="{BB962C8B-B14F-4D97-AF65-F5344CB8AC3E}">
        <p14:creationId xmlns:p14="http://schemas.microsoft.com/office/powerpoint/2010/main" val="1619730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54</a:t>
            </a:fld>
            <a:r>
              <a:rPr lang="en-US" dirty="0" smtClean="0"/>
              <a:t> of 87</a:t>
            </a:r>
            <a:endParaRPr lang="en-US" dirty="0"/>
          </a:p>
        </p:txBody>
      </p:sp>
    </p:spTree>
    <p:extLst>
      <p:ext uri="{BB962C8B-B14F-4D97-AF65-F5344CB8AC3E}">
        <p14:creationId xmlns:p14="http://schemas.microsoft.com/office/powerpoint/2010/main" val="1148049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55</a:t>
            </a:fld>
            <a:r>
              <a:rPr lang="en-US" dirty="0" smtClean="0"/>
              <a:t> of 87</a:t>
            </a:r>
            <a:endParaRPr lang="en-US" dirty="0"/>
          </a:p>
        </p:txBody>
      </p:sp>
    </p:spTree>
    <p:extLst>
      <p:ext uri="{BB962C8B-B14F-4D97-AF65-F5344CB8AC3E}">
        <p14:creationId xmlns:p14="http://schemas.microsoft.com/office/powerpoint/2010/main" val="2155198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56</a:t>
            </a:fld>
            <a:r>
              <a:rPr lang="en-US" dirty="0" smtClean="0"/>
              <a:t> of 87</a:t>
            </a:r>
            <a:endParaRPr lang="en-US" dirty="0"/>
          </a:p>
        </p:txBody>
      </p:sp>
    </p:spTree>
    <p:extLst>
      <p:ext uri="{BB962C8B-B14F-4D97-AF65-F5344CB8AC3E}">
        <p14:creationId xmlns:p14="http://schemas.microsoft.com/office/powerpoint/2010/main" val="4083002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4</a:t>
            </a:fld>
            <a:r>
              <a:rPr lang="en-US" dirty="0" smtClean="0"/>
              <a:t> of 87</a:t>
            </a:r>
            <a:endParaRPr lang="en-US" dirty="0"/>
          </a:p>
        </p:txBody>
      </p:sp>
    </p:spTree>
    <p:extLst>
      <p:ext uri="{BB962C8B-B14F-4D97-AF65-F5344CB8AC3E}">
        <p14:creationId xmlns:p14="http://schemas.microsoft.com/office/powerpoint/2010/main" val="3276837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dirty="0" smtClean="0"/>
              <a:t>May 30, 2017</a:t>
            </a:r>
            <a:endParaRPr lang="en-US" dirty="0"/>
          </a:p>
        </p:txBody>
      </p:sp>
      <p:sp>
        <p:nvSpPr>
          <p:cNvPr id="5" name="Footer Placeholder 4"/>
          <p:cNvSpPr>
            <a:spLocks noGrp="1"/>
          </p:cNvSpPr>
          <p:nvPr>
            <p:ph type="ftr" sz="quarter" idx="11"/>
          </p:nvPr>
        </p:nvSpPr>
        <p:spPr/>
        <p:txBody>
          <a:bodyPr/>
          <a:lstStyle/>
          <a:p>
            <a:pPr>
              <a:defRPr/>
            </a:pPr>
            <a:r>
              <a:rPr lang="en-US" dirty="0" smtClean="0"/>
              <a:t>Lecture 10</a:t>
            </a:r>
            <a:endParaRPr lang="en-US" dirty="0"/>
          </a:p>
        </p:txBody>
      </p:sp>
      <p:sp>
        <p:nvSpPr>
          <p:cNvPr id="7" name="Header Placeholder 6"/>
          <p:cNvSpPr>
            <a:spLocks noGrp="1"/>
          </p:cNvSpPr>
          <p:nvPr>
            <p:ph type="hdr" sz="quarter" idx="13"/>
          </p:nvPr>
        </p:nvSpPr>
        <p:spPr/>
        <p:txBody>
          <a:bodyPr/>
          <a:lstStyle/>
          <a:p>
            <a:pPr>
              <a:defRPr/>
            </a:pPr>
            <a:r>
              <a:rPr lang="en-US" dirty="0" smtClean="0"/>
              <a:t>SE 433</a:t>
            </a:r>
            <a:endParaRPr lang="en-US" dirty="0"/>
          </a:p>
        </p:txBody>
      </p:sp>
      <p:sp>
        <p:nvSpPr>
          <p:cNvPr id="10" name="Slide Number Placeholder 9"/>
          <p:cNvSpPr>
            <a:spLocks noGrp="1"/>
          </p:cNvSpPr>
          <p:nvPr>
            <p:ph type="sldNum" sz="quarter" idx="14"/>
          </p:nvPr>
        </p:nvSpPr>
        <p:spPr/>
        <p:txBody>
          <a:bodyPr/>
          <a:lstStyle/>
          <a:p>
            <a:pPr>
              <a:defRPr/>
            </a:pPr>
            <a:fld id="{F0410F35-0C47-794C-85F9-FC23048F5283}" type="slidenum">
              <a:rPr lang="en-US" smtClean="0"/>
              <a:pPr>
                <a:defRPr/>
              </a:pPr>
              <a:t>57</a:t>
            </a:fld>
            <a:r>
              <a:rPr lang="en-US" dirty="0" smtClean="0"/>
              <a:t> of 87</a:t>
            </a:r>
            <a:endParaRPr lang="en-US" dirty="0"/>
          </a:p>
        </p:txBody>
      </p:sp>
    </p:spTree>
    <p:extLst>
      <p:ext uri="{BB962C8B-B14F-4D97-AF65-F5344CB8AC3E}">
        <p14:creationId xmlns:p14="http://schemas.microsoft.com/office/powerpoint/2010/main" val="1418096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58</a:t>
            </a:fld>
            <a:r>
              <a:rPr lang="en-US" dirty="0" smtClean="0"/>
              <a:t> of 87</a:t>
            </a:r>
            <a:endParaRPr lang="en-US" dirty="0"/>
          </a:p>
        </p:txBody>
      </p:sp>
    </p:spTree>
    <p:extLst>
      <p:ext uri="{BB962C8B-B14F-4D97-AF65-F5344CB8AC3E}">
        <p14:creationId xmlns:p14="http://schemas.microsoft.com/office/powerpoint/2010/main" val="7673541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59</a:t>
            </a:fld>
            <a:r>
              <a:rPr lang="en-US" dirty="0" smtClean="0"/>
              <a:t> of 87</a:t>
            </a:r>
            <a:endParaRPr lang="en-US" dirty="0"/>
          </a:p>
        </p:txBody>
      </p:sp>
    </p:spTree>
    <p:extLst>
      <p:ext uri="{BB962C8B-B14F-4D97-AF65-F5344CB8AC3E}">
        <p14:creationId xmlns:p14="http://schemas.microsoft.com/office/powerpoint/2010/main" val="1011544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27</a:t>
            </a:fld>
            <a:r>
              <a:rPr lang="en-US" dirty="0" smtClean="0"/>
              <a:t> of 87</a:t>
            </a:r>
            <a:endParaRPr lang="en-US" dirty="0"/>
          </a:p>
        </p:txBody>
      </p:sp>
    </p:spTree>
    <p:extLst>
      <p:ext uri="{BB962C8B-B14F-4D97-AF65-F5344CB8AC3E}">
        <p14:creationId xmlns:p14="http://schemas.microsoft.com/office/powerpoint/2010/main" val="1265044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28</a:t>
            </a:fld>
            <a:r>
              <a:rPr lang="en-US" dirty="0" smtClean="0"/>
              <a:t> of 87</a:t>
            </a:r>
            <a:endParaRPr lang="en-US" dirty="0"/>
          </a:p>
        </p:txBody>
      </p:sp>
    </p:spTree>
    <p:extLst>
      <p:ext uri="{BB962C8B-B14F-4D97-AF65-F5344CB8AC3E}">
        <p14:creationId xmlns:p14="http://schemas.microsoft.com/office/powerpoint/2010/main" val="1282572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29</a:t>
            </a:fld>
            <a:r>
              <a:rPr lang="en-US" dirty="0" smtClean="0"/>
              <a:t> of 87</a:t>
            </a:r>
            <a:endParaRPr lang="en-US" dirty="0"/>
          </a:p>
        </p:txBody>
      </p:sp>
    </p:spTree>
    <p:extLst>
      <p:ext uri="{BB962C8B-B14F-4D97-AF65-F5344CB8AC3E}">
        <p14:creationId xmlns:p14="http://schemas.microsoft.com/office/powerpoint/2010/main" val="234064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30</a:t>
            </a:fld>
            <a:r>
              <a:rPr lang="en-US" dirty="0" smtClean="0"/>
              <a:t> of 87</a:t>
            </a:r>
            <a:endParaRPr lang="en-US" dirty="0"/>
          </a:p>
        </p:txBody>
      </p:sp>
    </p:spTree>
    <p:extLst>
      <p:ext uri="{BB962C8B-B14F-4D97-AF65-F5344CB8AC3E}">
        <p14:creationId xmlns:p14="http://schemas.microsoft.com/office/powerpoint/2010/main" val="3496558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41</a:t>
            </a:fld>
            <a:r>
              <a:rPr lang="en-US" dirty="0" smtClean="0"/>
              <a:t> of 87</a:t>
            </a:r>
            <a:endParaRPr lang="en-US" dirty="0"/>
          </a:p>
        </p:txBody>
      </p:sp>
    </p:spTree>
    <p:extLst>
      <p:ext uri="{BB962C8B-B14F-4D97-AF65-F5344CB8AC3E}">
        <p14:creationId xmlns:p14="http://schemas.microsoft.com/office/powerpoint/2010/main" val="987311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xfrm>
            <a:off x="246063" y="609600"/>
            <a:ext cx="6365875" cy="3581400"/>
          </a:xfrm>
          <a:ln/>
        </p:spPr>
      </p:sp>
      <p:sp>
        <p:nvSpPr>
          <p:cNvPr id="2867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z="1000" dirty="0">
              <a:latin typeface="Times" charset="0"/>
              <a:ea typeface="ＭＳ Ｐゴシック" charset="0"/>
              <a:cs typeface="ＭＳ Ｐゴシック"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6" name="Slide Number Placeholder 5"/>
          <p:cNvSpPr>
            <a:spLocks noGrp="1"/>
          </p:cNvSpPr>
          <p:nvPr>
            <p:ph type="sldNum" sz="quarter" idx="14"/>
          </p:nvPr>
        </p:nvSpPr>
        <p:spPr/>
        <p:txBody>
          <a:bodyPr/>
          <a:lstStyle/>
          <a:p>
            <a:pPr>
              <a:defRPr/>
            </a:pPr>
            <a:fld id="{F0410F35-0C47-794C-85F9-FC23048F5283}" type="slidenum">
              <a:rPr lang="en-US" smtClean="0"/>
              <a:pPr>
                <a:defRPr/>
              </a:pPr>
              <a:t>42</a:t>
            </a:fld>
            <a:r>
              <a:rPr lang="en-US" dirty="0" smtClean="0"/>
              <a:t> of 87</a:t>
            </a:r>
            <a:endParaRPr lang="en-US" dirty="0"/>
          </a:p>
        </p:txBody>
      </p:sp>
    </p:spTree>
    <p:extLst>
      <p:ext uri="{BB962C8B-B14F-4D97-AF65-F5344CB8AC3E}">
        <p14:creationId xmlns:p14="http://schemas.microsoft.com/office/powerpoint/2010/main" val="2674764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a:xfrm>
            <a:off x="246063" y="609600"/>
            <a:ext cx="6365875" cy="3581400"/>
          </a:xfrm>
          <a:ln/>
        </p:spPr>
      </p:sp>
      <p:sp>
        <p:nvSpPr>
          <p:cNvPr id="3891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Arial" charset="0"/>
              <a:ea typeface="ＭＳ Ｐゴシック" charset="0"/>
              <a:cs typeface="ＭＳ Ｐゴシック"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6" name="Slide Number Placeholder 5"/>
          <p:cNvSpPr>
            <a:spLocks noGrp="1"/>
          </p:cNvSpPr>
          <p:nvPr>
            <p:ph type="sldNum" sz="quarter" idx="14"/>
          </p:nvPr>
        </p:nvSpPr>
        <p:spPr/>
        <p:txBody>
          <a:bodyPr/>
          <a:lstStyle/>
          <a:p>
            <a:pPr>
              <a:defRPr/>
            </a:pPr>
            <a:fld id="{F0410F35-0C47-794C-85F9-FC23048F5283}" type="slidenum">
              <a:rPr lang="en-US" smtClean="0"/>
              <a:pPr>
                <a:defRPr/>
              </a:pPr>
              <a:t>44</a:t>
            </a:fld>
            <a:r>
              <a:rPr lang="en-US" dirty="0" smtClean="0"/>
              <a:t> of 87</a:t>
            </a:r>
            <a:endParaRPr lang="en-US" dirty="0"/>
          </a:p>
        </p:txBody>
      </p:sp>
    </p:spTree>
    <p:extLst>
      <p:ext uri="{BB962C8B-B14F-4D97-AF65-F5344CB8AC3E}">
        <p14:creationId xmlns:p14="http://schemas.microsoft.com/office/powerpoint/2010/main" val="27748312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72F2F9-CD74-4B3E-B3B2-A6C969DA592C}" type="datetime1">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28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82E961-483E-4B4E-B520-ED88B8D960E1}" type="datetime1">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253407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7FFB9-F394-41F8-A058-432A98C7A4B4}" type="datetime1">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49317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BF146D-CB5F-43C2-A799-C1F9BE9DEBDD}" type="datetime1">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18361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EB4689-8CB7-4D86-BEA3-BD32206A121E}" type="datetime1">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38789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3910F5-4530-4A22-A652-1C7E76747220}" type="datetime1">
              <a:rPr lang="en-US" smtClean="0"/>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05493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701541-B8F7-41BE-8CB5-F870DA1BADA0}" type="datetime1">
              <a:rPr lang="en-US" smtClean="0"/>
              <a:t>3/29/2021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89894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F749FE-D311-4411-B328-F09A7C8F4D3F}" type="datetime1">
              <a:rPr lang="en-US" smtClean="0"/>
              <a:t>3/29/2021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8184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C6AB07-311B-48F3-BA70-4083BB618A7B}" type="datetime1">
              <a:rPr lang="en-US" smtClean="0"/>
              <a:t>3/29/2021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8394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A1A05D-3BAF-491F-8176-6CC198FB7361}" type="datetime1">
              <a:rPr lang="en-US" smtClean="0"/>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40589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E496C75-030F-4701-ADB8-293269ED8078}" type="datetime1">
              <a:rPr lang="en-US" smtClean="0"/>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35860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ndara" panose="020E0502030303020204" pitchFamily="34" charset="0"/>
              </a:defRPr>
            </a:lvl1pPr>
          </a:lstStyle>
          <a:p>
            <a:fld id="{4C8E73E5-3B6C-4753-BCD5-4A571DE3C7EA}" type="datetime1">
              <a:rPr lang="en-US" smtClean="0"/>
              <a:t>3/29/2021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ndara" panose="020E0502030303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ndara" panose="020E0502030303020204" pitchFamily="34" charset="0"/>
              </a:defRPr>
            </a:lvl1pPr>
          </a:lstStyle>
          <a:p>
            <a:fld id="{B543A0FD-1CA6-4228-86A2-78061B4844C8}" type="slidenum">
              <a:rPr lang="en-US" smtClean="0"/>
              <a:pPr/>
              <a:t>‹#›</a:t>
            </a:fld>
            <a:endParaRPr lang="en-US"/>
          </a:p>
        </p:txBody>
      </p:sp>
    </p:spTree>
    <p:extLst>
      <p:ext uri="{BB962C8B-B14F-4D97-AF65-F5344CB8AC3E}">
        <p14:creationId xmlns:p14="http://schemas.microsoft.com/office/powerpoint/2010/main" val="1397533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Candara" panose="020E05020303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live-qasymphony.pantheon.io/wp-content/uploads/2017/01/Formula-17.p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live-qasymphony.pantheon.io/wp-content/uploads/2017/01/Formula-18.p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live-qasymphony.pantheon.io/wp-content/uploads/2017/01/Formula-16.p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softcrylic.com/blogs/top-25-metrics-measure-continuous-testing-process/" TargetMode="External"/><Relationship Id="rId2" Type="http://schemas.openxmlformats.org/officeDocument/2006/relationships/hyperlink" Target="https://www.qasymphony.com/blog/64-test-metrics/" TargetMode="External"/><Relationship Id="rId1" Type="http://schemas.openxmlformats.org/officeDocument/2006/relationships/slideLayout" Target="../slideLayouts/slideLayout2.xml"/><Relationship Id="rId4" Type="http://schemas.openxmlformats.org/officeDocument/2006/relationships/hyperlink" Target="https://www.getzephyr.com/resources/whitepapers/qa-metrics-value-testing-metrics-within-software-development"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hyperlink" Target="http://java-source.net/open-source/code-analyzers/jdepend"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java-source.net/open-source/code-analyzer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www.checkmarx.com/2014/11/13/the-ultimate-list-of-open-source-static-code-analysis-security-tools/"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SE401 - Software </a:t>
            </a:r>
            <a:r>
              <a:rPr lang="en-US" sz="4000" dirty="0"/>
              <a:t>Quality Assurance and </a:t>
            </a:r>
            <a:r>
              <a:rPr lang="en-US" sz="4000" dirty="0" smtClean="0"/>
              <a:t>Testing</a:t>
            </a:r>
            <a:endParaRPr lang="en-US" sz="2600" dirty="0"/>
          </a:p>
        </p:txBody>
      </p:sp>
      <p:sp>
        <p:nvSpPr>
          <p:cNvPr id="3" name="Subtitle 2"/>
          <p:cNvSpPr>
            <a:spLocks noGrp="1"/>
          </p:cNvSpPr>
          <p:nvPr>
            <p:ph type="subTitle" idx="1"/>
          </p:nvPr>
        </p:nvSpPr>
        <p:spPr/>
        <p:txBody>
          <a:bodyPr>
            <a:noAutofit/>
          </a:bodyPr>
          <a:lstStyle/>
          <a:p>
            <a:r>
              <a:rPr lang="en-US" sz="3200" dirty="0" smtClean="0"/>
              <a:t>Testing Metrics</a:t>
            </a:r>
            <a:endParaRPr lang="en-US" sz="3000" b="1" dirty="0"/>
          </a:p>
        </p:txBody>
      </p:sp>
      <p:pic>
        <p:nvPicPr>
          <p:cNvPr id="6" name="Picture 5">
            <a:extLst>
              <a:ext uri="{FF2B5EF4-FFF2-40B4-BE49-F238E27FC236}">
                <a16:creationId xmlns:a16="http://schemas.microsoft.com/office/drawing/2014/main" id="{70F2EF74-6B9D-4866-AD92-A2EA9D422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2380" y="130035"/>
            <a:ext cx="3062837" cy="1095649"/>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a:t>
            </a:fld>
            <a:endParaRPr lang="en-US"/>
          </a:p>
        </p:txBody>
      </p:sp>
    </p:spTree>
    <p:extLst>
      <p:ext uri="{BB962C8B-B14F-4D97-AF65-F5344CB8AC3E}">
        <p14:creationId xmlns:p14="http://schemas.microsoft.com/office/powerpoint/2010/main" val="263255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4686-D92F-4069-9C94-55D6F6B212A0}"/>
              </a:ext>
            </a:extLst>
          </p:cNvPr>
          <p:cNvSpPr>
            <a:spLocks noGrp="1"/>
          </p:cNvSpPr>
          <p:nvPr>
            <p:ph type="title"/>
          </p:nvPr>
        </p:nvSpPr>
        <p:spPr/>
        <p:txBody>
          <a:bodyPr/>
          <a:lstStyle/>
          <a:p>
            <a:r>
              <a:rPr lang="en-US" dirty="0"/>
              <a:t>Fundamental </a:t>
            </a:r>
            <a:r>
              <a:rPr lang="en-US" dirty="0" smtClean="0"/>
              <a:t>Metrics </a:t>
            </a:r>
            <a:endParaRPr lang="en-US" dirty="0"/>
          </a:p>
        </p:txBody>
      </p:sp>
      <p:sp>
        <p:nvSpPr>
          <p:cNvPr id="3" name="Content Placeholder 2">
            <a:extLst>
              <a:ext uri="{FF2B5EF4-FFF2-40B4-BE49-F238E27FC236}">
                <a16:creationId xmlns:a16="http://schemas.microsoft.com/office/drawing/2014/main" id="{95502194-D64E-4380-915D-EFE55C4E4C93}"/>
              </a:ext>
            </a:extLst>
          </p:cNvPr>
          <p:cNvSpPr>
            <a:spLocks noGrp="1"/>
          </p:cNvSpPr>
          <p:nvPr>
            <p:ph idx="1"/>
          </p:nvPr>
        </p:nvSpPr>
        <p:spPr/>
        <p:txBody>
          <a:bodyPr/>
          <a:lstStyle/>
          <a:p>
            <a:r>
              <a:rPr lang="en-US" dirty="0"/>
              <a:t>Fundamental test metrics are a combination of </a:t>
            </a:r>
            <a:r>
              <a:rPr lang="en-US" u="sng" dirty="0"/>
              <a:t>Base Metrics </a:t>
            </a:r>
            <a:r>
              <a:rPr lang="en-US" dirty="0"/>
              <a:t>that can then be used to produce </a:t>
            </a:r>
            <a:r>
              <a:rPr lang="en-US" u="sng" dirty="0"/>
              <a:t>Derivative (Calculated) Metrics</a:t>
            </a:r>
            <a:r>
              <a:rPr lang="en-US" dirty="0"/>
              <a:t>.</a:t>
            </a:r>
          </a:p>
          <a:p>
            <a:pPr lvl="1">
              <a:spcBef>
                <a:spcPts val="1200"/>
              </a:spcBef>
            </a:pPr>
            <a:r>
              <a:rPr lang="en-US" b="1" dirty="0"/>
              <a:t>Base Metrics: </a:t>
            </a:r>
            <a:r>
              <a:rPr lang="en-US" dirty="0"/>
              <a:t>raw data collected by Test Analyst during the test case development and execution.</a:t>
            </a:r>
          </a:p>
          <a:p>
            <a:pPr lvl="1">
              <a:spcBef>
                <a:spcPts val="1200"/>
              </a:spcBef>
            </a:pPr>
            <a:r>
              <a:rPr lang="en-US" b="1" dirty="0"/>
              <a:t>Derivative Metrics:</a:t>
            </a:r>
            <a:r>
              <a:rPr lang="en-US" dirty="0"/>
              <a:t> metrics that are derived from the data gathered in Base Metrics. These Metrics are generally tracked by the test lead/manager for Test Reporting purpose. </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725202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B0E4A-1B57-4D13-8E52-2B1D75551990}"/>
              </a:ext>
            </a:extLst>
          </p:cNvPr>
          <p:cNvSpPr>
            <a:spLocks noGrp="1"/>
          </p:cNvSpPr>
          <p:nvPr>
            <p:ph type="title"/>
          </p:nvPr>
        </p:nvSpPr>
        <p:spPr/>
        <p:txBody>
          <a:bodyPr/>
          <a:lstStyle/>
          <a:p>
            <a:r>
              <a:rPr lang="en-US" dirty="0"/>
              <a:t>Fundamental </a:t>
            </a:r>
            <a:r>
              <a:rPr lang="en-US" dirty="0" smtClean="0"/>
              <a:t>Metrics </a:t>
            </a:r>
            <a:endParaRPr lang="en-US" dirty="0"/>
          </a:p>
        </p:txBody>
      </p:sp>
      <p:sp>
        <p:nvSpPr>
          <p:cNvPr id="3" name="Content Placeholder 2">
            <a:extLst>
              <a:ext uri="{FF2B5EF4-FFF2-40B4-BE49-F238E27FC236}">
                <a16:creationId xmlns:a16="http://schemas.microsoft.com/office/drawing/2014/main" id="{B7BA0400-0D4E-4002-8D8B-664A4AEB483E}"/>
              </a:ext>
            </a:extLst>
          </p:cNvPr>
          <p:cNvSpPr>
            <a:spLocks noGrp="1"/>
          </p:cNvSpPr>
          <p:nvPr>
            <p:ph idx="1"/>
          </p:nvPr>
        </p:nvSpPr>
        <p:spPr/>
        <p:txBody>
          <a:bodyPr>
            <a:normAutofit fontScale="77500" lnSpcReduction="20000"/>
          </a:bodyPr>
          <a:lstStyle/>
          <a:p>
            <a:r>
              <a:rPr lang="en-US" b="1" dirty="0"/>
              <a:t>Major Base Metrics:</a:t>
            </a:r>
          </a:p>
          <a:p>
            <a:endParaRPr lang="en-US" b="1" dirty="0"/>
          </a:p>
          <a:p>
            <a:endParaRPr lang="en-US" b="1" dirty="0"/>
          </a:p>
          <a:p>
            <a:endParaRPr lang="en-US" b="1" dirty="0"/>
          </a:p>
          <a:p>
            <a:endParaRPr lang="en-US" b="1" dirty="0"/>
          </a:p>
          <a:p>
            <a:endParaRPr lang="en-US" b="1" dirty="0"/>
          </a:p>
          <a:p>
            <a:endParaRPr lang="en-US" b="1" dirty="0"/>
          </a:p>
          <a:p>
            <a:endParaRPr lang="en-US" b="1" dirty="0" smtClean="0"/>
          </a:p>
          <a:p>
            <a:endParaRPr lang="en-US" b="1" dirty="0"/>
          </a:p>
          <a:p>
            <a:endParaRPr lang="en-US" b="1" dirty="0"/>
          </a:p>
          <a:p>
            <a:r>
              <a:rPr lang="en-US" dirty="0"/>
              <a:t>Base Metrics are a great starting point, and can then be used to produce derivative (calculated) metrics</a:t>
            </a:r>
            <a:endParaRPr lang="en-US" b="1" dirty="0"/>
          </a:p>
          <a:p>
            <a:endParaRPr lang="en-US" b="1" dirty="0"/>
          </a:p>
          <a:p>
            <a:endParaRPr lang="en-US" b="1" dirty="0"/>
          </a:p>
          <a:p>
            <a:endParaRPr lang="en-US" b="1" dirty="0"/>
          </a:p>
          <a:p>
            <a:endParaRPr lang="en-US" dirty="0"/>
          </a:p>
          <a:p>
            <a:endParaRPr lang="en-US" dirty="0"/>
          </a:p>
        </p:txBody>
      </p:sp>
      <p:graphicFrame>
        <p:nvGraphicFramePr>
          <p:cNvPr id="5" name="Table 4">
            <a:extLst>
              <a:ext uri="{FF2B5EF4-FFF2-40B4-BE49-F238E27FC236}">
                <a16:creationId xmlns:a16="http://schemas.microsoft.com/office/drawing/2014/main" id="{5411B496-9B0A-49D5-8DF7-EF472EC39808}"/>
              </a:ext>
            </a:extLst>
          </p:cNvPr>
          <p:cNvGraphicFramePr>
            <a:graphicFrameLocks noGrp="1"/>
          </p:cNvGraphicFramePr>
          <p:nvPr>
            <p:extLst>
              <p:ext uri="{D42A27DB-BD31-4B8C-83A1-F6EECF244321}">
                <p14:modId xmlns:p14="http://schemas.microsoft.com/office/powerpoint/2010/main" val="3812627605"/>
              </p:ext>
            </p:extLst>
          </p:nvPr>
        </p:nvGraphicFramePr>
        <p:xfrm>
          <a:off x="1377697" y="2295144"/>
          <a:ext cx="8799575" cy="2762655"/>
        </p:xfrm>
        <a:graphic>
          <a:graphicData uri="http://schemas.openxmlformats.org/drawingml/2006/table">
            <a:tbl>
              <a:tblPr firstRow="1" bandRow="1">
                <a:tableStyleId>{8799B23B-EC83-4686-B30A-512413B5E67A}</a:tableStyleId>
              </a:tblPr>
              <a:tblGrid>
                <a:gridCol w="3947982">
                  <a:extLst>
                    <a:ext uri="{9D8B030D-6E8A-4147-A177-3AD203B41FA5}">
                      <a16:colId xmlns:a16="http://schemas.microsoft.com/office/drawing/2014/main" val="2081964168"/>
                    </a:ext>
                  </a:extLst>
                </a:gridCol>
                <a:gridCol w="4851593">
                  <a:extLst>
                    <a:ext uri="{9D8B030D-6E8A-4147-A177-3AD203B41FA5}">
                      <a16:colId xmlns:a16="http://schemas.microsoft.com/office/drawing/2014/main" val="795041086"/>
                    </a:ext>
                  </a:extLst>
                </a:gridCol>
              </a:tblGrid>
              <a:tr h="2762655">
                <a:tc>
                  <a:txBody>
                    <a:bodyPr/>
                    <a:lstStyle/>
                    <a:p>
                      <a:pPr marL="457200" indent="-339725">
                        <a:spcBef>
                          <a:spcPts val="600"/>
                        </a:spcBef>
                        <a:buFont typeface="+mj-lt"/>
                        <a:buAutoNum type="arabicPeriod"/>
                        <a:tabLst>
                          <a:tab pos="282575" algn="l"/>
                        </a:tabLst>
                      </a:pPr>
                      <a:r>
                        <a:rPr lang="en-US" sz="2000" b="0" dirty="0">
                          <a:latin typeface="Candara" panose="020E0502030303020204" pitchFamily="34" charset="0"/>
                        </a:rPr>
                        <a:t>Total number of </a:t>
                      </a:r>
                      <a:r>
                        <a:rPr lang="en-US" sz="2000" b="0" u="sng" dirty="0">
                          <a:latin typeface="Candara" panose="020E0502030303020204" pitchFamily="34" charset="0"/>
                        </a:rPr>
                        <a:t>test cases</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test cases passed</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test cases failed</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test cases blocked</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defects found</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defects accepted</a:t>
                      </a:r>
                    </a:p>
                    <a:p>
                      <a:pPr defTabSz="631825"/>
                      <a:endParaRPr lang="en-US" sz="2000" b="0" dirty="0">
                        <a:latin typeface="Candara" panose="020E0502030303020204" pitchFamily="34" charset="0"/>
                      </a:endParaRPr>
                    </a:p>
                  </a:txBody>
                  <a:tcPr marL="68580" marR="68580"/>
                </a:tc>
                <a:tc>
                  <a:txBody>
                    <a:bodyPr/>
                    <a:lstStyle/>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defects rejected</a:t>
                      </a:r>
                    </a:p>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defects deferred</a:t>
                      </a:r>
                    </a:p>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critical defects</a:t>
                      </a:r>
                    </a:p>
                    <a:p>
                      <a:pPr marL="574675" indent="-457200">
                        <a:spcBef>
                          <a:spcPts val="600"/>
                        </a:spcBef>
                        <a:buFont typeface="+mj-lt"/>
                        <a:buAutoNum type="arabicPeriod" startAt="7"/>
                        <a:tabLst>
                          <a:tab pos="282575" algn="l"/>
                          <a:tab pos="690563" algn="l"/>
                        </a:tabLst>
                      </a:pPr>
                      <a:r>
                        <a:rPr lang="en-US" sz="2000" b="0" dirty="0">
                          <a:latin typeface="Candara" panose="020E0502030303020204" pitchFamily="34" charset="0"/>
                        </a:rPr>
                        <a:t>Number of </a:t>
                      </a:r>
                      <a:r>
                        <a:rPr lang="en-US" sz="2000" b="0" u="sng" dirty="0">
                          <a:latin typeface="Candara" panose="020E0502030303020204" pitchFamily="34" charset="0"/>
                        </a:rPr>
                        <a:t>planned test hours</a:t>
                      </a:r>
                    </a:p>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actual test hours</a:t>
                      </a:r>
                    </a:p>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bugs found </a:t>
                      </a:r>
                      <a:r>
                        <a:rPr lang="en-US" sz="2000" b="0" dirty="0">
                          <a:latin typeface="Candara" panose="020E0502030303020204" pitchFamily="34" charset="0"/>
                        </a:rPr>
                        <a:t>after shipping</a:t>
                      </a:r>
                    </a:p>
                    <a:p>
                      <a:endParaRPr lang="en-US" sz="2000" b="0" dirty="0">
                        <a:latin typeface="Candara" panose="020E0502030303020204" pitchFamily="34" charset="0"/>
                      </a:endParaRPr>
                    </a:p>
                  </a:txBody>
                  <a:tcPr marL="68580" marR="68580"/>
                </a:tc>
                <a:extLst>
                  <a:ext uri="{0D108BD9-81ED-4DB2-BD59-A6C34878D82A}">
                    <a16:rowId xmlns:a16="http://schemas.microsoft.com/office/drawing/2014/main" val="2178281387"/>
                  </a:ext>
                </a:extLst>
              </a:tr>
            </a:tbl>
          </a:graphicData>
        </a:graphic>
      </p:graphicFrame>
      <p:sp>
        <p:nvSpPr>
          <p:cNvPr id="4" name="Slide Number Placeholder 3"/>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61089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Fundamental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lstStyle/>
          <a:p>
            <a:r>
              <a:rPr lang="en-US" b="1" dirty="0"/>
              <a:t>Major Derivative Metrics: </a:t>
            </a:r>
          </a:p>
          <a:p>
            <a:pPr marL="850392" lvl="1" indent="-457200">
              <a:buFont typeface="+mj-lt"/>
              <a:buAutoNum type="arabicPeriod"/>
            </a:pPr>
            <a:r>
              <a:rPr lang="en-US" b="1" dirty="0"/>
              <a:t>Test </a:t>
            </a:r>
            <a:r>
              <a:rPr lang="en-US" b="1" dirty="0">
                <a:solidFill>
                  <a:srgbClr val="00B050"/>
                </a:solidFill>
              </a:rPr>
              <a:t>Coverage</a:t>
            </a:r>
            <a:r>
              <a:rPr lang="en-US" b="1" dirty="0"/>
              <a:t> Metrics: </a:t>
            </a:r>
          </a:p>
          <a:p>
            <a:pPr marL="1089025" lvl="1" indent="-292100"/>
            <a:r>
              <a:rPr lang="en-US" dirty="0"/>
              <a:t>Test coverage metrics help answer, “</a:t>
            </a:r>
            <a:r>
              <a:rPr lang="en-US" i="1" dirty="0"/>
              <a:t>How much of the application was tested</a:t>
            </a:r>
            <a:r>
              <a:rPr lang="en-US" dirty="0"/>
              <a:t>?”. </a:t>
            </a:r>
          </a:p>
          <a:p>
            <a:pPr marL="1089025" lvl="1" indent="-292100"/>
            <a:r>
              <a:rPr lang="en-US" dirty="0"/>
              <a:t>Two major coverage metrics:</a:t>
            </a:r>
          </a:p>
          <a:p>
            <a:pPr marL="1363345" lvl="2" indent="-292100"/>
            <a:r>
              <a:rPr lang="en-US" dirty="0"/>
              <a:t>Test execution coverage </a:t>
            </a:r>
          </a:p>
          <a:p>
            <a:pPr marL="1363345" lvl="2" indent="-292100"/>
            <a:r>
              <a:rPr lang="en-US" dirty="0"/>
              <a:t>Requirement coverage</a:t>
            </a:r>
          </a:p>
          <a:p>
            <a:pPr marL="393192" lvl="1" indent="0">
              <a:buNone/>
            </a:pPr>
            <a:endParaRPr lang="en-US" b="1" dirty="0"/>
          </a:p>
          <a:p>
            <a:pPr marL="393192" lvl="1"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1047916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Fundamental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Derivative Metrics: </a:t>
            </a:r>
          </a:p>
          <a:p>
            <a:pPr marL="850392" lvl="1" indent="-457200">
              <a:buFont typeface="+mj-lt"/>
              <a:buAutoNum type="arabicPeriod"/>
            </a:pPr>
            <a:r>
              <a:rPr lang="en-US" b="1" dirty="0"/>
              <a:t>Test </a:t>
            </a:r>
            <a:r>
              <a:rPr lang="en-US" b="1" dirty="0">
                <a:solidFill>
                  <a:srgbClr val="00B050"/>
                </a:solidFill>
              </a:rPr>
              <a:t>Coverage</a:t>
            </a:r>
            <a:r>
              <a:rPr lang="en-US" b="1" dirty="0"/>
              <a:t> Metrics: </a:t>
            </a:r>
          </a:p>
          <a:p>
            <a:pPr marL="850392" lvl="1" indent="-457200">
              <a:buFont typeface="+mj-lt"/>
              <a:buAutoNum type="arabicPeriod"/>
            </a:pPr>
            <a:endParaRPr lang="en-US" b="1" dirty="0"/>
          </a:p>
          <a:p>
            <a:pPr marL="973137" lvl="2" indent="0">
              <a:buNone/>
            </a:pPr>
            <a:r>
              <a:rPr lang="en-US" sz="2200" b="1" dirty="0">
                <a:solidFill>
                  <a:schemeClr val="accent1">
                    <a:lumMod val="50000"/>
                  </a:schemeClr>
                </a:solidFill>
              </a:rPr>
              <a:t>1.1</a:t>
            </a:r>
            <a:r>
              <a:rPr lang="en-US" sz="2800" b="1" dirty="0"/>
              <a:t> </a:t>
            </a:r>
            <a:r>
              <a:rPr lang="en-US" sz="2400" b="1" dirty="0"/>
              <a:t>   </a:t>
            </a:r>
          </a:p>
          <a:p>
            <a:pPr lvl="1">
              <a:buFont typeface="Palatino Linotype" panose="02040502050505030304" pitchFamily="18" charset="0"/>
              <a:buChar char="−"/>
            </a:pPr>
            <a:endParaRPr lang="en-US" b="1" dirty="0"/>
          </a:p>
          <a:p>
            <a:pPr marL="393192" lvl="1" indent="0">
              <a:buNone/>
            </a:pPr>
            <a:endParaRPr lang="en-US" b="1" dirty="0" smtClean="0"/>
          </a:p>
          <a:p>
            <a:pPr lvl="1">
              <a:buFont typeface="Palatino Linotype" panose="02040502050505030304" pitchFamily="18" charset="0"/>
              <a:buChar char="−"/>
            </a:pPr>
            <a:r>
              <a:rPr lang="en-US" dirty="0" smtClean="0"/>
              <a:t>This </a:t>
            </a:r>
            <a:r>
              <a:rPr lang="en-US" dirty="0"/>
              <a:t>metric gives us an idea of the total tests executed compared to the total number of tests to be run.  It is usually presented as a percentage value</a:t>
            </a:r>
            <a:endParaRPr lang="en-US" b="1" dirty="0"/>
          </a:p>
          <a:p>
            <a:pPr lvl="1">
              <a:buFont typeface="Palatino Linotype" panose="02040502050505030304" pitchFamily="18" charset="0"/>
              <a:buChar char="−"/>
            </a:pPr>
            <a:endParaRPr lang="en-US" dirty="0"/>
          </a:p>
        </p:txBody>
      </p:sp>
      <p:pic>
        <p:nvPicPr>
          <p:cNvPr id="4100" name="Picture 29" descr="test metrics - test execution coverage">
            <a:hlinkClick r:id="rId2"/>
            <a:extLst>
              <a:ext uri="{FF2B5EF4-FFF2-40B4-BE49-F238E27FC236}">
                <a16:creationId xmlns:a16="http://schemas.microsoft.com/office/drawing/2014/main" id="{5FDA12E8-9B04-42B4-B54E-850814CC09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159" y="2661761"/>
            <a:ext cx="5076019" cy="1339533"/>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43589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Fundamental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Derivative Metrics:</a:t>
            </a:r>
          </a:p>
          <a:p>
            <a:pPr marL="850392" lvl="1" indent="-457200">
              <a:buFont typeface="+mj-lt"/>
              <a:buAutoNum type="arabicPeriod"/>
            </a:pPr>
            <a:r>
              <a:rPr lang="en-US" b="1" dirty="0"/>
              <a:t>Test </a:t>
            </a:r>
            <a:r>
              <a:rPr lang="en-US" b="1" dirty="0">
                <a:solidFill>
                  <a:srgbClr val="00B050"/>
                </a:solidFill>
              </a:rPr>
              <a:t>Coverage</a:t>
            </a:r>
            <a:r>
              <a:rPr lang="en-US" b="1" dirty="0"/>
              <a:t> Metrics: </a:t>
            </a:r>
          </a:p>
          <a:p>
            <a:pPr marL="393192" lvl="1" indent="0">
              <a:buNone/>
            </a:pPr>
            <a:endParaRPr lang="en-US" b="1" dirty="0"/>
          </a:p>
          <a:p>
            <a:pPr marL="849313" lvl="1" indent="0">
              <a:buNone/>
            </a:pPr>
            <a:r>
              <a:rPr lang="en-US" sz="2200" b="1" dirty="0">
                <a:solidFill>
                  <a:schemeClr val="accent1">
                    <a:lumMod val="50000"/>
                  </a:schemeClr>
                </a:solidFill>
              </a:rPr>
              <a:t>1.2</a:t>
            </a:r>
          </a:p>
          <a:p>
            <a:pPr marL="393192" lvl="1" indent="0">
              <a:buNone/>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smtClean="0"/>
              <a:t>This </a:t>
            </a:r>
            <a:r>
              <a:rPr lang="en-US" dirty="0"/>
              <a:t>metric gives us an idea on the percentage of the requirements that have been covered in our testing compared to the total number of requirements </a:t>
            </a:r>
            <a:endParaRPr lang="en-US" b="1" dirty="0"/>
          </a:p>
          <a:p>
            <a:pPr lvl="1">
              <a:buFont typeface="Palatino Linotype" panose="02040502050505030304" pitchFamily="18" charset="0"/>
              <a:buChar char="−"/>
            </a:pPr>
            <a:endParaRPr lang="en-US" dirty="0"/>
          </a:p>
        </p:txBody>
      </p:sp>
      <p:pic>
        <p:nvPicPr>
          <p:cNvPr id="6" name="Picture 5" descr="test metrics - requirements coverage">
            <a:hlinkClick r:id="rId2"/>
            <a:extLst>
              <a:ext uri="{FF2B5EF4-FFF2-40B4-BE49-F238E27FC236}">
                <a16:creationId xmlns:a16="http://schemas.microsoft.com/office/drawing/2014/main" id="{229B55A0-9EF5-48D0-B1C5-604EBA040D3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40864" y="2754117"/>
            <a:ext cx="5251704" cy="1221596"/>
          </a:xfrm>
          <a:prstGeom prst="rect">
            <a:avLst/>
          </a:prstGeom>
          <a:noFill/>
          <a:ln>
            <a:noFill/>
          </a:ln>
        </p:spPr>
      </p:pic>
      <p:sp>
        <p:nvSpPr>
          <p:cNvPr id="4" name="Slide Number Placeholder 3"/>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57353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Fundamental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fontScale="85000" lnSpcReduction="20000"/>
          </a:bodyPr>
          <a:lstStyle/>
          <a:p>
            <a:pPr>
              <a:spcAft>
                <a:spcPts val="600"/>
              </a:spcAft>
            </a:pPr>
            <a:r>
              <a:rPr lang="en-US" b="1" dirty="0"/>
              <a:t>Major Derivative Metrics:</a:t>
            </a:r>
          </a:p>
          <a:p>
            <a:pPr marL="850392" lvl="1" indent="-457200">
              <a:lnSpc>
                <a:spcPct val="120000"/>
              </a:lnSpc>
              <a:spcBef>
                <a:spcPts val="0"/>
              </a:spcBef>
              <a:buFont typeface="+mj-lt"/>
              <a:buAutoNum type="arabicPeriod" startAt="2"/>
            </a:pPr>
            <a:r>
              <a:rPr lang="en-US" sz="2500" b="1" dirty="0"/>
              <a:t>Test </a:t>
            </a:r>
            <a:r>
              <a:rPr lang="en-US" sz="2500" b="1" dirty="0">
                <a:solidFill>
                  <a:srgbClr val="00B050"/>
                </a:solidFill>
              </a:rPr>
              <a:t>Effectiveness</a:t>
            </a:r>
            <a:r>
              <a:rPr lang="en-US" sz="2500" b="1" dirty="0"/>
              <a:t> Metrics: </a:t>
            </a:r>
            <a:r>
              <a:rPr lang="en-US" sz="2500" dirty="0"/>
              <a:t>Test effectiveness answers, </a:t>
            </a:r>
            <a:r>
              <a:rPr lang="en-US" sz="2500" i="1" dirty="0"/>
              <a:t>“How good were the tests?” </a:t>
            </a:r>
            <a:r>
              <a:rPr lang="en-US" sz="2500" dirty="0"/>
              <a:t>or </a:t>
            </a:r>
            <a:r>
              <a:rPr lang="en-US" sz="2500" i="1" dirty="0"/>
              <a:t>“Are we running high value test cases?” </a:t>
            </a:r>
            <a:r>
              <a:rPr lang="en-US" sz="2500" dirty="0"/>
              <a:t>It is a measure of the </a:t>
            </a:r>
            <a:r>
              <a:rPr lang="en-US" sz="2500" u="sng" dirty="0"/>
              <a:t>bug-finding ability </a:t>
            </a:r>
            <a:r>
              <a:rPr lang="en-US" sz="2500" dirty="0"/>
              <a:t>and quality of a test set. It can be calculated as follow:</a:t>
            </a:r>
          </a:p>
          <a:p>
            <a:pPr marL="850392" lvl="1" indent="-457200">
              <a:lnSpc>
                <a:spcPct val="110000"/>
              </a:lnSpc>
              <a:buFont typeface="+mj-lt"/>
              <a:buAutoNum type="arabicPeriod" startAt="2"/>
            </a:pPr>
            <a:endParaRPr lang="en-US" dirty="0"/>
          </a:p>
          <a:p>
            <a:pPr marL="973137" lvl="2" indent="0">
              <a:lnSpc>
                <a:spcPct val="110000"/>
              </a:lnSpc>
              <a:buNone/>
            </a:pPr>
            <a:r>
              <a:rPr lang="en-US" sz="2400" b="1" dirty="0">
                <a:solidFill>
                  <a:schemeClr val="accent1">
                    <a:lumMod val="50000"/>
                  </a:schemeClr>
                </a:solidFill>
              </a:rPr>
              <a:t>2.1  </a:t>
            </a:r>
          </a:p>
          <a:p>
            <a:pPr marL="850392" lvl="1" indent="-457200">
              <a:lnSpc>
                <a:spcPct val="110000"/>
              </a:lnSpc>
              <a:buFont typeface="+mj-lt"/>
              <a:buAutoNum type="arabicPeriod" startAt="2"/>
            </a:pPr>
            <a:endParaRPr lang="en-US" dirty="0"/>
          </a:p>
          <a:p>
            <a:pPr marL="393192" lvl="1" indent="0">
              <a:lnSpc>
                <a:spcPct val="110000"/>
              </a:lnSpc>
              <a:buNone/>
            </a:pPr>
            <a:endParaRPr lang="en-US" dirty="0"/>
          </a:p>
          <a:p>
            <a:pPr lvl="1">
              <a:lnSpc>
                <a:spcPct val="120000"/>
              </a:lnSpc>
              <a:buFont typeface="Palatino Linotype" panose="02040502050505030304" pitchFamily="18" charset="0"/>
              <a:buChar char="−"/>
            </a:pPr>
            <a:r>
              <a:rPr lang="en-US" sz="2500" dirty="0"/>
              <a:t>The higher the test effectiveness percentage, the better the test set is and the lesser the test case maintenance effort will be in the long-term.</a:t>
            </a:r>
          </a:p>
          <a:p>
            <a:pPr lvl="1">
              <a:lnSpc>
                <a:spcPct val="120000"/>
              </a:lnSpc>
              <a:buFont typeface="Palatino Linotype" panose="02040502050505030304" pitchFamily="18" charset="0"/>
              <a:buChar char="−"/>
            </a:pPr>
            <a:r>
              <a:rPr lang="en-US" sz="2500" b="1" dirty="0"/>
              <a:t>Example: </a:t>
            </a:r>
            <a:r>
              <a:rPr lang="en-US" sz="2500" dirty="0"/>
              <a:t>If for a release the test effectiveness is 80%, it means that 20% of the defects got away from the test team.</a:t>
            </a:r>
          </a:p>
          <a:p>
            <a:pPr marL="850392" lvl="1" indent="-457200">
              <a:lnSpc>
                <a:spcPct val="110000"/>
              </a:lnSpc>
              <a:buFont typeface="+mj-lt"/>
              <a:buAutoNum type="arabicPeriod" startAt="2"/>
            </a:pPr>
            <a:endParaRPr lang="en-US" dirty="0"/>
          </a:p>
          <a:p>
            <a:pPr marL="393192" lvl="1" indent="0">
              <a:buNone/>
            </a:pPr>
            <a:endParaRPr lang="en-US" dirty="0"/>
          </a:p>
        </p:txBody>
      </p:sp>
      <p:pic>
        <p:nvPicPr>
          <p:cNvPr id="5" name="Picture 4" descr="test metrics - effectiveness using defect containment efficiency ">
            <a:hlinkClick r:id="rId2"/>
            <a:extLst>
              <a:ext uri="{FF2B5EF4-FFF2-40B4-BE49-F238E27FC236}">
                <a16:creationId xmlns:a16="http://schemas.microsoft.com/office/drawing/2014/main" id="{8BA2026B-3215-4F17-A8BD-5431DFE8C29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06040" y="2810256"/>
            <a:ext cx="5422392" cy="1642872"/>
          </a:xfrm>
          <a:prstGeom prst="rect">
            <a:avLst/>
          </a:prstGeom>
          <a:noFill/>
          <a:ln>
            <a:noFill/>
          </a:ln>
        </p:spPr>
      </p:pic>
      <p:sp>
        <p:nvSpPr>
          <p:cNvPr id="4" name="Slide Number Placeholder 3"/>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855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Fundamental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lstStyle/>
          <a:p>
            <a:r>
              <a:rPr lang="en-US" b="1" dirty="0"/>
              <a:t>Major Derivative 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973138" lvl="1" indent="-282575">
              <a:tabLst>
                <a:tab pos="855663" algn="l"/>
              </a:tabLst>
            </a:pPr>
            <a:r>
              <a:rPr lang="en-US" dirty="0"/>
              <a:t>Test effort metrics will answer </a:t>
            </a:r>
            <a:r>
              <a:rPr lang="en-US" i="1" dirty="0"/>
              <a:t>“how long, how many, and how much” </a:t>
            </a:r>
            <a:r>
              <a:rPr lang="en-US" dirty="0"/>
              <a:t>questions about your </a:t>
            </a:r>
            <a:r>
              <a:rPr lang="en-US" b="1" dirty="0"/>
              <a:t>test effort</a:t>
            </a:r>
            <a:r>
              <a:rPr lang="en-US" dirty="0"/>
              <a:t>.  </a:t>
            </a:r>
          </a:p>
          <a:p>
            <a:pPr marL="973138" lvl="1" indent="-282575">
              <a:tabLst>
                <a:tab pos="855663" algn="l"/>
              </a:tabLst>
            </a:pPr>
            <a:r>
              <a:rPr lang="en-US" dirty="0"/>
              <a:t>These metrics are great to establish </a:t>
            </a:r>
            <a:r>
              <a:rPr lang="en-US" b="1" dirty="0"/>
              <a:t>baselines</a:t>
            </a:r>
            <a:r>
              <a:rPr lang="en-US" dirty="0"/>
              <a:t> for future test planning.</a:t>
            </a:r>
          </a:p>
          <a:p>
            <a:pPr marL="973138" lvl="1" indent="-282575">
              <a:tabLst>
                <a:tab pos="855663" algn="l"/>
              </a:tabLst>
            </a:pPr>
            <a:r>
              <a:rPr lang="en-US" dirty="0"/>
              <a:t>Major Effort Metrics include:</a:t>
            </a:r>
          </a:p>
          <a:p>
            <a:pPr marL="1247458" lvl="2" indent="-282575">
              <a:tabLst>
                <a:tab pos="855663" algn="l"/>
              </a:tabLst>
            </a:pPr>
            <a:r>
              <a:rPr lang="en-US" dirty="0"/>
              <a:t>Number of test runs per time, number of defects per hour, number of bugs per test, and average time to test a bug fix. </a:t>
            </a:r>
          </a:p>
          <a:p>
            <a:pPr marL="973138" lvl="1" indent="-282575">
              <a:tabLst>
                <a:tab pos="855663" algn="l"/>
              </a:tabLst>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709141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Fundamental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Derivative 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3.1 </a:t>
            </a:r>
          </a:p>
          <a:p>
            <a:pPr marL="393192" lvl="1" indent="0">
              <a:buNone/>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a:t>This metric gives us an idea on the number of test runs over a certain period of time. (i.e. 30 tests per one day) </a:t>
            </a:r>
            <a:endParaRPr lang="en-US" b="1" dirty="0"/>
          </a:p>
          <a:p>
            <a:pPr lvl="1">
              <a:buFont typeface="Palatino Linotype" panose="02040502050505030304" pitchFamily="18" charset="0"/>
              <a:buChar char="−"/>
            </a:pPr>
            <a:endParaRPr lang="en-US" dirty="0"/>
          </a:p>
        </p:txBody>
      </p:sp>
      <p:pic>
        <p:nvPicPr>
          <p:cNvPr id="2050" name="Picture 2" descr="test metrics - tests run per time period">
            <a:extLst>
              <a:ext uri="{FF2B5EF4-FFF2-40B4-BE49-F238E27FC236}">
                <a16:creationId xmlns:a16="http://schemas.microsoft.com/office/drawing/2014/main" id="{B924D900-3C74-4DCF-86E1-7C9F39940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9153" y="2665667"/>
            <a:ext cx="5001767" cy="109582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1709478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Fundamental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Derivative 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3.2 </a:t>
            </a:r>
          </a:p>
          <a:p>
            <a:pPr marL="1306513" lvl="1" indent="-457200">
              <a:buFont typeface="+mj-lt"/>
              <a:buAutoNum type="alphaLcParenR" startAt="3"/>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a:t>This metric provides information about the rate of finding defects by showing the number of detected defects per test hour. </a:t>
            </a:r>
            <a:endParaRPr lang="en-US" b="1" dirty="0"/>
          </a:p>
          <a:p>
            <a:pPr lvl="1">
              <a:buFont typeface="Palatino Linotype" panose="02040502050505030304" pitchFamily="18" charset="0"/>
              <a:buChar char="−"/>
            </a:pPr>
            <a:endParaRPr lang="en-US" dirty="0"/>
          </a:p>
        </p:txBody>
      </p:sp>
      <p:pic>
        <p:nvPicPr>
          <p:cNvPr id="5122" name="Picture 2" descr="test metrics - defects per test hour">
            <a:extLst>
              <a:ext uri="{FF2B5EF4-FFF2-40B4-BE49-F238E27FC236}">
                <a16:creationId xmlns:a16="http://schemas.microsoft.com/office/drawing/2014/main" id="{D0021D53-BDBC-4C64-B744-3586CEC611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865" y="2643318"/>
            <a:ext cx="6108191" cy="1513424"/>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221981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Fundamental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Derivative 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3.3</a:t>
            </a:r>
          </a:p>
          <a:p>
            <a:pPr marL="393192" lvl="1" indent="0">
              <a:buNone/>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smtClean="0"/>
              <a:t>This </a:t>
            </a:r>
            <a:r>
              <a:rPr lang="en-US" dirty="0"/>
              <a:t>metric gives an estimation for the number of defects found in one test. This </a:t>
            </a:r>
            <a:r>
              <a:rPr lang="en-US" dirty="0" smtClean="0"/>
              <a:t>is calculated </a:t>
            </a:r>
            <a:r>
              <a:rPr lang="en-US" dirty="0"/>
              <a:t>by dividing the total number of defects over the total number of conducted tests. </a:t>
            </a:r>
            <a:endParaRPr lang="en-US" b="1" dirty="0"/>
          </a:p>
          <a:p>
            <a:pPr lvl="1">
              <a:buFont typeface="Palatino Linotype" panose="02040502050505030304" pitchFamily="18" charset="0"/>
              <a:buChar char="−"/>
            </a:pPr>
            <a:endParaRPr lang="en-US" dirty="0"/>
          </a:p>
        </p:txBody>
      </p:sp>
      <p:pic>
        <p:nvPicPr>
          <p:cNvPr id="3076" name="Picture 4" descr="test metrics - bugs per test">
            <a:extLst>
              <a:ext uri="{FF2B5EF4-FFF2-40B4-BE49-F238E27FC236}">
                <a16:creationId xmlns:a16="http://schemas.microsoft.com/office/drawing/2014/main" id="{4F1DD3DF-1C9F-48EB-A201-B94990B60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5040" y="2417064"/>
            <a:ext cx="5327904" cy="166634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148375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Metrics</a:t>
            </a:r>
          </a:p>
          <a:p>
            <a:r>
              <a:rPr lang="en-US" dirty="0"/>
              <a:t>Interview Questions and </a:t>
            </a:r>
            <a:r>
              <a:rPr lang="en-US" dirty="0" smtClean="0"/>
              <a:t>Answers</a:t>
            </a:r>
          </a:p>
          <a:p>
            <a:r>
              <a:rPr lang="en-US" dirty="0"/>
              <a:t>Software Quality Assurance </a:t>
            </a:r>
            <a:endParaRPr lang="en-US" dirty="0" smtClean="0"/>
          </a:p>
          <a:p>
            <a:r>
              <a:rPr lang="en-US" dirty="0"/>
              <a:t>Coding and Testing </a:t>
            </a:r>
            <a:r>
              <a:rPr lang="en-US" dirty="0" smtClean="0"/>
              <a:t>Tools</a:t>
            </a:r>
          </a:p>
          <a:p>
            <a:r>
              <a:rPr lang="en-US" dirty="0"/>
              <a:t>Professional Ethics</a:t>
            </a:r>
          </a:p>
        </p:txBody>
      </p:sp>
      <p:sp>
        <p:nvSpPr>
          <p:cNvPr id="4" name="Slide Number Placeholder 3"/>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20481488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Fundamental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a:xfrm>
            <a:off x="838200" y="1825624"/>
            <a:ext cx="10515600" cy="4748911"/>
          </a:xfrm>
        </p:spPr>
        <p:txBody>
          <a:bodyPr>
            <a:normAutofit/>
          </a:bodyPr>
          <a:lstStyle/>
          <a:p>
            <a:r>
              <a:rPr lang="en-US" b="1" dirty="0"/>
              <a:t>Major Derivative 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849313" lvl="1" indent="0">
              <a:buNone/>
            </a:pPr>
            <a:endParaRPr lang="en-US" sz="2000" b="1" dirty="0" smtClean="0">
              <a:solidFill>
                <a:schemeClr val="accent1">
                  <a:lumMod val="50000"/>
                </a:schemeClr>
              </a:solidFill>
            </a:endParaRPr>
          </a:p>
          <a:p>
            <a:pPr marL="849313" lvl="1" indent="0">
              <a:buNone/>
            </a:pPr>
            <a:r>
              <a:rPr lang="en-US" sz="2000" b="1" dirty="0" smtClean="0">
                <a:solidFill>
                  <a:schemeClr val="accent1">
                    <a:lumMod val="50000"/>
                  </a:schemeClr>
                </a:solidFill>
              </a:rPr>
              <a:t>3.4  </a:t>
            </a:r>
            <a:endParaRPr lang="en-US" sz="2000" b="1" dirty="0">
              <a:solidFill>
                <a:schemeClr val="accent1">
                  <a:lumMod val="50000"/>
                </a:schemeClr>
              </a:solidFill>
            </a:endParaRPr>
          </a:p>
          <a:p>
            <a:pPr marL="393192" lvl="1" indent="0">
              <a:buNone/>
            </a:pPr>
            <a:endParaRPr lang="en-US" b="1" dirty="0"/>
          </a:p>
          <a:p>
            <a:pPr lvl="1">
              <a:buFont typeface="Palatino Linotype" panose="02040502050505030304" pitchFamily="18" charset="0"/>
              <a:buChar char="−"/>
            </a:pPr>
            <a:r>
              <a:rPr lang="en-US" dirty="0" smtClean="0"/>
              <a:t>This </a:t>
            </a:r>
            <a:r>
              <a:rPr lang="en-US" dirty="0"/>
              <a:t>metric presents the average time required to test a bug fix. </a:t>
            </a:r>
          </a:p>
          <a:p>
            <a:pPr lvl="1">
              <a:buFont typeface="Palatino Linotype" panose="02040502050505030304" pitchFamily="18" charset="0"/>
              <a:buChar char="−"/>
            </a:pPr>
            <a:endParaRPr lang="en-US" b="1" dirty="0" smtClean="0"/>
          </a:p>
          <a:p>
            <a:pPr lvl="1">
              <a:buFont typeface="Palatino Linotype" panose="02040502050505030304" pitchFamily="18" charset="0"/>
              <a:buChar char="−"/>
            </a:pPr>
            <a:r>
              <a:rPr lang="en-US" b="1" dirty="0" smtClean="0"/>
              <a:t>Example</a:t>
            </a:r>
            <a:r>
              <a:rPr lang="en-US" b="1" dirty="0"/>
              <a:t>: </a:t>
            </a:r>
          </a:p>
          <a:p>
            <a:pPr marL="393192" lvl="1" indent="0">
              <a:buNone/>
            </a:pPr>
            <a:r>
              <a:rPr lang="en-US" dirty="0"/>
              <a:t>    </a:t>
            </a:r>
            <a:r>
              <a:rPr lang="en-US" sz="2000" dirty="0"/>
              <a:t>Average time to </a:t>
            </a:r>
            <a:br>
              <a:rPr lang="en-US" sz="2000" dirty="0"/>
            </a:br>
            <a:r>
              <a:rPr lang="en-US" sz="2000" dirty="0"/>
              <a:t>    test a defect fix= </a:t>
            </a:r>
            <a:br>
              <a:rPr lang="en-US" sz="2000" dirty="0"/>
            </a:br>
            <a:r>
              <a:rPr lang="en-US" sz="2000" dirty="0"/>
              <a:t>     4/3 = 1.3 defects per day</a:t>
            </a:r>
            <a:endParaRPr lang="en-US" sz="2000" b="1" dirty="0"/>
          </a:p>
          <a:p>
            <a:pPr lvl="1">
              <a:buFont typeface="Palatino Linotype" panose="02040502050505030304" pitchFamily="18" charset="0"/>
              <a:buChar char="−"/>
            </a:pPr>
            <a:endParaRPr lang="en-US" dirty="0"/>
          </a:p>
        </p:txBody>
      </p:sp>
      <p:pic>
        <p:nvPicPr>
          <p:cNvPr id="4108" name="Picture 12" descr="test metrics - time to test a bug">
            <a:extLst>
              <a:ext uri="{FF2B5EF4-FFF2-40B4-BE49-F238E27FC236}">
                <a16:creationId xmlns:a16="http://schemas.microsoft.com/office/drawing/2014/main" id="{51B3F2D5-9D55-4107-B529-2746F56F2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1720" y="2380488"/>
            <a:ext cx="5486400" cy="1332790"/>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10" name="Table 9">
            <a:extLst>
              <a:ext uri="{FF2B5EF4-FFF2-40B4-BE49-F238E27FC236}">
                <a16:creationId xmlns:a16="http://schemas.microsoft.com/office/drawing/2014/main" id="{35C4F1C2-22D6-4BD6-AA3C-BD5A5ABFCA7F}"/>
              </a:ext>
            </a:extLst>
          </p:cNvPr>
          <p:cNvGraphicFramePr>
            <a:graphicFrameLocks noGrp="1"/>
          </p:cNvGraphicFramePr>
          <p:nvPr>
            <p:extLst>
              <p:ext uri="{D42A27DB-BD31-4B8C-83A1-F6EECF244321}">
                <p14:modId xmlns:p14="http://schemas.microsoft.com/office/powerpoint/2010/main" val="3088997055"/>
              </p:ext>
            </p:extLst>
          </p:nvPr>
        </p:nvGraphicFramePr>
        <p:xfrm>
          <a:off x="5191100" y="4332224"/>
          <a:ext cx="5452516" cy="2123440"/>
        </p:xfrm>
        <a:graphic>
          <a:graphicData uri="http://schemas.openxmlformats.org/drawingml/2006/table">
            <a:tbl>
              <a:tblPr firstRow="1" bandRow="1">
                <a:tableStyleId>{8799B23B-EC83-4686-B30A-512413B5E67A}</a:tableStyleId>
              </a:tblPr>
              <a:tblGrid>
                <a:gridCol w="1796923">
                  <a:extLst>
                    <a:ext uri="{9D8B030D-6E8A-4147-A177-3AD203B41FA5}">
                      <a16:colId xmlns:a16="http://schemas.microsoft.com/office/drawing/2014/main" val="1441816801"/>
                    </a:ext>
                  </a:extLst>
                </a:gridCol>
                <a:gridCol w="3655593">
                  <a:extLst>
                    <a:ext uri="{9D8B030D-6E8A-4147-A177-3AD203B41FA5}">
                      <a16:colId xmlns:a16="http://schemas.microsoft.com/office/drawing/2014/main" val="2176408521"/>
                    </a:ext>
                  </a:extLst>
                </a:gridCol>
              </a:tblGrid>
              <a:tr h="370840">
                <a:tc>
                  <a:txBody>
                    <a:bodyPr/>
                    <a:lstStyle/>
                    <a:p>
                      <a:r>
                        <a:rPr lang="en-US" dirty="0"/>
                        <a:t>Defect</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between fixing the defect and retesting the fix</a:t>
                      </a:r>
                    </a:p>
                  </a:txBody>
                  <a:tcPr marL="68580" marR="68580"/>
                </a:tc>
                <a:extLst>
                  <a:ext uri="{0D108BD9-81ED-4DB2-BD59-A6C34878D82A}">
                    <a16:rowId xmlns:a16="http://schemas.microsoft.com/office/drawing/2014/main" val="2637470316"/>
                  </a:ext>
                </a:extLst>
              </a:tr>
              <a:tr h="370840">
                <a:tc>
                  <a:txBody>
                    <a:bodyPr/>
                    <a:lstStyle/>
                    <a:p>
                      <a:r>
                        <a:rPr lang="en-US" dirty="0"/>
                        <a:t>D1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day</a:t>
                      </a:r>
                    </a:p>
                  </a:txBody>
                  <a:tcPr marL="68580" marR="68580"/>
                </a:tc>
                <a:extLst>
                  <a:ext uri="{0D108BD9-81ED-4DB2-BD59-A6C34878D82A}">
                    <a16:rowId xmlns:a16="http://schemas.microsoft.com/office/drawing/2014/main" val="269511806"/>
                  </a:ext>
                </a:extLst>
              </a:tr>
              <a:tr h="370840">
                <a:tc>
                  <a:txBody>
                    <a:bodyPr/>
                    <a:lstStyle/>
                    <a:p>
                      <a:r>
                        <a:rPr lang="en-US" dirty="0"/>
                        <a:t>D2</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day</a:t>
                      </a:r>
                    </a:p>
                  </a:txBody>
                  <a:tcPr marL="68580" marR="68580"/>
                </a:tc>
                <a:extLst>
                  <a:ext uri="{0D108BD9-81ED-4DB2-BD59-A6C34878D82A}">
                    <a16:rowId xmlns:a16="http://schemas.microsoft.com/office/drawing/2014/main" val="726722679"/>
                  </a:ext>
                </a:extLst>
              </a:tr>
              <a:tr h="370840">
                <a:tc>
                  <a:txBody>
                    <a:bodyPr/>
                    <a:lstStyle/>
                    <a:p>
                      <a:r>
                        <a:rPr lang="en-US" dirty="0"/>
                        <a:t>D3</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days</a:t>
                      </a:r>
                    </a:p>
                  </a:txBody>
                  <a:tcPr marL="68580" marR="68580"/>
                </a:tc>
                <a:extLst>
                  <a:ext uri="{0D108BD9-81ED-4DB2-BD59-A6C34878D82A}">
                    <a16:rowId xmlns:a16="http://schemas.microsoft.com/office/drawing/2014/main" val="3201471585"/>
                  </a:ext>
                </a:extLst>
              </a:tr>
              <a:tr h="370840">
                <a:tc>
                  <a:txBody>
                    <a:bodyPr/>
                    <a:lstStyle/>
                    <a:p>
                      <a:r>
                        <a:rPr lang="en-US" dirty="0"/>
                        <a:t>Total</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4</a:t>
                      </a:r>
                    </a:p>
                  </a:txBody>
                  <a:tcPr marL="68580" marR="68580"/>
                </a:tc>
                <a:extLst>
                  <a:ext uri="{0D108BD9-81ED-4DB2-BD59-A6C34878D82A}">
                    <a16:rowId xmlns:a16="http://schemas.microsoft.com/office/drawing/2014/main" val="1137078778"/>
                  </a:ext>
                </a:extLst>
              </a:tr>
            </a:tbl>
          </a:graphicData>
        </a:graphic>
      </p:graphicFrame>
      <p:sp>
        <p:nvSpPr>
          <p:cNvPr id="4" name="Slide Number Placeholder 3"/>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267038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Fundamental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Derivative Metrics:</a:t>
            </a:r>
          </a:p>
          <a:p>
            <a:pPr marL="850392" lvl="1" indent="-457200">
              <a:buFont typeface="+mj-lt"/>
              <a:buAutoNum type="arabicPeriod" startAt="4"/>
            </a:pPr>
            <a:r>
              <a:rPr lang="en-US" b="1" dirty="0"/>
              <a:t>Test </a:t>
            </a:r>
            <a:r>
              <a:rPr lang="en-US" b="1" dirty="0">
                <a:solidFill>
                  <a:srgbClr val="00B050"/>
                </a:solidFill>
              </a:rPr>
              <a:t>Tracking and Quality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4.1</a:t>
            </a:r>
          </a:p>
          <a:p>
            <a:pPr marL="393192" lvl="1" indent="0">
              <a:buNone/>
            </a:pPr>
            <a:endParaRPr lang="en-US" b="1" dirty="0"/>
          </a:p>
          <a:p>
            <a:pPr marL="393192" lvl="1" indent="0">
              <a:buNone/>
            </a:pPr>
            <a:endParaRPr lang="en-US" b="1" dirty="0" smtClean="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a:t>This metric gives an indication on the quality of the tested application. It shows the percentage of passed test cases in relation to the total number of executed tests.</a:t>
            </a:r>
            <a:endParaRPr lang="en-US" b="1" dirty="0"/>
          </a:p>
          <a:p>
            <a:pPr lvl="1">
              <a:buFont typeface="Palatino Linotype" panose="02040502050505030304" pitchFamily="18" charset="0"/>
              <a:buChar char="−"/>
            </a:pPr>
            <a:endParaRPr lang="en-US" dirty="0"/>
          </a:p>
        </p:txBody>
      </p:sp>
      <p:pic>
        <p:nvPicPr>
          <p:cNvPr id="6146" name="Picture 2" descr="test metrics - passed test case percentage">
            <a:extLst>
              <a:ext uri="{FF2B5EF4-FFF2-40B4-BE49-F238E27FC236}">
                <a16:creationId xmlns:a16="http://schemas.microsoft.com/office/drawing/2014/main" id="{17D19605-61D9-4E80-9E5F-D6987EE04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1616" y="2543109"/>
            <a:ext cx="5419344" cy="1599125"/>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43188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Fundamental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lnSpcReduction="10000"/>
          </a:bodyPr>
          <a:lstStyle/>
          <a:p>
            <a:r>
              <a:rPr lang="en-US" b="1" dirty="0"/>
              <a:t>Major Derivative Metrics:</a:t>
            </a:r>
          </a:p>
          <a:p>
            <a:pPr marL="850392" lvl="1" indent="-457200">
              <a:buFont typeface="+mj-lt"/>
              <a:buAutoNum type="arabicPeriod" startAt="4"/>
            </a:pPr>
            <a:r>
              <a:rPr lang="en-US" b="1" dirty="0"/>
              <a:t>Test </a:t>
            </a:r>
            <a:r>
              <a:rPr lang="en-US" b="1" dirty="0">
                <a:solidFill>
                  <a:srgbClr val="00B050"/>
                </a:solidFill>
              </a:rPr>
              <a:t>Tracking and Quality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4.2</a:t>
            </a:r>
          </a:p>
          <a:p>
            <a:pPr marL="393192" lvl="1" indent="0">
              <a:buNone/>
            </a:pPr>
            <a:endParaRPr lang="en-US" b="1" dirty="0"/>
          </a:p>
          <a:p>
            <a:pPr marL="393192" lvl="1" indent="0">
              <a:buNone/>
            </a:pPr>
            <a:endParaRPr lang="en-US" b="1" dirty="0" smtClean="0"/>
          </a:p>
          <a:p>
            <a:pPr marL="393192" lvl="1" indent="0">
              <a:buNone/>
            </a:pPr>
            <a:endParaRPr lang="en-US" b="1" dirty="0"/>
          </a:p>
          <a:p>
            <a:pPr marL="393192" lvl="1" indent="0">
              <a:buNone/>
            </a:pPr>
            <a:endParaRPr lang="en-US" b="1" dirty="0"/>
          </a:p>
          <a:p>
            <a:pPr lvl="1">
              <a:buFont typeface="Palatino Linotype" panose="02040502050505030304" pitchFamily="18" charset="0"/>
              <a:buChar char="−"/>
            </a:pPr>
            <a:r>
              <a:rPr lang="en-US" dirty="0"/>
              <a:t>This gives an indication on the quality of the tested application. It shows the percentage of failed test cases in relation to the total number of executed tests. It also gives an indication on the effectiveness of the conducted tests.  </a:t>
            </a:r>
            <a:endParaRPr lang="en-US" b="1" dirty="0"/>
          </a:p>
          <a:p>
            <a:pPr lvl="1">
              <a:buFont typeface="Palatino Linotype" panose="02040502050505030304" pitchFamily="18" charset="0"/>
              <a:buChar char="−"/>
            </a:pPr>
            <a:endParaRPr lang="en-US" dirty="0"/>
          </a:p>
        </p:txBody>
      </p:sp>
      <p:pic>
        <p:nvPicPr>
          <p:cNvPr id="8194" name="Picture 2" descr="test metrics - passed test case percentage">
            <a:extLst>
              <a:ext uri="{FF2B5EF4-FFF2-40B4-BE49-F238E27FC236}">
                <a16:creationId xmlns:a16="http://schemas.microsoft.com/office/drawing/2014/main" id="{8F104688-57C0-4DE1-BE65-26DE9FCB0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1323" y="2304386"/>
            <a:ext cx="5616254" cy="1756524"/>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2368121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Fundamental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Derivative Metrics:</a:t>
            </a:r>
          </a:p>
          <a:p>
            <a:pPr marL="850392" lvl="1" indent="-457200">
              <a:buFont typeface="+mj-lt"/>
              <a:buAutoNum type="arabicPeriod" startAt="4"/>
            </a:pPr>
            <a:r>
              <a:rPr lang="en-US" b="1" dirty="0"/>
              <a:t>Test </a:t>
            </a:r>
            <a:r>
              <a:rPr lang="en-US" b="1" dirty="0">
                <a:solidFill>
                  <a:srgbClr val="00B050"/>
                </a:solidFill>
              </a:rPr>
              <a:t>Tracking and Quality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4.3</a:t>
            </a:r>
          </a:p>
          <a:p>
            <a:pPr marL="393192" lvl="1" indent="0">
              <a:buNone/>
            </a:pPr>
            <a:endParaRPr lang="en-US" b="1" dirty="0" smtClean="0"/>
          </a:p>
          <a:p>
            <a:pPr marL="393192" lvl="1" indent="0">
              <a:buNone/>
            </a:pPr>
            <a:endParaRPr lang="en-US" b="1" dirty="0"/>
          </a:p>
          <a:p>
            <a:pPr marL="393192" lvl="1" indent="0">
              <a:buNone/>
            </a:pPr>
            <a:endParaRPr lang="en-US" b="1" dirty="0" smtClean="0"/>
          </a:p>
          <a:p>
            <a:pPr lvl="1">
              <a:buFont typeface="Palatino Linotype" panose="02040502050505030304" pitchFamily="18" charset="0"/>
              <a:buChar char="−"/>
            </a:pPr>
            <a:r>
              <a:rPr lang="en-US" dirty="0" smtClean="0"/>
              <a:t>This </a:t>
            </a:r>
            <a:r>
              <a:rPr lang="en-US" dirty="0"/>
              <a:t>metric tracks the percentage of the critical defects in relations to the total number of reported defects. </a:t>
            </a:r>
            <a:endParaRPr lang="en-US" b="1" dirty="0"/>
          </a:p>
          <a:p>
            <a:pPr lvl="1">
              <a:buFont typeface="Palatino Linotype" panose="02040502050505030304" pitchFamily="18" charset="0"/>
              <a:buChar char="−"/>
            </a:pPr>
            <a:endParaRPr lang="en-US" dirty="0"/>
          </a:p>
        </p:txBody>
      </p:sp>
      <p:pic>
        <p:nvPicPr>
          <p:cNvPr id="10242" name="Picture 2" descr="test metrics - critical defects percentage">
            <a:extLst>
              <a:ext uri="{FF2B5EF4-FFF2-40B4-BE49-F238E27FC236}">
                <a16:creationId xmlns:a16="http://schemas.microsoft.com/office/drawing/2014/main" id="{CA2D1F58-1A8D-43D6-B1C3-33C7216A8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304" y="2373634"/>
            <a:ext cx="5955792" cy="1764025"/>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132782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Fundamental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Derivative Metrics:</a:t>
            </a:r>
          </a:p>
          <a:p>
            <a:pPr marL="850392" lvl="1" indent="-457200">
              <a:buFont typeface="+mj-lt"/>
              <a:buAutoNum type="arabicPeriod" startAt="4"/>
            </a:pPr>
            <a:r>
              <a:rPr lang="en-US" b="1" dirty="0"/>
              <a:t>Test </a:t>
            </a:r>
            <a:r>
              <a:rPr lang="en-US" b="1" dirty="0">
                <a:solidFill>
                  <a:srgbClr val="00B050"/>
                </a:solidFill>
              </a:rPr>
              <a:t>Tracking and Quality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4.4</a:t>
            </a:r>
          </a:p>
          <a:p>
            <a:pPr marL="393192" lvl="1" indent="0">
              <a:buNone/>
            </a:pPr>
            <a:endParaRPr lang="en-US" b="1" dirty="0"/>
          </a:p>
          <a:p>
            <a:pPr marL="393192" lvl="1" indent="0">
              <a:buNone/>
            </a:pPr>
            <a:endParaRPr lang="en-US" b="1" dirty="0" smtClean="0"/>
          </a:p>
          <a:p>
            <a:pPr marL="393192" lvl="1" indent="0">
              <a:buNone/>
            </a:pPr>
            <a:endParaRPr lang="en-US" b="1" dirty="0"/>
          </a:p>
          <a:p>
            <a:pPr marL="393192" lvl="1" indent="0">
              <a:buNone/>
            </a:pPr>
            <a:endParaRPr lang="en-US" b="1" dirty="0"/>
          </a:p>
          <a:p>
            <a:pPr lvl="1">
              <a:buFont typeface="Palatino Linotype" panose="02040502050505030304" pitchFamily="18" charset="0"/>
              <a:buChar char="−"/>
            </a:pPr>
            <a:r>
              <a:rPr lang="en-US" dirty="0"/>
              <a:t>This metric calculates the percentage of the fixed defects in relations to the number of the reported defects. This also gives an indication on the efficiency of testing. </a:t>
            </a:r>
            <a:endParaRPr lang="en-US" b="1" dirty="0"/>
          </a:p>
          <a:p>
            <a:pPr lvl="1">
              <a:buFont typeface="Palatino Linotype" panose="02040502050505030304" pitchFamily="18" charset="0"/>
              <a:buChar char="−"/>
            </a:pPr>
            <a:endParaRPr lang="en-US" dirty="0"/>
          </a:p>
        </p:txBody>
      </p:sp>
      <p:pic>
        <p:nvPicPr>
          <p:cNvPr id="9218" name="Picture 2" descr="test metrics - fixed defects percentage">
            <a:extLst>
              <a:ext uri="{FF2B5EF4-FFF2-40B4-BE49-F238E27FC236}">
                <a16:creationId xmlns:a16="http://schemas.microsoft.com/office/drawing/2014/main" id="{0132801E-9A0A-41A1-82A6-061B1B37F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016" y="2488626"/>
            <a:ext cx="4480560" cy="140132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2104921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Fundamental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Derivative Metrics:</a:t>
            </a:r>
          </a:p>
          <a:p>
            <a:pPr marL="850392" lvl="1" indent="-457200">
              <a:buFont typeface="+mj-lt"/>
              <a:buAutoNum type="arabicPeriod" startAt="5"/>
            </a:pPr>
            <a:r>
              <a:rPr lang="en-US" b="1" dirty="0"/>
              <a:t>Test </a:t>
            </a:r>
            <a:r>
              <a:rPr lang="en-US" b="1" dirty="0">
                <a:solidFill>
                  <a:srgbClr val="00B050"/>
                </a:solidFill>
              </a:rPr>
              <a:t>Efficiency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5.1</a:t>
            </a:r>
          </a:p>
          <a:p>
            <a:pPr marL="393192" lvl="1" indent="0">
              <a:buNone/>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smtClean="0"/>
              <a:t>This </a:t>
            </a:r>
            <a:r>
              <a:rPr lang="en-US" dirty="0"/>
              <a:t>metric calculates the average time taken to repair a defect by dividing the total time taken to fix all bugs over the total number of bugs. This metric gives an indication on how efficient repairing defects is.  </a:t>
            </a:r>
            <a:endParaRPr lang="en-US" b="1" dirty="0"/>
          </a:p>
          <a:p>
            <a:pPr lvl="1">
              <a:buFont typeface="Palatino Linotype" panose="02040502050505030304" pitchFamily="18" charset="0"/>
              <a:buChar char="−"/>
            </a:pPr>
            <a:endParaRPr lang="en-US" dirty="0"/>
          </a:p>
        </p:txBody>
      </p:sp>
      <p:pic>
        <p:nvPicPr>
          <p:cNvPr id="5" name="Picture 4">
            <a:extLst>
              <a:ext uri="{FF2B5EF4-FFF2-40B4-BE49-F238E27FC236}">
                <a16:creationId xmlns:a16="http://schemas.microsoft.com/office/drawing/2014/main" id="{7C5A4BB9-D31E-47C0-BDE2-E6993B975970}"/>
              </a:ext>
            </a:extLst>
          </p:cNvPr>
          <p:cNvPicPr>
            <a:picLocks noChangeAspect="1"/>
          </p:cNvPicPr>
          <p:nvPr/>
        </p:nvPicPr>
        <p:blipFill>
          <a:blip r:embed="rId2"/>
          <a:stretch>
            <a:fillRect/>
          </a:stretch>
        </p:blipFill>
        <p:spPr>
          <a:xfrm>
            <a:off x="2319530" y="2724911"/>
            <a:ext cx="5121512" cy="886165"/>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11464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Fundamental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lstStyle/>
          <a:p>
            <a:r>
              <a:rPr lang="en-US" b="1" dirty="0"/>
              <a:t>Major Derivative Metrics:</a:t>
            </a:r>
          </a:p>
          <a:p>
            <a:pPr lvl="1">
              <a:buFont typeface="Palatino Linotype" panose="02040502050505030304" pitchFamily="18" charset="0"/>
              <a:buChar char="−"/>
            </a:pPr>
            <a:r>
              <a:rPr lang="en-US" dirty="0"/>
              <a:t>More Metrics are used to monitor the testing team productivity, Cost of testing products, etc.</a:t>
            </a:r>
          </a:p>
          <a:p>
            <a:pPr lvl="1">
              <a:buFont typeface="Palatino Linotype" panose="02040502050505030304" pitchFamily="18" charset="0"/>
              <a:buChar char="−"/>
            </a:pPr>
            <a:r>
              <a:rPr lang="en-US" dirty="0"/>
              <a:t>You can read more about testing metrics in:</a:t>
            </a:r>
          </a:p>
          <a:p>
            <a:pPr lvl="2">
              <a:buFont typeface="Palatino Linotype" panose="02040502050505030304" pitchFamily="18" charset="0"/>
              <a:buChar char="−"/>
            </a:pPr>
            <a:r>
              <a:rPr lang="en-US" dirty="0">
                <a:hlinkClick r:id="rId2"/>
              </a:rPr>
              <a:t>https://www.qasymphony.com/blog/64-test-metrics/</a:t>
            </a:r>
            <a:endParaRPr lang="en-US" dirty="0"/>
          </a:p>
          <a:p>
            <a:pPr lvl="2">
              <a:buFont typeface="Palatino Linotype" panose="02040502050505030304" pitchFamily="18" charset="0"/>
              <a:buChar char="−"/>
            </a:pPr>
            <a:r>
              <a:rPr lang="en-US" dirty="0">
                <a:hlinkClick r:id="rId3"/>
              </a:rPr>
              <a:t>https://softcrylic.com/blogs/top-25-metrics-measure-continuous-testing-process/</a:t>
            </a:r>
            <a:endParaRPr lang="en-US" dirty="0"/>
          </a:p>
          <a:p>
            <a:pPr lvl="2">
              <a:buFont typeface="Palatino Linotype" panose="02040502050505030304" pitchFamily="18" charset="0"/>
              <a:buChar char="−"/>
            </a:pPr>
            <a:r>
              <a:rPr lang="en-US" dirty="0">
                <a:hlinkClick r:id="rId4"/>
              </a:rPr>
              <a:t>https://www.getzephyr.com/resources/whitepapers/qa-metrics-value-testing-metrics-within-software-development</a:t>
            </a:r>
            <a:endParaRPr lang="en-US" dirty="0"/>
          </a:p>
          <a:p>
            <a:pPr marL="667512" lvl="2" indent="0">
              <a:buNone/>
            </a:pPr>
            <a:endParaRPr lang="en-US" dirty="0"/>
          </a:p>
          <a:p>
            <a:pPr lvl="1">
              <a:buFont typeface="Palatino Linotype" panose="02040502050505030304" pitchFamily="18" charset="0"/>
              <a:buChar char="−"/>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38122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a:t>Reliability </a:t>
            </a:r>
            <a:r>
              <a:rPr lang="en-US" dirty="0" smtClean="0"/>
              <a:t>Metrics</a:t>
            </a:r>
            <a:endParaRPr lang="en-US" dirty="0"/>
          </a:p>
        </p:txBody>
      </p:sp>
      <p:sp>
        <p:nvSpPr>
          <p:cNvPr id="34819" name="Rectangle 3"/>
          <p:cNvSpPr>
            <a:spLocks noGrp="1" noChangeArrowheads="1"/>
          </p:cNvSpPr>
          <p:nvPr>
            <p:ph type="body" idx="1"/>
          </p:nvPr>
        </p:nvSpPr>
        <p:spPr/>
        <p:txBody>
          <a:bodyPr/>
          <a:lstStyle/>
          <a:p>
            <a:r>
              <a:rPr lang="en-US" dirty="0"/>
              <a:t>Mean Time to Failure (MTTF) </a:t>
            </a:r>
          </a:p>
          <a:p>
            <a:pPr lvl="1"/>
            <a:r>
              <a:rPr lang="en-US" dirty="0"/>
              <a:t>average time between observed failures (aka MTBF) </a:t>
            </a:r>
          </a:p>
          <a:p>
            <a:r>
              <a:rPr lang="en-US" dirty="0"/>
              <a:t>Availability = MTBF / (MTBF+MTTR)</a:t>
            </a:r>
          </a:p>
          <a:p>
            <a:pPr lvl="1"/>
            <a:r>
              <a:rPr lang="en-US" dirty="0"/>
              <a:t>MTBF = Mean Time Between Failure</a:t>
            </a:r>
          </a:p>
          <a:p>
            <a:pPr lvl="1"/>
            <a:r>
              <a:rPr lang="en-US" dirty="0"/>
              <a:t>MTTR = Mean Time to Repair</a:t>
            </a:r>
          </a:p>
          <a:p>
            <a:r>
              <a:rPr lang="en-US" dirty="0"/>
              <a:t>Reliability = MTBF / (1+MTBF)</a:t>
            </a:r>
          </a:p>
        </p:txBody>
      </p:sp>
      <p:sp>
        <p:nvSpPr>
          <p:cNvPr id="2" name="Slide Number Placeholder 1"/>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2600163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Cumulative Test Time</a:t>
            </a:r>
            <a:endParaRPr lang="en-US" dirty="0"/>
          </a:p>
        </p:txBody>
      </p:sp>
      <p:sp>
        <p:nvSpPr>
          <p:cNvPr id="7171" name="Rectangle 3"/>
          <p:cNvSpPr>
            <a:spLocks noGrp="1" noChangeArrowheads="1"/>
          </p:cNvSpPr>
          <p:nvPr>
            <p:ph type="body" idx="1"/>
          </p:nvPr>
        </p:nvSpPr>
        <p:spPr/>
        <p:txBody>
          <a:bodyPr/>
          <a:lstStyle/>
          <a:p>
            <a:r>
              <a:rPr lang="en-US" dirty="0" smtClean="0"/>
              <a:t>The total amount of time spent actually testing the product measured in test hours</a:t>
            </a:r>
          </a:p>
          <a:p>
            <a:r>
              <a:rPr lang="en-US" dirty="0" smtClean="0"/>
              <a:t>Provides an indication of product quality</a:t>
            </a:r>
          </a:p>
          <a:p>
            <a:r>
              <a:rPr lang="en-US" dirty="0" smtClean="0"/>
              <a:t>Is used in computing software reliability growth (the improvement in software reliability that results from correcting faults in the software)</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1217199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Test Coverage Metrics</a:t>
            </a:r>
            <a:endParaRPr lang="en-US" dirty="0"/>
          </a:p>
        </p:txBody>
      </p:sp>
      <p:sp>
        <p:nvSpPr>
          <p:cNvPr id="8195" name="Rectangle 3"/>
          <p:cNvSpPr>
            <a:spLocks noGrp="1" noChangeArrowheads="1"/>
          </p:cNvSpPr>
          <p:nvPr>
            <p:ph type="body" idx="1"/>
          </p:nvPr>
        </p:nvSpPr>
        <p:spPr/>
        <p:txBody>
          <a:bodyPr>
            <a:normAutofit fontScale="92500"/>
          </a:bodyPr>
          <a:lstStyle/>
          <a:p>
            <a:r>
              <a:rPr lang="en-US" dirty="0" smtClean="0"/>
              <a:t>Code Coverage (How much of the code is being exercised?)</a:t>
            </a:r>
          </a:p>
          <a:p>
            <a:pPr lvl="1"/>
            <a:r>
              <a:rPr lang="en-US" dirty="0" smtClean="0"/>
              <a:t>Segment coverage (percentage of segments hit)</a:t>
            </a:r>
          </a:p>
          <a:p>
            <a:pPr lvl="2"/>
            <a:r>
              <a:rPr lang="en-US" dirty="0" smtClean="0"/>
              <a:t>Every (executable) statement is in some segment</a:t>
            </a:r>
          </a:p>
          <a:p>
            <a:pPr lvl="2"/>
            <a:r>
              <a:rPr lang="en-US" dirty="0" smtClean="0"/>
              <a:t>A segment corresponds to an edge in a program’s directed graph</a:t>
            </a:r>
          </a:p>
          <a:p>
            <a:pPr lvl="2"/>
            <a:r>
              <a:rPr lang="en-US" dirty="0" smtClean="0"/>
              <a:t>Segment coverage is especially useful during unit and integration testing</a:t>
            </a:r>
          </a:p>
          <a:p>
            <a:pPr lvl="2"/>
            <a:r>
              <a:rPr lang="en-US" dirty="0" smtClean="0"/>
              <a:t>Segment coverage is cumulative</a:t>
            </a:r>
          </a:p>
          <a:p>
            <a:pPr lvl="2"/>
            <a:r>
              <a:rPr lang="en-US" dirty="0" smtClean="0"/>
              <a:t>A goal of 85% is a practical coverage value</a:t>
            </a:r>
          </a:p>
          <a:p>
            <a:pPr lvl="1"/>
            <a:r>
              <a:rPr lang="en-US" dirty="0"/>
              <a:t>Call-pair coverage (percentage of call pairs hit)</a:t>
            </a:r>
          </a:p>
          <a:p>
            <a:pPr lvl="2"/>
            <a:r>
              <a:rPr lang="en-US" dirty="0"/>
              <a:t>An interface whereby one module invokes another</a:t>
            </a:r>
          </a:p>
          <a:p>
            <a:pPr lvl="2"/>
            <a:r>
              <a:rPr lang="en-US" dirty="0"/>
              <a:t>A goal of 100% is a practical coverage value</a:t>
            </a:r>
          </a:p>
          <a:p>
            <a:r>
              <a:rPr lang="en-US" dirty="0"/>
              <a:t>Requirements coverage (Are all the </a:t>
            </a:r>
            <a:r>
              <a:rPr lang="en-US" dirty="0" smtClean="0"/>
              <a:t>product’s </a:t>
            </a:r>
            <a:r>
              <a:rPr lang="en-US" dirty="0"/>
              <a:t>features being tested?)</a:t>
            </a:r>
          </a:p>
          <a:p>
            <a:pPr lvl="1"/>
            <a:r>
              <a:rPr lang="en-US" dirty="0"/>
              <a:t>The percentage of requirements covered by at least one </a:t>
            </a:r>
            <a:r>
              <a:rPr lang="en-US" dirty="0" smtClean="0"/>
              <a:t>test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1707540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pPr>
              <a:defRPr/>
            </a:pPr>
            <a:r>
              <a:rPr lang="en-US" dirty="0">
                <a:latin typeface="Arial" charset="0"/>
                <a:ea typeface="ＭＳ Ｐゴシック" charset="0"/>
                <a:cs typeface="ＭＳ Ｐゴシック" charset="0"/>
              </a:rPr>
              <a:t>Thought for the Day</a:t>
            </a:r>
          </a:p>
        </p:txBody>
      </p:sp>
      <p:sp>
        <p:nvSpPr>
          <p:cNvPr id="19458" name="Rectangle 3"/>
          <p:cNvSpPr>
            <a:spLocks noGrp="1" noChangeArrowheads="1"/>
          </p:cNvSpPr>
          <p:nvPr>
            <p:ph type="body" idx="1"/>
          </p:nvPr>
        </p:nvSpPr>
        <p:spPr/>
        <p:txBody>
          <a:bodyPr/>
          <a:lstStyle/>
          <a:p>
            <a:r>
              <a:rPr lang="en-US" dirty="0"/>
              <a:t>“Program testing can be a very effective way to show the presence of bugs, but is hopelessly inadequate for showing their absence.” </a:t>
            </a:r>
            <a:endParaRPr lang="en-US" dirty="0" smtClean="0"/>
          </a:p>
          <a:p>
            <a:pPr algn="r"/>
            <a:r>
              <a:rPr lang="en-US" dirty="0" smtClean="0"/>
              <a:t>– Edsger Dijkstra</a:t>
            </a:r>
            <a:endParaRPr lang="en-US" dirty="0">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12070825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Quality Metrics</a:t>
            </a:r>
            <a:endParaRPr lang="en-US" dirty="0"/>
          </a:p>
        </p:txBody>
      </p:sp>
      <p:sp>
        <p:nvSpPr>
          <p:cNvPr id="10243" name="Rectangle 3"/>
          <p:cNvSpPr>
            <a:spLocks noGrp="1" noChangeArrowheads="1"/>
          </p:cNvSpPr>
          <p:nvPr>
            <p:ph type="body" idx="1"/>
          </p:nvPr>
        </p:nvSpPr>
        <p:spPr/>
        <p:txBody>
          <a:bodyPr>
            <a:normAutofit fontScale="92500" lnSpcReduction="20000"/>
          </a:bodyPr>
          <a:lstStyle/>
          <a:p>
            <a:r>
              <a:rPr lang="en-US" dirty="0" smtClean="0"/>
              <a:t>Defect removal percentage</a:t>
            </a:r>
          </a:p>
          <a:p>
            <a:pPr lvl="1"/>
            <a:r>
              <a:rPr lang="en-US" dirty="0" smtClean="0"/>
              <a:t>What percentage of known defects is fixed at release?</a:t>
            </a:r>
          </a:p>
          <a:p>
            <a:pPr lvl="1"/>
            <a:r>
              <a:rPr lang="en-US" dirty="0" smtClean="0"/>
              <a:t>[Number of bugs fixed prior to release/ Number of known bugs prior to release] x 100</a:t>
            </a:r>
          </a:p>
          <a:p>
            <a:r>
              <a:rPr lang="en-US" dirty="0" smtClean="0"/>
              <a:t>Defects reported in each baseline</a:t>
            </a:r>
          </a:p>
          <a:p>
            <a:pPr lvl="1"/>
            <a:r>
              <a:rPr lang="en-US" dirty="0" smtClean="0"/>
              <a:t>Can be used to help make decisions regarding process improvements, additional regression testing, and ultimate release of the software</a:t>
            </a:r>
          </a:p>
          <a:p>
            <a:r>
              <a:rPr lang="en-US" dirty="0"/>
              <a:t>Defect detection efficiency</a:t>
            </a:r>
          </a:p>
          <a:p>
            <a:pPr lvl="1"/>
            <a:r>
              <a:rPr lang="en-US" dirty="0"/>
              <a:t>How well are we performing </a:t>
            </a:r>
            <a:r>
              <a:rPr lang="en-US" dirty="0" smtClean="0"/>
              <a:t>testing</a:t>
            </a:r>
            <a:r>
              <a:rPr lang="en-US" dirty="0"/>
              <a:t>?</a:t>
            </a:r>
          </a:p>
          <a:p>
            <a:pPr lvl="1"/>
            <a:r>
              <a:rPr lang="en-US" dirty="0"/>
              <a:t>[Number of unique defects we find </a:t>
            </a:r>
            <a:r>
              <a:rPr lang="en-US" dirty="0" smtClean="0"/>
              <a:t>/ (</a:t>
            </a:r>
            <a:r>
              <a:rPr lang="en-US" dirty="0"/>
              <a:t>Number of unique defects we find + Number of unique defects reported by </a:t>
            </a:r>
            <a:r>
              <a:rPr lang="en-US" dirty="0" smtClean="0"/>
              <a:t>customers)</a:t>
            </a:r>
            <a:r>
              <a:rPr lang="en-US" dirty="0"/>
              <a:t>] x 100</a:t>
            </a:r>
          </a:p>
          <a:p>
            <a:pPr lvl="1"/>
            <a:r>
              <a:rPr lang="en-US" dirty="0"/>
              <a:t>Can be used to help make decisions regarding release of the final product and the degree to which your testing is similar to actual customer use</a:t>
            </a:r>
          </a:p>
          <a:p>
            <a:endParaRPr lang="en-US" dirty="0"/>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2991349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AA2E-27B0-4B83-8341-5D18A710429C}"/>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6A0B8749-E202-4616-BE29-F2376F0A164F}"/>
              </a:ext>
            </a:extLst>
          </p:cNvPr>
          <p:cNvSpPr>
            <a:spLocks noGrp="1"/>
          </p:cNvSpPr>
          <p:nvPr>
            <p:ph idx="1"/>
          </p:nvPr>
        </p:nvSpPr>
        <p:spPr/>
        <p:txBody>
          <a:bodyPr/>
          <a:lstStyle/>
          <a:p>
            <a:r>
              <a:rPr lang="en-US" dirty="0" smtClean="0"/>
              <a:t>Fundamental </a:t>
            </a:r>
            <a:r>
              <a:rPr lang="en-US" dirty="0"/>
              <a:t>test metrics are a combination of </a:t>
            </a:r>
            <a:r>
              <a:rPr lang="en-US" u="sng" dirty="0"/>
              <a:t>Base Metrics </a:t>
            </a:r>
            <a:r>
              <a:rPr lang="en-US" dirty="0"/>
              <a:t>that can then be used to produce </a:t>
            </a:r>
            <a:r>
              <a:rPr lang="en-US" u="sng" dirty="0"/>
              <a:t>Derivative Metrics</a:t>
            </a:r>
            <a:r>
              <a:rPr lang="en-US" dirty="0"/>
              <a:t>.</a:t>
            </a:r>
          </a:p>
          <a:p>
            <a:pPr lvl="1"/>
            <a:r>
              <a:rPr lang="en-US" dirty="0"/>
              <a:t>Base Metrics </a:t>
            </a:r>
            <a:r>
              <a:rPr lang="en-US" dirty="0">
                <a:sym typeface="Wingdings" panose="05000000000000000000" pitchFamily="2" charset="2"/>
              </a:rPr>
              <a:t> raw collected data</a:t>
            </a:r>
          </a:p>
          <a:p>
            <a:pPr lvl="1"/>
            <a:r>
              <a:rPr lang="en-US" dirty="0">
                <a:sym typeface="Wingdings" panose="05000000000000000000" pitchFamily="2" charset="2"/>
              </a:rPr>
              <a:t>Derivative Metrics  calculated from the base metrics </a:t>
            </a:r>
            <a:endParaRPr lang="en-US"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2968554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B39DA-D721-4078-B555-7E097467DBF9}"/>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858FA886-AE67-43DA-ADB8-75F53441645A}"/>
              </a:ext>
            </a:extLst>
          </p:cNvPr>
          <p:cNvSpPr>
            <a:spLocks noGrp="1"/>
          </p:cNvSpPr>
          <p:nvPr>
            <p:ph sz="half" idx="1"/>
          </p:nvPr>
        </p:nvSpPr>
        <p:spPr/>
        <p:txBody>
          <a:bodyPr>
            <a:normAutofit fontScale="77500" lnSpcReduction="20000"/>
          </a:bodyPr>
          <a:lstStyle/>
          <a:p>
            <a:r>
              <a:rPr lang="en-US" dirty="0"/>
              <a:t>Major Base Software Test Metrics</a:t>
            </a:r>
          </a:p>
          <a:p>
            <a:pPr lvl="1"/>
            <a:r>
              <a:rPr lang="en-US" dirty="0"/>
              <a:t>Total number of test cases</a:t>
            </a:r>
          </a:p>
          <a:p>
            <a:pPr lvl="1"/>
            <a:r>
              <a:rPr lang="en-US" dirty="0"/>
              <a:t>Number of test cases passed</a:t>
            </a:r>
          </a:p>
          <a:p>
            <a:pPr lvl="1"/>
            <a:r>
              <a:rPr lang="en-US" dirty="0"/>
              <a:t>Number of test cases failed</a:t>
            </a:r>
          </a:p>
          <a:p>
            <a:pPr lvl="1"/>
            <a:r>
              <a:rPr lang="en-US" dirty="0"/>
              <a:t>Number of test cases blocked</a:t>
            </a:r>
          </a:p>
          <a:p>
            <a:pPr lvl="1"/>
            <a:r>
              <a:rPr lang="en-US" dirty="0"/>
              <a:t>Number of defects found</a:t>
            </a:r>
          </a:p>
          <a:p>
            <a:pPr lvl="1"/>
            <a:r>
              <a:rPr lang="en-US" dirty="0"/>
              <a:t>Number of defects accepted</a:t>
            </a:r>
          </a:p>
          <a:p>
            <a:pPr lvl="1"/>
            <a:r>
              <a:rPr lang="en-US" dirty="0"/>
              <a:t>Number of defects rejected</a:t>
            </a:r>
          </a:p>
          <a:p>
            <a:pPr lvl="1"/>
            <a:r>
              <a:rPr lang="en-US" dirty="0"/>
              <a:t>Number of defects deferred</a:t>
            </a:r>
          </a:p>
          <a:p>
            <a:pPr lvl="1"/>
            <a:r>
              <a:rPr lang="en-US" dirty="0"/>
              <a:t>Number of critical defects</a:t>
            </a:r>
          </a:p>
          <a:p>
            <a:pPr lvl="1"/>
            <a:r>
              <a:rPr lang="en-US" dirty="0"/>
              <a:t>Number of planned test hours</a:t>
            </a:r>
          </a:p>
          <a:p>
            <a:pPr lvl="1"/>
            <a:r>
              <a:rPr lang="en-US" dirty="0"/>
              <a:t>Number of actual test hours</a:t>
            </a:r>
          </a:p>
          <a:p>
            <a:pPr lvl="1"/>
            <a:r>
              <a:rPr lang="en-US" dirty="0"/>
              <a:t>Number of bugs found after shipping</a:t>
            </a:r>
          </a:p>
          <a:p>
            <a:pPr lvl="1"/>
            <a:endParaRPr lang="en-US" dirty="0"/>
          </a:p>
          <a:p>
            <a:pPr lvl="2"/>
            <a:endParaRPr lang="en-US" dirty="0"/>
          </a:p>
        </p:txBody>
      </p:sp>
      <p:sp>
        <p:nvSpPr>
          <p:cNvPr id="5" name="Content Placeholder 4">
            <a:extLst>
              <a:ext uri="{FF2B5EF4-FFF2-40B4-BE49-F238E27FC236}">
                <a16:creationId xmlns:a16="http://schemas.microsoft.com/office/drawing/2014/main" id="{74EBBB24-9BCC-4146-AA7A-27CAAEE0920F}"/>
              </a:ext>
            </a:extLst>
          </p:cNvPr>
          <p:cNvSpPr>
            <a:spLocks noGrp="1"/>
          </p:cNvSpPr>
          <p:nvPr>
            <p:ph sz="half" idx="2"/>
          </p:nvPr>
        </p:nvSpPr>
        <p:spPr/>
        <p:txBody>
          <a:bodyPr>
            <a:normAutofit fontScale="77500" lnSpcReduction="20000"/>
          </a:bodyPr>
          <a:lstStyle/>
          <a:p>
            <a:r>
              <a:rPr lang="en-US" dirty="0"/>
              <a:t>Major Derivative Software Test Metrics</a:t>
            </a:r>
          </a:p>
          <a:p>
            <a:pPr lvl="1"/>
            <a:r>
              <a:rPr lang="en-US" dirty="0"/>
              <a:t>Coverage</a:t>
            </a:r>
          </a:p>
          <a:p>
            <a:pPr lvl="2"/>
            <a:r>
              <a:rPr lang="en-US" dirty="0"/>
              <a:t>Test Execution Coverage</a:t>
            </a:r>
          </a:p>
          <a:p>
            <a:pPr lvl="2"/>
            <a:r>
              <a:rPr lang="en-US" dirty="0"/>
              <a:t>Requirement Coverage</a:t>
            </a:r>
          </a:p>
          <a:p>
            <a:pPr lvl="1"/>
            <a:r>
              <a:rPr lang="en-US" dirty="0"/>
              <a:t>Effectiveness</a:t>
            </a:r>
          </a:p>
          <a:p>
            <a:pPr lvl="1"/>
            <a:r>
              <a:rPr lang="en-US" dirty="0"/>
              <a:t>Effort</a:t>
            </a:r>
          </a:p>
          <a:p>
            <a:pPr lvl="2"/>
            <a:r>
              <a:rPr lang="en-US" dirty="0"/>
              <a:t>Number of tests run per time</a:t>
            </a:r>
          </a:p>
          <a:p>
            <a:pPr lvl="2"/>
            <a:r>
              <a:rPr lang="en-US" dirty="0"/>
              <a:t>Number of defects per hour</a:t>
            </a:r>
          </a:p>
          <a:p>
            <a:pPr lvl="2"/>
            <a:r>
              <a:rPr lang="en-US" dirty="0"/>
              <a:t>Number of defects per test</a:t>
            </a:r>
          </a:p>
          <a:p>
            <a:pPr lvl="2"/>
            <a:r>
              <a:rPr lang="en-US" dirty="0"/>
              <a:t>Average time to test a bug fix</a:t>
            </a:r>
          </a:p>
          <a:p>
            <a:pPr lvl="1"/>
            <a:r>
              <a:rPr lang="en-US" dirty="0"/>
              <a:t>Quality</a:t>
            </a:r>
          </a:p>
          <a:p>
            <a:pPr lvl="2"/>
            <a:r>
              <a:rPr lang="en-US" dirty="0"/>
              <a:t>Passed test cases</a:t>
            </a:r>
          </a:p>
          <a:p>
            <a:pPr lvl="2"/>
            <a:r>
              <a:rPr lang="en-US" dirty="0"/>
              <a:t>Failed test cases</a:t>
            </a:r>
          </a:p>
          <a:p>
            <a:pPr lvl="2"/>
            <a:r>
              <a:rPr lang="en-US" dirty="0"/>
              <a:t>Critical test cases</a:t>
            </a:r>
          </a:p>
          <a:p>
            <a:pPr lvl="2"/>
            <a:r>
              <a:rPr lang="en-US" dirty="0"/>
              <a:t>Fixed Defect percentage</a:t>
            </a:r>
          </a:p>
          <a:p>
            <a:pPr lvl="1"/>
            <a:r>
              <a:rPr lang="en-US" dirty="0"/>
              <a:t>Efficiency  </a:t>
            </a:r>
          </a:p>
        </p:txBody>
      </p:sp>
      <p:sp>
        <p:nvSpPr>
          <p:cNvPr id="4" name="Slide Number Placeholder 3"/>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398435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Interview Questions and Answers</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33</a:t>
            </a:fld>
            <a:endParaRPr lang="en-US"/>
          </a:p>
        </p:txBody>
      </p:sp>
    </p:spTree>
    <p:extLst>
      <p:ext uri="{BB962C8B-B14F-4D97-AF65-F5344CB8AC3E}">
        <p14:creationId xmlns:p14="http://schemas.microsoft.com/office/powerpoint/2010/main" val="1647969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Fundamental Questions in Testing</a:t>
            </a:r>
          </a:p>
        </p:txBody>
      </p:sp>
      <p:sp>
        <p:nvSpPr>
          <p:cNvPr id="18435" name="Rectangle 3"/>
          <p:cNvSpPr>
            <a:spLocks noGrp="1" noChangeArrowheads="1"/>
          </p:cNvSpPr>
          <p:nvPr>
            <p:ph type="body" idx="1"/>
          </p:nvPr>
        </p:nvSpPr>
        <p:spPr/>
        <p:txBody>
          <a:bodyPr>
            <a:normAutofit lnSpcReduction="10000"/>
          </a:bodyPr>
          <a:lstStyle/>
          <a:p>
            <a:r>
              <a:rPr lang="en-US" dirty="0" smtClean="0"/>
              <a:t>When can we stop testing?</a:t>
            </a:r>
          </a:p>
          <a:p>
            <a:pPr lvl="1"/>
            <a:r>
              <a:rPr lang="en-US" dirty="0" smtClean="0"/>
              <a:t>Test coverage</a:t>
            </a:r>
          </a:p>
          <a:p>
            <a:r>
              <a:rPr lang="en-US" dirty="0" smtClean="0"/>
              <a:t>What should we test? </a:t>
            </a:r>
          </a:p>
          <a:p>
            <a:pPr lvl="1">
              <a:buSzPct val="100000"/>
              <a:buFont typeface="Wingdings" charset="2"/>
              <a:buChar char="ü"/>
            </a:pPr>
            <a:r>
              <a:rPr lang="en-US" dirty="0" smtClean="0"/>
              <a:t>Test generation</a:t>
            </a:r>
          </a:p>
          <a:p>
            <a:r>
              <a:rPr lang="en-US" dirty="0" smtClean="0"/>
              <a:t>Is the observed output correct?</a:t>
            </a:r>
          </a:p>
          <a:p>
            <a:pPr lvl="1">
              <a:buSzPct val="100000"/>
              <a:buFont typeface="Wingdings" charset="2"/>
              <a:buChar char="ü"/>
            </a:pPr>
            <a:r>
              <a:rPr lang="en-US" dirty="0" smtClean="0"/>
              <a:t>Test oracle</a:t>
            </a:r>
          </a:p>
          <a:p>
            <a:r>
              <a:rPr lang="en-US" dirty="0" smtClean="0"/>
              <a:t>How well did we do?</a:t>
            </a:r>
          </a:p>
          <a:p>
            <a:pPr lvl="1"/>
            <a:r>
              <a:rPr lang="en-US" dirty="0" smtClean="0"/>
              <a:t>Test efficiency</a:t>
            </a:r>
          </a:p>
          <a:p>
            <a:r>
              <a:rPr lang="en-US" dirty="0" smtClean="0"/>
              <a:t>Who should test your program?</a:t>
            </a:r>
          </a:p>
          <a:p>
            <a:pPr lvl="1">
              <a:buSzPct val="100000"/>
              <a:buFont typeface="Wingdings" charset="2"/>
              <a:buChar char="ü"/>
            </a:pPr>
            <a:r>
              <a:rPr lang="en-US" dirty="0" smtClean="0"/>
              <a:t>Independent V&amp;V</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42788045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 Questions </a:t>
            </a:r>
          </a:p>
        </p:txBody>
      </p:sp>
      <p:sp>
        <p:nvSpPr>
          <p:cNvPr id="3" name="Content Placeholder 2"/>
          <p:cNvSpPr>
            <a:spLocks noGrp="1"/>
          </p:cNvSpPr>
          <p:nvPr>
            <p:ph idx="1"/>
          </p:nvPr>
        </p:nvSpPr>
        <p:spPr/>
        <p:txBody>
          <a:bodyPr/>
          <a:lstStyle/>
          <a:p>
            <a:r>
              <a:rPr lang="en-US" sz="2000" dirty="0"/>
              <a:t>What is difference between QA, QC and Software Testing?</a:t>
            </a:r>
          </a:p>
          <a:p>
            <a:r>
              <a:rPr lang="en-US" sz="2000" dirty="0"/>
              <a:t>What is verification and validation?</a:t>
            </a:r>
          </a:p>
          <a:p>
            <a:r>
              <a:rPr lang="en-US" sz="2000" dirty="0"/>
              <a:t>Explain Branch Coverage and Decision Coverage.</a:t>
            </a:r>
          </a:p>
          <a:p>
            <a:r>
              <a:rPr lang="en-US" sz="2000" dirty="0"/>
              <a:t>What is pair-wise programming and why is it relevant to software testing?</a:t>
            </a:r>
          </a:p>
          <a:p>
            <a:pPr lvl="0"/>
            <a:r>
              <a:rPr lang="en-US" sz="2000" dirty="0"/>
              <a:t>Why is testing software using concurrent programming hard? What are races and why do they affect system testing.</a:t>
            </a:r>
          </a:p>
          <a:p>
            <a:r>
              <a:rPr lang="en-US" sz="2000" dirty="0"/>
              <a:t>Phase in detecting defect: During a software development project two similar requirements defects were detected. One was detected in the requirements phase, and the other during the implementation phase. </a:t>
            </a:r>
          </a:p>
          <a:p>
            <a:pPr lvl="0"/>
            <a:r>
              <a:rPr lang="en-US" sz="2000" dirty="0"/>
              <a:t>Why do we measure defect rates and what can they tell us? </a:t>
            </a:r>
          </a:p>
          <a:p>
            <a:r>
              <a:rPr lang="en-US" sz="2000" dirty="0"/>
              <a:t>What is Static Analysis?</a:t>
            </a:r>
          </a:p>
          <a:p>
            <a:endParaRPr lang="en-US" sz="2000"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1879289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is difference between QA, QC and Software Testing?</a:t>
            </a:r>
          </a:p>
        </p:txBody>
      </p:sp>
      <p:sp>
        <p:nvSpPr>
          <p:cNvPr id="3" name="Content Placeholder 2"/>
          <p:cNvSpPr>
            <a:spLocks noGrp="1"/>
          </p:cNvSpPr>
          <p:nvPr>
            <p:ph idx="1"/>
          </p:nvPr>
        </p:nvSpPr>
        <p:spPr/>
        <p:txBody>
          <a:bodyPr>
            <a:normAutofit/>
          </a:bodyPr>
          <a:lstStyle/>
          <a:p>
            <a:r>
              <a:rPr lang="en-US" sz="2400" b="1" dirty="0" smtClean="0"/>
              <a:t>Quality Assurance (QA)</a:t>
            </a:r>
            <a:r>
              <a:rPr lang="en-US" sz="2400" dirty="0" smtClean="0"/>
              <a:t>: QA refers to the planned and systematic way of monitoring the quality of process which is followed to produce a quality product. QA tracks the outcomes and adjusts the process to meet the expectation. QA is </a:t>
            </a:r>
            <a:r>
              <a:rPr lang="en-US" sz="2400" b="1" dirty="0" smtClean="0"/>
              <a:t>not</a:t>
            </a:r>
            <a:r>
              <a:rPr lang="en-US" sz="2400" dirty="0" smtClean="0"/>
              <a:t> </a:t>
            </a:r>
            <a:r>
              <a:rPr lang="en-US" sz="2400" u="sng" dirty="0" smtClean="0"/>
              <a:t>just</a:t>
            </a:r>
            <a:r>
              <a:rPr lang="en-US" sz="2400" dirty="0" smtClean="0"/>
              <a:t> testing.</a:t>
            </a:r>
          </a:p>
          <a:p>
            <a:r>
              <a:rPr lang="en-US" sz="2400" b="1" dirty="0" smtClean="0"/>
              <a:t>Quality Control (QC)</a:t>
            </a:r>
            <a:r>
              <a:rPr lang="en-US" sz="2400" dirty="0" smtClean="0"/>
              <a:t>: Concern with the quality of the product. QC finds the defects and suggests improvements. The process set by QA is implemented by QC. The QC is the responsibility of the tester.</a:t>
            </a:r>
          </a:p>
          <a:p>
            <a:r>
              <a:rPr lang="en-US" sz="2400" b="1" dirty="0" smtClean="0"/>
              <a:t>Software Testing</a:t>
            </a:r>
            <a:r>
              <a:rPr lang="en-US" sz="2400" dirty="0" smtClean="0"/>
              <a:t>: is the process of ensuring that product which is developed by the developer meets the user requirement. The motive to perform testing is to find the bugs and make sure that they get fixed.</a:t>
            </a:r>
            <a:endParaRPr lang="en-US" sz="2400" dirty="0"/>
          </a:p>
        </p:txBody>
      </p:sp>
      <p:sp>
        <p:nvSpPr>
          <p:cNvPr id="4" name="Slide Number Placeholder 3"/>
          <p:cNvSpPr>
            <a:spLocks noGrp="1"/>
          </p:cNvSpPr>
          <p:nvPr>
            <p:ph type="sldNum" sz="quarter" idx="12"/>
          </p:nvPr>
        </p:nvSpPr>
        <p:spPr/>
        <p:txBody>
          <a:bodyPr/>
          <a:lstStyle/>
          <a:p>
            <a:fld id="{B543A0FD-1CA6-4228-86A2-78061B4844C8}" type="slidenum">
              <a:rPr lang="en-US" smtClean="0"/>
              <a:t>36</a:t>
            </a:fld>
            <a:endParaRPr lang="en-US"/>
          </a:p>
        </p:txBody>
      </p:sp>
    </p:spTree>
    <p:extLst>
      <p:ext uri="{BB962C8B-B14F-4D97-AF65-F5344CB8AC3E}">
        <p14:creationId xmlns:p14="http://schemas.microsoft.com/office/powerpoint/2010/main" val="7997765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And Validation</a:t>
            </a:r>
            <a:endParaRPr lang="en-US" dirty="0"/>
          </a:p>
        </p:txBody>
      </p:sp>
      <p:sp>
        <p:nvSpPr>
          <p:cNvPr id="3" name="Content Placeholder 2"/>
          <p:cNvSpPr>
            <a:spLocks noGrp="1"/>
          </p:cNvSpPr>
          <p:nvPr>
            <p:ph idx="1"/>
          </p:nvPr>
        </p:nvSpPr>
        <p:spPr/>
        <p:txBody>
          <a:bodyPr/>
          <a:lstStyle/>
          <a:p>
            <a:pPr marL="0" indent="0">
              <a:buNone/>
            </a:pPr>
            <a:r>
              <a:rPr lang="en-US" dirty="0" smtClean="0"/>
              <a:t>What </a:t>
            </a:r>
            <a:r>
              <a:rPr lang="en-US" dirty="0"/>
              <a:t>is verification and validation?</a:t>
            </a:r>
          </a:p>
          <a:p>
            <a:r>
              <a:rPr lang="en-US" b="1" dirty="0"/>
              <a:t>Verification:</a:t>
            </a:r>
            <a:r>
              <a:rPr lang="en-US" dirty="0"/>
              <a:t> process of evaluating work-products of a development phase to determine whether they meet the specified requirements for that phase</a:t>
            </a:r>
            <a:r>
              <a:rPr lang="en-US" dirty="0" smtClean="0"/>
              <a:t>.</a:t>
            </a:r>
            <a:endParaRPr lang="en-US" dirty="0"/>
          </a:p>
          <a:p>
            <a:r>
              <a:rPr lang="en-US" b="1" dirty="0"/>
              <a:t>Validation:</a:t>
            </a:r>
            <a:r>
              <a:rPr lang="en-US" dirty="0"/>
              <a:t> process of evaluating software during or at the end of the development process to determine whether it </a:t>
            </a:r>
            <a:r>
              <a:rPr lang="en-US" dirty="0" smtClean="0"/>
              <a:t>meets specified </a:t>
            </a:r>
            <a:r>
              <a:rPr lang="en-US" dirty="0"/>
              <a:t>requirements.</a:t>
            </a:r>
          </a:p>
        </p:txBody>
      </p:sp>
      <p:sp>
        <p:nvSpPr>
          <p:cNvPr id="4" name="Slide Number Placeholder 3"/>
          <p:cNvSpPr>
            <a:spLocks noGrp="1"/>
          </p:cNvSpPr>
          <p:nvPr>
            <p:ph type="sldNum" sz="quarter" idx="12"/>
          </p:nvPr>
        </p:nvSpPr>
        <p:spPr/>
        <p:txBody>
          <a:bodyPr/>
          <a:lstStyle/>
          <a:p>
            <a:fld id="{B543A0FD-1CA6-4228-86A2-78061B4844C8}" type="slidenum">
              <a:rPr lang="en-US" smtClean="0"/>
              <a:t>37</a:t>
            </a:fld>
            <a:endParaRPr lang="en-US"/>
          </a:p>
        </p:txBody>
      </p:sp>
    </p:spTree>
    <p:extLst>
      <p:ext uri="{BB962C8B-B14F-4D97-AF65-F5344CB8AC3E}">
        <p14:creationId xmlns:p14="http://schemas.microsoft.com/office/powerpoint/2010/main" val="31917005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Branch Coverage and Decision Coverage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Explain Branch Coverage and Decision Coverage.</a:t>
            </a:r>
          </a:p>
          <a:p>
            <a:r>
              <a:rPr lang="en-US" b="1" dirty="0" smtClean="0"/>
              <a:t>Branch </a:t>
            </a:r>
            <a:r>
              <a:rPr lang="en-US" b="1" dirty="0"/>
              <a:t>Coverage </a:t>
            </a:r>
            <a:r>
              <a:rPr lang="en-US" dirty="0"/>
              <a:t>is testing performed in order to ensure that every branch of the software is executed </a:t>
            </a:r>
            <a:r>
              <a:rPr lang="en-US" dirty="0" smtClean="0"/>
              <a:t>at least </a:t>
            </a:r>
            <a:r>
              <a:rPr lang="en-US" dirty="0"/>
              <a:t>once</a:t>
            </a:r>
            <a:r>
              <a:rPr lang="en-US" dirty="0" smtClean="0"/>
              <a:t>. </a:t>
            </a:r>
            <a:r>
              <a:rPr lang="en-US" dirty="0"/>
              <a:t>To perform the Branch coverage testing we take the help of the Control Flow Graph. </a:t>
            </a:r>
          </a:p>
          <a:p>
            <a:r>
              <a:rPr lang="en-US" b="1" dirty="0" smtClean="0"/>
              <a:t>Decision </a:t>
            </a:r>
            <a:r>
              <a:rPr lang="en-US" b="1" dirty="0"/>
              <a:t>coverage </a:t>
            </a:r>
            <a:r>
              <a:rPr lang="en-US" dirty="0"/>
              <a:t>testing ensures that every decision taking statement is executed </a:t>
            </a:r>
            <a:r>
              <a:rPr lang="en-US" dirty="0" smtClean="0"/>
              <a:t>at least </a:t>
            </a:r>
            <a:r>
              <a:rPr lang="en-US" dirty="0"/>
              <a:t>once</a:t>
            </a:r>
            <a:r>
              <a:rPr lang="en-US" dirty="0" smtClean="0"/>
              <a:t>.</a:t>
            </a:r>
            <a:endParaRPr lang="en-US" dirty="0"/>
          </a:p>
          <a:p>
            <a:r>
              <a:rPr lang="en-US" dirty="0" smtClean="0"/>
              <a:t>Both </a:t>
            </a:r>
            <a:r>
              <a:rPr lang="en-US" dirty="0"/>
              <a:t>decision and branch coverage testing is done to ensure the tester that no branch and decision taking </a:t>
            </a:r>
            <a:r>
              <a:rPr lang="en-US" dirty="0" smtClean="0"/>
              <a:t>statement </a:t>
            </a:r>
            <a:r>
              <a:rPr lang="en-US" dirty="0"/>
              <a:t>will </a:t>
            </a:r>
            <a:r>
              <a:rPr lang="en-US" dirty="0" smtClean="0"/>
              <a:t>lead </a:t>
            </a:r>
            <a:r>
              <a:rPr lang="en-US" dirty="0"/>
              <a:t>to failure of the software</a:t>
            </a:r>
            <a:r>
              <a:rPr lang="en-US" dirty="0" smtClean="0"/>
              <a:t>.</a:t>
            </a:r>
            <a:endParaRPr lang="en-US" dirty="0"/>
          </a:p>
          <a:p>
            <a:r>
              <a:rPr lang="en-US" dirty="0" smtClean="0"/>
              <a:t>To </a:t>
            </a:r>
            <a:r>
              <a:rPr lang="en-US" dirty="0"/>
              <a:t>Calculate Branch Coverage:</a:t>
            </a:r>
          </a:p>
          <a:p>
            <a:pPr lvl="1"/>
            <a:r>
              <a:rPr lang="en-US" b="1" dirty="0"/>
              <a:t>Branch Coverage = Tested Decision Outcomes / Total Decision Outcomes.</a:t>
            </a:r>
          </a:p>
        </p:txBody>
      </p:sp>
      <p:sp>
        <p:nvSpPr>
          <p:cNvPr id="4" name="Slide Number Placeholder 3"/>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7872907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smtClean="0"/>
              <a:t>Pair-Wise Programming</a:t>
            </a:r>
            <a:endParaRPr lang="en-US" dirty="0"/>
          </a:p>
        </p:txBody>
      </p:sp>
      <p:sp>
        <p:nvSpPr>
          <p:cNvPr id="484355" name="Rectangle 3"/>
          <p:cNvSpPr>
            <a:spLocks noGrp="1" noChangeArrowheads="1"/>
          </p:cNvSpPr>
          <p:nvPr>
            <p:ph type="body" idx="1"/>
          </p:nvPr>
        </p:nvSpPr>
        <p:spPr/>
        <p:txBody>
          <a:bodyPr>
            <a:normAutofit/>
          </a:bodyPr>
          <a:lstStyle/>
          <a:p>
            <a:pPr marL="0" indent="0">
              <a:buNone/>
            </a:pPr>
            <a:r>
              <a:rPr lang="en-US" sz="2000" dirty="0"/>
              <a:t>What is pair-wise programming and why is it relevant to software testing?</a:t>
            </a:r>
          </a:p>
          <a:p>
            <a:pPr marL="0" indent="0">
              <a:buNone/>
            </a:pPr>
            <a:r>
              <a:rPr lang="en-US" sz="2000" dirty="0"/>
              <a:t>Concept used in Extreme Programming (XP)</a:t>
            </a:r>
          </a:p>
          <a:p>
            <a:r>
              <a:rPr lang="en-US" sz="2000" dirty="0"/>
              <a:t>Coding is the key activity throughout a software project</a:t>
            </a:r>
          </a:p>
          <a:p>
            <a:r>
              <a:rPr lang="en-US" sz="2000" dirty="0"/>
              <a:t>Life cycle and behavior of complex objects defined in test cases – again in code</a:t>
            </a:r>
          </a:p>
          <a:p>
            <a:pPr lvl="0"/>
            <a:r>
              <a:rPr lang="en-US" sz="2000" dirty="0"/>
              <a:t>XP Practices</a:t>
            </a:r>
          </a:p>
          <a:p>
            <a:pPr lvl="1"/>
            <a:r>
              <a:rPr lang="en-US" sz="1900" dirty="0" smtClean="0"/>
              <a:t>Testing – programmers continuously write unit tests; customers write tests for features</a:t>
            </a:r>
          </a:p>
          <a:p>
            <a:pPr lvl="1"/>
            <a:r>
              <a:rPr lang="en-US" sz="1900" dirty="0" smtClean="0"/>
              <a:t>Pair-programming –  all production code is written with two programmers at one machine</a:t>
            </a:r>
          </a:p>
          <a:p>
            <a:pPr lvl="1"/>
            <a:r>
              <a:rPr lang="en-US" sz="1900" dirty="0" smtClean="0"/>
              <a:t>Continuous integration – integrate and build the system many times a day – every time a task is completed.</a:t>
            </a:r>
          </a:p>
          <a:p>
            <a:r>
              <a:rPr lang="en-US" sz="2000" dirty="0"/>
              <a:t>Mottos</a:t>
            </a:r>
          </a:p>
          <a:p>
            <a:pPr lvl="1"/>
            <a:r>
              <a:rPr lang="en-GB" sz="1800" dirty="0"/>
              <a:t>Communicate intensively</a:t>
            </a:r>
          </a:p>
          <a:p>
            <a:pPr lvl="1"/>
            <a:r>
              <a:rPr lang="en-GB" sz="1800" dirty="0"/>
              <a:t>Test a bit, code a bit, test a bit more</a:t>
            </a:r>
          </a:p>
          <a:p>
            <a:endParaRPr lang="en-US" dirty="0" smtClean="0"/>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2159665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Metrics</a:t>
            </a:r>
            <a:endParaRPr lang="en-US" dirty="0"/>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3524582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Static Analysis?</a:t>
            </a:r>
            <a:endParaRPr lang="en-US" dirty="0"/>
          </a:p>
        </p:txBody>
      </p:sp>
      <p:sp>
        <p:nvSpPr>
          <p:cNvPr id="3" name="Content Placeholder 2"/>
          <p:cNvSpPr>
            <a:spLocks noGrp="1"/>
          </p:cNvSpPr>
          <p:nvPr>
            <p:ph idx="1"/>
          </p:nvPr>
        </p:nvSpPr>
        <p:spPr/>
        <p:txBody>
          <a:bodyPr/>
          <a:lstStyle/>
          <a:p>
            <a:r>
              <a:rPr lang="en-US" dirty="0" smtClean="0"/>
              <a:t>The term "static analysis" is conflated, but here we use it to mean a collection of algorithms and techniques used to analyze source code in order to automatically find bugs. </a:t>
            </a:r>
          </a:p>
          <a:p>
            <a:r>
              <a:rPr lang="en-US" dirty="0" smtClean="0"/>
              <a:t>The idea is similar in spirit to compiler warnings (which can be useful for finding coding errors) but to take that idea a step further and find bugs that are traditionally found using run-time debugging techniques such as testing.</a:t>
            </a:r>
          </a:p>
          <a:p>
            <a:r>
              <a:rPr lang="en-US" dirty="0" smtClean="0"/>
              <a:t>Static analysis bug-finding tools have evolved over the last several decades from basic syntactic checkers to those that find deep bugs by reasoning about the semantics of code.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3861139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dirty="0"/>
              <a:t>Defect Costs</a:t>
            </a:r>
          </a:p>
        </p:txBody>
      </p:sp>
      <p:sp>
        <p:nvSpPr>
          <p:cNvPr id="5124" name="Rectangle 3"/>
          <p:cNvSpPr>
            <a:spLocks noGrp="1" noChangeArrowheads="1"/>
          </p:cNvSpPr>
          <p:nvPr>
            <p:ph type="body" idx="1"/>
          </p:nvPr>
        </p:nvSpPr>
        <p:spPr>
          <a:xfrm>
            <a:off x="921390" y="1319509"/>
            <a:ext cx="9649073" cy="1665714"/>
          </a:xfrm>
        </p:spPr>
        <p:txBody>
          <a:bodyPr>
            <a:normAutofit/>
          </a:bodyPr>
          <a:lstStyle/>
          <a:p>
            <a:pPr eaLnBrk="1" hangingPunct="1">
              <a:lnSpc>
                <a:spcPct val="90000"/>
              </a:lnSpc>
              <a:buFontTx/>
              <a:buNone/>
            </a:pPr>
            <a:r>
              <a:rPr lang="en-US" sz="2000" dirty="0"/>
              <a:t>Questions:</a:t>
            </a:r>
          </a:p>
          <a:p>
            <a:pPr lvl="1"/>
            <a:r>
              <a:rPr lang="en-US" dirty="0"/>
              <a:t>When you find one, how much will it cost to fix?</a:t>
            </a:r>
          </a:p>
          <a:p>
            <a:pPr lvl="2"/>
            <a:r>
              <a:rPr lang="en-US" dirty="0"/>
              <a:t>How much depends on when the </a:t>
            </a:r>
            <a:r>
              <a:rPr lang="en-US" dirty="0" smtClean="0"/>
              <a:t>defect </a:t>
            </a:r>
            <a:r>
              <a:rPr lang="en-US" dirty="0"/>
              <a:t>was created vs. when you found it?</a:t>
            </a:r>
          </a:p>
          <a:p>
            <a:pPr lvl="1"/>
            <a:r>
              <a:rPr lang="en-US" dirty="0"/>
              <a:t>Just how many do you think are in there to start with?!</a:t>
            </a:r>
          </a:p>
        </p:txBody>
      </p:sp>
      <p:grpSp>
        <p:nvGrpSpPr>
          <p:cNvPr id="5125" name="Group 16"/>
          <p:cNvGrpSpPr>
            <a:grpSpLocks/>
          </p:cNvGrpSpPr>
          <p:nvPr/>
        </p:nvGrpSpPr>
        <p:grpSpPr bwMode="auto">
          <a:xfrm>
            <a:off x="1478280" y="2876304"/>
            <a:ext cx="7315200" cy="1828800"/>
            <a:chOff x="228600" y="2590800"/>
            <a:chExt cx="8305800" cy="2560638"/>
          </a:xfrm>
        </p:grpSpPr>
        <p:grpSp>
          <p:nvGrpSpPr>
            <p:cNvPr id="5127" name="Group 5"/>
            <p:cNvGrpSpPr>
              <a:grpSpLocks/>
            </p:cNvGrpSpPr>
            <p:nvPr/>
          </p:nvGrpSpPr>
          <p:grpSpPr bwMode="auto">
            <a:xfrm>
              <a:off x="2133600" y="2590800"/>
              <a:ext cx="5716588" cy="2559050"/>
              <a:chOff x="1157" y="1320"/>
              <a:chExt cx="3806" cy="2443"/>
            </a:xfrm>
          </p:grpSpPr>
          <p:sp>
            <p:nvSpPr>
              <p:cNvPr id="6" name="Line 6"/>
              <p:cNvSpPr>
                <a:spLocks noChangeShapeType="1"/>
              </p:cNvSpPr>
              <p:nvPr/>
            </p:nvSpPr>
            <p:spPr bwMode="invGray">
              <a:xfrm flipV="1">
                <a:off x="1157" y="1320"/>
                <a:ext cx="0" cy="2442"/>
              </a:xfrm>
              <a:prstGeom prst="line">
                <a:avLst/>
              </a:prstGeom>
              <a:noFill/>
              <a:ln w="12700">
                <a:solidFill>
                  <a:srgbClr val="4D4D4D"/>
                </a:solidFill>
                <a:round/>
                <a:headEnd/>
                <a:tailEnd/>
              </a:ln>
              <a:effectLst>
                <a:outerShdw dist="53882" dir="2700000" algn="ctr" rotWithShape="0">
                  <a:schemeClr val="bg2"/>
                </a:outerShdw>
              </a:effectLst>
            </p:spPr>
            <p:txBody>
              <a:bodyPr wrap="none" tIns="91440" bIns="91440" anchor="ctr"/>
              <a:lstStyle/>
              <a:p>
                <a:pPr>
                  <a:defRPr/>
                </a:pPr>
                <a:endParaRPr lang="en-US" dirty="0">
                  <a:latin typeface="Candara" panose="020E0502030303020204" pitchFamily="34" charset="0"/>
                </a:endParaRPr>
              </a:p>
            </p:txBody>
          </p:sp>
          <p:sp>
            <p:nvSpPr>
              <p:cNvPr id="7" name="Line 7"/>
              <p:cNvSpPr>
                <a:spLocks noChangeShapeType="1"/>
              </p:cNvSpPr>
              <p:nvPr/>
            </p:nvSpPr>
            <p:spPr bwMode="invGray">
              <a:xfrm flipV="1">
                <a:off x="2426" y="1320"/>
                <a:ext cx="0" cy="2442"/>
              </a:xfrm>
              <a:prstGeom prst="line">
                <a:avLst/>
              </a:prstGeom>
              <a:noFill/>
              <a:ln w="12700">
                <a:solidFill>
                  <a:srgbClr val="4D4D4D"/>
                </a:solidFill>
                <a:round/>
                <a:headEnd/>
                <a:tailEnd/>
              </a:ln>
              <a:effectLst>
                <a:outerShdw dist="53882" dir="2700000" algn="ctr" rotWithShape="0">
                  <a:schemeClr val="bg2"/>
                </a:outerShdw>
              </a:effectLst>
            </p:spPr>
            <p:txBody>
              <a:bodyPr wrap="none" tIns="91440" bIns="91440" anchor="ctr"/>
              <a:lstStyle/>
              <a:p>
                <a:pPr>
                  <a:defRPr/>
                </a:pPr>
                <a:endParaRPr lang="en-US" dirty="0">
                  <a:latin typeface="Candara" panose="020E0502030303020204" pitchFamily="34" charset="0"/>
                </a:endParaRPr>
              </a:p>
            </p:txBody>
          </p:sp>
          <p:sp>
            <p:nvSpPr>
              <p:cNvPr id="8" name="Line 8"/>
              <p:cNvSpPr>
                <a:spLocks noChangeShapeType="1"/>
              </p:cNvSpPr>
              <p:nvPr/>
            </p:nvSpPr>
            <p:spPr bwMode="invGray">
              <a:xfrm flipV="1">
                <a:off x="3694" y="1320"/>
                <a:ext cx="0" cy="2442"/>
              </a:xfrm>
              <a:prstGeom prst="line">
                <a:avLst/>
              </a:prstGeom>
              <a:noFill/>
              <a:ln w="12700">
                <a:solidFill>
                  <a:srgbClr val="4D4D4D"/>
                </a:solidFill>
                <a:round/>
                <a:headEnd/>
                <a:tailEnd/>
              </a:ln>
              <a:effectLst>
                <a:outerShdw dist="53882" dir="2700000" algn="ctr" rotWithShape="0">
                  <a:schemeClr val="bg2"/>
                </a:outerShdw>
              </a:effectLst>
            </p:spPr>
            <p:txBody>
              <a:bodyPr wrap="none" tIns="91440" bIns="91440" anchor="ctr"/>
              <a:lstStyle/>
              <a:p>
                <a:pPr>
                  <a:defRPr/>
                </a:pPr>
                <a:endParaRPr lang="en-US" dirty="0">
                  <a:latin typeface="Candara" panose="020E0502030303020204" pitchFamily="34" charset="0"/>
                </a:endParaRPr>
              </a:p>
            </p:txBody>
          </p:sp>
          <p:sp>
            <p:nvSpPr>
              <p:cNvPr id="9" name="Line 9"/>
              <p:cNvSpPr>
                <a:spLocks noChangeShapeType="1"/>
              </p:cNvSpPr>
              <p:nvPr/>
            </p:nvSpPr>
            <p:spPr bwMode="invGray">
              <a:xfrm flipV="1">
                <a:off x="4963" y="1320"/>
                <a:ext cx="0" cy="2442"/>
              </a:xfrm>
              <a:prstGeom prst="line">
                <a:avLst/>
              </a:prstGeom>
              <a:noFill/>
              <a:ln w="12700">
                <a:solidFill>
                  <a:srgbClr val="4D4D4D"/>
                </a:solidFill>
                <a:round/>
                <a:headEnd/>
                <a:tailEnd/>
              </a:ln>
              <a:effectLst>
                <a:outerShdw dist="53882" dir="2700000" algn="ctr" rotWithShape="0">
                  <a:schemeClr val="bg2"/>
                </a:outerShdw>
              </a:effectLst>
            </p:spPr>
            <p:txBody>
              <a:bodyPr wrap="none" tIns="91440" bIns="91440" anchor="ctr"/>
              <a:lstStyle/>
              <a:p>
                <a:pPr>
                  <a:defRPr/>
                </a:pPr>
                <a:endParaRPr lang="en-US" dirty="0">
                  <a:latin typeface="Candara" panose="020E0502030303020204" pitchFamily="34" charset="0"/>
                </a:endParaRPr>
              </a:p>
            </p:txBody>
          </p:sp>
        </p:grpSp>
        <p:grpSp>
          <p:nvGrpSpPr>
            <p:cNvPr id="5128" name="Group 10"/>
            <p:cNvGrpSpPr>
              <a:grpSpLocks/>
            </p:cNvGrpSpPr>
            <p:nvPr/>
          </p:nvGrpSpPr>
          <p:grpSpPr bwMode="auto">
            <a:xfrm>
              <a:off x="1079500" y="2819400"/>
              <a:ext cx="5702300" cy="2255838"/>
              <a:chOff x="432" y="1084"/>
              <a:chExt cx="4688" cy="2914"/>
            </a:xfrm>
          </p:grpSpPr>
          <p:sp>
            <p:nvSpPr>
              <p:cNvPr id="5133" name="Line 11"/>
              <p:cNvSpPr>
                <a:spLocks noChangeShapeType="1"/>
              </p:cNvSpPr>
              <p:nvPr/>
            </p:nvSpPr>
            <p:spPr bwMode="auto">
              <a:xfrm flipV="1">
                <a:off x="4037" y="1084"/>
                <a:ext cx="1083" cy="1767"/>
              </a:xfrm>
              <a:prstGeom prst="line">
                <a:avLst/>
              </a:prstGeom>
              <a:noFill/>
              <a:ln w="38100">
                <a:solidFill>
                  <a:schemeClr val="hlink"/>
                </a:solidFill>
                <a:round/>
                <a:headEnd type="none" w="sm" len="sm"/>
                <a:tailEnd type="none" w="med" len="lg"/>
              </a:ln>
              <a:extLst>
                <a:ext uri="{909E8E84-426E-40dd-AFC4-6F175D3DCCD1}">
                  <a14:hiddenFill xmlns="" xmlns:a14="http://schemas.microsoft.com/office/drawing/2010/main">
                    <a:noFill/>
                  </a14:hiddenFill>
                </a:ext>
              </a:extLst>
            </p:spPr>
            <p:txBody>
              <a:bodyPr wrap="none" anchor="ctr"/>
              <a:lstStyle/>
              <a:p>
                <a:endParaRPr lang="en-US" dirty="0">
                  <a:latin typeface="Candara" panose="020E0502030303020204" pitchFamily="34" charset="0"/>
                </a:endParaRPr>
              </a:p>
            </p:txBody>
          </p:sp>
          <p:sp>
            <p:nvSpPr>
              <p:cNvPr id="5134" name="Arc 12"/>
              <p:cNvSpPr>
                <a:spLocks/>
              </p:cNvSpPr>
              <p:nvPr/>
            </p:nvSpPr>
            <p:spPr bwMode="auto">
              <a:xfrm flipH="1">
                <a:off x="432" y="2577"/>
                <a:ext cx="3606" cy="1421"/>
              </a:xfrm>
              <a:custGeom>
                <a:avLst/>
                <a:gdLst>
                  <a:gd name="T0" fmla="*/ 100 w 21623"/>
                  <a:gd name="T1" fmla="*/ 6 h 21600"/>
                  <a:gd name="T2" fmla="*/ 0 w 21623"/>
                  <a:gd name="T3" fmla="*/ 1 h 21600"/>
                  <a:gd name="T4" fmla="*/ 98 w 21623"/>
                  <a:gd name="T5" fmla="*/ 0 h 21600"/>
                  <a:gd name="T6" fmla="*/ 0 60000 65536"/>
                  <a:gd name="T7" fmla="*/ 0 60000 65536"/>
                  <a:gd name="T8" fmla="*/ 0 60000 65536"/>
                  <a:gd name="T9" fmla="*/ 0 w 21623"/>
                  <a:gd name="T10" fmla="*/ 0 h 21600"/>
                  <a:gd name="T11" fmla="*/ 21623 w 21623"/>
                  <a:gd name="T12" fmla="*/ 21600 h 21600"/>
                </a:gdLst>
                <a:ahLst/>
                <a:cxnLst>
                  <a:cxn ang="T6">
                    <a:pos x="T0" y="T1"/>
                  </a:cxn>
                  <a:cxn ang="T7">
                    <a:pos x="T2" y="T3"/>
                  </a:cxn>
                  <a:cxn ang="T8">
                    <a:pos x="T4" y="T5"/>
                  </a:cxn>
                </a:cxnLst>
                <a:rect l="T9" t="T10" r="T11" b="T12"/>
                <a:pathLst>
                  <a:path w="21623" h="21600" fill="none" extrusionOk="0">
                    <a:moveTo>
                      <a:pt x="21623" y="21596"/>
                    </a:moveTo>
                    <a:cubicBezTo>
                      <a:pt x="21486" y="21598"/>
                      <a:pt x="21349" y="21599"/>
                      <a:pt x="21212" y="21600"/>
                    </a:cubicBezTo>
                    <a:cubicBezTo>
                      <a:pt x="10855" y="21600"/>
                      <a:pt x="1955" y="14248"/>
                      <a:pt x="0" y="4077"/>
                    </a:cubicBezTo>
                  </a:path>
                  <a:path w="21623" h="21600" stroke="0" extrusionOk="0">
                    <a:moveTo>
                      <a:pt x="21623" y="21596"/>
                    </a:moveTo>
                    <a:cubicBezTo>
                      <a:pt x="21486" y="21598"/>
                      <a:pt x="21349" y="21599"/>
                      <a:pt x="21212" y="21600"/>
                    </a:cubicBezTo>
                    <a:cubicBezTo>
                      <a:pt x="10855" y="21600"/>
                      <a:pt x="1955" y="14248"/>
                      <a:pt x="0" y="4077"/>
                    </a:cubicBezTo>
                    <a:lnTo>
                      <a:pt x="21212" y="0"/>
                    </a:lnTo>
                    <a:close/>
                  </a:path>
                </a:pathLst>
              </a:custGeom>
              <a:noFill/>
              <a:ln w="38100" cap="rnd">
                <a:solidFill>
                  <a:schemeClr val="hlink"/>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grpSp>
        <p:sp>
          <p:nvSpPr>
            <p:cNvPr id="5129" name="Line 13"/>
            <p:cNvSpPr>
              <a:spLocks noChangeShapeType="1"/>
            </p:cNvSpPr>
            <p:nvPr/>
          </p:nvSpPr>
          <p:spPr bwMode="auto">
            <a:xfrm>
              <a:off x="1066800" y="2590800"/>
              <a:ext cx="3175" cy="2560638"/>
            </a:xfrm>
            <a:prstGeom prst="line">
              <a:avLst/>
            </a:prstGeom>
            <a:noFill/>
            <a:ln w="38100">
              <a:solidFill>
                <a:srgbClr val="4D4D4D"/>
              </a:solidFill>
              <a:round/>
              <a:headEnd type="stealth" w="sm" len="sm"/>
              <a:tailEnd type="none" w="sm" len="sm"/>
            </a:ln>
            <a:extLst>
              <a:ext uri="{909E8E84-426E-40dd-AFC4-6F175D3DCCD1}">
                <a14:hiddenFill xmlns="" xmlns:a14="http://schemas.microsoft.com/office/drawing/2010/main">
                  <a:noFill/>
                </a14:hiddenFill>
              </a:ext>
            </a:extLst>
          </p:spPr>
          <p:txBody>
            <a:bodyPr lIns="80786" tIns="40392" rIns="80786" bIns="40392">
              <a:spAutoFit/>
            </a:bodyPr>
            <a:lstStyle/>
            <a:p>
              <a:endParaRPr lang="en-US" dirty="0">
                <a:latin typeface="Candara" panose="020E0502030303020204" pitchFamily="34" charset="0"/>
              </a:endParaRPr>
            </a:p>
          </p:txBody>
        </p:sp>
        <p:sp>
          <p:nvSpPr>
            <p:cNvPr id="5130" name="Line 14"/>
            <p:cNvSpPr>
              <a:spLocks noChangeShapeType="1"/>
            </p:cNvSpPr>
            <p:nvPr/>
          </p:nvSpPr>
          <p:spPr bwMode="auto">
            <a:xfrm flipV="1">
              <a:off x="1081088" y="5105400"/>
              <a:ext cx="6919912" cy="23813"/>
            </a:xfrm>
            <a:prstGeom prst="line">
              <a:avLst/>
            </a:prstGeom>
            <a:noFill/>
            <a:ln w="38100">
              <a:solidFill>
                <a:srgbClr val="4D4D4D"/>
              </a:solidFill>
              <a:round/>
              <a:headEnd type="none" w="sm" len="sm"/>
              <a:tailEnd type="stealth" w="sm" len="sm"/>
            </a:ln>
            <a:extLst>
              <a:ext uri="{909E8E84-426E-40dd-AFC4-6F175D3DCCD1}">
                <a14:hiddenFill xmlns="" xmlns:a14="http://schemas.microsoft.com/office/drawing/2010/main">
                  <a:noFill/>
                </a14:hiddenFill>
              </a:ext>
            </a:extLst>
          </p:spPr>
          <p:txBody>
            <a:bodyPr lIns="80786" tIns="40392" rIns="80786" bIns="40392">
              <a:spAutoFit/>
            </a:bodyPr>
            <a:lstStyle/>
            <a:p>
              <a:endParaRPr lang="en-US" dirty="0">
                <a:latin typeface="Candara" panose="020E0502030303020204" pitchFamily="34" charset="0"/>
              </a:endParaRPr>
            </a:p>
          </p:txBody>
        </p:sp>
        <p:sp>
          <p:nvSpPr>
            <p:cNvPr id="15" name="Rectangle 15"/>
            <p:cNvSpPr>
              <a:spLocks noChangeArrowheads="1"/>
            </p:cNvSpPr>
            <p:nvPr/>
          </p:nvSpPr>
          <p:spPr bwMode="auto">
            <a:xfrm>
              <a:off x="228600" y="3070920"/>
              <a:ext cx="868792" cy="463278"/>
            </a:xfrm>
            <a:prstGeom prst="rect">
              <a:avLst/>
            </a:prstGeom>
            <a:noFill/>
            <a:ln w="9525">
              <a:noFill/>
              <a:miter lim="800000"/>
              <a:headEnd/>
              <a:tailEnd/>
            </a:ln>
            <a:effectLst>
              <a:outerShdw dist="35921" dir="2700000" algn="ctr" rotWithShape="0">
                <a:schemeClr val="bg1"/>
              </a:outerShdw>
            </a:effectLst>
          </p:spPr>
          <p:txBody>
            <a:bodyPr lIns="80786" tIns="40392" rIns="80786" bIns="40392">
              <a:spAutoFit/>
            </a:bodyPr>
            <a:lstStyle/>
            <a:p>
              <a:pPr defTabSz="850900" eaLnBrk="0" hangingPunct="0">
                <a:lnSpc>
                  <a:spcPct val="90000"/>
                </a:lnSpc>
                <a:defRPr/>
              </a:pPr>
              <a:r>
                <a:rPr lang="en-US" b="1" dirty="0">
                  <a:solidFill>
                    <a:schemeClr val="accent2"/>
                  </a:solidFill>
                  <a:latin typeface="Candara" panose="020E0502030303020204" pitchFamily="34" charset="0"/>
                </a:rPr>
                <a:t>Cost</a:t>
              </a:r>
            </a:p>
          </p:txBody>
        </p:sp>
        <p:sp>
          <p:nvSpPr>
            <p:cNvPr id="5132" name="Rectangle 16"/>
            <p:cNvSpPr>
              <a:spLocks noChangeArrowheads="1"/>
            </p:cNvSpPr>
            <p:nvPr/>
          </p:nvSpPr>
          <p:spPr bwMode="auto">
            <a:xfrm>
              <a:off x="4952999" y="4648200"/>
              <a:ext cx="3581401" cy="463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0786" tIns="40392" rIns="80786" bIns="40392">
              <a:spAutoFit/>
            </a:bodyPr>
            <a:lstStyle/>
            <a:p>
              <a:pPr algn="ctr" defTabSz="1020763" eaLnBrk="0" hangingPunct="0">
                <a:lnSpc>
                  <a:spcPct val="90000"/>
                </a:lnSpc>
                <a:tabLst>
                  <a:tab pos="1938338" algn="l"/>
                  <a:tab pos="3878263" algn="l"/>
                  <a:tab pos="4846638" algn="l"/>
                  <a:tab pos="5816600" algn="l"/>
                  <a:tab pos="6845300" algn="l"/>
                </a:tabLst>
              </a:pPr>
              <a:r>
                <a:rPr lang="en-US" b="1" dirty="0">
                  <a:solidFill>
                    <a:schemeClr val="accent2"/>
                  </a:solidFill>
                  <a:latin typeface="Candara" panose="020E0502030303020204" pitchFamily="34" charset="0"/>
                </a:rPr>
                <a:t>Development Phases</a:t>
              </a:r>
            </a:p>
          </p:txBody>
        </p:sp>
      </p:grpSp>
      <p:sp>
        <p:nvSpPr>
          <p:cNvPr id="18" name="Rectangle 20"/>
          <p:cNvSpPr txBox="1">
            <a:spLocks noChangeArrowheads="1"/>
          </p:cNvSpPr>
          <p:nvPr/>
        </p:nvSpPr>
        <p:spPr bwMode="auto">
          <a:xfrm>
            <a:off x="1179576" y="4882658"/>
            <a:ext cx="8763000" cy="1905000"/>
          </a:xfrm>
          <a:prstGeom prst="rect">
            <a:avLst/>
          </a:prstGeom>
          <a:noFill/>
          <a:ln w="9525">
            <a:noFill/>
            <a:miter lim="800000"/>
            <a:headEnd/>
            <a:tailEnd/>
          </a:ln>
          <a:effectLst/>
        </p:spPr>
        <p:txBody>
          <a:bodyPr/>
          <a:lstStyle/>
          <a:p>
            <a:pPr marL="342900" indent="-342900">
              <a:spcBef>
                <a:spcPct val="20000"/>
              </a:spcBef>
              <a:defRPr/>
            </a:pPr>
            <a:r>
              <a:rPr lang="en-US" sz="2000" kern="0" dirty="0">
                <a:latin typeface="Candara" panose="020E0502030303020204" pitchFamily="34" charset="0"/>
              </a:rPr>
              <a:t>The cost of fixing a defect rises exponentially by lifecycle phase</a:t>
            </a:r>
          </a:p>
          <a:p>
            <a:pPr marL="742950" lvl="1" indent="-285750">
              <a:lnSpc>
                <a:spcPct val="90000"/>
              </a:lnSpc>
              <a:spcBef>
                <a:spcPct val="20000"/>
              </a:spcBef>
              <a:buFont typeface="Wingdings" pitchFamily="1" charset="2"/>
              <a:buChar char="§"/>
              <a:defRPr/>
            </a:pPr>
            <a:r>
              <a:rPr lang="en-US" sz="2000" kern="0" dirty="0">
                <a:latin typeface="Candara" panose="020E0502030303020204" pitchFamily="34" charset="0"/>
              </a:rPr>
              <a:t>But this is simplistic</a:t>
            </a:r>
          </a:p>
          <a:p>
            <a:pPr marL="1143000" lvl="2" indent="-228600">
              <a:lnSpc>
                <a:spcPct val="90000"/>
              </a:lnSpc>
              <a:spcBef>
                <a:spcPct val="20000"/>
              </a:spcBef>
              <a:buFontTx/>
              <a:buChar char="•"/>
              <a:defRPr/>
            </a:pPr>
            <a:r>
              <a:rPr lang="en-US" sz="2000" kern="0" dirty="0">
                <a:latin typeface="Candara" panose="020E0502030303020204" pitchFamily="34" charset="0"/>
              </a:rPr>
              <a:t>When were the defects injected?</a:t>
            </a:r>
          </a:p>
          <a:p>
            <a:pPr marL="1143000" lvl="2" indent="-228600">
              <a:lnSpc>
                <a:spcPct val="90000"/>
              </a:lnSpc>
              <a:spcBef>
                <a:spcPct val="20000"/>
              </a:spcBef>
              <a:buFontTx/>
              <a:buChar char="•"/>
              <a:defRPr/>
            </a:pPr>
            <a:r>
              <a:rPr lang="en-US" sz="2000" kern="0" dirty="0">
                <a:latin typeface="Candara" panose="020E0502030303020204" pitchFamily="34" charset="0"/>
              </a:rPr>
              <a:t>Are all defects treated the same?</a:t>
            </a:r>
          </a:p>
          <a:p>
            <a:pPr marL="1143000" lvl="2" indent="-228600">
              <a:lnSpc>
                <a:spcPct val="90000"/>
              </a:lnSpc>
              <a:spcBef>
                <a:spcPct val="20000"/>
              </a:spcBef>
              <a:buFontTx/>
              <a:buChar char="•"/>
              <a:defRPr/>
            </a:pPr>
            <a:r>
              <a:rPr lang="en-US" sz="2000" kern="0" dirty="0">
                <a:latin typeface="Candara" panose="020E0502030303020204" pitchFamily="34" charset="0"/>
              </a:rPr>
              <a:t>Do we reduce costs by getting better at fixing or at prevention?</a:t>
            </a:r>
          </a:p>
        </p:txBody>
      </p:sp>
      <p:sp>
        <p:nvSpPr>
          <p:cNvPr id="2" name="Slide Number Placeholder 1"/>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23756446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4"/>
          <p:cNvSpPr>
            <a:spLocks noChangeArrowheads="1"/>
          </p:cNvSpPr>
          <p:nvPr/>
        </p:nvSpPr>
        <p:spPr bwMode="auto">
          <a:xfrm>
            <a:off x="7467600" y="6400801"/>
            <a:ext cx="18415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p>
            <a:endParaRPr lang="en-US" sz="1000" dirty="0">
              <a:latin typeface="Times New Roman" charset="0"/>
            </a:endParaRPr>
          </a:p>
        </p:txBody>
      </p:sp>
      <p:sp>
        <p:nvSpPr>
          <p:cNvPr id="222215" name="Rectangle 7"/>
          <p:cNvSpPr>
            <a:spLocks noGrp="1" noChangeArrowheads="1"/>
          </p:cNvSpPr>
          <p:nvPr>
            <p:ph type="title"/>
          </p:nvPr>
        </p:nvSpPr>
        <p:spPr/>
        <p:txBody>
          <a:bodyPr/>
          <a:lstStyle/>
          <a:p>
            <a:pPr eaLnBrk="1" hangingPunct="1">
              <a:defRPr/>
            </a:pPr>
            <a:r>
              <a:rPr lang="en-US" dirty="0"/>
              <a:t>Defect Costs</a:t>
            </a:r>
            <a:endParaRPr lang="en-US" dirty="0">
              <a:ea typeface="ＭＳ Ｐゴシック" charset="0"/>
              <a:cs typeface="ＭＳ Ｐゴシック" charset="0"/>
            </a:endParaRPr>
          </a:p>
        </p:txBody>
      </p:sp>
      <p:pic>
        <p:nvPicPr>
          <p:cNvPr id="27652" name="Picture 9" descr="wpe5.jpg (21790 by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752600"/>
            <a:ext cx="4589462" cy="381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42</a:t>
            </a:fld>
            <a:endParaRPr lang="en-US"/>
          </a:p>
        </p:txBody>
      </p:sp>
    </p:spTree>
    <p:extLst>
      <p:ext uri="{BB962C8B-B14F-4D97-AF65-F5344CB8AC3E}">
        <p14:creationId xmlns:p14="http://schemas.microsoft.com/office/powerpoint/2010/main" val="22402694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Software Quality Assurance </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43</a:t>
            </a:fld>
            <a:endParaRPr lang="en-US"/>
          </a:p>
        </p:txBody>
      </p:sp>
    </p:spTree>
    <p:extLst>
      <p:ext uri="{BB962C8B-B14F-4D97-AF65-F5344CB8AC3E}">
        <p14:creationId xmlns:p14="http://schemas.microsoft.com/office/powerpoint/2010/main" val="37868331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pPr>
              <a:defRPr/>
            </a:pPr>
            <a:r>
              <a:rPr lang="ja-JP" altLang="en-US" dirty="0">
                <a:ea typeface="ＭＳ Ｐゴシック" charset="0"/>
                <a:cs typeface="ＭＳ Ｐゴシック" charset="0"/>
              </a:rPr>
              <a:t>“</a:t>
            </a:r>
            <a:r>
              <a:rPr lang="en-US" dirty="0">
                <a:ea typeface="ＭＳ Ｐゴシック" charset="0"/>
                <a:cs typeface="ＭＳ Ｐゴシック" charset="0"/>
              </a:rPr>
              <a:t>QA</a:t>
            </a:r>
            <a:r>
              <a:rPr lang="ja-JP" altLang="en-US" dirty="0">
                <a:ea typeface="ＭＳ Ｐゴシック" charset="0"/>
                <a:cs typeface="ＭＳ Ｐゴシック" charset="0"/>
              </a:rPr>
              <a:t>”</a:t>
            </a:r>
            <a:r>
              <a:rPr lang="en-US" dirty="0">
                <a:ea typeface="ＭＳ Ｐゴシック" charset="0"/>
                <a:cs typeface="ＭＳ Ｐゴシック" charset="0"/>
              </a:rPr>
              <a:t> &amp; Testing</a:t>
            </a:r>
          </a:p>
        </p:txBody>
      </p:sp>
      <p:sp>
        <p:nvSpPr>
          <p:cNvPr id="37890" name="Rectangle 3"/>
          <p:cNvSpPr>
            <a:spLocks noGrp="1" noChangeArrowheads="1"/>
          </p:cNvSpPr>
          <p:nvPr>
            <p:ph sz="half" idx="1"/>
          </p:nvPr>
        </p:nvSpPr>
        <p:spPr>
          <a:xfrm>
            <a:off x="1371600" y="1703832"/>
            <a:ext cx="4152900" cy="4788408"/>
          </a:xfrm>
        </p:spPr>
        <p:txBody>
          <a:bodyPr/>
          <a:lstStyle/>
          <a:p>
            <a:r>
              <a:rPr lang="en-US" dirty="0">
                <a:ea typeface="ＭＳ Ｐゴシック" charset="0"/>
                <a:cs typeface="ＭＳ Ｐゴシック" charset="0"/>
              </a:rPr>
              <a:t>Testing </a:t>
            </a:r>
            <a:r>
              <a:rPr lang="ja-JP" altLang="en-US" dirty="0">
                <a:ea typeface="ＭＳ Ｐゴシック" charset="0"/>
                <a:cs typeface="ＭＳ Ｐゴシック" charset="0"/>
              </a:rPr>
              <a:t>“</a:t>
            </a:r>
            <a:r>
              <a:rPr lang="en-US" altLang="ja-JP" dirty="0">
                <a:ea typeface="ＭＳ Ｐゴシック" charset="0"/>
                <a:cs typeface="ＭＳ Ｐゴシック" charset="0"/>
              </a:rPr>
              <a:t>Phases</a:t>
            </a:r>
            <a:r>
              <a:rPr lang="ja-JP" altLang="en-US" dirty="0">
                <a:ea typeface="ＭＳ Ｐゴシック" charset="0"/>
                <a:cs typeface="ＭＳ Ｐゴシック" charset="0"/>
              </a:rPr>
              <a:t>”</a:t>
            </a:r>
            <a:endParaRPr lang="en-US" altLang="ja-JP" dirty="0">
              <a:ea typeface="ＭＳ Ｐゴシック" charset="0"/>
              <a:cs typeface="ＭＳ Ｐゴシック" charset="0"/>
            </a:endParaRPr>
          </a:p>
          <a:p>
            <a:pPr lvl="1">
              <a:buSzPct val="100000"/>
              <a:buFont typeface="Wingdings" charset="2"/>
              <a:buChar char="ü"/>
            </a:pPr>
            <a:r>
              <a:rPr lang="en-US" dirty="0">
                <a:ea typeface="ＭＳ Ｐゴシック" charset="0"/>
              </a:rPr>
              <a:t>Unit</a:t>
            </a:r>
          </a:p>
          <a:p>
            <a:pPr lvl="1">
              <a:buSzPct val="100000"/>
              <a:buFont typeface="Wingdings" charset="2"/>
              <a:buChar char="ü"/>
            </a:pPr>
            <a:r>
              <a:rPr lang="en-US" dirty="0">
                <a:ea typeface="ＭＳ Ｐゴシック" charset="0"/>
              </a:rPr>
              <a:t>Integration</a:t>
            </a:r>
          </a:p>
          <a:p>
            <a:pPr lvl="1">
              <a:buSzPct val="100000"/>
              <a:buFont typeface="Wingdings" charset="2"/>
              <a:buChar char="ü"/>
            </a:pPr>
            <a:r>
              <a:rPr lang="en-US" dirty="0">
                <a:ea typeface="ＭＳ Ｐゴシック" charset="0"/>
              </a:rPr>
              <a:t>System</a:t>
            </a:r>
          </a:p>
          <a:p>
            <a:pPr lvl="1">
              <a:buSzPct val="100000"/>
              <a:buFont typeface="Wingdings" charset="2"/>
              <a:buChar char="ü"/>
            </a:pPr>
            <a:r>
              <a:rPr lang="en-US" dirty="0">
                <a:ea typeface="ＭＳ Ｐゴシック" charset="0"/>
              </a:rPr>
              <a:t>User Acceptance Testing</a:t>
            </a:r>
          </a:p>
          <a:p>
            <a:r>
              <a:rPr lang="en-US" dirty="0">
                <a:ea typeface="ＭＳ Ｐゴシック" charset="0"/>
                <a:cs typeface="ＭＳ Ｐゴシック" charset="0"/>
              </a:rPr>
              <a:t>Testing Types</a:t>
            </a:r>
          </a:p>
          <a:p>
            <a:pPr lvl="1">
              <a:buSzPct val="100000"/>
              <a:buFont typeface="Wingdings" charset="2"/>
              <a:buChar char="ü"/>
            </a:pPr>
            <a:r>
              <a:rPr lang="en-US" dirty="0">
                <a:ea typeface="ＭＳ Ｐゴシック" charset="0"/>
              </a:rPr>
              <a:t>Black-box</a:t>
            </a:r>
          </a:p>
          <a:p>
            <a:pPr lvl="1">
              <a:buSzPct val="100000"/>
              <a:buFont typeface="Wingdings" charset="2"/>
              <a:buChar char="ü"/>
            </a:pPr>
            <a:r>
              <a:rPr lang="en-US" dirty="0">
                <a:ea typeface="ＭＳ Ｐゴシック" charset="0"/>
              </a:rPr>
              <a:t>White-box</a:t>
            </a:r>
          </a:p>
        </p:txBody>
      </p:sp>
      <p:sp>
        <p:nvSpPr>
          <p:cNvPr id="37891" name="Content Placeholder 5"/>
          <p:cNvSpPr>
            <a:spLocks noGrp="1"/>
          </p:cNvSpPr>
          <p:nvPr>
            <p:ph sz="half" idx="2"/>
          </p:nvPr>
        </p:nvSpPr>
        <p:spPr>
          <a:xfrm>
            <a:off x="6188964" y="1703832"/>
            <a:ext cx="4847844" cy="4925568"/>
          </a:xfrm>
        </p:spPr>
        <p:txBody>
          <a:bodyPr/>
          <a:lstStyle/>
          <a:p>
            <a:r>
              <a:rPr lang="en-US" dirty="0">
                <a:ea typeface="ＭＳ Ｐゴシック" charset="0"/>
                <a:cs typeface="ＭＳ Ｐゴシック" charset="0"/>
              </a:rPr>
              <a:t>Static vs. Dynamic Testing</a:t>
            </a:r>
          </a:p>
          <a:p>
            <a:r>
              <a:rPr lang="en-US" dirty="0">
                <a:ea typeface="ＭＳ Ｐゴシック" charset="0"/>
                <a:cs typeface="ＭＳ Ｐゴシック" charset="0"/>
              </a:rPr>
              <a:t>Automated Testing</a:t>
            </a:r>
          </a:p>
          <a:p>
            <a:pPr lvl="1"/>
            <a:r>
              <a:rPr lang="en-US" dirty="0">
                <a:ea typeface="ＭＳ Ｐゴシック" charset="0"/>
              </a:rPr>
              <a:t>Pros and cons</a:t>
            </a:r>
          </a:p>
          <a:p>
            <a:r>
              <a:rPr lang="en-US" dirty="0" smtClean="0">
                <a:ea typeface="ＭＳ Ｐゴシック" charset="0"/>
                <a:cs typeface="ＭＳ Ｐゴシック" charset="0"/>
              </a:rPr>
              <a:t>Integration</a:t>
            </a:r>
            <a:r>
              <a:rPr lang="en-US" dirty="0">
                <a:ea typeface="ＭＳ Ｐゴシック" charset="0"/>
                <a:cs typeface="ＭＳ Ｐゴシック" charset="0"/>
              </a:rPr>
              <a:t>: 2 types</a:t>
            </a:r>
          </a:p>
          <a:p>
            <a:pPr lvl="1">
              <a:buSzPct val="100000"/>
              <a:buFont typeface="Wingdings" charset="2"/>
              <a:buChar char="ü"/>
            </a:pPr>
            <a:r>
              <a:rPr lang="en-US" dirty="0">
                <a:ea typeface="ＭＳ Ｐゴシック" charset="0"/>
              </a:rPr>
              <a:t>Top down</a:t>
            </a:r>
          </a:p>
          <a:p>
            <a:pPr lvl="1">
              <a:buSzPct val="100000"/>
              <a:buFont typeface="Wingdings" charset="2"/>
              <a:buChar char="ü"/>
            </a:pPr>
            <a:r>
              <a:rPr lang="en-US" dirty="0">
                <a:ea typeface="ＭＳ Ｐゴシック" charset="0"/>
              </a:rPr>
              <a:t>Bottom </a:t>
            </a:r>
            <a:r>
              <a:rPr lang="en-US" dirty="0" smtClean="0">
                <a:ea typeface="ＭＳ Ｐゴシック" charset="0"/>
              </a:rPr>
              <a:t>up</a:t>
            </a:r>
            <a:endParaRPr lang="en-US" dirty="0">
              <a:ea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15267518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Assurance (QA)</a:t>
            </a:r>
            <a:r>
              <a:rPr lang="en-US" b="1" dirty="0"/>
              <a:t> </a:t>
            </a:r>
            <a:endParaRPr lang="en-US" dirty="0"/>
          </a:p>
        </p:txBody>
      </p:sp>
      <p:sp>
        <p:nvSpPr>
          <p:cNvPr id="3" name="Content Placeholder 2"/>
          <p:cNvSpPr>
            <a:spLocks noGrp="1"/>
          </p:cNvSpPr>
          <p:nvPr>
            <p:ph idx="1"/>
          </p:nvPr>
        </p:nvSpPr>
        <p:spPr/>
        <p:txBody>
          <a:bodyPr/>
          <a:lstStyle/>
          <a:p>
            <a:r>
              <a:rPr lang="en-US" b="1" dirty="0"/>
              <a:t>Definition - What does </a:t>
            </a:r>
            <a:r>
              <a:rPr lang="en-US" i="1" dirty="0"/>
              <a:t>Quality Assurance (QA)</a:t>
            </a:r>
            <a:r>
              <a:rPr lang="en-US" b="1" dirty="0"/>
              <a:t> mean?</a:t>
            </a:r>
          </a:p>
          <a:p>
            <a:r>
              <a:rPr lang="en-US" dirty="0"/>
              <a:t>Quality assurance (QA) is the process of verifying whether a product meets required specifications and customer expectations. QA is a process-driven approach that facilitates and defines goals regarding product design, development and production. QA's primary goal is tracking and resolving deficiencies prior to product release. </a:t>
            </a:r>
          </a:p>
          <a:p>
            <a:endParaRPr lang="en-US" dirty="0"/>
          </a:p>
          <a:p>
            <a:r>
              <a:rPr lang="en-US" dirty="0"/>
              <a:t>The QA concept was popularized during World War II.</a:t>
            </a:r>
          </a:p>
        </p:txBody>
      </p:sp>
      <p:sp>
        <p:nvSpPr>
          <p:cNvPr id="4" name="Slide Number Placeholder 3"/>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10396926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 Assurance </a:t>
            </a:r>
            <a:endParaRPr lang="en-US" dirty="0"/>
          </a:p>
        </p:txBody>
      </p:sp>
      <p:sp>
        <p:nvSpPr>
          <p:cNvPr id="3" name="Content Placeholder 2"/>
          <p:cNvSpPr>
            <a:spLocks noGrp="1"/>
          </p:cNvSpPr>
          <p:nvPr>
            <p:ph idx="1"/>
          </p:nvPr>
        </p:nvSpPr>
        <p:spPr/>
        <p:txBody>
          <a:bodyPr/>
          <a:lstStyle/>
          <a:p>
            <a:r>
              <a:rPr lang="en-US" b="1" dirty="0"/>
              <a:t>Software quality assurance</a:t>
            </a:r>
            <a:r>
              <a:rPr lang="en-US" dirty="0"/>
              <a:t> (SQA) is a process that ensures that developed </a:t>
            </a:r>
            <a:r>
              <a:rPr lang="en-US" b="1" dirty="0"/>
              <a:t>software</a:t>
            </a:r>
            <a:r>
              <a:rPr lang="en-US" dirty="0"/>
              <a:t> meets and complies with defined or standardized </a:t>
            </a:r>
            <a:r>
              <a:rPr lang="en-US" b="1" dirty="0"/>
              <a:t>quality</a:t>
            </a:r>
            <a:r>
              <a:rPr lang="en-US" dirty="0"/>
              <a:t> specifications. </a:t>
            </a:r>
            <a:endParaRPr lang="en-US" dirty="0" smtClean="0"/>
          </a:p>
          <a:p>
            <a:r>
              <a:rPr lang="en-US" dirty="0" smtClean="0"/>
              <a:t>SQA </a:t>
            </a:r>
            <a:r>
              <a:rPr lang="en-US" dirty="0"/>
              <a:t>is an ongoing process within the </a:t>
            </a:r>
            <a:r>
              <a:rPr lang="en-US" b="1" dirty="0"/>
              <a:t>software</a:t>
            </a:r>
            <a:r>
              <a:rPr lang="en-US" dirty="0"/>
              <a:t> development life cycle (SDLC) that routinely checks the developed </a:t>
            </a:r>
            <a:r>
              <a:rPr lang="en-US" b="1" dirty="0"/>
              <a:t>software</a:t>
            </a:r>
            <a:r>
              <a:rPr lang="en-US" dirty="0"/>
              <a:t> to ensure it meets desired </a:t>
            </a:r>
            <a:r>
              <a:rPr lang="en-US" b="1" dirty="0"/>
              <a:t>quality</a:t>
            </a:r>
            <a:r>
              <a:rPr lang="en-US" dirty="0"/>
              <a:t> measures.</a:t>
            </a:r>
          </a:p>
        </p:txBody>
      </p:sp>
      <p:sp>
        <p:nvSpPr>
          <p:cNvPr id="4" name="Slide Number Placeholder 3"/>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5738528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charset="0"/>
                <a:cs typeface="ＭＳ Ｐゴシック" charset="0"/>
              </a:rPr>
              <a:t>Software Quality Assurance</a:t>
            </a:r>
          </a:p>
        </p:txBody>
      </p:sp>
      <p:sp>
        <p:nvSpPr>
          <p:cNvPr id="26626" name="Content Placeholder 2"/>
          <p:cNvSpPr>
            <a:spLocks noGrp="1"/>
          </p:cNvSpPr>
          <p:nvPr>
            <p:ph idx="1"/>
          </p:nvPr>
        </p:nvSpPr>
        <p:spPr/>
        <p:txBody>
          <a:bodyPr/>
          <a:lstStyle/>
          <a:p>
            <a:pPr marL="457200" indent="-457200"/>
            <a:r>
              <a:rPr lang="en-US" dirty="0">
                <a:ea typeface="ＭＳ Ｐゴシック" charset="0"/>
                <a:cs typeface="ＭＳ Ｐゴシック" charset="0"/>
              </a:rPr>
              <a:t>The area of Software Quality Assurance can be broken down into a number of smaller areas such as </a:t>
            </a:r>
          </a:p>
          <a:p>
            <a:pPr marL="857250" lvl="1" indent="-457200"/>
            <a:r>
              <a:rPr lang="en-US" dirty="0">
                <a:ea typeface="ＭＳ Ｐゴシック" charset="0"/>
              </a:rPr>
              <a:t>Quality of planning, </a:t>
            </a:r>
          </a:p>
          <a:p>
            <a:pPr marL="857250" lvl="1" indent="-457200"/>
            <a:r>
              <a:rPr lang="en-US" dirty="0">
                <a:ea typeface="ＭＳ Ｐゴシック" charset="0"/>
              </a:rPr>
              <a:t>Formal technical reviews, </a:t>
            </a:r>
          </a:p>
          <a:p>
            <a:pPr marL="857250" lvl="1" indent="-457200"/>
            <a:r>
              <a:rPr lang="en-US" dirty="0">
                <a:ea typeface="ＭＳ Ｐゴシック" charset="0"/>
              </a:rPr>
              <a:t>Testing </a:t>
            </a:r>
          </a:p>
          <a:p>
            <a:pPr marL="857250" lvl="1" indent="-457200">
              <a:buNone/>
            </a:pPr>
            <a:r>
              <a:rPr lang="en-US" dirty="0">
                <a:ea typeface="ＭＳ Ｐゴシック" charset="0"/>
              </a:rPr>
              <a:t>and </a:t>
            </a:r>
          </a:p>
          <a:p>
            <a:pPr marL="857250" lvl="1" indent="-457200"/>
            <a:r>
              <a:rPr lang="en-US" dirty="0">
                <a:ea typeface="ＭＳ Ｐゴシック" charset="0"/>
              </a:rPr>
              <a:t>Training. </a:t>
            </a:r>
          </a:p>
        </p:txBody>
      </p:sp>
      <p:sp>
        <p:nvSpPr>
          <p:cNvPr id="3" name="Slide Number Placeholder 2"/>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28924812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Quality Control</a:t>
            </a:r>
          </a:p>
        </p:txBody>
      </p:sp>
      <p:sp>
        <p:nvSpPr>
          <p:cNvPr id="18434" name="Rectangle 3"/>
          <p:cNvSpPr>
            <a:spLocks noGrp="1" noChangeArrowheads="1"/>
          </p:cNvSpPr>
          <p:nvPr>
            <p:ph type="body" idx="1"/>
          </p:nvPr>
        </p:nvSpPr>
        <p:spPr/>
        <p:txBody>
          <a:bodyPr/>
          <a:lstStyle/>
          <a:p>
            <a:pPr eaLnBrk="1" hangingPunct="1">
              <a:buFont typeface="Wingdings" charset="0"/>
              <a:buNone/>
            </a:pPr>
            <a:r>
              <a:rPr lang="en-US" dirty="0">
                <a:ea typeface="ＭＳ Ｐゴシック" charset="0"/>
                <a:cs typeface="ＭＳ Ｐゴシック" charset="0"/>
              </a:rPr>
              <a:t>"Quality must be built in at the design stage. It may be too late once plans are on their way."</a:t>
            </a:r>
          </a:p>
          <a:p>
            <a:pPr algn="r" eaLnBrk="1" hangingPunct="1">
              <a:buFont typeface="Wingdings" charset="0"/>
              <a:buNone/>
            </a:pPr>
            <a:r>
              <a:rPr lang="en-US" dirty="0">
                <a:ea typeface="ＭＳ Ｐゴシック" charset="0"/>
                <a:cs typeface="ＭＳ Ｐゴシック" charset="0"/>
              </a:rPr>
              <a:t>  –  </a:t>
            </a:r>
            <a:r>
              <a:rPr lang="en-US" i="1" dirty="0">
                <a:ea typeface="ＭＳ Ｐゴシック" charset="0"/>
                <a:cs typeface="ＭＳ Ｐゴシック" charset="0"/>
              </a:rPr>
              <a:t>W. Edwards Deming</a:t>
            </a:r>
            <a:endParaRPr lang="en-US" dirty="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21773271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and Testing Tools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1514438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Metric?</a:t>
            </a:r>
            <a:endParaRPr lang="en-US" dirty="0"/>
          </a:p>
        </p:txBody>
      </p:sp>
      <p:sp>
        <p:nvSpPr>
          <p:cNvPr id="3" name="Content Placeholder 2"/>
          <p:cNvSpPr>
            <a:spLocks noGrp="1"/>
          </p:cNvSpPr>
          <p:nvPr>
            <p:ph idx="1"/>
          </p:nvPr>
        </p:nvSpPr>
        <p:spPr/>
        <p:txBody>
          <a:bodyPr/>
          <a:lstStyle/>
          <a:p>
            <a:r>
              <a:rPr lang="en-US" dirty="0"/>
              <a:t>Metrics can be defined as “STANDARDS OF  </a:t>
            </a:r>
            <a:r>
              <a:rPr lang="en-US" dirty="0" smtClean="0"/>
              <a:t>MEASUREMENT”</a:t>
            </a:r>
            <a:endParaRPr lang="en-US" dirty="0"/>
          </a:p>
          <a:p>
            <a:r>
              <a:rPr lang="en-US" dirty="0"/>
              <a:t>Metric is a unit used for describing or </a:t>
            </a:r>
            <a:r>
              <a:rPr lang="en-US" dirty="0" smtClean="0"/>
              <a:t>measuring </a:t>
            </a:r>
            <a:r>
              <a:rPr lang="en-US" dirty="0"/>
              <a:t>an attribute</a:t>
            </a:r>
          </a:p>
          <a:p>
            <a:r>
              <a:rPr lang="en-US" dirty="0"/>
              <a:t>Test metrics are the means by which the </a:t>
            </a:r>
            <a:r>
              <a:rPr lang="en-US" dirty="0" smtClean="0"/>
              <a:t>software </a:t>
            </a:r>
            <a:r>
              <a:rPr lang="en-US" dirty="0"/>
              <a:t>quality can be measured</a:t>
            </a:r>
          </a:p>
          <a:p>
            <a:r>
              <a:rPr lang="en-US" dirty="0"/>
              <a:t>Test metrics provides the visibility into the </a:t>
            </a:r>
            <a:r>
              <a:rPr lang="en-US" dirty="0" smtClean="0"/>
              <a:t>readiness </a:t>
            </a:r>
            <a:r>
              <a:rPr lang="en-US" dirty="0"/>
              <a:t>of the product, and gives clear </a:t>
            </a:r>
            <a:r>
              <a:rPr lang="en-US" dirty="0" smtClean="0"/>
              <a:t>measurement </a:t>
            </a:r>
            <a:r>
              <a:rPr lang="en-US" dirty="0"/>
              <a:t>of the quality and  completeness of the product</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25594894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Fundamental Questions in Testing</a:t>
            </a:r>
          </a:p>
        </p:txBody>
      </p:sp>
      <p:sp>
        <p:nvSpPr>
          <p:cNvPr id="18435" name="Rectangle 3"/>
          <p:cNvSpPr>
            <a:spLocks noGrp="1" noChangeArrowheads="1"/>
          </p:cNvSpPr>
          <p:nvPr>
            <p:ph type="body" idx="1"/>
          </p:nvPr>
        </p:nvSpPr>
        <p:spPr/>
        <p:txBody>
          <a:bodyPr>
            <a:normAutofit lnSpcReduction="10000"/>
          </a:bodyPr>
          <a:lstStyle/>
          <a:p>
            <a:r>
              <a:rPr lang="en-US" dirty="0" smtClean="0"/>
              <a:t>When can we stop testing?</a:t>
            </a:r>
          </a:p>
          <a:p>
            <a:pPr lvl="1">
              <a:buSzPct val="100000"/>
              <a:buFont typeface="Wingdings" charset="2"/>
              <a:buChar char="ü"/>
            </a:pPr>
            <a:r>
              <a:rPr lang="en-US" dirty="0" smtClean="0"/>
              <a:t>Test coverage</a:t>
            </a:r>
          </a:p>
          <a:p>
            <a:r>
              <a:rPr lang="en-US" dirty="0" smtClean="0"/>
              <a:t>What should we test? </a:t>
            </a:r>
          </a:p>
          <a:p>
            <a:pPr lvl="1">
              <a:buSzPct val="100000"/>
              <a:buFont typeface="Wingdings" charset="2"/>
              <a:buChar char="ü"/>
            </a:pPr>
            <a:r>
              <a:rPr lang="en-US" dirty="0" smtClean="0"/>
              <a:t>Test generation</a:t>
            </a:r>
          </a:p>
          <a:p>
            <a:r>
              <a:rPr lang="en-US" dirty="0" smtClean="0"/>
              <a:t>Is the observed output correct?</a:t>
            </a:r>
          </a:p>
          <a:p>
            <a:pPr lvl="1">
              <a:buSzPct val="100000"/>
              <a:buFont typeface="Wingdings" charset="2"/>
              <a:buChar char="ü"/>
            </a:pPr>
            <a:r>
              <a:rPr lang="en-US" dirty="0" smtClean="0"/>
              <a:t>Test oracle</a:t>
            </a:r>
          </a:p>
          <a:p>
            <a:r>
              <a:rPr lang="en-US" dirty="0" smtClean="0"/>
              <a:t>How well did we do?</a:t>
            </a:r>
          </a:p>
          <a:p>
            <a:pPr lvl="1">
              <a:buSzPct val="100000"/>
              <a:buFont typeface="Wingdings" charset="2"/>
              <a:buChar char="ü"/>
            </a:pPr>
            <a:r>
              <a:rPr lang="en-US" dirty="0" smtClean="0"/>
              <a:t>Test efficiency</a:t>
            </a:r>
          </a:p>
          <a:p>
            <a:r>
              <a:rPr lang="en-US" dirty="0" smtClean="0"/>
              <a:t>Who should test your program?</a:t>
            </a:r>
          </a:p>
          <a:p>
            <a:pPr lvl="1">
              <a:buSzPct val="100000"/>
              <a:buFont typeface="Wingdings" charset="2"/>
              <a:buChar char="ü"/>
            </a:pPr>
            <a:r>
              <a:rPr lang="en-US" dirty="0" smtClean="0"/>
              <a:t>Independent V&amp;V</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29150718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sz="4000" dirty="0"/>
              <a:t>Style checkers / Defect finders / Quality scanners</a:t>
            </a:r>
          </a:p>
        </p:txBody>
      </p:sp>
      <p:sp>
        <p:nvSpPr>
          <p:cNvPr id="19459" name="Content Placeholder 2"/>
          <p:cNvSpPr>
            <a:spLocks noGrp="1"/>
          </p:cNvSpPr>
          <p:nvPr>
            <p:ph idx="1"/>
          </p:nvPr>
        </p:nvSpPr>
        <p:spPr/>
        <p:txBody>
          <a:bodyPr/>
          <a:lstStyle/>
          <a:p>
            <a:r>
              <a:rPr lang="en-US" dirty="0" smtClean="0"/>
              <a:t>Compare code (usually source) to set of pre-canned “style” rules or probable defects</a:t>
            </a:r>
          </a:p>
          <a:p>
            <a:r>
              <a:rPr lang="en-US" dirty="0" smtClean="0"/>
              <a:t>Goal:</a:t>
            </a:r>
          </a:p>
          <a:p>
            <a:pPr lvl="1"/>
            <a:r>
              <a:rPr lang="en-US" dirty="0" smtClean="0"/>
              <a:t>Make it easier to understand/modify code</a:t>
            </a:r>
          </a:p>
          <a:p>
            <a:pPr lvl="1"/>
            <a:r>
              <a:rPr lang="en-US" dirty="0" smtClean="0"/>
              <a:t>Avoid common defects/mistakes, or patterns likely to lead to them</a:t>
            </a:r>
          </a:p>
          <a:p>
            <a:r>
              <a:rPr lang="en-US" dirty="0" smtClean="0"/>
              <a:t>Some try to have low FP rate</a:t>
            </a:r>
          </a:p>
          <a:p>
            <a:pPr lvl="1"/>
            <a:r>
              <a:rPr lang="en-US" dirty="0" smtClean="0"/>
              <a:t>Don’t report something unless it’s a defect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2870361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smtClean="0"/>
              <a:t>Free Metric Tools for Java</a:t>
            </a:r>
            <a:endParaRPr lang="en-US" dirty="0"/>
          </a:p>
        </p:txBody>
      </p:sp>
      <p:sp>
        <p:nvSpPr>
          <p:cNvPr id="16387" name="Rectangle 3"/>
          <p:cNvSpPr>
            <a:spLocks noGrp="1" noChangeArrowheads="1"/>
          </p:cNvSpPr>
          <p:nvPr>
            <p:ph type="body" idx="1"/>
          </p:nvPr>
        </p:nvSpPr>
        <p:spPr/>
        <p:txBody>
          <a:bodyPr/>
          <a:lstStyle/>
          <a:p>
            <a:r>
              <a:rPr lang="en-US" dirty="0" smtClean="0"/>
              <a:t>JCSC</a:t>
            </a:r>
          </a:p>
          <a:p>
            <a:r>
              <a:rPr lang="en-US" dirty="0" smtClean="0"/>
              <a:t>CheckStyle</a:t>
            </a:r>
          </a:p>
          <a:p>
            <a:r>
              <a:rPr lang="en-US" dirty="0"/>
              <a:t>Jdepend </a:t>
            </a:r>
            <a:endParaRPr lang="en-US" dirty="0" smtClean="0"/>
          </a:p>
          <a:p>
            <a:r>
              <a:rPr lang="en-US" dirty="0" smtClean="0"/>
              <a:t>JavaNCSC – Non-commented source code</a:t>
            </a:r>
          </a:p>
          <a:p>
            <a:r>
              <a:rPr lang="en-US" dirty="0" smtClean="0"/>
              <a:t>JMT</a:t>
            </a:r>
          </a:p>
          <a:p>
            <a:r>
              <a:rPr lang="en-US" dirty="0" smtClean="0"/>
              <a:t>Eclipse plug-in</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34777540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JCSC</a:t>
            </a:r>
            <a:endParaRPr lang="en-US" dirty="0"/>
          </a:p>
        </p:txBody>
      </p:sp>
      <p:sp>
        <p:nvSpPr>
          <p:cNvPr id="8195" name="Rectangle 3"/>
          <p:cNvSpPr>
            <a:spLocks noGrp="1" noChangeArrowheads="1"/>
          </p:cNvSpPr>
          <p:nvPr>
            <p:ph type="body" idx="1"/>
          </p:nvPr>
        </p:nvSpPr>
        <p:spPr/>
        <p:txBody>
          <a:bodyPr/>
          <a:lstStyle/>
          <a:p>
            <a:r>
              <a:rPr lang="en-US" dirty="0" smtClean="0"/>
              <a:t>JCSC is a powerful tool to check source code against a highly definable coding standard and potential bad code.</a:t>
            </a:r>
          </a:p>
          <a:p>
            <a:r>
              <a:rPr lang="en-US" dirty="0" smtClean="0"/>
              <a:t>The standard covers:</a:t>
            </a:r>
          </a:p>
          <a:p>
            <a:pPr lvl="1"/>
            <a:r>
              <a:rPr lang="en-US" dirty="0" smtClean="0"/>
              <a:t>naming conventions for class, interfaces, fields, parameter, ... . </a:t>
            </a:r>
          </a:p>
          <a:p>
            <a:pPr lvl="1"/>
            <a:r>
              <a:rPr lang="en-US" dirty="0" smtClean="0"/>
              <a:t>the structural layout of the type (class/interface) </a:t>
            </a:r>
          </a:p>
          <a:p>
            <a:pPr lvl="1"/>
            <a:r>
              <a:rPr lang="en-US" dirty="0" smtClean="0"/>
              <a:t>finds weaknesses in the the code -- potential bugs -- like empty catch/finally block, switch without default, throwing of type 'Exception', slow code, ... </a:t>
            </a:r>
          </a:p>
          <a:p>
            <a:r>
              <a:rPr lang="en-US" dirty="0" smtClean="0"/>
              <a:t>It can be downloaded at: http://jcsc.sourceforge.net/</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1256700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t>CheckStyle</a:t>
            </a:r>
          </a:p>
        </p:txBody>
      </p:sp>
      <p:sp>
        <p:nvSpPr>
          <p:cNvPr id="55299" name="Rectangle 3"/>
          <p:cNvSpPr>
            <a:spLocks noGrp="1" noChangeArrowheads="1"/>
          </p:cNvSpPr>
          <p:nvPr>
            <p:ph idx="1"/>
          </p:nvPr>
        </p:nvSpPr>
        <p:spPr/>
        <p:txBody>
          <a:bodyPr>
            <a:normAutofit lnSpcReduction="10000"/>
          </a:bodyPr>
          <a:lstStyle/>
          <a:p>
            <a:r>
              <a:rPr lang="en-US" b="1" dirty="0"/>
              <a:t>Checkstyle</a:t>
            </a:r>
            <a:r>
              <a:rPr lang="en-US" dirty="0"/>
              <a:t> is a development tool to help programmers write Java code that adheres to a coding standard. </a:t>
            </a:r>
          </a:p>
          <a:p>
            <a:pPr lvl="1"/>
            <a:r>
              <a:rPr lang="en-US" dirty="0"/>
              <a:t>It automates the process of checking Java code to spare humans of this boring (but important) task. </a:t>
            </a:r>
          </a:p>
          <a:p>
            <a:pPr lvl="1"/>
            <a:r>
              <a:rPr lang="en-US" dirty="0"/>
              <a:t>This makes it ideal for projects that want to enforce a coding standard.</a:t>
            </a:r>
          </a:p>
          <a:p>
            <a:r>
              <a:rPr lang="en-US" dirty="0" smtClean="0"/>
              <a:t>Checkstyle is highly configurable and can be made to support almost any coding standard.</a:t>
            </a:r>
          </a:p>
          <a:p>
            <a:r>
              <a:rPr lang="en-US" dirty="0" smtClean="0"/>
              <a:t>It can be used as:</a:t>
            </a:r>
          </a:p>
          <a:p>
            <a:pPr lvl="1"/>
            <a:r>
              <a:rPr lang="en-US" dirty="0" smtClean="0"/>
              <a:t>An ANT task.</a:t>
            </a:r>
          </a:p>
          <a:p>
            <a:pPr lvl="1"/>
            <a:r>
              <a:rPr lang="en-US" dirty="0" smtClean="0"/>
              <a:t>A command line tool.</a:t>
            </a:r>
          </a:p>
          <a:p>
            <a:r>
              <a:rPr lang="en-US" dirty="0" smtClean="0"/>
              <a:t>It can be downloaded at:  http://checkstyle.sourceforge.net/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20138927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dirty="0" smtClean="0"/>
              <a:t>Features</a:t>
            </a:r>
            <a:endParaRPr lang="en-US" dirty="0"/>
          </a:p>
        </p:txBody>
      </p:sp>
      <p:sp>
        <p:nvSpPr>
          <p:cNvPr id="56323" name="Rectangle 3"/>
          <p:cNvSpPr>
            <a:spLocks noGrp="1" noChangeArrowheads="1"/>
          </p:cNvSpPr>
          <p:nvPr>
            <p:ph sz="half" idx="1"/>
          </p:nvPr>
        </p:nvSpPr>
        <p:spPr>
          <a:xfrm>
            <a:off x="960120" y="2266760"/>
            <a:ext cx="4152900" cy="4419600"/>
          </a:xfrm>
        </p:spPr>
        <p:txBody>
          <a:bodyPr/>
          <a:lstStyle/>
          <a:p>
            <a:pPr lvl="1"/>
            <a:r>
              <a:rPr lang="en-US" dirty="0" smtClean="0"/>
              <a:t>Javadoc Comments</a:t>
            </a:r>
          </a:p>
          <a:p>
            <a:pPr lvl="1"/>
            <a:r>
              <a:rPr lang="en-US" dirty="0" smtClean="0"/>
              <a:t>Naming Conventions</a:t>
            </a:r>
          </a:p>
          <a:p>
            <a:pPr lvl="1"/>
            <a:r>
              <a:rPr lang="en-US" dirty="0" smtClean="0"/>
              <a:t>Headers</a:t>
            </a:r>
          </a:p>
          <a:p>
            <a:pPr lvl="1"/>
            <a:r>
              <a:rPr lang="en-US" dirty="0" smtClean="0"/>
              <a:t>Imports</a:t>
            </a:r>
          </a:p>
          <a:p>
            <a:pPr lvl="1"/>
            <a:r>
              <a:rPr lang="en-US" dirty="0" smtClean="0"/>
              <a:t>Size Violations</a:t>
            </a:r>
          </a:p>
          <a:p>
            <a:pPr lvl="1"/>
            <a:r>
              <a:rPr lang="en-US" dirty="0" smtClean="0"/>
              <a:t>Whitespace</a:t>
            </a:r>
          </a:p>
          <a:p>
            <a:pPr lvl="1"/>
            <a:r>
              <a:rPr lang="en-US" dirty="0" smtClean="0"/>
              <a:t>Modifiers</a:t>
            </a:r>
            <a:endParaRPr lang="en-US" dirty="0"/>
          </a:p>
        </p:txBody>
      </p:sp>
      <p:sp>
        <p:nvSpPr>
          <p:cNvPr id="56324" name="Rectangle 4"/>
          <p:cNvSpPr>
            <a:spLocks noGrp="1" noChangeArrowheads="1"/>
          </p:cNvSpPr>
          <p:nvPr>
            <p:ph sz="half" idx="2"/>
          </p:nvPr>
        </p:nvSpPr>
        <p:spPr>
          <a:xfrm>
            <a:off x="6248400" y="2252472"/>
            <a:ext cx="4152900" cy="3983736"/>
          </a:xfrm>
        </p:spPr>
        <p:txBody>
          <a:bodyPr/>
          <a:lstStyle/>
          <a:p>
            <a:pPr lvl="1"/>
            <a:r>
              <a:rPr lang="en-US" dirty="0"/>
              <a:t>Blocks</a:t>
            </a:r>
          </a:p>
          <a:p>
            <a:pPr lvl="1"/>
            <a:r>
              <a:rPr lang="en-US" dirty="0"/>
              <a:t>Coding Problems</a:t>
            </a:r>
          </a:p>
          <a:p>
            <a:pPr lvl="1"/>
            <a:r>
              <a:rPr lang="en-US" dirty="0"/>
              <a:t>Class Design</a:t>
            </a:r>
          </a:p>
          <a:p>
            <a:pPr lvl="1"/>
            <a:r>
              <a:rPr lang="en-US" dirty="0"/>
              <a:t>Duplicate Code</a:t>
            </a:r>
          </a:p>
          <a:p>
            <a:pPr lvl="1"/>
            <a:r>
              <a:rPr lang="en-US" sz="2800" dirty="0"/>
              <a:t>Metrics Checks</a:t>
            </a:r>
          </a:p>
          <a:p>
            <a:pPr lvl="1"/>
            <a:r>
              <a:rPr lang="en-US" dirty="0"/>
              <a:t>Miscellaneous Checks</a:t>
            </a:r>
          </a:p>
          <a:p>
            <a:pPr lvl="1"/>
            <a:r>
              <a:rPr lang="en-US" dirty="0"/>
              <a:t>Optional Checks</a:t>
            </a:r>
          </a:p>
        </p:txBody>
      </p:sp>
      <p:sp>
        <p:nvSpPr>
          <p:cNvPr id="8" name="TextBox 7"/>
          <p:cNvSpPr txBox="1"/>
          <p:nvPr/>
        </p:nvSpPr>
        <p:spPr>
          <a:xfrm>
            <a:off x="1920241" y="1514015"/>
            <a:ext cx="7257603" cy="461665"/>
          </a:xfrm>
          <a:prstGeom prst="rect">
            <a:avLst/>
          </a:prstGeom>
          <a:noFill/>
        </p:spPr>
        <p:txBody>
          <a:bodyPr wrap="square" rtlCol="0">
            <a:spAutoFit/>
          </a:bodyPr>
          <a:lstStyle/>
          <a:p>
            <a:pPr algn="ctr"/>
            <a:r>
              <a:rPr lang="en-US" sz="2400" dirty="0">
                <a:latin typeface="Candara" panose="020E0502030303020204" pitchFamily="34" charset="0"/>
              </a:rPr>
              <a:t>The things that Checkstyle can check for are:</a:t>
            </a:r>
          </a:p>
        </p:txBody>
      </p:sp>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38625380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Open Source Code Analyzers in Java</a:t>
            </a:r>
          </a:p>
        </p:txBody>
      </p:sp>
      <p:sp>
        <p:nvSpPr>
          <p:cNvPr id="3" name="Content Placeholder 2"/>
          <p:cNvSpPr>
            <a:spLocks noGrp="1"/>
          </p:cNvSpPr>
          <p:nvPr>
            <p:ph idx="1"/>
          </p:nvPr>
        </p:nvSpPr>
        <p:spPr/>
        <p:txBody>
          <a:bodyPr/>
          <a:lstStyle/>
          <a:p>
            <a:r>
              <a:rPr lang="en-US" b="1" dirty="0" smtClean="0">
                <a:hlinkClick r:id="rId3"/>
              </a:rPr>
              <a:t>Jdepend</a:t>
            </a:r>
            <a:r>
              <a:rPr lang="en-US" b="1" dirty="0"/>
              <a:t> </a:t>
            </a:r>
            <a:r>
              <a:rPr lang="en-US" dirty="0" smtClean="0"/>
              <a:t>traverses Java class file directories and generates design quality metrics for each Java package. </a:t>
            </a:r>
          </a:p>
          <a:p>
            <a:r>
              <a:rPr lang="en-US" dirty="0" smtClean="0"/>
              <a:t>JDepend allows you to automatically measure the quality of a design in terms of its extensibility, reusability, and maintainability to effectively manage and control package dependencies.	</a:t>
            </a:r>
          </a:p>
          <a:p>
            <a:pPr marL="0" indent="0">
              <a:buNone/>
            </a:pPr>
            <a:endParaRPr lang="en-US" u="sng" dirty="0" smtClean="0"/>
          </a:p>
          <a:p>
            <a:r>
              <a:rPr lang="en-US" dirty="0"/>
              <a:t>http://java-source.net/open-source/code-analyzers</a:t>
            </a:r>
          </a:p>
        </p:txBody>
      </p:sp>
      <p:sp>
        <p:nvSpPr>
          <p:cNvPr id="4" name="Slide Number Placeholder 3"/>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44676046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Open Source Code Analyzers in Java</a:t>
            </a:r>
          </a:p>
        </p:txBody>
      </p:sp>
      <p:sp>
        <p:nvSpPr>
          <p:cNvPr id="3" name="Content Placeholder 2"/>
          <p:cNvSpPr>
            <a:spLocks noGrp="1"/>
          </p:cNvSpPr>
          <p:nvPr>
            <p:ph idx="1"/>
          </p:nvPr>
        </p:nvSpPr>
        <p:spPr/>
        <p:txBody>
          <a:bodyPr/>
          <a:lstStyle/>
          <a:p>
            <a:r>
              <a:rPr lang="en-US" dirty="0">
                <a:hlinkClick r:id="rId3"/>
              </a:rPr>
              <a:t>http://java-source.net/open-source/code-</a:t>
            </a:r>
            <a:r>
              <a:rPr lang="en-US" dirty="0" smtClean="0">
                <a:hlinkClick r:id="rId3"/>
              </a:rPr>
              <a:t>analyzers</a:t>
            </a:r>
            <a:endParaRPr lang="en-US" dirty="0" smtClean="0"/>
          </a:p>
          <a:p>
            <a:r>
              <a:rPr lang="en-US" dirty="0">
                <a:hlinkClick r:id="rId4"/>
              </a:rPr>
              <a:t>https://www.checkmarx.com/2014/11/13/the-ultimate-list-of-open-source-static-code-analysis-security-tools</a:t>
            </a:r>
            <a:r>
              <a:rPr lang="en-US" dirty="0" smtClean="0">
                <a:hlinkClick r:id="rId4"/>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9236528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r>
              <a:rPr lang="en-US" dirty="0" smtClean="0"/>
              <a:t>Professional Ethics</a:t>
            </a:r>
            <a:endParaRPr lang="en-US" dirty="0"/>
          </a:p>
        </p:txBody>
      </p:sp>
      <p:sp>
        <p:nvSpPr>
          <p:cNvPr id="296963" name="Rectangle 3"/>
          <p:cNvSpPr>
            <a:spLocks noGrp="1" noChangeArrowheads="1"/>
          </p:cNvSpPr>
          <p:nvPr>
            <p:ph type="body" idx="1"/>
          </p:nvPr>
        </p:nvSpPr>
        <p:spPr/>
        <p:txBody>
          <a:bodyPr>
            <a:normAutofit fontScale="92500" lnSpcReduction="20000"/>
          </a:bodyPr>
          <a:lstStyle/>
          <a:p>
            <a:r>
              <a:rPr lang="en-US" dirty="0" smtClean="0"/>
              <a:t>If you can’t test it, </a:t>
            </a:r>
            <a:r>
              <a:rPr lang="en-US" b="1" dirty="0" smtClean="0">
                <a:solidFill>
                  <a:srgbClr val="0000FF"/>
                </a:solidFill>
              </a:rPr>
              <a:t>don</a:t>
            </a:r>
            <a:r>
              <a:rPr lang="en-US" altLang="ja-JP" b="1" dirty="0" smtClean="0">
                <a:solidFill>
                  <a:srgbClr val="0000FF"/>
                </a:solidFill>
              </a:rPr>
              <a:t>’</a:t>
            </a:r>
            <a:r>
              <a:rPr lang="en-US" b="1" dirty="0" smtClean="0">
                <a:solidFill>
                  <a:srgbClr val="0000FF"/>
                </a:solidFill>
              </a:rPr>
              <a:t>t build it</a:t>
            </a:r>
          </a:p>
          <a:p>
            <a:r>
              <a:rPr lang="en-US" dirty="0" smtClean="0"/>
              <a:t>Put </a:t>
            </a:r>
            <a:r>
              <a:rPr lang="en-US" b="1" dirty="0" smtClean="0">
                <a:solidFill>
                  <a:srgbClr val="0000FF"/>
                </a:solidFill>
              </a:rPr>
              <a:t>quality first </a:t>
            </a:r>
            <a:r>
              <a:rPr lang="en-US" dirty="0" smtClean="0"/>
              <a:t>: Even if you lose the argument, you will gain respect</a:t>
            </a:r>
          </a:p>
          <a:p>
            <a:r>
              <a:rPr lang="en-US" dirty="0" smtClean="0"/>
              <a:t>Begin test activities </a:t>
            </a:r>
            <a:r>
              <a:rPr lang="en-US" b="1" dirty="0" smtClean="0">
                <a:solidFill>
                  <a:srgbClr val="0000FF"/>
                </a:solidFill>
              </a:rPr>
              <a:t>early</a:t>
            </a:r>
          </a:p>
          <a:p>
            <a:r>
              <a:rPr lang="en-US" b="1" dirty="0" smtClean="0">
                <a:solidFill>
                  <a:srgbClr val="0000FF"/>
                </a:solidFill>
              </a:rPr>
              <a:t>Decouple</a:t>
            </a:r>
          </a:p>
          <a:p>
            <a:pPr lvl="1">
              <a:buClr>
                <a:schemeClr val="tx1"/>
              </a:buClr>
            </a:pPr>
            <a:r>
              <a:rPr lang="en-US" b="1" dirty="0" smtClean="0">
                <a:solidFill>
                  <a:srgbClr val="0000FF"/>
                </a:solidFill>
              </a:rPr>
              <a:t>Designs</a:t>
            </a:r>
            <a:r>
              <a:rPr lang="en-US" dirty="0" smtClean="0"/>
              <a:t> should be independent of language</a:t>
            </a:r>
          </a:p>
          <a:p>
            <a:pPr lvl="1">
              <a:buClr>
                <a:schemeClr val="tx1"/>
              </a:buClr>
            </a:pPr>
            <a:r>
              <a:rPr lang="en-US" b="1" dirty="0" smtClean="0">
                <a:solidFill>
                  <a:srgbClr val="0000FF"/>
                </a:solidFill>
              </a:rPr>
              <a:t>Programs</a:t>
            </a:r>
            <a:r>
              <a:rPr lang="en-US" dirty="0" smtClean="0"/>
              <a:t> should be independent of environment</a:t>
            </a:r>
          </a:p>
          <a:p>
            <a:pPr lvl="1">
              <a:buClr>
                <a:schemeClr val="tx1"/>
              </a:buClr>
            </a:pPr>
            <a:r>
              <a:rPr lang="en-US" dirty="0" smtClean="0"/>
              <a:t>Couplings are </a:t>
            </a:r>
            <a:r>
              <a:rPr lang="en-US" b="1" dirty="0" smtClean="0">
                <a:solidFill>
                  <a:srgbClr val="0000FF"/>
                </a:solidFill>
              </a:rPr>
              <a:t>weaknesses</a:t>
            </a:r>
            <a:r>
              <a:rPr lang="en-US" dirty="0" smtClean="0"/>
              <a:t> in the software!</a:t>
            </a:r>
          </a:p>
          <a:p>
            <a:r>
              <a:rPr lang="en-US" b="1" dirty="0" smtClean="0">
                <a:solidFill>
                  <a:srgbClr val="0000FF"/>
                </a:solidFill>
              </a:rPr>
              <a:t>Don</a:t>
            </a:r>
            <a:r>
              <a:rPr lang="en-US" altLang="ja-JP" b="1" dirty="0" smtClean="0">
                <a:solidFill>
                  <a:srgbClr val="0000FF"/>
                </a:solidFill>
              </a:rPr>
              <a:t>’</a:t>
            </a:r>
            <a:r>
              <a:rPr lang="en-US" b="1" dirty="0" smtClean="0">
                <a:solidFill>
                  <a:srgbClr val="0000FF"/>
                </a:solidFill>
              </a:rPr>
              <a:t>t take shortcuts</a:t>
            </a:r>
          </a:p>
          <a:p>
            <a:pPr lvl="1">
              <a:buClr>
                <a:schemeClr val="tx1"/>
              </a:buClr>
            </a:pPr>
            <a:r>
              <a:rPr lang="en-US" dirty="0" smtClean="0"/>
              <a:t>If you lose the argument you will </a:t>
            </a:r>
            <a:r>
              <a:rPr lang="en-US" b="1" dirty="0" smtClean="0">
                <a:solidFill>
                  <a:srgbClr val="0000FF"/>
                </a:solidFill>
              </a:rPr>
              <a:t>gain respect</a:t>
            </a:r>
          </a:p>
          <a:p>
            <a:pPr lvl="1">
              <a:buClr>
                <a:schemeClr val="tx1"/>
              </a:buClr>
            </a:pPr>
            <a:r>
              <a:rPr lang="en-US" b="1" dirty="0">
                <a:solidFill>
                  <a:srgbClr val="0000FF"/>
                </a:solidFill>
              </a:rPr>
              <a:t>Document</a:t>
            </a:r>
            <a:r>
              <a:rPr lang="en-US" dirty="0" smtClean="0"/>
              <a:t> your objections</a:t>
            </a:r>
          </a:p>
          <a:p>
            <a:pPr lvl="1">
              <a:buClr>
                <a:schemeClr val="tx1"/>
              </a:buClr>
            </a:pPr>
            <a:r>
              <a:rPr lang="en-US" b="1" dirty="0" smtClean="0">
                <a:solidFill>
                  <a:srgbClr val="0000FF"/>
                </a:solidFill>
              </a:rPr>
              <a:t>Vote</a:t>
            </a:r>
            <a:r>
              <a:rPr lang="en-US" dirty="0" smtClean="0"/>
              <a:t> with your feet</a:t>
            </a:r>
          </a:p>
          <a:p>
            <a:pPr lvl="1">
              <a:buClr>
                <a:schemeClr val="tx1"/>
              </a:buClr>
            </a:pPr>
            <a:r>
              <a:rPr lang="en-US" dirty="0" smtClean="0"/>
              <a:t>Don</a:t>
            </a:r>
            <a:r>
              <a:rPr lang="en-US" altLang="ja-JP" dirty="0" smtClean="0"/>
              <a:t>’</a:t>
            </a:r>
            <a:r>
              <a:rPr lang="en-US" dirty="0" smtClean="0"/>
              <a:t>t be afraid to be </a:t>
            </a:r>
            <a:r>
              <a:rPr lang="en-US" b="1" dirty="0" smtClean="0">
                <a:solidFill>
                  <a:srgbClr val="0000FF"/>
                </a:solidFill>
              </a:rPr>
              <a:t>right</a:t>
            </a:r>
            <a:r>
              <a:rPr lang="en-US" dirty="0" smtClean="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3153117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69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696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9696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9696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9696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9696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9696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9696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29696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2969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r>
              <a:rPr lang="en-US" dirty="0" smtClean="0"/>
              <a:t>Professional Ethics</a:t>
            </a:r>
            <a:endParaRPr lang="en-US" dirty="0"/>
          </a:p>
        </p:txBody>
      </p:sp>
      <p:sp>
        <p:nvSpPr>
          <p:cNvPr id="296963" name="Rectangle 3"/>
          <p:cNvSpPr>
            <a:spLocks noGrp="1" noChangeArrowheads="1"/>
          </p:cNvSpPr>
          <p:nvPr>
            <p:ph type="body" idx="1"/>
          </p:nvPr>
        </p:nvSpPr>
        <p:spPr/>
        <p:txBody>
          <a:bodyPr>
            <a:normAutofit fontScale="92500" lnSpcReduction="10000"/>
          </a:bodyPr>
          <a:lstStyle/>
          <a:p>
            <a:r>
              <a:rPr lang="en-US" sz="1800" b="1" dirty="0"/>
              <a:t>Recognizing the ACM and IEEE code of ethics for engineers:</a:t>
            </a:r>
          </a:p>
          <a:p>
            <a:r>
              <a:rPr lang="en-US" sz="1800" dirty="0"/>
              <a:t>PUBLIC - Software testers shall act consistently with the public interest.</a:t>
            </a:r>
          </a:p>
          <a:p>
            <a:r>
              <a:rPr lang="en-US" sz="1800" dirty="0"/>
              <a:t>CLIENT AND EMPLOYER - Software testers shall act in a manner that is in the best interests of their client and employer, consistent with the public interest.</a:t>
            </a:r>
          </a:p>
          <a:p>
            <a:r>
              <a:rPr lang="en-US" sz="1800" dirty="0"/>
              <a:t>PRODUCT - Software testers shall ensure that the deliverables they provide (on the products and systems they test) meet the highest professional standards possible.</a:t>
            </a:r>
          </a:p>
          <a:p>
            <a:r>
              <a:rPr lang="en-US" sz="1800" dirty="0"/>
              <a:t>JUDGMENT - Software testers shall maintain integrity and independence in their professional judgment.</a:t>
            </a:r>
          </a:p>
          <a:p>
            <a:r>
              <a:rPr lang="en-US" sz="1800" dirty="0"/>
              <a:t>MANAGEMENT - Software test managers and leaders shall subscribe to and promote an ethical approach to the management of software testing.</a:t>
            </a:r>
          </a:p>
          <a:p>
            <a:r>
              <a:rPr lang="en-US" sz="1800" dirty="0"/>
              <a:t>PROFESSION - Software testers shall advance the integrity and reputation of the profession consistent with the public interest.</a:t>
            </a:r>
          </a:p>
          <a:p>
            <a:r>
              <a:rPr lang="en-US" sz="1800" dirty="0"/>
              <a:t>COLLEAGUES - Software testers shall be fair to and supportive of their colleagues, and promote cooperation with software developers.</a:t>
            </a:r>
          </a:p>
          <a:p>
            <a:r>
              <a:rPr lang="en-US" sz="1800" dirty="0"/>
              <a:t>SELF - Software testers shall participate in lifelong learning regarding the practice of their profession and shall promote an ethical approach to the practice of the profession.</a:t>
            </a:r>
          </a:p>
        </p:txBody>
      </p:sp>
      <p:sp>
        <p:nvSpPr>
          <p:cNvPr id="2" name="Slide Number Placeholder 1"/>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2821654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6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6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69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69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69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696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96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need Metrics ?</a:t>
            </a:r>
          </a:p>
        </p:txBody>
      </p:sp>
      <p:sp>
        <p:nvSpPr>
          <p:cNvPr id="3" name="Content Placeholder 2"/>
          <p:cNvSpPr>
            <a:spLocks noGrp="1"/>
          </p:cNvSpPr>
          <p:nvPr>
            <p:ph idx="1"/>
          </p:nvPr>
        </p:nvSpPr>
        <p:spPr/>
        <p:txBody>
          <a:bodyPr>
            <a:normAutofit lnSpcReduction="10000"/>
          </a:bodyPr>
          <a:lstStyle/>
          <a:p>
            <a:pPr>
              <a:lnSpc>
                <a:spcPct val="150000"/>
              </a:lnSpc>
            </a:pPr>
            <a:r>
              <a:rPr lang="en-US" dirty="0"/>
              <a:t>You cannot improve what you cannot measure  </a:t>
            </a:r>
            <a:endParaRPr lang="en-US" dirty="0" smtClean="0"/>
          </a:p>
          <a:p>
            <a:pPr>
              <a:lnSpc>
                <a:spcPct val="150000"/>
              </a:lnSpc>
            </a:pPr>
            <a:r>
              <a:rPr lang="en-US" dirty="0" smtClean="0"/>
              <a:t>You </a:t>
            </a:r>
            <a:r>
              <a:rPr lang="en-US" dirty="0"/>
              <a:t>cannot Control what you cannot </a:t>
            </a:r>
            <a:r>
              <a:rPr lang="en-US" dirty="0" smtClean="0"/>
              <a:t>measure</a:t>
            </a:r>
          </a:p>
          <a:p>
            <a:pPr lvl="1">
              <a:lnSpc>
                <a:spcPct val="150000"/>
              </a:lnSpc>
            </a:pPr>
            <a:r>
              <a:rPr lang="en-US" dirty="0"/>
              <a:t>Without measurement it is impossible to tell whether the </a:t>
            </a:r>
            <a:r>
              <a:rPr lang="en-US" dirty="0" smtClean="0"/>
              <a:t>process implemented is </a:t>
            </a:r>
            <a:r>
              <a:rPr lang="en-US" dirty="0"/>
              <a:t>improving or </a:t>
            </a:r>
            <a:r>
              <a:rPr lang="en-US" dirty="0" smtClean="0"/>
              <a:t>not</a:t>
            </a:r>
            <a:endParaRPr lang="en-US" dirty="0"/>
          </a:p>
          <a:p>
            <a:pPr lvl="1">
              <a:lnSpc>
                <a:spcPct val="150000"/>
              </a:lnSpc>
            </a:pPr>
            <a:r>
              <a:rPr lang="en-US" dirty="0"/>
              <a:t>Metrics helps in taking decisions for next phase </a:t>
            </a:r>
            <a:r>
              <a:rPr lang="en-US" dirty="0" smtClean="0"/>
              <a:t>of activities</a:t>
            </a:r>
            <a:endParaRPr lang="en-US" dirty="0"/>
          </a:p>
          <a:p>
            <a:pPr lvl="1">
              <a:lnSpc>
                <a:spcPct val="150000"/>
              </a:lnSpc>
            </a:pPr>
            <a:r>
              <a:rPr lang="en-US" dirty="0"/>
              <a:t>Metrics helps in understanding the type of improvement </a:t>
            </a:r>
            <a:r>
              <a:rPr lang="en-US" dirty="0" smtClean="0"/>
              <a:t>required </a:t>
            </a:r>
            <a:r>
              <a:rPr lang="en-US" dirty="0"/>
              <a:t>and helps in taking decisions on process </a:t>
            </a:r>
            <a:r>
              <a:rPr lang="en-US" dirty="0" smtClean="0"/>
              <a:t>or </a:t>
            </a:r>
            <a:r>
              <a:rPr lang="en-US" dirty="0"/>
              <a:t>technology change</a:t>
            </a:r>
          </a:p>
          <a:p>
            <a:pPr lvl="1">
              <a:lnSpc>
                <a:spcPct val="150000"/>
              </a:lnSpc>
            </a:pPr>
            <a:endParaRPr lang="en-US" dirty="0"/>
          </a:p>
          <a:p>
            <a:pPr>
              <a:lnSpc>
                <a:spcPct val="150000"/>
              </a:lnSpc>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487707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Testing Metrics</a:t>
            </a:r>
            <a:endParaRPr lang="en-US" dirty="0"/>
          </a:p>
        </p:txBody>
      </p:sp>
      <p:sp>
        <p:nvSpPr>
          <p:cNvPr id="3" name="Content Placeholder 2"/>
          <p:cNvSpPr>
            <a:spLocks noGrp="1"/>
          </p:cNvSpPr>
          <p:nvPr>
            <p:ph idx="1"/>
          </p:nvPr>
        </p:nvSpPr>
        <p:spPr/>
        <p:txBody>
          <a:bodyPr>
            <a:normAutofit lnSpcReduction="10000"/>
          </a:bodyPr>
          <a:lstStyle/>
          <a:p>
            <a:r>
              <a:rPr lang="en-US" dirty="0"/>
              <a:t>The number of test cases</a:t>
            </a:r>
          </a:p>
          <a:p>
            <a:r>
              <a:rPr lang="en-US" dirty="0"/>
              <a:t>Test case execution data</a:t>
            </a:r>
          </a:p>
          <a:p>
            <a:r>
              <a:rPr lang="en-US" dirty="0"/>
              <a:t>Test coverage metrics</a:t>
            </a:r>
          </a:p>
          <a:p>
            <a:r>
              <a:rPr lang="en-US" dirty="0"/>
              <a:t>The number of defects</a:t>
            </a:r>
          </a:p>
          <a:p>
            <a:r>
              <a:rPr lang="en-US" dirty="0"/>
              <a:t>Defect density</a:t>
            </a:r>
          </a:p>
          <a:p>
            <a:r>
              <a:rPr lang="en-US" dirty="0"/>
              <a:t>System size and complexity metrics</a:t>
            </a:r>
          </a:p>
          <a:p>
            <a:r>
              <a:rPr lang="en-US" dirty="0"/>
              <a:t>Resource consumption</a:t>
            </a:r>
          </a:p>
          <a:p>
            <a:r>
              <a:rPr lang="en-US" dirty="0"/>
              <a:t>Test automation metrics</a:t>
            </a:r>
          </a:p>
          <a:p>
            <a:r>
              <a:rPr lang="en-US" dirty="0"/>
              <a:t>Customer satisfaction measures</a:t>
            </a:r>
          </a:p>
          <a:p>
            <a:pPr marL="0"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1602600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EB3C-34AB-4156-862B-738E614F5F4A}"/>
              </a:ext>
            </a:extLst>
          </p:cNvPr>
          <p:cNvSpPr>
            <a:spLocks noGrp="1"/>
          </p:cNvSpPr>
          <p:nvPr>
            <p:ph type="title"/>
          </p:nvPr>
        </p:nvSpPr>
        <p:spPr/>
        <p:txBody>
          <a:bodyPr/>
          <a:lstStyle/>
          <a:p>
            <a:r>
              <a:rPr lang="en-US" dirty="0"/>
              <a:t>Software Test </a:t>
            </a:r>
            <a:r>
              <a:rPr lang="en-US" dirty="0" smtClean="0"/>
              <a:t>Metrics </a:t>
            </a:r>
            <a:endParaRPr lang="en-US" dirty="0"/>
          </a:p>
        </p:txBody>
      </p:sp>
      <p:sp>
        <p:nvSpPr>
          <p:cNvPr id="3" name="Content Placeholder 2">
            <a:extLst>
              <a:ext uri="{FF2B5EF4-FFF2-40B4-BE49-F238E27FC236}">
                <a16:creationId xmlns:a16="http://schemas.microsoft.com/office/drawing/2014/main" id="{B1605AEE-5F49-4300-84CE-62C4F5FC549A}"/>
              </a:ext>
            </a:extLst>
          </p:cNvPr>
          <p:cNvSpPr>
            <a:spLocks noGrp="1"/>
          </p:cNvSpPr>
          <p:nvPr>
            <p:ph idx="1"/>
          </p:nvPr>
        </p:nvSpPr>
        <p:spPr/>
        <p:txBody>
          <a:bodyPr/>
          <a:lstStyle/>
          <a:p>
            <a:pPr>
              <a:spcBef>
                <a:spcPts val="1800"/>
              </a:spcBef>
            </a:pPr>
            <a:r>
              <a:rPr lang="en-US" dirty="0"/>
              <a:t>The QA group provide </a:t>
            </a:r>
            <a:r>
              <a:rPr lang="en-US" b="1" dirty="0"/>
              <a:t>metrics or measures </a:t>
            </a:r>
            <a:r>
              <a:rPr lang="en-US" dirty="0"/>
              <a:t>into a process for measuring </a:t>
            </a:r>
            <a:r>
              <a:rPr lang="en-US" u="sng" dirty="0"/>
              <a:t>Progress</a:t>
            </a:r>
            <a:r>
              <a:rPr lang="en-US" dirty="0"/>
              <a:t>, </a:t>
            </a:r>
            <a:r>
              <a:rPr lang="en-US" u="sng" dirty="0"/>
              <a:t>Quality</a:t>
            </a:r>
            <a:r>
              <a:rPr lang="en-US" dirty="0"/>
              <a:t>, </a:t>
            </a:r>
            <a:r>
              <a:rPr lang="en-US" u="sng" dirty="0"/>
              <a:t>Productivity</a:t>
            </a:r>
            <a:r>
              <a:rPr lang="en-US" dirty="0"/>
              <a:t> &amp; More!</a:t>
            </a:r>
          </a:p>
          <a:p>
            <a:pPr>
              <a:spcBef>
                <a:spcPts val="1800"/>
              </a:spcBef>
            </a:pPr>
            <a:r>
              <a:rPr lang="en-US" b="1" dirty="0"/>
              <a:t>Software testing metrics</a:t>
            </a:r>
            <a:r>
              <a:rPr lang="en-US" dirty="0"/>
              <a:t> are </a:t>
            </a:r>
            <a:r>
              <a:rPr lang="en-US" u="sng" dirty="0"/>
              <a:t>measures</a:t>
            </a:r>
            <a:r>
              <a:rPr lang="en-US" dirty="0"/>
              <a:t> that are used to </a:t>
            </a:r>
            <a:r>
              <a:rPr lang="en-US" u="sng" dirty="0"/>
              <a:t>evaluate</a:t>
            </a:r>
            <a:r>
              <a:rPr lang="en-US" dirty="0"/>
              <a:t> and </a:t>
            </a:r>
            <a:r>
              <a:rPr lang="en-US" u="sng" dirty="0"/>
              <a:t>monitor</a:t>
            </a:r>
            <a:r>
              <a:rPr lang="en-US" dirty="0"/>
              <a:t>  software </a:t>
            </a:r>
            <a:r>
              <a:rPr lang="en-US" u="sng" dirty="0"/>
              <a:t>testing activities</a:t>
            </a:r>
            <a:r>
              <a:rPr lang="en-US" dirty="0"/>
              <a:t>. </a:t>
            </a:r>
          </a:p>
          <a:p>
            <a:pPr>
              <a:spcBef>
                <a:spcPts val="1800"/>
              </a:spcBef>
            </a:pPr>
            <a:r>
              <a:rPr lang="en-US" dirty="0"/>
              <a:t>More importantly, </a:t>
            </a:r>
            <a:r>
              <a:rPr lang="en-US" b="1" dirty="0"/>
              <a:t>Software testing metrics </a:t>
            </a:r>
            <a:r>
              <a:rPr lang="en-US" dirty="0"/>
              <a:t>give </a:t>
            </a:r>
            <a:r>
              <a:rPr lang="en-US" u="sng" dirty="0"/>
              <a:t>insights</a:t>
            </a:r>
            <a:r>
              <a:rPr lang="en-US" dirty="0"/>
              <a:t> into the </a:t>
            </a:r>
            <a:r>
              <a:rPr lang="en-US" u="sng" dirty="0"/>
              <a:t>progress</a:t>
            </a:r>
            <a:r>
              <a:rPr lang="en-US" dirty="0"/>
              <a:t>  and </a:t>
            </a:r>
            <a:r>
              <a:rPr lang="en-US" u="sng" dirty="0"/>
              <a:t>productivity</a:t>
            </a:r>
            <a:r>
              <a:rPr lang="en-US" dirty="0"/>
              <a:t> of the </a:t>
            </a:r>
            <a:r>
              <a:rPr lang="en-US" u="sng" dirty="0"/>
              <a:t>testing team</a:t>
            </a:r>
            <a:r>
              <a:rPr lang="en-US" dirty="0"/>
              <a:t>, and the </a:t>
            </a:r>
            <a:r>
              <a:rPr lang="en-US" u="sng" dirty="0"/>
              <a:t>quality</a:t>
            </a:r>
            <a:r>
              <a:rPr lang="en-US" dirty="0"/>
              <a:t> of the </a:t>
            </a:r>
            <a:r>
              <a:rPr lang="en-US" u="sng" dirty="0"/>
              <a:t>system</a:t>
            </a:r>
            <a:r>
              <a:rPr lang="en-US" dirty="0"/>
              <a:t> under test.</a:t>
            </a:r>
          </a:p>
        </p:txBody>
      </p:sp>
      <p:sp>
        <p:nvSpPr>
          <p:cNvPr id="4" name="Slide Number Placeholder 3"/>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104420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C295C-2361-4B65-879E-4C7971864E0C}"/>
              </a:ext>
            </a:extLst>
          </p:cNvPr>
          <p:cNvSpPr>
            <a:spLocks noGrp="1"/>
          </p:cNvSpPr>
          <p:nvPr>
            <p:ph type="title"/>
          </p:nvPr>
        </p:nvSpPr>
        <p:spPr/>
        <p:txBody>
          <a:bodyPr/>
          <a:lstStyle/>
          <a:p>
            <a:r>
              <a:rPr lang="en-US" dirty="0"/>
              <a:t>Why Test Metrics </a:t>
            </a:r>
          </a:p>
        </p:txBody>
      </p:sp>
      <p:sp>
        <p:nvSpPr>
          <p:cNvPr id="3" name="Content Placeholder 2">
            <a:extLst>
              <a:ext uri="{FF2B5EF4-FFF2-40B4-BE49-F238E27FC236}">
                <a16:creationId xmlns:a16="http://schemas.microsoft.com/office/drawing/2014/main" id="{3068EC65-7D6D-4C06-BF29-B2224E0A2563}"/>
              </a:ext>
            </a:extLst>
          </p:cNvPr>
          <p:cNvSpPr>
            <a:spLocks noGrp="1"/>
          </p:cNvSpPr>
          <p:nvPr>
            <p:ph idx="1"/>
          </p:nvPr>
        </p:nvSpPr>
        <p:spPr>
          <a:xfrm>
            <a:off x="838200" y="1606169"/>
            <a:ext cx="10515600" cy="4351338"/>
          </a:xfrm>
        </p:spPr>
        <p:txBody>
          <a:bodyPr/>
          <a:lstStyle/>
          <a:p>
            <a:r>
              <a:rPr lang="en-US" dirty="0"/>
              <a:t>The aim of collecting </a:t>
            </a:r>
            <a:r>
              <a:rPr lang="en-US" b="1" dirty="0"/>
              <a:t>test metrics </a:t>
            </a:r>
            <a:r>
              <a:rPr lang="en-US" dirty="0"/>
              <a:t>is to use the data for </a:t>
            </a:r>
            <a:r>
              <a:rPr lang="en-US" b="1" dirty="0"/>
              <a:t>improving</a:t>
            </a:r>
            <a:r>
              <a:rPr lang="en-US" dirty="0"/>
              <a:t> </a:t>
            </a:r>
            <a:r>
              <a:rPr lang="en-US" b="1" dirty="0"/>
              <a:t>the test process</a:t>
            </a:r>
            <a:r>
              <a:rPr lang="en-US" dirty="0"/>
              <a:t>. This includes finding answers to the questions like:</a:t>
            </a:r>
          </a:p>
          <a:p>
            <a:pPr marL="393192" lvl="1" indent="0">
              <a:buNone/>
            </a:pPr>
            <a:endParaRPr lang="en-US" dirty="0"/>
          </a:p>
        </p:txBody>
      </p:sp>
      <p:graphicFrame>
        <p:nvGraphicFramePr>
          <p:cNvPr id="5" name="Table 4">
            <a:extLst>
              <a:ext uri="{FF2B5EF4-FFF2-40B4-BE49-F238E27FC236}">
                <a16:creationId xmlns:a16="http://schemas.microsoft.com/office/drawing/2014/main" id="{542EF2A5-D955-4525-B42D-DD5CF919B4BB}"/>
              </a:ext>
            </a:extLst>
          </p:cNvPr>
          <p:cNvGraphicFramePr>
            <a:graphicFrameLocks noGrp="1"/>
          </p:cNvGraphicFramePr>
          <p:nvPr>
            <p:extLst>
              <p:ext uri="{D42A27DB-BD31-4B8C-83A1-F6EECF244321}">
                <p14:modId xmlns:p14="http://schemas.microsoft.com/office/powerpoint/2010/main" val="2096538402"/>
              </p:ext>
            </p:extLst>
          </p:nvPr>
        </p:nvGraphicFramePr>
        <p:xfrm>
          <a:off x="1344168" y="3003550"/>
          <a:ext cx="9518904" cy="3352800"/>
        </p:xfrm>
        <a:graphic>
          <a:graphicData uri="http://schemas.openxmlformats.org/drawingml/2006/table">
            <a:tbl>
              <a:tblPr firstRow="1" bandRow="1">
                <a:tableStyleId>{8799B23B-EC83-4686-B30A-512413B5E67A}</a:tableStyleId>
              </a:tblPr>
              <a:tblGrid>
                <a:gridCol w="4759452">
                  <a:extLst>
                    <a:ext uri="{9D8B030D-6E8A-4147-A177-3AD203B41FA5}">
                      <a16:colId xmlns:a16="http://schemas.microsoft.com/office/drawing/2014/main" val="817196153"/>
                    </a:ext>
                  </a:extLst>
                </a:gridCol>
                <a:gridCol w="4759452">
                  <a:extLst>
                    <a:ext uri="{9D8B030D-6E8A-4147-A177-3AD203B41FA5}">
                      <a16:colId xmlns:a16="http://schemas.microsoft.com/office/drawing/2014/main" val="694027419"/>
                    </a:ext>
                  </a:extLst>
                </a:gridCol>
              </a:tblGrid>
              <a:tr h="3167543">
                <a:tc>
                  <a:txBody>
                    <a:bodyPr/>
                    <a:lstStyle/>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long will it take to test?</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much money will it take to test?</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bad are the bugs?</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many bugs found were fixed? reopened? closed? deferred?</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many bugs did the test team did not find?</a:t>
                      </a:r>
                    </a:p>
                    <a:p>
                      <a:pPr marL="285750" marR="0" lvl="0" indent="-285750" algn="l" defTabSz="914400" rtl="0" eaLnBrk="1" fontAlgn="auto" latinLnBrk="0" hangingPunct="1">
                        <a:lnSpc>
                          <a:spcPct val="100000"/>
                        </a:lnSpc>
                        <a:spcBef>
                          <a:spcPts val="600"/>
                        </a:spcBef>
                        <a:spcAft>
                          <a:spcPts val="0"/>
                        </a:spcAft>
                        <a:buClrTx/>
                        <a:buSzTx/>
                        <a:buFont typeface="Palatino Linotype" panose="02040502050505030304" pitchFamily="18" charset="0"/>
                        <a:buChar char="−"/>
                        <a:tabLst/>
                        <a:defRPr/>
                      </a:pPr>
                      <a:r>
                        <a:rPr lang="en-US" sz="2100" b="0" dirty="0">
                          <a:latin typeface="Candara" panose="020E0502030303020204" pitchFamily="34" charset="0"/>
                        </a:rPr>
                        <a:t>How much of the software was tested?</a:t>
                      </a:r>
                    </a:p>
                  </a:txBody>
                  <a:tcPr marL="68580" marR="68580"/>
                </a:tc>
                <a:tc>
                  <a:txBody>
                    <a:bodyPr/>
                    <a:lstStyle/>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Will testing be done on time? Can the software be shipped on time?</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good were the tests? Are we using low-value test cases?</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What is the cost of testing?</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Was the test effort adequate? Could we have fit more testing in this release?</a:t>
                      </a:r>
                    </a:p>
                  </a:txBody>
                  <a:tcPr marL="68580" marR="68580"/>
                </a:tc>
                <a:extLst>
                  <a:ext uri="{0D108BD9-81ED-4DB2-BD59-A6C34878D82A}">
                    <a16:rowId xmlns:a16="http://schemas.microsoft.com/office/drawing/2014/main" val="2659669642"/>
                  </a:ext>
                </a:extLst>
              </a:tr>
            </a:tbl>
          </a:graphicData>
        </a:graphic>
      </p:graphicFrame>
      <p:sp>
        <p:nvSpPr>
          <p:cNvPr id="4" name="Slide Number Placeholder 3"/>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301861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3897</Words>
  <Application>Microsoft Office PowerPoint</Application>
  <PresentationFormat>Widescreen</PresentationFormat>
  <Paragraphs>628</Paragraphs>
  <Slides>59</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59</vt:i4>
      </vt:variant>
    </vt:vector>
  </HeadingPairs>
  <TitlesOfParts>
    <vt:vector size="70" baseType="lpstr">
      <vt:lpstr>ＭＳ Ｐゴシック</vt:lpstr>
      <vt:lpstr>游ゴシック</vt:lpstr>
      <vt:lpstr>Arial</vt:lpstr>
      <vt:lpstr>Calibri</vt:lpstr>
      <vt:lpstr>Candara</vt:lpstr>
      <vt:lpstr>Palatino Linotype</vt:lpstr>
      <vt:lpstr>Times</vt:lpstr>
      <vt:lpstr>Times New Roman</vt:lpstr>
      <vt:lpstr>Wingdings</vt:lpstr>
      <vt:lpstr>ヒラギノ角ゴ ProN W3</vt:lpstr>
      <vt:lpstr>Office Theme</vt:lpstr>
      <vt:lpstr>SE401 - Software Quality Assurance and Testing</vt:lpstr>
      <vt:lpstr>Outline</vt:lpstr>
      <vt:lpstr>Thought for the Day</vt:lpstr>
      <vt:lpstr>Metrics</vt:lpstr>
      <vt:lpstr>What is a Metric?</vt:lpstr>
      <vt:lpstr>Why we need Metrics ?</vt:lpstr>
      <vt:lpstr>Popular Testing Metrics</vt:lpstr>
      <vt:lpstr>Software Test Metrics </vt:lpstr>
      <vt:lpstr>Why Test Metrics </vt:lpstr>
      <vt:lpstr>Fundamental Metrics </vt:lpstr>
      <vt:lpstr>Fundamental Metrics </vt:lpstr>
      <vt:lpstr>Fundamental Metrics </vt:lpstr>
      <vt:lpstr>Fundamental Metrics </vt:lpstr>
      <vt:lpstr>Fundamental Metrics </vt:lpstr>
      <vt:lpstr>Fundamental Metrics </vt:lpstr>
      <vt:lpstr>Fundamental Metrics </vt:lpstr>
      <vt:lpstr>Fundamental Metrics </vt:lpstr>
      <vt:lpstr>Fundamental Metrics </vt:lpstr>
      <vt:lpstr>Fundamental Metrics </vt:lpstr>
      <vt:lpstr>Fundamental Metrics </vt:lpstr>
      <vt:lpstr>Fundamental Metrics </vt:lpstr>
      <vt:lpstr>Fundamental Metrics </vt:lpstr>
      <vt:lpstr>Fundamental Metrics </vt:lpstr>
      <vt:lpstr>Fundamental Metrics </vt:lpstr>
      <vt:lpstr>Fundamental Metrics </vt:lpstr>
      <vt:lpstr>Fundamental Metrics </vt:lpstr>
      <vt:lpstr>Reliability Metrics</vt:lpstr>
      <vt:lpstr>Cumulative Test Time</vt:lpstr>
      <vt:lpstr>Test Coverage Metrics</vt:lpstr>
      <vt:lpstr>Quality Metrics</vt:lpstr>
      <vt:lpstr>Summary </vt:lpstr>
      <vt:lpstr>Summary  </vt:lpstr>
      <vt:lpstr>Interview Questions and Answers</vt:lpstr>
      <vt:lpstr>Fundamental Questions in Testing</vt:lpstr>
      <vt:lpstr>Interview Questions </vt:lpstr>
      <vt:lpstr>What is difference between QA, QC and Software Testing?</vt:lpstr>
      <vt:lpstr>Verification And Validation</vt:lpstr>
      <vt:lpstr>Branch Coverage and Decision Coverage</vt:lpstr>
      <vt:lpstr>Pair-Wise Programming</vt:lpstr>
      <vt:lpstr>What is Static Analysis?</vt:lpstr>
      <vt:lpstr>Defect Costs</vt:lpstr>
      <vt:lpstr>Defect Costs</vt:lpstr>
      <vt:lpstr>Software Quality Assurance </vt:lpstr>
      <vt:lpstr>“QA” &amp; Testing</vt:lpstr>
      <vt:lpstr>Quality Assurance (QA) </vt:lpstr>
      <vt:lpstr>Software Quality Assurance </vt:lpstr>
      <vt:lpstr>Software Quality Assurance</vt:lpstr>
      <vt:lpstr>Quality Control</vt:lpstr>
      <vt:lpstr>Coding and Testing Tools</vt:lpstr>
      <vt:lpstr>Fundamental Questions in Testing</vt:lpstr>
      <vt:lpstr>Style checkers / Defect finders / Quality scanners</vt:lpstr>
      <vt:lpstr>Free Metric Tools for Java</vt:lpstr>
      <vt:lpstr>JCSC</vt:lpstr>
      <vt:lpstr>CheckStyle</vt:lpstr>
      <vt:lpstr>Features</vt:lpstr>
      <vt:lpstr>Open Source Code Analyzers in Java</vt:lpstr>
      <vt:lpstr>Open Source Code Analyzers in Java</vt:lpstr>
      <vt:lpstr>Professional Ethics</vt:lpstr>
      <vt:lpstr>Professional Ethics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10</cp:revision>
  <dcterms:created xsi:type="dcterms:W3CDTF">2020-12-01T06:37:59Z</dcterms:created>
  <dcterms:modified xsi:type="dcterms:W3CDTF">2021-03-29T05:53:03Z</dcterms:modified>
</cp:coreProperties>
</file>