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256" r:id="rId2"/>
    <p:sldId id="257" r:id="rId3"/>
    <p:sldId id="386" r:id="rId4"/>
    <p:sldId id="387" r:id="rId5"/>
    <p:sldId id="388" r:id="rId6"/>
    <p:sldId id="389" r:id="rId7"/>
    <p:sldId id="390" r:id="rId8"/>
    <p:sldId id="391" r:id="rId9"/>
    <p:sldId id="259" r:id="rId10"/>
    <p:sldId id="392" r:id="rId11"/>
    <p:sldId id="260" r:id="rId12"/>
    <p:sldId id="261" r:id="rId13"/>
    <p:sldId id="262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51" r:id="rId32"/>
    <p:sldId id="352" r:id="rId33"/>
    <p:sldId id="353" r:id="rId34"/>
    <p:sldId id="354" r:id="rId35"/>
    <p:sldId id="355" r:id="rId36"/>
    <p:sldId id="356" r:id="rId37"/>
    <p:sldId id="357" r:id="rId38"/>
    <p:sldId id="358" r:id="rId39"/>
    <p:sldId id="359" r:id="rId40"/>
    <p:sldId id="360" r:id="rId41"/>
    <p:sldId id="361" r:id="rId42"/>
    <p:sldId id="362" r:id="rId43"/>
    <p:sldId id="363" r:id="rId44"/>
    <p:sldId id="397" r:id="rId45"/>
    <p:sldId id="393" r:id="rId46"/>
    <p:sldId id="394" r:id="rId47"/>
    <p:sldId id="364" r:id="rId48"/>
    <p:sldId id="395" r:id="rId49"/>
    <p:sldId id="396" r:id="rId50"/>
    <p:sldId id="365" r:id="rId51"/>
    <p:sldId id="398" r:id="rId52"/>
    <p:sldId id="304" r:id="rId53"/>
    <p:sldId id="305" r:id="rId54"/>
    <p:sldId id="306" r:id="rId55"/>
    <p:sldId id="373" r:id="rId56"/>
    <p:sldId id="374" r:id="rId57"/>
    <p:sldId id="375" r:id="rId58"/>
    <p:sldId id="376" r:id="rId59"/>
    <p:sldId id="377" r:id="rId60"/>
    <p:sldId id="378" r:id="rId61"/>
    <p:sldId id="379" r:id="rId62"/>
    <p:sldId id="380" r:id="rId63"/>
    <p:sldId id="381" r:id="rId64"/>
    <p:sldId id="382" r:id="rId65"/>
    <p:sldId id="383" r:id="rId66"/>
    <p:sldId id="384" r:id="rId67"/>
    <p:sldId id="385" r:id="rId68"/>
    <p:sldId id="307" r:id="rId69"/>
    <p:sldId id="308" r:id="rId70"/>
    <p:sldId id="309" r:id="rId71"/>
    <p:sldId id="310" r:id="rId72"/>
    <p:sldId id="311" r:id="rId73"/>
    <p:sldId id="312" r:id="rId74"/>
    <p:sldId id="332" r:id="rId75"/>
    <p:sldId id="333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0ED5F-57F7-41A3-9ACC-D2FCCFA7696D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F9B53-9790-4907-85E9-1E2474262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32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18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>
            <a:extLst>
              <a:ext uri="{FF2B5EF4-FFF2-40B4-BE49-F238E27FC236}">
                <a16:creationId xmlns:a16="http://schemas.microsoft.com/office/drawing/2014/main" id="{8E584E1A-73DC-441A-9F10-1BF6D677CE6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>
            <a:extLst>
              <a:ext uri="{FF2B5EF4-FFF2-40B4-BE49-F238E27FC236}">
                <a16:creationId xmlns:a16="http://schemas.microsoft.com/office/drawing/2014/main" id="{184BCC1A-9519-4508-8DBE-2B52FB4828A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/>
              <a:t>P. 187-188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/>
              <a:t>With RBT tester carries out a risk based approach grounded in both the system architectural reality and the attackers mindset in order to gauge software security adequately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/>
              <a:t>They identify risk and create test cases driven by those risks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/>
              <a:t>The tester can focus properly focus on areas of the code where an attack I likely to succeed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/>
              <a:t>This provides a higher level of software security assurance that is possible with classic black box testing</a:t>
            </a:r>
          </a:p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90116" name="Slide Number Placeholder 3">
            <a:extLst>
              <a:ext uri="{FF2B5EF4-FFF2-40B4-BE49-F238E27FC236}">
                <a16:creationId xmlns:a16="http://schemas.microsoft.com/office/drawing/2014/main" id="{06A7B122-B74D-4746-8DD0-A5E46D444F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C690A97-23AA-42F5-8026-35B2D4BBBE1C}" type="slidenum">
              <a:rPr lang="en-US" altLang="en-US"/>
              <a:pPr eaLnBrk="1" hangingPunct="1"/>
              <a:t>46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88600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52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53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278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54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6512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55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52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56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0343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57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1490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8857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dirty="0">
                <a:latin typeface="Calibri" charset="0"/>
              </a:rPr>
              <a:t>The systematic testing techniques discussed in </a:t>
            </a:r>
            <a:r>
              <a:rPr lang="en-US" dirty="0" smtClean="0">
                <a:latin typeface="Calibri" charset="0"/>
              </a:rPr>
              <a:t>previously (</a:t>
            </a:r>
            <a:r>
              <a:rPr lang="en-US" dirty="0">
                <a:latin typeface="Calibri" charset="0"/>
              </a:rPr>
              <a:t>specification-based testing, structural testing, model-based testing, et al</a:t>
            </a:r>
            <a:r>
              <a:rPr lang="en-US" dirty="0" smtClean="0">
                <a:latin typeface="Calibri" charset="0"/>
              </a:rPr>
              <a:t>) are </a:t>
            </a:r>
            <a:r>
              <a:rPr lang="en-US" dirty="0">
                <a:latin typeface="Calibri" charset="0"/>
              </a:rPr>
              <a:t>all designed to make the search for faults as effective as possible.  They are intentionally </a:t>
            </a:r>
            <a:r>
              <a:rPr lang="ja-JP" altLang="en-US" dirty="0">
                <a:latin typeface="Calibri" charset="0"/>
              </a:rPr>
              <a:t>“</a:t>
            </a:r>
            <a:r>
              <a:rPr lang="en-US" altLang="ja-JP" dirty="0">
                <a:latin typeface="Calibri" charset="0"/>
              </a:rPr>
              <a:t>biased</a:t>
            </a:r>
            <a:r>
              <a:rPr lang="ja-JP" altLang="en-US" dirty="0">
                <a:latin typeface="Calibri" charset="0"/>
              </a:rPr>
              <a:t>”</a:t>
            </a:r>
            <a:r>
              <a:rPr lang="en-US" altLang="ja-JP" dirty="0">
                <a:latin typeface="Calibri" charset="0"/>
              </a:rPr>
              <a:t> to take more samples where </a:t>
            </a:r>
            <a:r>
              <a:rPr lang="en-US" dirty="0" smtClean="0">
                <a:latin typeface="Calibri" charset="0"/>
              </a:rPr>
              <a:t>we </a:t>
            </a:r>
            <a:r>
              <a:rPr lang="en-US" dirty="0">
                <a:latin typeface="Calibri" charset="0"/>
              </a:rPr>
              <a:t>think faults might be.  Statistical measures of dependability require, instead, unbiased samples from the population of operational behaviors.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59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343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60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169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5503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61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3425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dirty="0">
                <a:latin typeface="Calibri" charset="0"/>
              </a:rPr>
              <a:t>An early release of half-baked software is not what we mean by alpha and beta testing. </a:t>
            </a:r>
          </a:p>
          <a:p>
            <a:r>
              <a:rPr lang="en-US" dirty="0">
                <a:latin typeface="Calibri" charset="0"/>
              </a:rPr>
              <a:t>Note that today </a:t>
            </a:r>
            <a:r>
              <a:rPr lang="ja-JP" altLang="en-US" dirty="0">
                <a:latin typeface="Calibri" charset="0"/>
              </a:rPr>
              <a:t>“</a:t>
            </a:r>
            <a:r>
              <a:rPr lang="en-US" altLang="ja-JP" dirty="0">
                <a:latin typeface="Calibri" charset="0"/>
              </a:rPr>
              <a:t>alpha</a:t>
            </a:r>
            <a:r>
              <a:rPr lang="ja-JP" altLang="en-US" dirty="0">
                <a:latin typeface="Calibri" charset="0"/>
              </a:rPr>
              <a:t>”</a:t>
            </a:r>
            <a:r>
              <a:rPr lang="en-US" altLang="ja-JP" dirty="0">
                <a:latin typeface="Calibri" charset="0"/>
              </a:rPr>
              <a:t> and </a:t>
            </a:r>
            <a:r>
              <a:rPr lang="ja-JP" altLang="en-US" dirty="0">
                <a:latin typeface="Calibri" charset="0"/>
              </a:rPr>
              <a:t>“</a:t>
            </a:r>
            <a:r>
              <a:rPr lang="en-US" altLang="ja-JP" dirty="0">
                <a:latin typeface="Calibri" charset="0"/>
              </a:rPr>
              <a:t>beta</a:t>
            </a:r>
            <a:r>
              <a:rPr lang="ja-JP" altLang="en-US" dirty="0">
                <a:latin typeface="Calibri" charset="0"/>
              </a:rPr>
              <a:t>”</a:t>
            </a:r>
            <a:r>
              <a:rPr lang="en-US" altLang="ja-JP" dirty="0">
                <a:latin typeface="Calibri" charset="0"/>
              </a:rPr>
              <a:t> are often used informally, but here we are using them in their established technical sense for a testing process. </a:t>
            </a:r>
          </a:p>
          <a:p>
            <a:r>
              <a:rPr lang="en-US" dirty="0">
                <a:latin typeface="Calibri" charset="0"/>
              </a:rPr>
              <a:t>An alpha test involves bringing users on-site to use the system. </a:t>
            </a:r>
          </a:p>
          <a:p>
            <a:r>
              <a:rPr lang="en-US" dirty="0">
                <a:latin typeface="Calibri" charset="0"/>
              </a:rPr>
              <a:t>A beta test means providing the software to a controlled sample of users to use the system in their own environment. </a:t>
            </a:r>
          </a:p>
          <a:p>
            <a:r>
              <a:rPr lang="en-US" dirty="0">
                <a:latin typeface="Calibri" charset="0"/>
              </a:rPr>
              <a:t>In both cases, to make any reasonable inference of dependability we need a valid sample of users. 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Using the history of system testing was discussed in Chapter 20, Planning and monitoring, and is illustrated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2976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584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Geneva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67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3663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69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3813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70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5067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71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100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72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8846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73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4423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9A466ABA-5D1A-7341-B688-ECB9D6216E8A}" type="slidenum">
              <a:rPr lang="en-US" sz="1200">
                <a:latin typeface="Verdana" charset="0"/>
              </a:rPr>
              <a:pPr algn="r" eaLnBrk="1" hangingPunct="1"/>
              <a:t>75</a:t>
            </a:fld>
            <a:endParaRPr lang="en-US" sz="1200" dirty="0">
              <a:latin typeface="Verdana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 dirty="0">
              <a:latin typeface="Calibri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75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196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22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171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7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675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292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" charset="0"/>
                <a:ea typeface="ＭＳ Ｐゴシック" charset="0"/>
                <a:cs typeface="ＭＳ Ｐゴシック" charset="0"/>
              </a:rPr>
              <a:t>When we are system testing, we are testing all subsystems together. </a:t>
            </a:r>
          </a:p>
          <a:p>
            <a:r>
              <a:rPr lang="en-US" dirty="0">
                <a:latin typeface="Times" charset="0"/>
                <a:ea typeface="ＭＳ Ｐゴシック" charset="0"/>
                <a:cs typeface="ＭＳ Ｐゴシック" charset="0"/>
              </a:rPr>
              <a:t>The requirements have a large impact on the quality of system testing:</a:t>
            </a:r>
          </a:p>
          <a:p>
            <a:pPr lvl="1"/>
            <a:r>
              <a:rPr lang="en-US" dirty="0">
                <a:latin typeface="Times" charset="0"/>
                <a:ea typeface="ＭＳ Ｐゴシック" charset="0"/>
              </a:rPr>
              <a:t>The more explicit the requirements, the easier they are to test.</a:t>
            </a:r>
          </a:p>
          <a:p>
            <a:pPr lvl="1"/>
            <a:endParaRPr lang="en-US" dirty="0">
              <a:latin typeface="Times" charset="0"/>
              <a:ea typeface="ＭＳ Ｐゴシック" charset="0"/>
            </a:endParaRPr>
          </a:p>
          <a:p>
            <a:pPr lvl="1"/>
            <a:r>
              <a:rPr lang="en-US" dirty="0">
                <a:latin typeface="Times" charset="0"/>
                <a:ea typeface="ＭＳ Ｐゴシック" charset="0"/>
              </a:rPr>
              <a:t>We distinguish the following types of system testing</a:t>
            </a:r>
          </a:p>
          <a:p>
            <a:pPr lvl="1"/>
            <a:r>
              <a:rPr lang="en-US" dirty="0">
                <a:latin typeface="Times" charset="0"/>
                <a:ea typeface="ＭＳ Ｐゴシック" charset="0"/>
              </a:rPr>
              <a:t>Let</a:t>
            </a:r>
            <a:r>
              <a:rPr lang="ja-JP" altLang="en-US" dirty="0">
                <a:latin typeface="Times" charset="0"/>
                <a:ea typeface="ＭＳ Ｐゴシック" charset="0"/>
              </a:rPr>
              <a:t>’</a:t>
            </a:r>
            <a:r>
              <a:rPr lang="en-US" dirty="0">
                <a:latin typeface="Times" charset="0"/>
                <a:ea typeface="ＭＳ Ｐゴシック" charset="0"/>
              </a:rPr>
              <a:t>s walk through each of these system testing types</a:t>
            </a:r>
            <a:endParaRPr lang="de-DE" dirty="0">
              <a:latin typeface="Times" charset="0"/>
              <a:ea typeface="ＭＳ Ｐゴシック" charset="0"/>
            </a:endParaRPr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9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103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11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476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14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80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3B2B2-4038-4C27-BE41-FFDF97FE67FC}" type="datetime1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292E-3C7B-493C-991E-4764593041FC}" type="datetime1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C04D-32BA-4347-8086-08E5C96208D0}" type="datetime1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B4ED-58E4-4CD8-9B4A-0077E7AD499F}" type="datetime1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5AD8-C0BB-43A5-BAD8-F615BA524505}" type="datetime1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2BE0-A2F3-4D8F-98B8-3926370542E4}" type="datetime1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E46A-9004-4F68-B3E2-F78F67F33509}" type="datetime1">
              <a:rPr lang="en-US" smtClean="0"/>
              <a:t>4/21/2022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2ABF-3675-4388-AADF-6054960CB9C0}" type="datetime1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D0A2E-A557-4EE7-9BF2-43C017C04ED5}" type="datetime1">
              <a:rPr lang="en-US" smtClean="0"/>
              <a:t>4/21/2022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B3B6-75C1-43BC-B878-000D55F17770}" type="datetime1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D8A8D-1A52-45F9-B193-4918DD22A7FD}" type="datetime1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599D2-0BF1-4196-9BBF-D566F2610F29}" type="datetime1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SE401: Software Quality Assurance and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Functional </a:t>
            </a:r>
            <a:r>
              <a:rPr lang="en-US" dirty="0" smtClean="0"/>
              <a:t>System Testing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258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Functional testing finds differences between functional requirements and the implemented system </a:t>
            </a:r>
          </a:p>
          <a:p>
            <a:r>
              <a:rPr lang="en-US" dirty="0" smtClean="0"/>
              <a:t>Essentially the same as black box testing </a:t>
            </a:r>
          </a:p>
          <a:p>
            <a:r>
              <a:rPr lang="en-US" dirty="0" smtClean="0"/>
              <a:t>Goal: Test functionality of system </a:t>
            </a:r>
          </a:p>
          <a:p>
            <a:r>
              <a:rPr lang="en-US" dirty="0" smtClean="0"/>
              <a:t>Test cases are designed from the requirements analysis document (better: user manual) and centered around requirements and key functions (use cases) </a:t>
            </a:r>
          </a:p>
          <a:p>
            <a:r>
              <a:rPr lang="en-US" dirty="0" smtClean="0"/>
              <a:t>Select tests that are relevant to the user and have a high probability of uncovering a failure </a:t>
            </a:r>
          </a:p>
          <a:p>
            <a:pPr lvl="1"/>
            <a:r>
              <a:rPr lang="en-US" dirty="0" smtClean="0"/>
              <a:t>Use techniques like equivalence tests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1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“Intuitively clear”</a:t>
            </a:r>
          </a:p>
          <a:p>
            <a:pPr lvl="1"/>
            <a:r>
              <a:rPr lang="en-US" dirty="0" smtClean="0"/>
              <a:t>customer expectations</a:t>
            </a:r>
          </a:p>
          <a:p>
            <a:pPr lvl="1"/>
            <a:r>
              <a:rPr lang="en-US" dirty="0" smtClean="0"/>
              <a:t>close to customer acceptance testing</a:t>
            </a:r>
          </a:p>
          <a:p>
            <a:r>
              <a:rPr lang="en-US" dirty="0" smtClean="0"/>
              <a:t>BUT we need a better basis for really understanding system testing</a:t>
            </a:r>
          </a:p>
          <a:p>
            <a:r>
              <a:rPr lang="en-US" dirty="0" smtClean="0"/>
              <a:t>Threads—the subject of system testing</a:t>
            </a:r>
          </a:p>
          <a:p>
            <a:r>
              <a:rPr lang="en-US" dirty="0" smtClean="0"/>
              <a:t>How are they identified?</a:t>
            </a:r>
          </a:p>
          <a:p>
            <a:pPr lvl="1"/>
            <a:r>
              <a:rPr lang="en-US" dirty="0" smtClean="0"/>
              <a:t>ad hoc?</a:t>
            </a:r>
          </a:p>
          <a:p>
            <a:pPr lvl="1"/>
            <a:r>
              <a:rPr lang="en-US" dirty="0" smtClean="0"/>
              <a:t>from experience?</a:t>
            </a:r>
          </a:p>
          <a:p>
            <a:pPr lvl="1"/>
            <a:r>
              <a:rPr lang="en-US" dirty="0" smtClean="0"/>
              <a:t>from a possibly incomplete requirements specification?</a:t>
            </a:r>
          </a:p>
          <a:p>
            <a:pPr lvl="1"/>
            <a:r>
              <a:rPr lang="en-US" dirty="0" smtClean="0"/>
              <a:t>from an executable model? (Model-Based Testing)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585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execution time concept</a:t>
            </a:r>
          </a:p>
          <a:p>
            <a:r>
              <a:rPr lang="en-US" dirty="0" smtClean="0"/>
              <a:t>Per the definition, a thread can be understood as a sequence of atomic system functions.</a:t>
            </a:r>
          </a:p>
          <a:p>
            <a:r>
              <a:rPr lang="en-US" dirty="0" smtClean="0"/>
              <a:t>When a system test case executes</a:t>
            </a:r>
          </a:p>
          <a:p>
            <a:pPr lvl="1"/>
            <a:r>
              <a:rPr lang="en-US" dirty="0" smtClean="0"/>
              <a:t>a thread occurs, and</a:t>
            </a:r>
          </a:p>
          <a:p>
            <a:pPr lvl="1"/>
            <a:r>
              <a:rPr lang="en-US" dirty="0" smtClean="0"/>
              <a:t>can be observed at the port boundary of the system</a:t>
            </a:r>
          </a:p>
          <a:p>
            <a:r>
              <a:rPr lang="en-US" dirty="0" smtClean="0"/>
              <a:t>The BIG Question: where do we find (or how do we identify) threads?</a:t>
            </a:r>
          </a:p>
          <a:p>
            <a:r>
              <a:rPr lang="en-US" dirty="0" smtClean="0"/>
              <a:t>Our approach—Model-Based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60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56274"/>
            <a:ext cx="5295900" cy="427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Title 1"/>
          <p:cNvSpPr>
            <a:spLocks noGrp="1"/>
          </p:cNvSpPr>
          <p:nvPr>
            <p:ph type="title" idx="4294967295"/>
          </p:nvPr>
        </p:nvSpPr>
        <p:spPr>
          <a:xfrm>
            <a:off x="381000" y="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Threads</a:t>
            </a:r>
          </a:p>
        </p:txBody>
      </p:sp>
      <p:sp>
        <p:nvSpPr>
          <p:cNvPr id="45062" name="TextBox 7"/>
          <p:cNvSpPr txBox="1">
            <a:spLocks noChangeArrowheads="1"/>
          </p:cNvSpPr>
          <p:nvPr/>
        </p:nvSpPr>
        <p:spPr bwMode="auto">
          <a:xfrm>
            <a:off x="4175185" y="4475674"/>
            <a:ext cx="696151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800" dirty="0">
                <a:latin typeface="Candara" panose="020E0502030303020204" pitchFamily="34" charset="0"/>
                <a:cs typeface="Garamond"/>
              </a:rPr>
              <a:t>A </a:t>
            </a:r>
            <a:r>
              <a:rPr lang="ja-JP" altLang="en-US" sz="2800" dirty="0">
                <a:latin typeface="Candara" panose="020E0502030303020204" pitchFamily="34" charset="0"/>
                <a:cs typeface="Garamond"/>
              </a:rPr>
              <a:t>“</a:t>
            </a:r>
            <a:r>
              <a:rPr lang="en-US" altLang="ja-JP" sz="2800" dirty="0">
                <a:latin typeface="Candara" panose="020E0502030303020204" pitchFamily="34" charset="0"/>
                <a:cs typeface="Garamond"/>
              </a:rPr>
              <a:t>thread</a:t>
            </a:r>
            <a:r>
              <a:rPr lang="ja-JP" altLang="en-US" sz="2800" dirty="0">
                <a:latin typeface="Candara" panose="020E0502030303020204" pitchFamily="34" charset="0"/>
                <a:cs typeface="Garamond"/>
              </a:rPr>
              <a:t>”</a:t>
            </a:r>
            <a:r>
              <a:rPr lang="en-US" altLang="ja-JP" sz="2800" dirty="0">
                <a:latin typeface="Candara" panose="020E0502030303020204" pitchFamily="34" charset="0"/>
                <a:cs typeface="Garamond"/>
              </a:rPr>
              <a:t> is a portion of several modules that together provide a user-visible program feature.</a:t>
            </a:r>
            <a:endParaRPr lang="en-US" sz="2800" dirty="0">
              <a:latin typeface="Candara" panose="020E0502030303020204" pitchFamily="34" charset="0"/>
              <a:cs typeface="Garamond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648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Threads—Several Views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scenario of normal usage</a:t>
            </a:r>
          </a:p>
          <a:p>
            <a:r>
              <a:rPr lang="en-US" dirty="0" smtClean="0"/>
              <a:t>A use case</a:t>
            </a:r>
          </a:p>
          <a:p>
            <a:r>
              <a:rPr lang="en-US" dirty="0" smtClean="0"/>
              <a:t>A stimulus/response pair</a:t>
            </a:r>
          </a:p>
          <a:p>
            <a:r>
              <a:rPr lang="en-US" dirty="0" smtClean="0"/>
              <a:t>Behavior that results from a sequence of system-level inputs</a:t>
            </a:r>
          </a:p>
          <a:p>
            <a:r>
              <a:rPr lang="en-US" dirty="0" smtClean="0"/>
              <a:t>An interleaved sequence of port input and output events</a:t>
            </a:r>
          </a:p>
          <a:p>
            <a:r>
              <a:rPr lang="en-US" dirty="0" smtClean="0"/>
              <a:t>A sequence of transitions in a state machine description of the system</a:t>
            </a:r>
          </a:p>
          <a:p>
            <a:r>
              <a:rPr lang="en-US" dirty="0" smtClean="0"/>
              <a:t>An interleaved sequence of object messages and method executions</a:t>
            </a:r>
          </a:p>
          <a:p>
            <a:r>
              <a:rPr lang="en-US" dirty="0" smtClean="0"/>
              <a:t>A sequence of machine instructions</a:t>
            </a:r>
          </a:p>
          <a:p>
            <a:r>
              <a:rPr lang="en-US" dirty="0" smtClean="0"/>
              <a:t>A sequence of source instructions</a:t>
            </a:r>
          </a:p>
          <a:p>
            <a:r>
              <a:rPr lang="en-US" dirty="0" smtClean="0"/>
              <a:t>A sequence of atomic system functions (to be defined)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622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Choices—Threads in an ATM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Entry of a digit</a:t>
            </a:r>
          </a:p>
          <a:p>
            <a:r>
              <a:rPr lang="en-US" dirty="0" smtClean="0"/>
              <a:t>Entry of a personal identification number (PIN)</a:t>
            </a:r>
          </a:p>
          <a:p>
            <a:r>
              <a:rPr lang="en-US" dirty="0" smtClean="0"/>
              <a:t>A simple transaction: ATM Card Entry, PIN Entry, select transaction type (deposit, withdraw), present account details (checking or savings, amount), conduct the operation, and report the results</a:t>
            </a:r>
          </a:p>
          <a:p>
            <a:r>
              <a:rPr lang="en-US" dirty="0" smtClean="0"/>
              <a:t>An ATM session containing two or more simple transactions</a:t>
            </a:r>
          </a:p>
          <a:p>
            <a:r>
              <a:rPr lang="en-US" dirty="0" smtClean="0"/>
              <a:t>Each of these can be understood as an interleaved sequence of port level inputs and outputs.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26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 of PIN Entry as a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screen requesting PIN digits.</a:t>
            </a:r>
          </a:p>
          <a:p>
            <a:r>
              <a:rPr lang="en-US" dirty="0" smtClean="0"/>
              <a:t>An interleaved sequence of digit keystrokes and screen responses.</a:t>
            </a:r>
          </a:p>
          <a:p>
            <a:r>
              <a:rPr lang="en-US" dirty="0" smtClean="0"/>
              <a:t>The possibility of cancellation by the customer before the full PIN is entered.</a:t>
            </a:r>
          </a:p>
          <a:p>
            <a:r>
              <a:rPr lang="en-US" dirty="0" smtClean="0"/>
              <a:t>A system disposition:</a:t>
            </a:r>
          </a:p>
          <a:p>
            <a:pPr lvl="1"/>
            <a:r>
              <a:rPr lang="en-US" dirty="0" smtClean="0"/>
              <a:t>A customer has three chances to enter the correct PIN.</a:t>
            </a:r>
          </a:p>
          <a:p>
            <a:pPr lvl="1"/>
            <a:r>
              <a:rPr lang="en-US" dirty="0" smtClean="0"/>
              <a:t>Once a correct PIN has been entered, the user sees a screen requesting the transaction type.</a:t>
            </a:r>
          </a:p>
          <a:p>
            <a:pPr lvl="1"/>
            <a:r>
              <a:rPr lang="en-US" dirty="0" smtClean="0"/>
              <a:t>After three failed PIN Entry attempts, a screen advises the customer that the ATM card will not be returned, and no access to ATM functions is provided.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803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Atomic System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Definition: An Atomic System Function (ASF) is an action that is observable at the system level in terms of port input and output events. </a:t>
            </a:r>
          </a:p>
          <a:p>
            <a:r>
              <a:rPr lang="en-US" dirty="0" smtClean="0"/>
              <a:t>About ASFs</a:t>
            </a:r>
          </a:p>
          <a:p>
            <a:pPr lvl="1"/>
            <a:r>
              <a:rPr lang="en-US" dirty="0" smtClean="0"/>
              <a:t>characterized by a sequence of port level inputs and outputs</a:t>
            </a:r>
          </a:p>
          <a:p>
            <a:pPr lvl="1"/>
            <a:r>
              <a:rPr lang="en-US" dirty="0" smtClean="0"/>
              <a:t>could be just a simple stimulus/response pair (e.g. digit entry)</a:t>
            </a:r>
          </a:p>
          <a:p>
            <a:r>
              <a:rPr lang="en-US" dirty="0" smtClean="0"/>
              <a:t>Sample ASFs in our ATM example</a:t>
            </a:r>
          </a:p>
          <a:p>
            <a:pPr lvl="1"/>
            <a:r>
              <a:rPr lang="en-US" dirty="0" smtClean="0"/>
              <a:t>Card entry</a:t>
            </a:r>
          </a:p>
          <a:p>
            <a:pPr lvl="1"/>
            <a:r>
              <a:rPr lang="en-US" dirty="0" smtClean="0"/>
              <a:t>PIN entry</a:t>
            </a:r>
          </a:p>
          <a:p>
            <a:pPr lvl="1"/>
            <a:r>
              <a:rPr lang="en-US" dirty="0" smtClean="0"/>
              <a:t>Transaction selection</a:t>
            </a:r>
          </a:p>
          <a:p>
            <a:pPr lvl="1"/>
            <a:r>
              <a:rPr lang="en-US" dirty="0" smtClean="0"/>
              <a:t>Session termination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201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Definitions…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 a system defined in terms of atomic system functions, the ASF Graph of the system is the directed graph in which nodes are ASFs and edges represent sequential flow.</a:t>
            </a:r>
          </a:p>
          <a:p>
            <a:r>
              <a:rPr lang="en-US" dirty="0" smtClean="0"/>
              <a:t>A source ASF is an Atomic System Function that appears as a source node in the ASF graph of a system.</a:t>
            </a:r>
          </a:p>
          <a:p>
            <a:r>
              <a:rPr lang="en-US" dirty="0" smtClean="0"/>
              <a:t>A sink ASF is an Atomic System Function that appears as a sink node in the ASF graph.</a:t>
            </a:r>
          </a:p>
          <a:p>
            <a:r>
              <a:rPr lang="en-US" dirty="0" smtClean="0"/>
              <a:t>A system thread is a path from a </a:t>
            </a:r>
            <a:r>
              <a:rPr lang="en-US" b="1" i="1" dirty="0" smtClean="0"/>
              <a:t>source</a:t>
            </a:r>
            <a:r>
              <a:rPr lang="en-US" dirty="0" smtClean="0"/>
              <a:t> ASF to a </a:t>
            </a:r>
            <a:r>
              <a:rPr lang="en-US" b="1" i="1" dirty="0" smtClean="0"/>
              <a:t>sink</a:t>
            </a:r>
            <a:r>
              <a:rPr lang="en-US" dirty="0" smtClean="0"/>
              <a:t> ASF in the ASF graph of a system.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328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/>
          <a:lstStyle/>
          <a:p>
            <a:r>
              <a:rPr lang="en-US" sz="3200" dirty="0" smtClean="0"/>
              <a:t>System Testing</a:t>
            </a:r>
          </a:p>
          <a:p>
            <a:r>
              <a:rPr lang="en-US" sz="3200" dirty="0" smtClean="0"/>
              <a:t>Functional </a:t>
            </a:r>
            <a:r>
              <a:rPr lang="en-US" sz="3200" dirty="0" smtClean="0"/>
              <a:t>System Testing</a:t>
            </a:r>
          </a:p>
          <a:p>
            <a:r>
              <a:rPr lang="en-US" sz="3200" dirty="0" smtClean="0"/>
              <a:t>Risk-Based System Testing</a:t>
            </a:r>
          </a:p>
          <a:p>
            <a:r>
              <a:rPr lang="en-US" sz="3200" dirty="0"/>
              <a:t>Non-Functional System </a:t>
            </a:r>
            <a:r>
              <a:rPr lang="en-US" sz="3200" dirty="0" smtClean="0"/>
              <a:t>Testing</a:t>
            </a:r>
          </a:p>
          <a:p>
            <a:r>
              <a:rPr lang="en-US" sz="3200" dirty="0" smtClean="0"/>
              <a:t>Acceptance </a:t>
            </a:r>
            <a:r>
              <a:rPr lang="en-US" sz="3200" dirty="0"/>
              <a:t>Testing</a:t>
            </a:r>
            <a:endParaRPr lang="en-US" sz="3200" dirty="0" smtClean="0"/>
          </a:p>
          <a:p>
            <a:r>
              <a:rPr lang="en-US" sz="3200" dirty="0" smtClean="0"/>
              <a:t>Summary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9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of requirements specification models are developed on these basis concepts.</a:t>
            </a:r>
          </a:p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Inputs to actions</a:t>
            </a:r>
          </a:p>
          <a:p>
            <a:pPr lvl="1"/>
            <a:r>
              <a:rPr lang="en-US" dirty="0" smtClean="0"/>
              <a:t>Outputs of actions</a:t>
            </a:r>
          </a:p>
          <a:p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Inputs to actions</a:t>
            </a:r>
          </a:p>
          <a:p>
            <a:pPr lvl="1"/>
            <a:r>
              <a:rPr lang="en-US" dirty="0" smtClean="0"/>
              <a:t>Outputs of actions</a:t>
            </a:r>
          </a:p>
          <a:p>
            <a:r>
              <a:rPr lang="en-US" dirty="0" smtClean="0"/>
              <a:t>Actions</a:t>
            </a:r>
          </a:p>
          <a:p>
            <a:r>
              <a:rPr lang="en-US" dirty="0" smtClean="0"/>
              <a:t>Threads (sequences of actions)</a:t>
            </a:r>
          </a:p>
          <a:p>
            <a:r>
              <a:rPr lang="en-US" dirty="0" smtClean="0"/>
              <a:t>Devices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956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E/R Model of Basis Concepts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830" y="1520900"/>
            <a:ext cx="7259063" cy="465837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414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“Expanded Essential Use Case”</a:t>
            </a:r>
          </a:p>
          <a:p>
            <a:pPr lvl="1"/>
            <a:r>
              <a:rPr lang="en-US" dirty="0" smtClean="0"/>
              <a:t>pre-conditions</a:t>
            </a:r>
          </a:p>
          <a:p>
            <a:pPr lvl="1"/>
            <a:r>
              <a:rPr lang="en-US" dirty="0" smtClean="0"/>
              <a:t>interleaved sequence of input and output events</a:t>
            </a:r>
          </a:p>
          <a:p>
            <a:pPr lvl="1"/>
            <a:r>
              <a:rPr lang="en-US" dirty="0" smtClean="0"/>
              <a:t>post-conditions</a:t>
            </a:r>
          </a:p>
          <a:p>
            <a:r>
              <a:rPr lang="en-US" dirty="0" smtClean="0"/>
              <a:t>A path in an executable model</a:t>
            </a:r>
          </a:p>
          <a:p>
            <a:pPr lvl="1"/>
            <a:r>
              <a:rPr lang="en-US" dirty="0" smtClean="0"/>
              <a:t>finite state machine</a:t>
            </a:r>
          </a:p>
          <a:p>
            <a:pPr lvl="1"/>
            <a:r>
              <a:rPr lang="en-US" dirty="0" smtClean="0"/>
              <a:t>Event-Driven Petri Net</a:t>
            </a:r>
          </a:p>
          <a:p>
            <a:r>
              <a:rPr lang="en-US" dirty="0" smtClean="0"/>
              <a:t>Continuing example: the Simple ATM System (SATM)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24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Threads—Model-Based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77" y="1373242"/>
            <a:ext cx="5868219" cy="495369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254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SATM System User Interface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186" y="1406880"/>
            <a:ext cx="4744112" cy="462027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371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SATM System Screens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069" y="1378005"/>
            <a:ext cx="5096586" cy="494416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155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89838" y="485895"/>
            <a:ext cx="3763962" cy="53403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Uppermost level </a:t>
            </a:r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SATM </a:t>
            </a:r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finite state machine.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5144"/>
            <a:ext cx="5609159" cy="635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32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087439" y="365125"/>
            <a:ext cx="4578350" cy="58118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Decomposition of PIN entry state.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681" y="365125"/>
            <a:ext cx="5125165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961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809242" y="429523"/>
            <a:ext cx="4029075" cy="54229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Decomposition of transaction processing state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722" y="116131"/>
            <a:ext cx="6277851" cy="65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0182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7"/>
          <p:cNvSpPr>
            <a:spLocks noGrp="1" noChangeArrowheads="1"/>
          </p:cNvSpPr>
          <p:nvPr>
            <p:ph type="title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Paths in the SATM PIN Try State</a:t>
            </a:r>
          </a:p>
        </p:txBody>
      </p:sp>
      <p:sp>
        <p:nvSpPr>
          <p:cNvPr id="14344" name="Rectangle 8"/>
          <p:cNvSpPr>
            <a:spLocks noGrp="1" noChangeArrowheads="1"/>
          </p:cNvSpPr>
          <p:nvPr>
            <p:ph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defRPr/>
            </a:pPr>
            <a:r>
              <a:rPr lang="en-US" altLang="en-US" sz="2400" dirty="0">
                <a:cs typeface="ＭＳ Ｐゴシック" panose="020B0600070205080204" pitchFamily="34" charset="-128"/>
              </a:rPr>
              <a:t>Correct PIN on first try state sequence</a:t>
            </a: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&lt;S2.n.0, S2.n.1, S2.n.2, S2.n.3, S2.n.4, S3&gt;</a:t>
            </a:r>
          </a:p>
          <a:p>
            <a:pPr>
              <a:defRPr/>
            </a:pPr>
            <a:r>
              <a:rPr lang="en-US" altLang="en-US" sz="2400" dirty="0">
                <a:cs typeface="ＭＳ Ｐゴシック" panose="020B0600070205080204" pitchFamily="34" charset="-128"/>
              </a:rPr>
              <a:t>Port Event Sequence </a:t>
            </a: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1</a:t>
            </a:r>
            <a:r>
              <a:rPr lang="en-US" altLang="en-US" sz="2000" baseline="30000" dirty="0">
                <a:ea typeface="ＭＳ Ｐゴシック" panose="020B0600070205080204" pitchFamily="34" charset="-128"/>
              </a:rPr>
              <a:t>st</a:t>
            </a:r>
            <a:r>
              <a:rPr lang="en-US" altLang="en-US" sz="2000" dirty="0">
                <a:ea typeface="ＭＳ Ｐゴシック" panose="020B0600070205080204" pitchFamily="34" charset="-128"/>
              </a:rPr>
              <a:t> digit, echo </a:t>
            </a:r>
            <a:r>
              <a:rPr lang="ja-JP" altLang="en-US" sz="2000" dirty="0">
                <a:ea typeface="ＭＳ Ｐゴシック" panose="020B0600070205080204" pitchFamily="34" charset="-128"/>
              </a:rPr>
              <a:t>“</a:t>
            </a:r>
            <a:r>
              <a:rPr lang="en-US" altLang="ja-JP" sz="2000" dirty="0">
                <a:ea typeface="ＭＳ Ｐゴシック" panose="020B0600070205080204" pitchFamily="34" charset="-128"/>
              </a:rPr>
              <a:t>- - - *</a:t>
            </a:r>
            <a:r>
              <a:rPr lang="ja-JP" altLang="en-US" sz="2000" dirty="0">
                <a:ea typeface="ＭＳ Ｐゴシック" panose="020B0600070205080204" pitchFamily="34" charset="-128"/>
              </a:rPr>
              <a:t>”</a:t>
            </a:r>
            <a:endParaRPr lang="en-US" altLang="ja-JP" sz="2000" dirty="0">
              <a:ea typeface="ＭＳ Ｐゴシック" panose="020B0600070205080204" pitchFamily="34" charset="-128"/>
            </a:endParaRP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2</a:t>
            </a:r>
            <a:r>
              <a:rPr lang="en-US" altLang="en-US" sz="2000" baseline="30000" dirty="0">
                <a:ea typeface="ＭＳ Ｐゴシック" panose="020B0600070205080204" pitchFamily="34" charset="-128"/>
              </a:rPr>
              <a:t>nd </a:t>
            </a:r>
            <a:r>
              <a:rPr lang="en-US" altLang="en-US" sz="2000" dirty="0">
                <a:ea typeface="ＭＳ Ｐゴシック" panose="020B0600070205080204" pitchFamily="34" charset="-128"/>
              </a:rPr>
              <a:t>digit, echo </a:t>
            </a:r>
            <a:r>
              <a:rPr lang="ja-JP" altLang="en-US" sz="2000" dirty="0">
                <a:ea typeface="ＭＳ Ｐゴシック" panose="020B0600070205080204" pitchFamily="34" charset="-128"/>
              </a:rPr>
              <a:t>“</a:t>
            </a:r>
            <a:r>
              <a:rPr lang="en-US" altLang="ja-JP" sz="2000" dirty="0">
                <a:ea typeface="ＭＳ Ｐゴシック" panose="020B0600070205080204" pitchFamily="34" charset="-128"/>
              </a:rPr>
              <a:t>- - * *</a:t>
            </a:r>
            <a:r>
              <a:rPr lang="ja-JP" altLang="en-US" sz="2000" dirty="0">
                <a:ea typeface="ＭＳ Ｐゴシック" panose="020B0600070205080204" pitchFamily="34" charset="-128"/>
              </a:rPr>
              <a:t>”</a:t>
            </a:r>
            <a:endParaRPr lang="en-US" altLang="ja-JP" sz="2000" baseline="30000" dirty="0">
              <a:ea typeface="ＭＳ Ｐゴシック" panose="020B0600070205080204" pitchFamily="34" charset="-128"/>
            </a:endParaRP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3</a:t>
            </a:r>
            <a:r>
              <a:rPr lang="en-US" altLang="en-US" sz="2000" baseline="30000" dirty="0">
                <a:ea typeface="ＭＳ Ｐゴシック" panose="020B0600070205080204" pitchFamily="34" charset="-128"/>
              </a:rPr>
              <a:t>rd </a:t>
            </a:r>
            <a:r>
              <a:rPr lang="en-US" altLang="en-US" sz="2000" dirty="0">
                <a:ea typeface="ＭＳ Ｐゴシック" panose="020B0600070205080204" pitchFamily="34" charset="-128"/>
              </a:rPr>
              <a:t>digit, echo </a:t>
            </a:r>
            <a:r>
              <a:rPr lang="ja-JP" altLang="en-US" sz="2000" dirty="0">
                <a:ea typeface="ＭＳ Ｐゴシック" panose="020B0600070205080204" pitchFamily="34" charset="-128"/>
              </a:rPr>
              <a:t>“</a:t>
            </a:r>
            <a:r>
              <a:rPr lang="en-US" altLang="ja-JP" sz="2000" dirty="0">
                <a:ea typeface="ＭＳ Ｐゴシック" panose="020B0600070205080204" pitchFamily="34" charset="-128"/>
              </a:rPr>
              <a:t>- * * *</a:t>
            </a:r>
            <a:r>
              <a:rPr lang="ja-JP" altLang="en-US" sz="2000" dirty="0">
                <a:ea typeface="ＭＳ Ｐゴシック" panose="020B0600070205080204" pitchFamily="34" charset="-128"/>
              </a:rPr>
              <a:t>”</a:t>
            </a:r>
            <a:endParaRPr lang="en-US" altLang="ja-JP" sz="2000" baseline="30000" dirty="0">
              <a:ea typeface="ＭＳ Ｐゴシック" panose="020B0600070205080204" pitchFamily="34" charset="-128"/>
            </a:endParaRP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4</a:t>
            </a:r>
            <a:r>
              <a:rPr lang="en-US" altLang="en-US" sz="2000" baseline="30000" dirty="0">
                <a:ea typeface="ＭＳ Ｐゴシック" panose="020B0600070205080204" pitchFamily="34" charset="-128"/>
              </a:rPr>
              <a:t>th </a:t>
            </a:r>
            <a:r>
              <a:rPr lang="en-US" altLang="en-US" sz="2000" dirty="0">
                <a:ea typeface="ＭＳ Ｐゴシック" panose="020B0600070205080204" pitchFamily="34" charset="-128"/>
              </a:rPr>
              <a:t>digit, echo </a:t>
            </a:r>
            <a:r>
              <a:rPr lang="ja-JP" altLang="en-US" sz="2000" dirty="0">
                <a:ea typeface="ＭＳ Ｐゴシック" panose="020B0600070205080204" pitchFamily="34" charset="-128"/>
              </a:rPr>
              <a:t>“</a:t>
            </a:r>
            <a:r>
              <a:rPr lang="en-US" altLang="ja-JP" sz="2000" dirty="0">
                <a:ea typeface="ＭＳ Ｐゴシック" panose="020B0600070205080204" pitchFamily="34" charset="-128"/>
              </a:rPr>
              <a:t>* * * *</a:t>
            </a:r>
            <a:r>
              <a:rPr lang="ja-JP" altLang="en-US" sz="2000" dirty="0">
                <a:ea typeface="ＭＳ Ｐゴシック" panose="020B0600070205080204" pitchFamily="34" charset="-128"/>
              </a:rPr>
              <a:t>”</a:t>
            </a:r>
            <a:endParaRPr lang="en-US" altLang="ja-JP" sz="2000" dirty="0">
              <a:ea typeface="ＭＳ Ｐゴシック" panose="020B0600070205080204" pitchFamily="34" charset="-128"/>
            </a:endParaRP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Enter</a:t>
            </a:r>
          </a:p>
          <a:p>
            <a:pPr>
              <a:defRPr/>
            </a:pPr>
            <a:r>
              <a:rPr lang="en-US" altLang="en-US" sz="2400" dirty="0">
                <a:cs typeface="ＭＳ Ｐゴシック" panose="020B0600070205080204" pitchFamily="34" charset="-128"/>
              </a:rPr>
              <a:t>Failed PIN on first try state Sequences</a:t>
            </a: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&lt;S2.n.0, S2.n.6&gt;</a:t>
            </a: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&lt;S2.n.0, S2.n.1, S2.n.6&gt;</a:t>
            </a: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&lt;S2.n.0, S2.n.1, S2.n.2, S2.n.6&gt;</a:t>
            </a: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&lt;S2.n.0, S2.n.1, S2.n.2, S2.n.3, S2.n.6&gt;</a:t>
            </a: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&lt;S2.n.0, S2.n.1, S2.n.2, S2.n.3, S2.n.4, S2.n.6&gt;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01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7582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7" name="Rectangle 7"/>
          <p:cNvSpPr>
            <a:spLocks noGrp="1" noChangeArrowheads="1"/>
          </p:cNvSpPr>
          <p:nvPr>
            <p:ph type="title"/>
          </p:nvPr>
        </p:nvSpPr>
        <p:spPr>
          <a:xfrm>
            <a:off x="768096" y="274638"/>
            <a:ext cx="9442704" cy="792162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/>
              <a:t>How Many Paths in the PIN Try State?</a:t>
            </a:r>
          </a:p>
        </p:txBody>
      </p:sp>
      <p:sp>
        <p:nvSpPr>
          <p:cNvPr id="6144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859536" y="1295400"/>
            <a:ext cx="10369296" cy="48006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1</a:t>
            </a:r>
            <a:r>
              <a:rPr lang="en-US" altLang="en-US" baseline="30000" dirty="0">
                <a:ea typeface="ＭＳ Ｐゴシック" pitchFamily="34" charset="-128"/>
              </a:rPr>
              <a:t>st</a:t>
            </a:r>
            <a:r>
              <a:rPr lang="en-US" altLang="en-US" dirty="0">
                <a:ea typeface="ＭＳ Ｐゴシック" pitchFamily="34" charset="-128"/>
              </a:rPr>
              <a:t> try: 1 correct + 5 failed attempts</a:t>
            </a: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2</a:t>
            </a:r>
            <a:r>
              <a:rPr lang="en-US" altLang="en-US" baseline="30000" dirty="0">
                <a:ea typeface="ＭＳ Ｐゴシック" pitchFamily="34" charset="-128"/>
              </a:rPr>
              <a:t>nd</a:t>
            </a:r>
            <a:r>
              <a:rPr lang="en-US" altLang="en-US" dirty="0">
                <a:ea typeface="ＭＳ Ｐゴシック" pitchFamily="34" charset="-128"/>
              </a:rPr>
              <a:t> try: 5 failed 1st attempts * 6 second attempts</a:t>
            </a: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3</a:t>
            </a:r>
            <a:r>
              <a:rPr lang="en-US" altLang="en-US" baseline="30000" dirty="0">
                <a:ea typeface="ＭＳ Ｐゴシック" pitchFamily="34" charset="-128"/>
              </a:rPr>
              <a:t>rd</a:t>
            </a:r>
            <a:r>
              <a:rPr lang="en-US" altLang="en-US" dirty="0">
                <a:ea typeface="ＭＳ Ｐゴシック" pitchFamily="34" charset="-128"/>
              </a:rPr>
              <a:t> try: 25 failed 1</a:t>
            </a:r>
            <a:r>
              <a:rPr lang="en-US" altLang="en-US" baseline="30000" dirty="0">
                <a:ea typeface="ＭＳ Ｐゴシック" pitchFamily="34" charset="-128"/>
              </a:rPr>
              <a:t>st</a:t>
            </a:r>
            <a:r>
              <a:rPr lang="en-US" altLang="en-US" dirty="0">
                <a:ea typeface="ＭＳ Ｐゴシック" pitchFamily="34" charset="-128"/>
              </a:rPr>
              <a:t> and 2</a:t>
            </a:r>
            <a:r>
              <a:rPr lang="en-US" altLang="en-US" baseline="30000" dirty="0">
                <a:ea typeface="ＭＳ Ｐゴシック" pitchFamily="34" charset="-128"/>
              </a:rPr>
              <a:t>nd</a:t>
            </a:r>
            <a:r>
              <a:rPr lang="en-US" altLang="en-US" dirty="0">
                <a:ea typeface="ＭＳ Ｐゴシック" pitchFamily="34" charset="-128"/>
              </a:rPr>
              <a:t> attempts * six third attempts</a:t>
            </a: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Do we really want to test all of these? </a:t>
            </a: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 This foreshadows the question of </a:t>
            </a:r>
            <a:r>
              <a:rPr lang="ja-JP" altLang="en-US" dirty="0">
                <a:ea typeface="ＭＳ Ｐゴシック" pitchFamily="34" charset="-128"/>
              </a:rPr>
              <a:t>“</a:t>
            </a:r>
            <a:r>
              <a:rPr lang="en-US" altLang="ja-JP" dirty="0">
                <a:ea typeface="ＭＳ Ｐゴシック" pitchFamily="34" charset="-128"/>
              </a:rPr>
              <a:t>long</a:t>
            </a:r>
            <a:r>
              <a:rPr lang="ja-JP" altLang="en-US" dirty="0">
                <a:ea typeface="ＭＳ Ｐゴシック" pitchFamily="34" charset="-128"/>
              </a:rPr>
              <a:t>”</a:t>
            </a:r>
            <a:r>
              <a:rPr lang="en-US" altLang="ja-JP" dirty="0">
                <a:ea typeface="ＭＳ Ｐゴシック" pitchFamily="34" charset="-128"/>
              </a:rPr>
              <a:t> versus </a:t>
            </a:r>
            <a:r>
              <a:rPr lang="ja-JP" altLang="en-US" dirty="0">
                <a:ea typeface="ＭＳ Ｐゴシック" pitchFamily="34" charset="-128"/>
              </a:rPr>
              <a:t>“</a:t>
            </a:r>
            <a:r>
              <a:rPr lang="en-US" altLang="ja-JP" dirty="0">
                <a:ea typeface="ＭＳ Ｐゴシック" pitchFamily="34" charset="-128"/>
              </a:rPr>
              <a:t>short</a:t>
            </a:r>
            <a:r>
              <a:rPr lang="ja-JP" altLang="en-US" dirty="0">
                <a:ea typeface="ＭＳ Ｐゴシック" pitchFamily="34" charset="-128"/>
              </a:rPr>
              <a:t>”</a:t>
            </a:r>
            <a:r>
              <a:rPr lang="en-US" altLang="ja-JP" dirty="0">
                <a:ea typeface="ＭＳ Ｐゴシック" pitchFamily="34" charset="-128"/>
              </a:rPr>
              <a:t> use cases. </a:t>
            </a:r>
          </a:p>
          <a:p>
            <a:pPr>
              <a:buFontTx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574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 Event Sequence: Correct PIN on 1st Try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363" y="1825625"/>
            <a:ext cx="6611273" cy="45631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7967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7"/>
          <p:cNvSpPr>
            <a:spLocks noGrp="1" noChangeArrowheads="1"/>
          </p:cNvSpPr>
          <p:nvPr>
            <p:ph type="title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defRPr/>
            </a:pPr>
            <a:r>
              <a:rPr lang="en-US" altLang="en-US" dirty="0"/>
              <a:t>Information Content of </a:t>
            </a:r>
            <a:r>
              <a:rPr lang="en-US" altLang="en-US" dirty="0" err="1"/>
              <a:t>Larman’s</a:t>
            </a:r>
            <a:r>
              <a:rPr lang="en-US" altLang="en-US" dirty="0"/>
              <a:t> Use Cases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21507" name="Object 7"/>
          <p:cNvGraphicFramePr>
            <a:graphicFrameLocks noChangeAspect="1"/>
          </p:cNvGraphicFramePr>
          <p:nvPr/>
        </p:nvGraphicFramePr>
        <p:xfrm>
          <a:off x="2743200" y="2257425"/>
          <a:ext cx="60960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Visio" r:id="rId3" imgW="2206211" imgH="764469" progId="Visio.Drawing.11">
                  <p:embed/>
                </p:oleObj>
              </mc:Choice>
              <mc:Fallback>
                <p:oleObj name="Visio" r:id="rId3" imgW="2206211" imgH="764469" progId="Visio.Drawing.11">
                  <p:embed/>
                  <p:pic>
                    <p:nvPicPr>
                      <p:cNvPr id="215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257425"/>
                        <a:ext cx="6096000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44211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Correct PIN on 1st 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918" y="1406880"/>
            <a:ext cx="8364117" cy="505848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4050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 Case: Correct PIN on 1st 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461" y="1320847"/>
            <a:ext cx="7611537" cy="505848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8835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443932" y="908589"/>
            <a:ext cx="4649638" cy="462915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ndara" panose="020E0502030303020204" pitchFamily="34" charset="0"/>
              </a:rPr>
              <a:t>Event-Driven Petri</a:t>
            </a:r>
            <a:br>
              <a:rPr lang="en-US" dirty="0" smtClean="0">
                <a:latin typeface="Candara" panose="020E0502030303020204" pitchFamily="34" charset="0"/>
              </a:rPr>
            </a:br>
            <a:r>
              <a:rPr lang="en-US" dirty="0" smtClean="0">
                <a:latin typeface="Candara" panose="020E0502030303020204" pitchFamily="34" charset="0"/>
              </a:rPr>
              <a:t>Net of Correct PIN</a:t>
            </a:r>
            <a:br>
              <a:rPr lang="en-US" dirty="0" smtClean="0">
                <a:latin typeface="Candara" panose="020E0502030303020204" pitchFamily="34" charset="0"/>
              </a:rPr>
            </a:br>
            <a:r>
              <a:rPr lang="en-US" dirty="0" smtClean="0">
                <a:latin typeface="Candara" panose="020E0502030303020204" pitchFamily="34" charset="0"/>
              </a:rPr>
              <a:t>on First Try</a:t>
            </a:r>
            <a:endParaRPr lang="en-US" dirty="0">
              <a:latin typeface="Candara" panose="020E0502030303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467" y="180739"/>
            <a:ext cx="4194778" cy="636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248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versus Short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“Long” use case is typically an end-to-end transaction.</a:t>
            </a:r>
          </a:p>
          <a:p>
            <a:r>
              <a:rPr lang="en-US" dirty="0" smtClean="0"/>
              <a:t>SATM example: A full traversal of the high level finite state machine, from the Welcome screen to the End Session screen: &lt;s1, s2, s3, s4, s5&gt;</a:t>
            </a:r>
          </a:p>
          <a:p>
            <a:r>
              <a:rPr lang="en-US" dirty="0" smtClean="0"/>
              <a:t>A “Short” use case is at the level on an atomic system function.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PIN Entry</a:t>
            </a:r>
          </a:p>
          <a:p>
            <a:pPr lvl="1"/>
            <a:r>
              <a:rPr lang="en-US" dirty="0" smtClean="0"/>
              <a:t>Transaction selection</a:t>
            </a:r>
          </a:p>
          <a:p>
            <a:pPr lvl="1"/>
            <a:r>
              <a:rPr lang="en-US" dirty="0" smtClean="0"/>
              <a:t>Session closing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8752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“Short” use case is at the level on an atomic system function (ASF).</a:t>
            </a:r>
          </a:p>
          <a:p>
            <a:r>
              <a:rPr lang="en-US" dirty="0" smtClean="0"/>
              <a:t>In the directed graph of ASFs,</a:t>
            </a:r>
          </a:p>
          <a:p>
            <a:pPr lvl="1"/>
            <a:r>
              <a:rPr lang="en-US" dirty="0" smtClean="0"/>
              <a:t>nodes are ASFs</a:t>
            </a:r>
          </a:p>
          <a:p>
            <a:pPr lvl="1"/>
            <a:r>
              <a:rPr lang="en-US" dirty="0" smtClean="0"/>
              <a:t>edges signify possible sequential execution of ASFs</a:t>
            </a:r>
          </a:p>
          <a:p>
            <a:r>
              <a:rPr lang="en-US" dirty="0" smtClean="0"/>
              <a:t>Consider an ASF as a “Short” use case, with</a:t>
            </a:r>
          </a:p>
          <a:p>
            <a:pPr lvl="1"/>
            <a:r>
              <a:rPr lang="en-US" dirty="0" smtClean="0"/>
              <a:t>pre-conditions</a:t>
            </a:r>
          </a:p>
          <a:p>
            <a:pPr lvl="1"/>
            <a:r>
              <a:rPr lang="en-US" dirty="0" smtClean="0"/>
              <a:t>post-conditions</a:t>
            </a:r>
          </a:p>
          <a:p>
            <a:r>
              <a:rPr lang="en-US" dirty="0" smtClean="0"/>
              <a:t>Short use case (ASF) B can follow short use case (ASF) A if the pre-conditions of B are consistent with the post-conditions of A, that is...</a:t>
            </a:r>
          </a:p>
          <a:p>
            <a:r>
              <a:rPr lang="en-US" dirty="0" smtClean="0"/>
              <a:t>Short use cases “connect” at their pre- and post condition boundaries.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9174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Use Cases for the SATM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365" y="1520900"/>
            <a:ext cx="7668695" cy="46583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2364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Use Cases for Failed PIN Attempts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846" y="1341184"/>
            <a:ext cx="4334480" cy="487748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147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</a:t>
            </a:r>
            <a:endParaRPr lang="en-US" dirty="0"/>
          </a:p>
        </p:txBody>
      </p:sp>
      <p:sp>
        <p:nvSpPr>
          <p:cNvPr id="2150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characteristics: </a:t>
            </a:r>
          </a:p>
          <a:p>
            <a:pPr lvl="1"/>
            <a:r>
              <a:rPr lang="en-US" dirty="0" smtClean="0"/>
              <a:t>Comprehensive (the whole system, the whole spec)</a:t>
            </a:r>
          </a:p>
          <a:p>
            <a:pPr lvl="1"/>
            <a:r>
              <a:rPr lang="en-US" dirty="0" smtClean="0"/>
              <a:t>Based on the specification of observable behavior</a:t>
            </a:r>
          </a:p>
          <a:p>
            <a:pPr lvl="3"/>
            <a:r>
              <a:rPr lang="en-US" sz="2000" dirty="0" smtClean="0"/>
              <a:t>Verification against a requirements specification, not validation, and not opinions</a:t>
            </a:r>
          </a:p>
          <a:p>
            <a:pPr lvl="1"/>
            <a:r>
              <a:rPr lang="en-US" dirty="0" smtClean="0"/>
              <a:t>Independent of design and implementation</a:t>
            </a:r>
          </a:p>
          <a:p>
            <a:pPr lvl="3"/>
            <a:r>
              <a:rPr lang="en-US" sz="2000" dirty="0" smtClean="0"/>
              <a:t>Avoid repeating software design errors in system test design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6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Use Cases?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1909 “long” use cases</a:t>
            </a:r>
          </a:p>
          <a:p>
            <a:r>
              <a:rPr lang="en-US" dirty="0" smtClean="0"/>
              <a:t>25 “short” use cases</a:t>
            </a:r>
          </a:p>
          <a:p>
            <a:r>
              <a:rPr lang="en-US" dirty="0" smtClean="0"/>
              <a:t>Ways to determine “how many?</a:t>
            </a:r>
          </a:p>
          <a:p>
            <a:pPr lvl="1"/>
            <a:r>
              <a:rPr lang="en-US" dirty="0" smtClean="0"/>
              <a:t>Incidence with input events (cover every input event)</a:t>
            </a:r>
          </a:p>
          <a:p>
            <a:pPr lvl="1"/>
            <a:r>
              <a:rPr lang="en-US" dirty="0" smtClean="0"/>
              <a:t>Incidence with output events (cover every output event)</a:t>
            </a:r>
          </a:p>
          <a:p>
            <a:pPr lvl="1"/>
            <a:r>
              <a:rPr lang="en-US" dirty="0" smtClean="0"/>
              <a:t>Incidence with classes (need a use case/class incidence matrix)</a:t>
            </a:r>
          </a:p>
          <a:p>
            <a:r>
              <a:rPr lang="en-US" dirty="0" smtClean="0"/>
              <a:t>These lead directly to system testing coverage metrics.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9416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470775" y="925842"/>
            <a:ext cx="3372629" cy="504348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ndara" panose="020E0502030303020204" pitchFamily="34" charset="0"/>
              </a:rPr>
              <a:t>Short Use Cases</a:t>
            </a:r>
            <a:br>
              <a:rPr lang="en-US" dirty="0" smtClean="0">
                <a:latin typeface="Candara" panose="020E0502030303020204" pitchFamily="34" charset="0"/>
              </a:rPr>
            </a:br>
            <a:r>
              <a:rPr lang="en-US" dirty="0" smtClean="0">
                <a:latin typeface="Candara" panose="020E0502030303020204" pitchFamily="34" charset="0"/>
              </a:rPr>
              <a:t>for the SATM</a:t>
            </a:r>
            <a:br>
              <a:rPr lang="en-US" dirty="0" smtClean="0">
                <a:latin typeface="Candara" panose="020E0502030303020204" pitchFamily="34" charset="0"/>
              </a:rPr>
            </a:br>
            <a:r>
              <a:rPr lang="en-US" dirty="0" smtClean="0">
                <a:latin typeface="Candara" panose="020E0502030303020204" pitchFamily="34" charset="0"/>
              </a:rPr>
              <a:t>System</a:t>
            </a:r>
            <a:endParaRPr lang="en-US" dirty="0">
              <a:latin typeface="Candara" panose="020E0502030303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904" y="796024"/>
            <a:ext cx="4439270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8026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 with Short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idea: a short use case is an atomic system function (ASF)</a:t>
            </a:r>
          </a:p>
          <a:p>
            <a:r>
              <a:rPr lang="en-US" dirty="0" smtClean="0"/>
              <a:t>ASFs ...</a:t>
            </a:r>
          </a:p>
          <a:p>
            <a:pPr lvl="1"/>
            <a:r>
              <a:rPr lang="en-US" dirty="0" smtClean="0"/>
              <a:t>begin with a port input event</a:t>
            </a:r>
          </a:p>
          <a:p>
            <a:pPr lvl="1"/>
            <a:r>
              <a:rPr lang="en-US" dirty="0" smtClean="0"/>
              <a:t>end is one of possibly several port output events</a:t>
            </a:r>
          </a:p>
          <a:p>
            <a:r>
              <a:rPr lang="en-US" dirty="0" smtClean="0"/>
              <a:t>ASFs can be identified</a:t>
            </a:r>
          </a:p>
          <a:p>
            <a:pPr lvl="1"/>
            <a:r>
              <a:rPr lang="en-US" dirty="0" smtClean="0"/>
              <a:t>in source code</a:t>
            </a:r>
          </a:p>
          <a:p>
            <a:pPr lvl="1"/>
            <a:r>
              <a:rPr lang="en-US" dirty="0" smtClean="0"/>
              <a:t>in executable models</a:t>
            </a:r>
          </a:p>
          <a:p>
            <a:pPr lvl="1"/>
            <a:r>
              <a:rPr lang="en-US" dirty="0" smtClean="0"/>
              <a:t>from short use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1518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Model-Based Coverage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Decision table metrics</a:t>
            </a:r>
          </a:p>
          <a:p>
            <a:pPr lvl="1"/>
            <a:r>
              <a:rPr lang="en-US" dirty="0" smtClean="0"/>
              <a:t>every condition</a:t>
            </a:r>
          </a:p>
          <a:p>
            <a:pPr lvl="1"/>
            <a:r>
              <a:rPr lang="en-US" dirty="0" smtClean="0"/>
              <a:t>every action</a:t>
            </a:r>
          </a:p>
          <a:p>
            <a:pPr lvl="1"/>
            <a:r>
              <a:rPr lang="en-US" dirty="0" smtClean="0"/>
              <a:t>every rule</a:t>
            </a:r>
          </a:p>
          <a:p>
            <a:r>
              <a:rPr lang="en-US" dirty="0" smtClean="0"/>
              <a:t>Finite state machine metrics</a:t>
            </a:r>
          </a:p>
          <a:p>
            <a:pPr lvl="1"/>
            <a:r>
              <a:rPr lang="en-US" dirty="0" smtClean="0"/>
              <a:t>every state</a:t>
            </a:r>
          </a:p>
          <a:p>
            <a:pPr lvl="1"/>
            <a:r>
              <a:rPr lang="en-US" dirty="0" smtClean="0"/>
              <a:t>every transition</a:t>
            </a:r>
          </a:p>
          <a:p>
            <a:pPr lvl="1"/>
            <a:r>
              <a:rPr lang="en-US" dirty="0" smtClean="0"/>
              <a:t>every path (cycles need to be addressed as in code coverage metrics)</a:t>
            </a:r>
          </a:p>
          <a:p>
            <a:r>
              <a:rPr lang="en-US" dirty="0" smtClean="0"/>
              <a:t>Petri net metrics</a:t>
            </a:r>
          </a:p>
          <a:p>
            <a:pPr lvl="1"/>
            <a:r>
              <a:rPr lang="en-US" dirty="0" smtClean="0"/>
              <a:t>every place</a:t>
            </a:r>
          </a:p>
          <a:p>
            <a:pPr lvl="1"/>
            <a:r>
              <a:rPr lang="en-US" dirty="0" smtClean="0"/>
              <a:t>every port event</a:t>
            </a:r>
          </a:p>
          <a:p>
            <a:pPr lvl="1"/>
            <a:r>
              <a:rPr lang="en-US" dirty="0" smtClean="0"/>
              <a:t>every transition</a:t>
            </a:r>
          </a:p>
          <a:p>
            <a:pPr lvl="1"/>
            <a:r>
              <a:rPr lang="en-US" dirty="0" smtClean="0"/>
              <a:t>every marking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094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and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testing is based on threads</a:t>
            </a:r>
          </a:p>
          <a:p>
            <a:pPr lvl="1"/>
            <a:r>
              <a:rPr lang="en-US" dirty="0" smtClean="0"/>
              <a:t>thread identification is the hard part</a:t>
            </a:r>
          </a:p>
          <a:p>
            <a:pPr lvl="1"/>
            <a:r>
              <a:rPr lang="en-US" dirty="0" smtClean="0"/>
              <a:t>automated thread execution is a good idea</a:t>
            </a:r>
          </a:p>
          <a:p>
            <a:r>
              <a:rPr lang="en-US" dirty="0" smtClean="0"/>
              <a:t>Model-Based system testing works well</a:t>
            </a:r>
          </a:p>
          <a:p>
            <a:r>
              <a:rPr lang="en-US" dirty="0" smtClean="0"/>
              <a:t>Helpful to have system level coverage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711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Risk-Based System Testing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6539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CF82ABF6-4E30-41EA-9BEC-EB6AA42241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Risk-Based </a:t>
            </a:r>
            <a:r>
              <a:rPr lang="en-US" altLang="en-US" dirty="0" smtClean="0"/>
              <a:t>System Testing</a:t>
            </a:r>
            <a:endParaRPr lang="en-US" altLang="en-US" dirty="0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C996F7CD-A09A-480F-8F60-2DF8664835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Risk-based testing (RBT) is a type of software testing that functions as an organizational principle used to prioritize the tests of features and functions in software, based </a:t>
            </a:r>
            <a:r>
              <a:rPr lang="en-US" altLang="en-US" dirty="0" smtClean="0"/>
              <a:t>on:</a:t>
            </a:r>
          </a:p>
          <a:p>
            <a:pPr lvl="1"/>
            <a:r>
              <a:rPr lang="en-US" altLang="en-US" sz="2600" dirty="0" smtClean="0"/>
              <a:t>The </a:t>
            </a:r>
            <a:r>
              <a:rPr lang="en-US" altLang="en-US" sz="2600" dirty="0"/>
              <a:t>risk of </a:t>
            </a:r>
            <a:r>
              <a:rPr lang="en-US" altLang="en-US" sz="2600" dirty="0" smtClean="0"/>
              <a:t>failure,</a:t>
            </a:r>
          </a:p>
          <a:p>
            <a:pPr lvl="1"/>
            <a:r>
              <a:rPr lang="en-US" altLang="en-US" sz="2600" dirty="0" smtClean="0"/>
              <a:t>The </a:t>
            </a:r>
            <a:r>
              <a:rPr lang="en-US" altLang="en-US" sz="2600" dirty="0"/>
              <a:t>function of their importance, and </a:t>
            </a:r>
            <a:endParaRPr lang="en-US" altLang="en-US" sz="2600" dirty="0" smtClean="0"/>
          </a:p>
          <a:p>
            <a:pPr lvl="1"/>
            <a:r>
              <a:rPr lang="en-US" altLang="en-US" sz="2600" dirty="0" smtClean="0"/>
              <a:t>Likelihood </a:t>
            </a:r>
            <a:r>
              <a:rPr lang="en-US" altLang="en-US" sz="2600" dirty="0"/>
              <a:t>or impact of failure.</a:t>
            </a:r>
            <a:endParaRPr lang="en-US" alt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50F2A-8F63-4A2C-8D31-03703288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1855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Risk-Based System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= Cost * (Probability of occurrence)</a:t>
            </a:r>
          </a:p>
          <a:p>
            <a:r>
              <a:rPr lang="en-US" dirty="0" smtClean="0"/>
              <a:t>Hans Schaefer’s risk categories</a:t>
            </a:r>
          </a:p>
          <a:p>
            <a:pPr lvl="1"/>
            <a:r>
              <a:rPr lang="en-US" dirty="0" smtClean="0"/>
              <a:t>Catastrophic: deposits, invalid withdrawals</a:t>
            </a:r>
          </a:p>
          <a:p>
            <a:pPr lvl="1"/>
            <a:r>
              <a:rPr lang="en-US" dirty="0" smtClean="0"/>
              <a:t>Damaging: normal withdrawals</a:t>
            </a:r>
          </a:p>
          <a:p>
            <a:pPr lvl="1"/>
            <a:r>
              <a:rPr lang="en-US" dirty="0" smtClean="0"/>
              <a:t>Hindering: invalid ATM card, PIN entry failure</a:t>
            </a:r>
          </a:p>
          <a:p>
            <a:pPr lvl="1"/>
            <a:r>
              <a:rPr lang="en-US" dirty="0" smtClean="0"/>
              <a:t>Annoying: balance inquiries</a:t>
            </a:r>
          </a:p>
          <a:p>
            <a:r>
              <a:rPr lang="en-US" dirty="0" smtClean="0"/>
              <a:t>Logarithmic weighting (low = 1, medium = 3, high = 10)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8221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Risk-Based System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fundamental objectives </a:t>
            </a:r>
            <a:r>
              <a:rPr lang="en-US" dirty="0" smtClean="0"/>
              <a:t>are </a:t>
            </a:r>
            <a:r>
              <a:rPr lang="en-US" dirty="0"/>
              <a:t>to:</a:t>
            </a:r>
          </a:p>
          <a:p>
            <a:pPr lvl="1"/>
            <a:r>
              <a:rPr lang="en-US" dirty="0" smtClean="0"/>
              <a:t>Design </a:t>
            </a:r>
            <a:r>
              <a:rPr lang="en-US" dirty="0"/>
              <a:t>and execute testing events that involve the highest </a:t>
            </a:r>
            <a:r>
              <a:rPr lang="en-US" dirty="0" smtClean="0"/>
              <a:t>risk</a:t>
            </a:r>
            <a:endParaRPr lang="en-US" dirty="0"/>
          </a:p>
          <a:p>
            <a:pPr lvl="1"/>
            <a:r>
              <a:rPr lang="en-US" dirty="0"/>
              <a:t>Smoothen customer implementation process not to let risks hamper it</a:t>
            </a:r>
          </a:p>
          <a:p>
            <a:pPr lvl="1"/>
            <a:r>
              <a:rPr lang="en-US" dirty="0"/>
              <a:t>Find out possible risks or failures way ahead of time to prevent it from occurrence</a:t>
            </a:r>
          </a:p>
          <a:p>
            <a:pPr lvl="1"/>
            <a:r>
              <a:rPr lang="en-US" dirty="0"/>
              <a:t>Avoid the impact of risks on organizational deadlines, costs, and business prospects</a:t>
            </a:r>
          </a:p>
          <a:p>
            <a:pPr lvl="1"/>
            <a:r>
              <a:rPr lang="en-US" dirty="0" smtClean="0"/>
              <a:t>Ensure </a:t>
            </a:r>
            <a:r>
              <a:rPr lang="en-US" dirty="0"/>
              <a:t>a quality rich and error-free software for clients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337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Risk-Based System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Risk based testing can be implemented when</a:t>
            </a:r>
          </a:p>
          <a:p>
            <a:pPr lvl="1"/>
            <a:r>
              <a:rPr lang="en-US" dirty="0" smtClean="0"/>
              <a:t>Projects </a:t>
            </a:r>
            <a:r>
              <a:rPr lang="en-US" dirty="0"/>
              <a:t>have a limited time schedule, budget, resource allocation, etc.</a:t>
            </a:r>
          </a:p>
          <a:p>
            <a:pPr lvl="1"/>
            <a:r>
              <a:rPr lang="en-US" dirty="0"/>
              <a:t>There is an implementation of incremental, iterative, agile, and DevOps project methodologies</a:t>
            </a:r>
          </a:p>
          <a:p>
            <a:pPr lvl="1"/>
            <a:r>
              <a:rPr lang="en-US" dirty="0"/>
              <a:t>New projects have high-risk factors involved like new technologies, lack of skilled resources, insufficient planning etc.</a:t>
            </a:r>
          </a:p>
          <a:p>
            <a:pPr lvl="1"/>
            <a:r>
              <a:rPr lang="en-US" dirty="0"/>
              <a:t>There is the involvement of cloud-based services or the latest project approaches</a:t>
            </a:r>
          </a:p>
          <a:p>
            <a:pPr lvl="1"/>
            <a:r>
              <a:rPr lang="en-US" dirty="0"/>
              <a:t>The project is research-oriented or more complex with 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832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System Testing</a:t>
            </a:r>
            <a:r>
              <a:rPr lang="en-US" dirty="0" smtClean="0"/>
              <a:t>?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/>
          </p:nvPr>
        </p:nvGraphicFramePr>
        <p:xfrm>
          <a:off x="1078992" y="1773936"/>
          <a:ext cx="9610343" cy="4316414"/>
        </p:xfrm>
        <a:graphic>
          <a:graphicData uri="http://schemas.openxmlformats.org/drawingml/2006/table">
            <a:tbl>
              <a:tblPr/>
              <a:tblGrid>
                <a:gridCol w="2041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83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15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System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Acceptance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Regression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58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D2D8A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Test for ...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Correctness, completion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Usefulness, satisfaction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Accidental changes 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22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D2D8A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Test by ... 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Development test group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Test group with users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Development test group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67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2D2D8A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Verification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Validation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>
                        <a:alpha val="5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Verification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507" name="Title 1"/>
          <p:cNvSpPr>
            <a:spLocks/>
          </p:cNvSpPr>
          <p:nvPr/>
        </p:nvSpPr>
        <p:spPr bwMode="auto">
          <a:xfrm>
            <a:off x="1981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 sz="3200" b="1" dirty="0">
              <a:solidFill>
                <a:schemeClr val="tx2"/>
              </a:solidFill>
              <a:latin typeface="Bookman Old Style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7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Path 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122" y="1725215"/>
            <a:ext cx="7226440" cy="382275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24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Non-Functional System Testing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4086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Stress Testing </a:t>
            </a:r>
          </a:p>
          <a:p>
            <a:pPr lvl="1"/>
            <a:r>
              <a:rPr lang="en-US" dirty="0" smtClean="0"/>
              <a:t>Checks if the system can respond to many simultaneous requests</a:t>
            </a:r>
            <a:br>
              <a:rPr lang="en-US" dirty="0" smtClean="0"/>
            </a:br>
            <a:r>
              <a:rPr lang="en-US" dirty="0" smtClean="0"/>
              <a:t>(maximum # of users, peak demands) </a:t>
            </a:r>
          </a:p>
          <a:p>
            <a:r>
              <a:rPr lang="en-US" dirty="0" smtClean="0"/>
              <a:t>Volume testing</a:t>
            </a:r>
          </a:p>
          <a:p>
            <a:pPr lvl="1"/>
            <a:r>
              <a:rPr lang="en-US" dirty="0" smtClean="0"/>
              <a:t>Test what happens if large amounts of data are handled</a:t>
            </a:r>
          </a:p>
          <a:p>
            <a:r>
              <a:rPr lang="en-US" dirty="0" smtClean="0"/>
              <a:t>Configuration testing </a:t>
            </a:r>
          </a:p>
          <a:p>
            <a:pPr lvl="1"/>
            <a:r>
              <a:rPr lang="en-US" dirty="0" smtClean="0"/>
              <a:t>Test the various software and hardware configurations </a:t>
            </a:r>
          </a:p>
          <a:p>
            <a:r>
              <a:rPr lang="en-US" dirty="0" smtClean="0"/>
              <a:t>Compatibility test</a:t>
            </a:r>
          </a:p>
          <a:p>
            <a:pPr lvl="1"/>
            <a:r>
              <a:rPr lang="en-US" dirty="0" smtClean="0"/>
              <a:t>Test backward compatibility with existing systems </a:t>
            </a:r>
          </a:p>
          <a:p>
            <a:r>
              <a:rPr lang="en-US" dirty="0" smtClean="0"/>
              <a:t>Security testing </a:t>
            </a:r>
          </a:p>
          <a:p>
            <a:pPr lvl="1"/>
            <a:r>
              <a:rPr lang="en-US" dirty="0" smtClean="0"/>
              <a:t>Try to violate security requirements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1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Timing testing</a:t>
            </a:r>
          </a:p>
          <a:p>
            <a:pPr lvl="1"/>
            <a:r>
              <a:rPr lang="en-US" dirty="0" smtClean="0"/>
              <a:t>Evaluate response times and time to perform a function </a:t>
            </a:r>
          </a:p>
          <a:p>
            <a:r>
              <a:rPr lang="en-US" dirty="0" smtClean="0"/>
              <a:t>Environmental test </a:t>
            </a:r>
          </a:p>
          <a:p>
            <a:pPr lvl="1"/>
            <a:r>
              <a:rPr lang="en-US" dirty="0" smtClean="0"/>
              <a:t>Test tolerances for heat, humidity, motion, portability </a:t>
            </a:r>
          </a:p>
          <a:p>
            <a:r>
              <a:rPr lang="en-US" dirty="0" smtClean="0"/>
              <a:t>Quality testing</a:t>
            </a:r>
          </a:p>
          <a:p>
            <a:pPr lvl="1"/>
            <a:r>
              <a:rPr lang="en-US" dirty="0" smtClean="0"/>
              <a:t>Test reliability, maintainability &amp; availability of the system</a:t>
            </a:r>
          </a:p>
          <a:p>
            <a:r>
              <a:rPr lang="en-US" dirty="0" smtClean="0"/>
              <a:t>Recovery testing </a:t>
            </a:r>
          </a:p>
          <a:p>
            <a:pPr lvl="1"/>
            <a:r>
              <a:rPr lang="en-US" dirty="0" smtClean="0"/>
              <a:t>Tests system’s response to presence of errors or loss of data. </a:t>
            </a:r>
          </a:p>
          <a:p>
            <a:r>
              <a:rPr lang="en-US" dirty="0" smtClean="0"/>
              <a:t>Human factors testing</a:t>
            </a:r>
          </a:p>
          <a:p>
            <a:pPr lvl="1"/>
            <a:r>
              <a:rPr lang="en-US" dirty="0" smtClean="0"/>
              <a:t>Tests user interface with user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3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Test Cases for Performance Testing 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Goal: Try to violate non-functional </a:t>
            </a:r>
            <a:r>
              <a:rPr lang="en-US" dirty="0" smtClean="0"/>
              <a:t>requirements</a:t>
            </a:r>
          </a:p>
          <a:p>
            <a:r>
              <a:rPr lang="en-US" dirty="0" smtClean="0"/>
              <a:t>Push </a:t>
            </a:r>
            <a:r>
              <a:rPr lang="en-US" dirty="0"/>
              <a:t>the (integrated) system to its limits. </a:t>
            </a:r>
          </a:p>
          <a:p>
            <a:r>
              <a:rPr lang="en-US" dirty="0" smtClean="0"/>
              <a:t>Goal</a:t>
            </a:r>
            <a:r>
              <a:rPr lang="en-US" dirty="0"/>
              <a:t>: Try to break the subsystem </a:t>
            </a:r>
          </a:p>
          <a:p>
            <a:r>
              <a:rPr lang="en-US" dirty="0" smtClean="0"/>
              <a:t>Test </a:t>
            </a:r>
            <a:r>
              <a:rPr lang="en-US" dirty="0"/>
              <a:t>how the system behaves when overloaded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bottlenecks be identified? (First candidates for redesign in </a:t>
            </a:r>
            <a:r>
              <a:rPr lang="en-US" dirty="0" smtClean="0"/>
              <a:t>the </a:t>
            </a:r>
            <a:r>
              <a:rPr lang="en-US" dirty="0"/>
              <a:t>next </a:t>
            </a:r>
            <a:r>
              <a:rPr lang="en-US" dirty="0" smtClean="0"/>
              <a:t>iteration)</a:t>
            </a:r>
          </a:p>
          <a:p>
            <a:r>
              <a:rPr lang="en-US" dirty="0" smtClean="0"/>
              <a:t>Try </a:t>
            </a:r>
            <a:r>
              <a:rPr lang="en-US" dirty="0"/>
              <a:t>unusual orders of execution </a:t>
            </a:r>
          </a:p>
          <a:p>
            <a:pPr lvl="1"/>
            <a:r>
              <a:rPr lang="en-US" dirty="0" smtClean="0"/>
              <a:t>Call a receive</a:t>
            </a:r>
            <a:r>
              <a:rPr lang="en-US" dirty="0"/>
              <a:t>() </a:t>
            </a:r>
            <a:r>
              <a:rPr lang="en-US" dirty="0" smtClean="0"/>
              <a:t>before send</a:t>
            </a:r>
            <a:r>
              <a:rPr lang="en-US" dirty="0"/>
              <a:t>(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Check </a:t>
            </a:r>
            <a:r>
              <a:rPr lang="en-US" dirty="0"/>
              <a:t>the system’s response to large volumes of data </a:t>
            </a:r>
          </a:p>
          <a:p>
            <a:pPr lvl="1"/>
            <a:r>
              <a:rPr lang="en-US" dirty="0"/>
              <a:t>If the system is supposed to handle 1000 items, try it with 1001 items. </a:t>
            </a:r>
          </a:p>
          <a:p>
            <a:r>
              <a:rPr lang="en-US" dirty="0" smtClean="0"/>
              <a:t>What </a:t>
            </a:r>
            <a:r>
              <a:rPr lang="en-US" dirty="0"/>
              <a:t>is the amount of time spent in different use cases? </a:t>
            </a:r>
            <a:endParaRPr lang="en-US" dirty="0" smtClean="0"/>
          </a:p>
          <a:p>
            <a:pPr lvl="1"/>
            <a:r>
              <a:rPr lang="en-US" dirty="0" smtClean="0"/>
              <a:t>Are </a:t>
            </a:r>
            <a:r>
              <a:rPr lang="en-US" dirty="0"/>
              <a:t>typical cases executed in a timely fashion? 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6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Properties</a:t>
            </a:r>
            <a:endParaRPr lang="en-US" dirty="0"/>
          </a:p>
        </p:txBody>
      </p:sp>
      <p:sp>
        <p:nvSpPr>
          <p:cNvPr id="25605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system properties are inherently global</a:t>
            </a:r>
          </a:p>
          <a:p>
            <a:pPr lvl="1"/>
            <a:r>
              <a:rPr lang="en-US" dirty="0" smtClean="0"/>
              <a:t>Performance, latency, reliability, ... </a:t>
            </a:r>
          </a:p>
          <a:p>
            <a:pPr lvl="1"/>
            <a:r>
              <a:rPr lang="en-US" dirty="0" smtClean="0"/>
              <a:t>Early and incremental testing is still necessary, but provide only estimates</a:t>
            </a:r>
          </a:p>
          <a:p>
            <a:r>
              <a:rPr lang="en-US" dirty="0" smtClean="0"/>
              <a:t>A major focus of system testing</a:t>
            </a:r>
          </a:p>
          <a:p>
            <a:pPr lvl="1"/>
            <a:r>
              <a:rPr lang="en-US" dirty="0" smtClean="0"/>
              <a:t>The only opportunity to verify global properties against actual system specifications</a:t>
            </a:r>
          </a:p>
          <a:p>
            <a:pPr lvl="1"/>
            <a:r>
              <a:rPr lang="en-US" dirty="0" smtClean="0"/>
              <a:t>Especially to find unanticipated effects, e.g., an unexpected performance bottleneck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6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Context-Dependent Properties</a:t>
            </a:r>
            <a:endParaRPr lang="en-US" dirty="0"/>
          </a:p>
        </p:txBody>
      </p:sp>
      <p:sp>
        <p:nvSpPr>
          <p:cNvPr id="26629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Beyond system-global: Some properties depend on the system context and use</a:t>
            </a:r>
          </a:p>
          <a:p>
            <a:pPr lvl="1"/>
            <a:r>
              <a:rPr lang="en-US" dirty="0" smtClean="0"/>
              <a:t>Example: Performance properties depend on environment and configuration </a:t>
            </a:r>
          </a:p>
          <a:p>
            <a:pPr lvl="1"/>
            <a:r>
              <a:rPr lang="en-US" dirty="0" smtClean="0"/>
              <a:t>Example: Privacy depends both on system and how it is used</a:t>
            </a:r>
          </a:p>
          <a:p>
            <a:pPr lvl="2"/>
            <a:r>
              <a:rPr lang="en-US" dirty="0" smtClean="0"/>
              <a:t>Medical records system must protect against unauthorized use, and authorization must be provided only as needed</a:t>
            </a:r>
          </a:p>
          <a:p>
            <a:pPr lvl="1"/>
            <a:r>
              <a:rPr lang="en-US" dirty="0" smtClean="0"/>
              <a:t>Example: Security depends on threat profiles</a:t>
            </a:r>
          </a:p>
          <a:p>
            <a:pPr lvl="2"/>
            <a:r>
              <a:rPr lang="en-US" dirty="0" smtClean="0"/>
              <a:t>And threats change! </a:t>
            </a:r>
          </a:p>
          <a:p>
            <a:r>
              <a:rPr lang="en-US" dirty="0" smtClean="0"/>
              <a:t>Testing is just one part of the approach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9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sz="4000" dirty="0"/>
              <a:t>Establishing an Operational Envelope</a:t>
            </a:r>
          </a:p>
        </p:txBody>
      </p:sp>
      <p:sp>
        <p:nvSpPr>
          <p:cNvPr id="2765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/>
              <a:t>When a property (e.g., performance or real-time response) is parameterized by use ... </a:t>
            </a:r>
          </a:p>
          <a:p>
            <a:pPr marL="742950" lvl="1" indent="-285750"/>
            <a:r>
              <a:rPr lang="en-US" dirty="0"/>
              <a:t>requests per second, size of database, ... </a:t>
            </a:r>
          </a:p>
          <a:p>
            <a:pPr marL="342900" indent="-342900"/>
            <a:r>
              <a:rPr lang="en-US" dirty="0"/>
              <a:t>Extensive stress testing is required</a:t>
            </a:r>
          </a:p>
          <a:p>
            <a:pPr marL="742950" lvl="1" indent="-285750"/>
            <a:r>
              <a:rPr lang="en-US" dirty="0"/>
              <a:t>varying parameters within the envelope, near the bounds, and beyond</a:t>
            </a:r>
          </a:p>
          <a:p>
            <a:pPr marL="342900" indent="-342900"/>
            <a:r>
              <a:rPr lang="en-US" dirty="0"/>
              <a:t>Goal: A well-understood model of how the property varies with the parameter</a:t>
            </a:r>
          </a:p>
          <a:p>
            <a:pPr marL="742950" lvl="1" indent="-285750"/>
            <a:r>
              <a:rPr lang="en-US" dirty="0"/>
              <a:t>How sensitive is the property to the parameter?</a:t>
            </a:r>
          </a:p>
          <a:p>
            <a:pPr marL="742950" lvl="1" indent="-285750"/>
            <a:r>
              <a:rPr lang="en-US" dirty="0"/>
              <a:t>Where is the </a:t>
            </a:r>
            <a:r>
              <a:rPr lang="ja-JP" altLang="en-US" dirty="0"/>
              <a:t>“</a:t>
            </a:r>
            <a:r>
              <a:rPr lang="en-US" altLang="ja-JP" dirty="0"/>
              <a:t>edge of the envelope</a:t>
            </a:r>
            <a:r>
              <a:rPr lang="ja-JP" altLang="en-US" dirty="0"/>
              <a:t>”</a:t>
            </a:r>
            <a:r>
              <a:rPr lang="en-US" altLang="ja-JP" dirty="0"/>
              <a:t>? </a:t>
            </a:r>
          </a:p>
          <a:p>
            <a:pPr marL="742950" lvl="1" indent="-285750"/>
            <a:r>
              <a:rPr lang="en-US" dirty="0"/>
              <a:t>What can we expect when the envelope is exceeded?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Stress Testing</a:t>
            </a:r>
            <a:endParaRPr lang="en-US" dirty="0"/>
          </a:p>
        </p:txBody>
      </p:sp>
      <p:sp>
        <p:nvSpPr>
          <p:cNvPr id="28677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Often requires extensive simulation of the execution environment</a:t>
            </a:r>
          </a:p>
          <a:p>
            <a:pPr lvl="1"/>
            <a:r>
              <a:rPr lang="en-US" dirty="0" smtClean="0"/>
              <a:t>With systematic variation:  What happens when we push the parameters?  What if the number of users or requests is 10 times more, or 1000 times more?</a:t>
            </a:r>
          </a:p>
          <a:p>
            <a:r>
              <a:rPr lang="en-US" dirty="0" smtClean="0"/>
              <a:t>Often requires more resources (human and machine) than typical test cases</a:t>
            </a:r>
          </a:p>
          <a:p>
            <a:pPr lvl="1"/>
            <a:r>
              <a:rPr lang="en-US" dirty="0" smtClean="0"/>
              <a:t>Separate from regular feature tests</a:t>
            </a:r>
          </a:p>
          <a:p>
            <a:pPr lvl="1"/>
            <a:r>
              <a:rPr lang="en-US" dirty="0" smtClean="0"/>
              <a:t>Run less often, with more manual control</a:t>
            </a:r>
          </a:p>
          <a:p>
            <a:pPr lvl="1"/>
            <a:r>
              <a:rPr lang="en-US" dirty="0" smtClean="0"/>
              <a:t>Diagnose deviations from expectation</a:t>
            </a:r>
          </a:p>
          <a:p>
            <a:pPr lvl="2"/>
            <a:r>
              <a:rPr lang="en-US" dirty="0" smtClean="0"/>
              <a:t>Which may include difficult debugging of latent faults!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2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Testing</a:t>
            </a:r>
            <a:endParaRPr lang="en-US" dirty="0"/>
          </a:p>
        </p:txBody>
      </p:sp>
      <p:sp>
        <p:nvSpPr>
          <p:cNvPr id="29701" name="Conten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Estimating dependability</a:t>
            </a:r>
          </a:p>
          <a:p>
            <a:r>
              <a:rPr lang="en-US" dirty="0" smtClean="0"/>
              <a:t>Measuring quality, not searching for faults</a:t>
            </a:r>
          </a:p>
          <a:p>
            <a:pPr lvl="1"/>
            <a:r>
              <a:rPr lang="en-US" dirty="0" smtClean="0"/>
              <a:t>Fundamentally different goal than systematic testing</a:t>
            </a:r>
          </a:p>
          <a:p>
            <a:r>
              <a:rPr lang="en-US" dirty="0" smtClean="0"/>
              <a:t>Quantitative dependability goals are statistical</a:t>
            </a:r>
          </a:p>
          <a:p>
            <a:pPr lvl="1"/>
            <a:r>
              <a:rPr lang="en-US" dirty="0" smtClean="0"/>
              <a:t>Reliability</a:t>
            </a:r>
          </a:p>
          <a:p>
            <a:pPr lvl="1"/>
            <a:r>
              <a:rPr lang="en-US" dirty="0" smtClean="0"/>
              <a:t>Availability</a:t>
            </a:r>
          </a:p>
          <a:p>
            <a:pPr lvl="1"/>
            <a:r>
              <a:rPr lang="en-US" dirty="0" smtClean="0"/>
              <a:t>Mean time to failure</a:t>
            </a:r>
          </a:p>
          <a:p>
            <a:pPr lvl="1"/>
            <a:r>
              <a:rPr lang="en-US" dirty="0" smtClean="0"/>
              <a:t>...</a:t>
            </a:r>
          </a:p>
          <a:p>
            <a:r>
              <a:rPr lang="en-US" dirty="0" smtClean="0"/>
              <a:t>Requires valid statistical samples from operational profile</a:t>
            </a:r>
          </a:p>
          <a:p>
            <a:pPr lvl="1"/>
            <a:r>
              <a:rPr lang="en-US" dirty="0" smtClean="0"/>
              <a:t>Fundamentally different from systematic testing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7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V&amp;V</a:t>
            </a:r>
            <a:endParaRPr lang="en-US" dirty="0"/>
          </a:p>
        </p:txBody>
      </p:sp>
      <p:sp>
        <p:nvSpPr>
          <p:cNvPr id="2253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strategy for maximizing independence: </a:t>
            </a:r>
          </a:p>
          <a:p>
            <a:pPr lvl="1"/>
            <a:r>
              <a:rPr lang="en-US" dirty="0" smtClean="0"/>
              <a:t>System (and acceptance) test performed by a different organization</a:t>
            </a:r>
          </a:p>
          <a:p>
            <a:r>
              <a:rPr lang="en-US" dirty="0" smtClean="0"/>
              <a:t>Organizationally isolated from developers </a:t>
            </a:r>
          </a:p>
          <a:p>
            <a:pPr lvl="1"/>
            <a:r>
              <a:rPr lang="en-US" dirty="0" smtClean="0"/>
              <a:t>no pressure to say </a:t>
            </a:r>
            <a:r>
              <a:rPr lang="ja-JP" altLang="en-US" smtClean="0"/>
              <a:t>“</a:t>
            </a:r>
            <a:r>
              <a:rPr lang="en-US" altLang="ja-JP" dirty="0" smtClean="0"/>
              <a:t>ok</a:t>
            </a:r>
            <a:r>
              <a:rPr lang="ja-JP" altLang="en-US" smtClean="0"/>
              <a:t>”</a:t>
            </a:r>
            <a:endParaRPr lang="en-US" altLang="ja-JP" dirty="0" smtClean="0"/>
          </a:p>
          <a:p>
            <a:r>
              <a:rPr lang="en-US" dirty="0" smtClean="0"/>
              <a:t>Sometimes outsourced to another company or agency</a:t>
            </a:r>
          </a:p>
          <a:p>
            <a:pPr lvl="1"/>
            <a:r>
              <a:rPr lang="en-US" dirty="0" smtClean="0"/>
              <a:t>Especially for critical systems</a:t>
            </a:r>
          </a:p>
          <a:p>
            <a:pPr lvl="1"/>
            <a:r>
              <a:rPr lang="en-US" dirty="0" smtClean="0"/>
              <a:t>Outsourcing for independent judgment, not to save money</a:t>
            </a:r>
          </a:p>
          <a:p>
            <a:pPr lvl="1"/>
            <a:r>
              <a:rPr lang="en-US" dirty="0" smtClean="0"/>
              <a:t>May be additional system test, not replacing internal V&amp;V</a:t>
            </a:r>
          </a:p>
          <a:p>
            <a:r>
              <a:rPr lang="en-US" dirty="0" smtClean="0"/>
              <a:t>Not all outsourced testing is IV&amp;V</a:t>
            </a:r>
          </a:p>
          <a:p>
            <a:pPr lvl="1"/>
            <a:r>
              <a:rPr lang="en-US" dirty="0" smtClean="0"/>
              <a:t>Not independent if controlled by development organization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0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Sampling</a:t>
            </a:r>
            <a:endParaRPr lang="en-US" dirty="0"/>
          </a:p>
        </p:txBody>
      </p:sp>
      <p:sp>
        <p:nvSpPr>
          <p:cNvPr id="31749" name="Content Placeholder 2"/>
          <p:cNvSpPr>
            <a:spLocks noGrp="1"/>
          </p:cNvSpPr>
          <p:nvPr>
            <p:ph idx="1"/>
          </p:nvPr>
        </p:nvSpPr>
        <p:spPr>
          <a:xfrm>
            <a:off x="526211" y="1492370"/>
            <a:ext cx="10922077" cy="4684593"/>
          </a:xfrm>
        </p:spPr>
        <p:txBody>
          <a:bodyPr/>
          <a:lstStyle/>
          <a:p>
            <a:r>
              <a:rPr lang="en-US" dirty="0" smtClean="0"/>
              <a:t>We need a valid operational profile (model)</a:t>
            </a:r>
          </a:p>
          <a:p>
            <a:pPr lvl="1"/>
            <a:r>
              <a:rPr lang="en-US" dirty="0" smtClean="0"/>
              <a:t>Sometimes from an older version of the system</a:t>
            </a:r>
          </a:p>
          <a:p>
            <a:pPr lvl="1"/>
            <a:r>
              <a:rPr lang="en-US" dirty="0" smtClean="0"/>
              <a:t>Sometimes from operational environment (e.g., for an embedded controller)</a:t>
            </a:r>
          </a:p>
          <a:p>
            <a:pPr lvl="1"/>
            <a:r>
              <a:rPr lang="en-US" dirty="0" smtClean="0"/>
              <a:t>Sensitivity testing reveals which parameters are most important, and which can be rough guesses</a:t>
            </a:r>
          </a:p>
          <a:p>
            <a:r>
              <a:rPr lang="en-US" dirty="0" smtClean="0"/>
              <a:t>And a clear, precise definition of what is being measured</a:t>
            </a:r>
          </a:p>
          <a:p>
            <a:pPr lvl="1"/>
            <a:r>
              <a:rPr lang="en-US" dirty="0" smtClean="0"/>
              <a:t>Failure rate?  Per session, per hour, per operation?</a:t>
            </a:r>
          </a:p>
          <a:p>
            <a:r>
              <a:rPr lang="en-US" dirty="0" smtClean="0"/>
              <a:t>And many, many random samples</a:t>
            </a:r>
          </a:p>
          <a:p>
            <a:pPr lvl="1"/>
            <a:r>
              <a:rPr lang="en-US" dirty="0" smtClean="0"/>
              <a:t>Especially for high reliability measures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3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Statistical Testing Worthwhile?</a:t>
            </a:r>
            <a:endParaRPr lang="en-US" dirty="0"/>
          </a:p>
        </p:txBody>
      </p:sp>
      <p:sp>
        <p:nvSpPr>
          <p:cNvPr id="32773" name="Content Placeholder 2"/>
          <p:cNvSpPr>
            <a:spLocks noGrp="1"/>
          </p:cNvSpPr>
          <p:nvPr>
            <p:ph idx="1"/>
          </p:nvPr>
        </p:nvSpPr>
        <p:spPr>
          <a:xfrm>
            <a:off x="457200" y="1526876"/>
            <a:ext cx="10896600" cy="4829474"/>
          </a:xfrm>
        </p:spPr>
        <p:txBody>
          <a:bodyPr/>
          <a:lstStyle/>
          <a:p>
            <a:r>
              <a:rPr lang="en-US" dirty="0" smtClean="0"/>
              <a:t>Necessary for ... </a:t>
            </a:r>
          </a:p>
          <a:p>
            <a:pPr lvl="1"/>
            <a:r>
              <a:rPr lang="en-US" dirty="0" smtClean="0"/>
              <a:t>Critical systems (safety critical, infrastructure, ...)</a:t>
            </a:r>
          </a:p>
          <a:p>
            <a:r>
              <a:rPr lang="en-US" dirty="0" smtClean="0"/>
              <a:t>But difficult or impossible when ... </a:t>
            </a:r>
          </a:p>
          <a:p>
            <a:pPr lvl="1"/>
            <a:r>
              <a:rPr lang="en-US" dirty="0" smtClean="0"/>
              <a:t>Operational profile is unavailable or just a guess</a:t>
            </a:r>
          </a:p>
          <a:p>
            <a:pPr lvl="2"/>
            <a:r>
              <a:rPr lang="en-US" dirty="0" smtClean="0"/>
              <a:t>Often for new functionality involving human interaction</a:t>
            </a:r>
          </a:p>
          <a:p>
            <a:pPr lvl="3"/>
            <a:r>
              <a:rPr lang="en-US" dirty="0" smtClean="0"/>
              <a:t>But we may factor critical functions from overall use to obtain a good model of only the critical properties</a:t>
            </a:r>
          </a:p>
          <a:p>
            <a:pPr lvl="1"/>
            <a:r>
              <a:rPr lang="en-US" dirty="0" smtClean="0"/>
              <a:t>Reliability requirement is very high</a:t>
            </a:r>
          </a:p>
          <a:p>
            <a:pPr lvl="2"/>
            <a:r>
              <a:rPr lang="en-US" dirty="0" smtClean="0"/>
              <a:t>Required sample size (number of test cases) might require years of test execution</a:t>
            </a:r>
          </a:p>
          <a:p>
            <a:pPr lvl="2"/>
            <a:r>
              <a:rPr lang="en-US" dirty="0" smtClean="0"/>
              <a:t>Ultra-reliability can seldom be demonstrated by testing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1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Process-Based Measures</a:t>
            </a:r>
            <a:endParaRPr lang="en-US" dirty="0"/>
          </a:p>
        </p:txBody>
      </p:sp>
      <p:sp>
        <p:nvSpPr>
          <p:cNvPr id="3379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rigorous than statistical testing</a:t>
            </a:r>
          </a:p>
          <a:p>
            <a:pPr lvl="1"/>
            <a:r>
              <a:rPr lang="en-US" dirty="0" smtClean="0"/>
              <a:t>Based on similarity with prior projects</a:t>
            </a:r>
          </a:p>
          <a:p>
            <a:r>
              <a:rPr lang="en-US" dirty="0" smtClean="0"/>
              <a:t>System testing process</a:t>
            </a:r>
          </a:p>
          <a:p>
            <a:pPr lvl="1"/>
            <a:r>
              <a:rPr lang="en-US" dirty="0" smtClean="0"/>
              <a:t>Expected history of bugs found and resolved</a:t>
            </a:r>
          </a:p>
          <a:p>
            <a:r>
              <a:rPr lang="en-US" dirty="0" smtClean="0"/>
              <a:t>Alpha, beta testing</a:t>
            </a:r>
          </a:p>
          <a:p>
            <a:pPr lvl="1"/>
            <a:r>
              <a:rPr lang="en-US" dirty="0" smtClean="0"/>
              <a:t>Alpha testing:  Real users, controlled environment</a:t>
            </a:r>
          </a:p>
          <a:p>
            <a:pPr lvl="1"/>
            <a:r>
              <a:rPr lang="en-US" dirty="0" smtClean="0"/>
              <a:t>Beta testing: Real users, real (uncontrolled) environment</a:t>
            </a:r>
          </a:p>
          <a:p>
            <a:pPr lvl="1"/>
            <a:r>
              <a:rPr lang="en-US" dirty="0" smtClean="0"/>
              <a:t>May statistically sample users rather than uses</a:t>
            </a:r>
          </a:p>
          <a:p>
            <a:pPr lvl="1"/>
            <a:r>
              <a:rPr lang="en-US" dirty="0" smtClean="0"/>
              <a:t>Expected history of bug reports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1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testing ("acceptance")</a:t>
            </a:r>
            <a:endParaRPr lang="en-US" dirty="0"/>
          </a:p>
        </p:txBody>
      </p:sp>
      <p:sp>
        <p:nvSpPr>
          <p:cNvPr id="1608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Automated UI testing ("automation")</a:t>
            </a:r>
          </a:p>
          <a:p>
            <a:pPr lvl="1"/>
            <a:r>
              <a:rPr lang="en-US" dirty="0" smtClean="0"/>
              <a:t>Scripts and such that use your app and look for failures</a:t>
            </a:r>
          </a:p>
          <a:p>
            <a:pPr lvl="1"/>
            <a:r>
              <a:rPr lang="en-US" dirty="0" smtClean="0"/>
              <a:t>A black-box system test</a:t>
            </a:r>
          </a:p>
          <a:p>
            <a:r>
              <a:rPr lang="en-US" dirty="0" smtClean="0"/>
              <a:t>Manual tests</a:t>
            </a:r>
          </a:p>
          <a:p>
            <a:pPr lvl="1"/>
            <a:r>
              <a:rPr lang="en-US" dirty="0" smtClean="0"/>
              <a:t>Human beings click through predetermined paths</a:t>
            </a:r>
          </a:p>
          <a:p>
            <a:pPr lvl="1"/>
            <a:r>
              <a:rPr lang="en-US" dirty="0" smtClean="0"/>
              <a:t>Need to write down the specific tests each time</a:t>
            </a:r>
          </a:p>
          <a:p>
            <a:r>
              <a:rPr lang="en-US" dirty="0" smtClean="0"/>
              <a:t>Ad-hoc tests</a:t>
            </a:r>
          </a:p>
          <a:p>
            <a:pPr lvl="1"/>
            <a:r>
              <a:rPr lang="en-US" dirty="0" smtClean="0"/>
              <a:t>Human beings are "turned loose" on the app to see if they can break it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9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 Test</a:t>
            </a:r>
            <a:endParaRPr lang="en-US" dirty="0"/>
          </a:p>
        </p:txBody>
      </p:sp>
      <p:sp>
        <p:nvSpPr>
          <p:cNvPr id="35845" name="Rectangle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usable product </a:t>
            </a:r>
          </a:p>
          <a:p>
            <a:pPr lvl="1"/>
            <a:r>
              <a:rPr lang="en-US" dirty="0" smtClean="0"/>
              <a:t>is quickly learned</a:t>
            </a:r>
          </a:p>
          <a:p>
            <a:pPr lvl="1"/>
            <a:r>
              <a:rPr lang="en-US" dirty="0" smtClean="0"/>
              <a:t>allows users to work efficiently</a:t>
            </a:r>
          </a:p>
          <a:p>
            <a:pPr lvl="1"/>
            <a:r>
              <a:rPr lang="en-US" dirty="0" smtClean="0"/>
              <a:t>is pleasant to use </a:t>
            </a:r>
          </a:p>
          <a:p>
            <a:r>
              <a:rPr lang="en-US" dirty="0" smtClean="0"/>
              <a:t>Objective criteria</a:t>
            </a:r>
          </a:p>
          <a:p>
            <a:pPr lvl="1"/>
            <a:r>
              <a:rPr lang="en-US" dirty="0" smtClean="0"/>
              <a:t>Time and number of operations to perform a task</a:t>
            </a:r>
          </a:p>
          <a:p>
            <a:pPr lvl="1"/>
            <a:r>
              <a:rPr lang="en-US" dirty="0" smtClean="0"/>
              <a:t>Frequency of user error</a:t>
            </a:r>
          </a:p>
          <a:p>
            <a:r>
              <a:rPr lang="en-US" dirty="0" smtClean="0"/>
              <a:t>Plus overall, subjective satisfaction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9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testing</a:t>
            </a:r>
          </a:p>
        </p:txBody>
      </p:sp>
      <p:sp>
        <p:nvSpPr>
          <p:cNvPr id="160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load testing</a:t>
            </a:r>
          </a:p>
          <a:p>
            <a:pPr lvl="1"/>
            <a:r>
              <a:rPr lang="en-US" dirty="0"/>
              <a:t>How many hits/requests should the system be able to handle?</a:t>
            </a:r>
          </a:p>
          <a:p>
            <a:pPr lvl="1"/>
            <a:r>
              <a:rPr lang="en-US" dirty="0"/>
              <a:t>What should be its performance under these circumstances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8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Accessibility Testing</a:t>
            </a:r>
            <a:endParaRPr lang="en-US" dirty="0"/>
          </a:p>
        </p:txBody>
      </p:sp>
      <p:sp>
        <p:nvSpPr>
          <p:cNvPr id="36869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usability by people with disabilities</a:t>
            </a:r>
          </a:p>
          <a:p>
            <a:pPr lvl="1"/>
            <a:r>
              <a:rPr lang="en-US" dirty="0" smtClean="0"/>
              <a:t>Blind and low vision, deaf, color-blind, ...</a:t>
            </a:r>
          </a:p>
          <a:p>
            <a:r>
              <a:rPr lang="en-US" dirty="0" smtClean="0"/>
              <a:t>Use accessibility guidelines</a:t>
            </a:r>
          </a:p>
          <a:p>
            <a:pPr lvl="1"/>
            <a:r>
              <a:rPr lang="en-US" dirty="0" smtClean="0"/>
              <a:t>Direct usability testing with all relevant groups is usually impractical; checking compliance to guidelines is practical and often reveals problems</a:t>
            </a:r>
          </a:p>
          <a:p>
            <a:r>
              <a:rPr lang="en-US" dirty="0" smtClean="0"/>
              <a:t>Example: W3C Web Content Accessibility Guidelines</a:t>
            </a:r>
          </a:p>
          <a:p>
            <a:pPr lvl="1"/>
            <a:r>
              <a:rPr lang="en-US" dirty="0" smtClean="0"/>
              <a:t>Parts can be checked automatically</a:t>
            </a:r>
          </a:p>
          <a:p>
            <a:pPr lvl="1"/>
            <a:r>
              <a:rPr lang="en-US" dirty="0" smtClean="0"/>
              <a:t>but manual check is still required</a:t>
            </a:r>
          </a:p>
          <a:p>
            <a:pPr lvl="2"/>
            <a:r>
              <a:rPr lang="en-US" dirty="0" smtClean="0"/>
              <a:t>e.g., is the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alt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tag of the image meaningful?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Testing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the testing</a:t>
            </a:r>
          </a:p>
          <a:p>
            <a:pPr lvl="1"/>
            <a:r>
              <a:rPr lang="en-US" dirty="0" smtClean="0"/>
              <a:t>Configure the system</a:t>
            </a:r>
          </a:p>
          <a:p>
            <a:pPr lvl="1"/>
            <a:r>
              <a:rPr lang="en-US" dirty="0" smtClean="0"/>
              <a:t>Attach proper number and kind of devices</a:t>
            </a:r>
          </a:p>
          <a:p>
            <a:pPr lvl="1"/>
            <a:r>
              <a:rPr lang="en-US" dirty="0" smtClean="0"/>
              <a:t>Establish communication with other system</a:t>
            </a:r>
          </a:p>
          <a:p>
            <a:r>
              <a:rPr lang="en-US" dirty="0" smtClean="0"/>
              <a:t>The testing</a:t>
            </a:r>
          </a:p>
          <a:p>
            <a:pPr lvl="1"/>
            <a:r>
              <a:rPr lang="en-US" dirty="0" smtClean="0"/>
              <a:t>Regression tests: to verify that the system has been installed properly and works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826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4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Acceptance Testing</a:t>
            </a:r>
            <a:endParaRPr lang="en-US" dirty="0"/>
          </a:p>
        </p:txBody>
      </p:sp>
      <p:sp>
        <p:nvSpPr>
          <p:cNvPr id="239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Acceptance testing is a formal testing conducted to determine whether a system satisfies its acceptance criteria</a:t>
            </a:r>
          </a:p>
          <a:p>
            <a:r>
              <a:rPr lang="en-US" dirty="0" smtClean="0"/>
              <a:t>There are two categories of acceptance testing:</a:t>
            </a:r>
          </a:p>
          <a:p>
            <a:pPr lvl="1"/>
            <a:r>
              <a:rPr lang="en-US" dirty="0" smtClean="0"/>
              <a:t>User Acceptance Testing (UAT)</a:t>
            </a:r>
          </a:p>
          <a:p>
            <a:pPr lvl="2"/>
            <a:r>
              <a:rPr lang="en-US" dirty="0" smtClean="0"/>
              <a:t>It is conducted by the customer to ensure that system satisfies the contractual acceptance criteria before being signed-off as meeting user needs.</a:t>
            </a:r>
          </a:p>
          <a:p>
            <a:pPr lvl="1"/>
            <a:r>
              <a:rPr lang="en-US" dirty="0" smtClean="0"/>
              <a:t>Business Acceptance Testing (BAT)</a:t>
            </a:r>
          </a:p>
          <a:p>
            <a:pPr lvl="2"/>
            <a:r>
              <a:rPr lang="en-US" dirty="0" smtClean="0"/>
              <a:t>It is undertaken within the development organization of the supplier to ensure that the system will eventually pass the user acceptance testing.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1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sz="3200" dirty="0"/>
              <a:t>Achieving Independence Without Changing Staff</a:t>
            </a:r>
          </a:p>
        </p:txBody>
      </p:sp>
      <p:sp>
        <p:nvSpPr>
          <p:cNvPr id="2355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sz="3200" dirty="0"/>
              <a:t>If the development organization controls system testing ...</a:t>
            </a:r>
          </a:p>
          <a:p>
            <a:pPr marL="742950" lvl="1" indent="-285750"/>
            <a:r>
              <a:rPr lang="en-US" sz="2800" dirty="0"/>
              <a:t>Perfect independence may be unattainable, but we can reduce undue influence</a:t>
            </a:r>
          </a:p>
          <a:p>
            <a:pPr marL="342900" indent="-342900"/>
            <a:r>
              <a:rPr lang="en-US" sz="3200" dirty="0"/>
              <a:t>Develop system test cases early</a:t>
            </a:r>
          </a:p>
          <a:p>
            <a:pPr marL="742950" lvl="1" indent="-285750"/>
            <a:r>
              <a:rPr lang="en-US" sz="2800" dirty="0"/>
              <a:t>As part of requirements specification, before major design decisions have been made</a:t>
            </a:r>
          </a:p>
          <a:p>
            <a:pPr lvl="2"/>
            <a:r>
              <a:rPr lang="en-US" sz="2400" dirty="0"/>
              <a:t>Agile </a:t>
            </a:r>
            <a:r>
              <a:rPr lang="ja-JP" altLang="en-US" sz="2400" dirty="0"/>
              <a:t>“</a:t>
            </a:r>
            <a:r>
              <a:rPr lang="en-US" altLang="ja-JP" sz="2400" dirty="0"/>
              <a:t>test first</a:t>
            </a:r>
            <a:r>
              <a:rPr lang="ja-JP" altLang="en-US" sz="2400" dirty="0"/>
              <a:t>”</a:t>
            </a:r>
            <a:r>
              <a:rPr lang="en-US" altLang="ja-JP" sz="2400" dirty="0"/>
              <a:t> </a:t>
            </a:r>
          </a:p>
          <a:p>
            <a:pPr lvl="2"/>
            <a:r>
              <a:rPr lang="en-US" altLang="ja-JP" sz="2400" dirty="0"/>
              <a:t>Conventional </a:t>
            </a:r>
            <a:r>
              <a:rPr lang="ja-JP" altLang="en-US" sz="2400" dirty="0"/>
              <a:t>“</a:t>
            </a:r>
            <a:r>
              <a:rPr lang="en-US" altLang="ja-JP" sz="2400" dirty="0"/>
              <a:t>V model</a:t>
            </a:r>
            <a:r>
              <a:rPr lang="ja-JP" altLang="en-US" sz="2400" dirty="0"/>
              <a:t>”</a:t>
            </a:r>
            <a:endParaRPr lang="en-US" altLang="ja-JP" sz="2400" dirty="0"/>
          </a:p>
          <a:p>
            <a:pPr lvl="2"/>
            <a:r>
              <a:rPr lang="en-US" altLang="ja-JP" sz="2400" dirty="0"/>
              <a:t>Critical system testing early in project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6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Acceptance Testing</a:t>
            </a:r>
            <a:endParaRPr lang="en-US" dirty="0"/>
          </a:p>
        </p:txBody>
      </p:sp>
      <p:sp>
        <p:nvSpPr>
          <p:cNvPr id="241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Three major objectives of acceptance testing:</a:t>
            </a:r>
          </a:p>
          <a:p>
            <a:r>
              <a:rPr lang="en-US" dirty="0" smtClean="0"/>
              <a:t>Confirm that the system meets the agreed upon criteria</a:t>
            </a:r>
          </a:p>
          <a:p>
            <a:r>
              <a:rPr lang="en-US" dirty="0" smtClean="0"/>
              <a:t>Identify and resolve discrepancies, if there is any</a:t>
            </a:r>
          </a:p>
          <a:p>
            <a:r>
              <a:rPr lang="en-US" dirty="0" smtClean="0"/>
              <a:t>Determine the readiness of the system for cut-over to live operations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6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Criteria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5826" y="1699404"/>
            <a:ext cx="6172718" cy="4594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14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pitchFamily="17" charset="-128"/>
                <a:cs typeface="ＭＳ Ｐゴシック" pitchFamily="1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4000"/>
              <a:buFont typeface="Wingdings" charset="0"/>
              <a:buChar char="Ø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charset="0"/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charset="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9pPr>
          </a:lstStyle>
          <a:p>
            <a:pPr>
              <a:buFontTx/>
              <a:buNone/>
            </a:pPr>
            <a:endParaRPr lang="en-US" altLang="en-US" sz="2100" kern="0" dirty="0">
              <a:latin typeface="Candara" panose="020E0502030303020204" pitchFamily="34" charset="0"/>
            </a:endParaRP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Functional Correctness and Completeness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Accuracy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Data Integrity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Data Conversion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Backup and Recovery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Competitive Edge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Usability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Performance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Start-up Time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Stress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Reliability and Availability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6096000" y="1699404"/>
            <a:ext cx="5256362" cy="4684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14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pitchFamily="17" charset="-128"/>
                <a:cs typeface="ＭＳ Ｐゴシック" pitchFamily="1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4000"/>
              <a:buFont typeface="Wingdings" charset="0"/>
              <a:buChar char="Ø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charset="0"/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charset="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9pPr>
          </a:lstStyle>
          <a:p>
            <a:pPr lvl="1"/>
            <a:endParaRPr lang="en-US" altLang="en-US" sz="2100" kern="0" dirty="0">
              <a:latin typeface="Candara" panose="020E0502030303020204" pitchFamily="34" charset="0"/>
            </a:endParaRP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Maintainability and Serviceability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Robustness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Timeliness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Confidentiality and Availability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Compliance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 err="1">
                <a:latin typeface="Candara" panose="020E0502030303020204" pitchFamily="34" charset="0"/>
              </a:rPr>
              <a:t>Installability</a:t>
            </a:r>
            <a:r>
              <a:rPr lang="en-US" altLang="en-US" sz="2100" kern="0" dirty="0">
                <a:latin typeface="Candara" panose="020E0502030303020204" pitchFamily="34" charset="0"/>
              </a:rPr>
              <a:t> and Upgradability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Scalability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Documentation</a:t>
            </a:r>
          </a:p>
          <a:p>
            <a:pPr lvl="1"/>
            <a:endParaRPr lang="en-US" altLang="en-US" sz="2100" kern="0" dirty="0">
              <a:latin typeface="Candara" panose="020E0502030303020204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34838" y="1423358"/>
            <a:ext cx="102740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Candara" panose="020E0502030303020204" pitchFamily="34" charset="0"/>
              </a:rPr>
              <a:t> The acceptance criteria are defined on the basis of the following attributes: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2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Test Execution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199" y="1466491"/>
            <a:ext cx="10834777" cy="4942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14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pitchFamily="17" charset="-128"/>
                <a:cs typeface="ＭＳ Ｐゴシック" pitchFamily="1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4000"/>
              <a:buFont typeface="Wingdings" charset="0"/>
              <a:buChar char="Ø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charset="0"/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charset="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9pPr>
          </a:lstStyle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acceptance test cases are divided into two subgroups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first subgroup consists of basic test cases, and 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second consists of test cases that are more complex to execute</a:t>
            </a:r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acceptance tests are executed in two phases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In the first phase, the test cases from the basic test group are executed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If the test results are satisfactory then the second phase, in which the complex test cases are executed, is taken up. 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In addition to the basic test cases, a subset of the system-level test cases are executed by the acceptance test engineers to independently confirm the test results</a:t>
            </a:r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Acceptance test execution activity includes the following detailed actions: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developers train the customer on the usage of the system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developers and the customer co-ordinate the fixing of any problem discovered during acceptance testing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developers and the customer resolve the issues arising out of any acceptance criteria discrepancy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1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7" y="1492370"/>
            <a:ext cx="11006273" cy="4643254"/>
          </a:xfrm>
        </p:spPr>
        <p:txBody>
          <a:bodyPr>
            <a:normAutofit/>
          </a:bodyPr>
          <a:lstStyle/>
          <a:p>
            <a:r>
              <a:rPr lang="en-US" sz="2400" dirty="0"/>
              <a:t>Goal: Demonstrate system is ready for operational use </a:t>
            </a:r>
          </a:p>
          <a:p>
            <a:pPr lvl="1"/>
            <a:r>
              <a:rPr lang="en-US" sz="2100" dirty="0" smtClean="0"/>
              <a:t>Choice of tests is made by client </a:t>
            </a:r>
          </a:p>
          <a:p>
            <a:pPr lvl="1"/>
            <a:r>
              <a:rPr lang="en-US" sz="2100" dirty="0" smtClean="0"/>
              <a:t>Many tests can be taken from integration testing </a:t>
            </a:r>
          </a:p>
          <a:p>
            <a:r>
              <a:rPr lang="en-US" sz="2400" dirty="0"/>
              <a:t>Majority of all bugs in software is typically found by the client after the system is in use, not by the developers or testers. Therefore two kinds of additional tests: </a:t>
            </a:r>
          </a:p>
          <a:p>
            <a:r>
              <a:rPr lang="en-US" sz="2400" dirty="0"/>
              <a:t>Alpha test:</a:t>
            </a:r>
          </a:p>
          <a:p>
            <a:pPr lvl="1"/>
            <a:r>
              <a:rPr lang="en-US" sz="2100" dirty="0" smtClean="0"/>
              <a:t>Sponsor uses the software at the developer’s site. </a:t>
            </a:r>
          </a:p>
          <a:p>
            <a:pPr lvl="1"/>
            <a:r>
              <a:rPr lang="en-US" sz="2100" dirty="0" smtClean="0"/>
              <a:t>Software used in a controlled setting, with the developer always ready to fix bugs. </a:t>
            </a:r>
          </a:p>
          <a:p>
            <a:r>
              <a:rPr lang="en-US" sz="2400" dirty="0"/>
              <a:t>Beta test: </a:t>
            </a:r>
          </a:p>
          <a:p>
            <a:pPr lvl="1"/>
            <a:r>
              <a:rPr lang="en-US" sz="2100" dirty="0" smtClean="0"/>
              <a:t>Conducted at sponsor’s site (developer is not present) </a:t>
            </a:r>
          </a:p>
          <a:p>
            <a:pPr lvl="1"/>
            <a:r>
              <a:rPr lang="en-US" sz="2100" dirty="0" smtClean="0"/>
              <a:t>Software gets a realistic workout in target environment </a:t>
            </a:r>
          </a:p>
          <a:p>
            <a:pPr lvl="1"/>
            <a:r>
              <a:rPr lang="en-US" sz="2100" dirty="0" smtClean="0"/>
              <a:t>Potential customer might get discouraged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0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98" y="392366"/>
            <a:ext cx="10122653" cy="596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4622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7109" name="Rectangle 7"/>
          <p:cNvSpPr>
            <a:spLocks noGrp="1" noChangeArrowheads="1"/>
          </p:cNvSpPr>
          <p:nvPr>
            <p:ph idx="1"/>
          </p:nvPr>
        </p:nvSpPr>
        <p:spPr>
          <a:xfrm>
            <a:off x="838200" y="1618488"/>
            <a:ext cx="10515600" cy="4558475"/>
          </a:xfrm>
        </p:spPr>
        <p:txBody>
          <a:bodyPr/>
          <a:lstStyle/>
          <a:p>
            <a:r>
              <a:rPr lang="en-US" dirty="0" smtClean="0"/>
              <a:t>System testing is verification</a:t>
            </a:r>
          </a:p>
          <a:p>
            <a:pPr lvl="1"/>
            <a:r>
              <a:rPr lang="en-US" dirty="0" smtClean="0"/>
              <a:t>System consistent with specification?</a:t>
            </a:r>
          </a:p>
          <a:p>
            <a:pPr lvl="1"/>
            <a:r>
              <a:rPr lang="en-US" dirty="0" smtClean="0"/>
              <a:t>Especially for global properties (performance, reliability) </a:t>
            </a:r>
          </a:p>
          <a:p>
            <a:r>
              <a:rPr lang="en-US" dirty="0" smtClean="0"/>
              <a:t>Acceptance testing is validation</a:t>
            </a:r>
          </a:p>
          <a:p>
            <a:pPr lvl="1"/>
            <a:r>
              <a:rPr lang="en-US" dirty="0" smtClean="0"/>
              <a:t>Includes user testing and checks for usability </a:t>
            </a:r>
          </a:p>
          <a:p>
            <a:r>
              <a:rPr lang="en-US" dirty="0" smtClean="0"/>
              <a:t>Usability and accessibility require both</a:t>
            </a:r>
          </a:p>
          <a:p>
            <a:pPr lvl="1"/>
            <a:r>
              <a:rPr lang="en-US" dirty="0" smtClean="0"/>
              <a:t>Usability testing establishes objective criteria to verify throughout development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3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System Testing</a:t>
            </a:r>
            <a:endParaRPr lang="en-US" dirty="0"/>
          </a:p>
        </p:txBody>
      </p:sp>
      <p:sp>
        <p:nvSpPr>
          <p:cNvPr id="24581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 tests are often used to measure progress</a:t>
            </a:r>
          </a:p>
          <a:p>
            <a:pPr lvl="1"/>
            <a:r>
              <a:rPr lang="en-US" dirty="0" smtClean="0"/>
              <a:t>System test suite covers all features and scenarios of use</a:t>
            </a:r>
          </a:p>
          <a:p>
            <a:pPr lvl="1"/>
            <a:r>
              <a:rPr lang="en-US" dirty="0" smtClean="0"/>
              <a:t>As project progresses, the system passes more and more system tests</a:t>
            </a:r>
          </a:p>
          <a:p>
            <a:r>
              <a:rPr lang="en-US" dirty="0" smtClean="0"/>
              <a:t>Assumes a </a:t>
            </a:r>
            <a:r>
              <a:rPr lang="ja-JP" altLang="en-US" smtClean="0"/>
              <a:t>“</a:t>
            </a:r>
            <a:r>
              <a:rPr lang="en-US" altLang="ja-JP" dirty="0" smtClean="0"/>
              <a:t>threaded</a:t>
            </a:r>
            <a:r>
              <a:rPr lang="ja-JP" altLang="en-US" smtClean="0"/>
              <a:t>”</a:t>
            </a:r>
            <a:r>
              <a:rPr lang="en-US" altLang="ja-JP" dirty="0" smtClean="0"/>
              <a:t> incremental build plan: </a:t>
            </a:r>
          </a:p>
          <a:p>
            <a:pPr lvl="1"/>
            <a:r>
              <a:rPr lang="en-US" dirty="0" smtClean="0"/>
              <a:t>Features exposed at top level as they are developed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8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>
                <a:ea typeface="ＭＳ Ｐゴシック" charset="0"/>
                <a:cs typeface="ＭＳ Ｐゴシック" charset="0"/>
              </a:rPr>
              <a:t>Functional Testing</a:t>
            </a:r>
          </a:p>
          <a:p>
            <a:pPr lvl="1"/>
            <a:r>
              <a:rPr lang="en-US" sz="2200" dirty="0">
                <a:ea typeface="ＭＳ Ｐゴシック" charset="0"/>
              </a:rPr>
              <a:t>Validates functional requirements</a:t>
            </a:r>
          </a:p>
          <a:p>
            <a:r>
              <a:rPr lang="en-US" sz="2600" dirty="0">
                <a:ea typeface="ＭＳ Ｐゴシック" charset="0"/>
                <a:cs typeface="ＭＳ Ｐゴシック" charset="0"/>
              </a:rPr>
              <a:t>Performance Testing</a:t>
            </a:r>
          </a:p>
          <a:p>
            <a:pPr lvl="1"/>
            <a:r>
              <a:rPr lang="en-US" sz="2200" dirty="0">
                <a:ea typeface="ＭＳ Ｐゴシック" charset="0"/>
              </a:rPr>
              <a:t>Validates non-functional requirements</a:t>
            </a:r>
          </a:p>
          <a:p>
            <a:r>
              <a:rPr lang="en-US" sz="2600" dirty="0">
                <a:ea typeface="ＭＳ Ｐゴシック" charset="0"/>
                <a:cs typeface="ＭＳ Ｐゴシック" charset="0"/>
              </a:rPr>
              <a:t>Acceptance Testing</a:t>
            </a:r>
          </a:p>
          <a:p>
            <a:pPr lvl="1"/>
            <a:r>
              <a:rPr lang="en-US" sz="2200" dirty="0">
                <a:ea typeface="ＭＳ Ｐゴシック" charset="0"/>
              </a:rPr>
              <a:t>Validates </a:t>
            </a:r>
            <a:r>
              <a:rPr lang="en-US" sz="2200" dirty="0" smtClean="0">
                <a:ea typeface="ＭＳ Ｐゴシック" charset="0"/>
              </a:rPr>
              <a:t>client’s </a:t>
            </a:r>
            <a:r>
              <a:rPr lang="en-US" sz="2200" dirty="0">
                <a:ea typeface="ＭＳ Ｐゴシック" charset="0"/>
              </a:rPr>
              <a:t>expectations</a:t>
            </a:r>
          </a:p>
          <a:p>
            <a:r>
              <a:rPr lang="en-US" sz="2600" dirty="0"/>
              <a:t>Installation Testing 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400" dirty="0"/>
              <a:t>Impact of requirements on system testing: </a:t>
            </a:r>
          </a:p>
          <a:p>
            <a:r>
              <a:rPr lang="en-US" sz="2000" dirty="0"/>
              <a:t>The more explicit the requirements, the easier they are to </a:t>
            </a:r>
            <a:r>
              <a:rPr lang="en-US" sz="2000" dirty="0" smtClean="0"/>
              <a:t>test</a:t>
            </a:r>
            <a:endParaRPr lang="en-US" sz="2000" dirty="0"/>
          </a:p>
          <a:p>
            <a:r>
              <a:rPr lang="en-US" sz="2000" dirty="0"/>
              <a:t>Quality of use cases determines the ease of functional testing </a:t>
            </a:r>
          </a:p>
          <a:p>
            <a:r>
              <a:rPr lang="en-US" sz="2000" dirty="0"/>
              <a:t>Quality of nonfunctional requirements and constraints determines the ease of performance tests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5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4201</Words>
  <Application>Microsoft Office PowerPoint</Application>
  <PresentationFormat>Widescreen</PresentationFormat>
  <Paragraphs>698</Paragraphs>
  <Slides>75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90" baseType="lpstr">
      <vt:lpstr>ＭＳ Ｐゴシック</vt:lpstr>
      <vt:lpstr>游ゴシック</vt:lpstr>
      <vt:lpstr>Arial</vt:lpstr>
      <vt:lpstr>Bookman Old Style</vt:lpstr>
      <vt:lpstr>Calibri</vt:lpstr>
      <vt:lpstr>Calibri Light</vt:lpstr>
      <vt:lpstr>Candara</vt:lpstr>
      <vt:lpstr>Garamond</vt:lpstr>
      <vt:lpstr>Geneva</vt:lpstr>
      <vt:lpstr>Times</vt:lpstr>
      <vt:lpstr>Times New Roman</vt:lpstr>
      <vt:lpstr>Verdana</vt:lpstr>
      <vt:lpstr>Wingdings</vt:lpstr>
      <vt:lpstr>Office Theme</vt:lpstr>
      <vt:lpstr>Visio</vt:lpstr>
      <vt:lpstr>System Testing</vt:lpstr>
      <vt:lpstr>Outline</vt:lpstr>
      <vt:lpstr>System Testing</vt:lpstr>
      <vt:lpstr>System Testing</vt:lpstr>
      <vt:lpstr>What is System Testing?</vt:lpstr>
      <vt:lpstr>Independent V&amp;V</vt:lpstr>
      <vt:lpstr>Achieving Independence Without Changing Staff</vt:lpstr>
      <vt:lpstr>Incremental System Testing</vt:lpstr>
      <vt:lpstr>System Testing </vt:lpstr>
      <vt:lpstr>Functional System Testing</vt:lpstr>
      <vt:lpstr>Functional Testing </vt:lpstr>
      <vt:lpstr>System Testing</vt:lpstr>
      <vt:lpstr>Threads...</vt:lpstr>
      <vt:lpstr>Threads</vt:lpstr>
      <vt:lpstr>Threads—Several Views </vt:lpstr>
      <vt:lpstr>Some Choices—Threads in an ATM System</vt:lpstr>
      <vt:lpstr>Details of PIN Entry as a Thread</vt:lpstr>
      <vt:lpstr>Definition: Atomic System Function</vt:lpstr>
      <vt:lpstr>More Definitions…</vt:lpstr>
      <vt:lpstr>Requirements Specification</vt:lpstr>
      <vt:lpstr>E/R Model of Basis Concepts</vt:lpstr>
      <vt:lpstr>Sources of Threads</vt:lpstr>
      <vt:lpstr>Sources of Threads—Model-Based Testing</vt:lpstr>
      <vt:lpstr>SATM System User Interface </vt:lpstr>
      <vt:lpstr>SATM System Screens</vt:lpstr>
      <vt:lpstr>Uppermost level SATM finite state machine.</vt:lpstr>
      <vt:lpstr>Decomposition of PIN entry state.</vt:lpstr>
      <vt:lpstr>Decomposition of transaction processing state</vt:lpstr>
      <vt:lpstr>Paths in the SATM PIN Try State</vt:lpstr>
      <vt:lpstr>How Many Paths in the PIN Try State?</vt:lpstr>
      <vt:lpstr>Port Event Sequence: Correct PIN on 1st Try </vt:lpstr>
      <vt:lpstr>Information Content of Larman’s Use Cases</vt:lpstr>
      <vt:lpstr>Use Case: Correct PIN on 1st Try</vt:lpstr>
      <vt:lpstr>System Test Case: Correct PIN on 1st Try</vt:lpstr>
      <vt:lpstr>Event-Driven Petri Net of Correct PIN on First Try</vt:lpstr>
      <vt:lpstr>Long versus Short Use Cases</vt:lpstr>
      <vt:lpstr>Short Use Cases</vt:lpstr>
      <vt:lpstr>Short Use Cases for the SATM System </vt:lpstr>
      <vt:lpstr>Short Use Cases for Failed PIN Attempts</vt:lpstr>
      <vt:lpstr>How Many Use Cases?</vt:lpstr>
      <vt:lpstr>Short Use Cases for the SATM System</vt:lpstr>
      <vt:lpstr>System Testing with Short Use Cases</vt:lpstr>
      <vt:lpstr>Model-Based Coverage Metrics</vt:lpstr>
      <vt:lpstr>Conclusions and Observations</vt:lpstr>
      <vt:lpstr>Risk-Based System Testing</vt:lpstr>
      <vt:lpstr>Risk-Based System Testing</vt:lpstr>
      <vt:lpstr>Risk-Based System Testing</vt:lpstr>
      <vt:lpstr>Risk-Based System Testing</vt:lpstr>
      <vt:lpstr>Risk-Based System Testing</vt:lpstr>
      <vt:lpstr>Selected Path Risks</vt:lpstr>
      <vt:lpstr>Non-Functional System Testing</vt:lpstr>
      <vt:lpstr>Performance Testing </vt:lpstr>
      <vt:lpstr>Performance Testing </vt:lpstr>
      <vt:lpstr>Test Cases for Performance Testing </vt:lpstr>
      <vt:lpstr>Global Properties</vt:lpstr>
      <vt:lpstr>Context-Dependent Properties</vt:lpstr>
      <vt:lpstr>Establishing an Operational Envelope</vt:lpstr>
      <vt:lpstr>Stress Testing</vt:lpstr>
      <vt:lpstr>Acceptance Testing</vt:lpstr>
      <vt:lpstr>Statistical Sampling</vt:lpstr>
      <vt:lpstr>Is Statistical Testing Worthwhile?</vt:lpstr>
      <vt:lpstr>Process-Based Measures</vt:lpstr>
      <vt:lpstr>UI testing ("acceptance")</vt:lpstr>
      <vt:lpstr>Usability Test</vt:lpstr>
      <vt:lpstr>Load testing</vt:lpstr>
      <vt:lpstr>Accessibility Testing</vt:lpstr>
      <vt:lpstr>Installation Testing</vt:lpstr>
      <vt:lpstr>Acceptance Testing</vt:lpstr>
      <vt:lpstr>Types of Acceptance Testing</vt:lpstr>
      <vt:lpstr>Types of Acceptance Testing</vt:lpstr>
      <vt:lpstr>Acceptance Criteria</vt:lpstr>
      <vt:lpstr>Acceptance Test Execution</vt:lpstr>
      <vt:lpstr>Acceptance Testing 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18</cp:revision>
  <dcterms:created xsi:type="dcterms:W3CDTF">2021-10-12T10:09:12Z</dcterms:created>
  <dcterms:modified xsi:type="dcterms:W3CDTF">2022-04-21T06:24:40Z</dcterms:modified>
</cp:coreProperties>
</file>