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0E65E-3178-4C89-BC94-27160C4FF46C}" type="datetimeFigureOut">
              <a:rPr lang="en-US" smtClean="0"/>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388192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0E65E-3178-4C89-BC94-27160C4FF46C}" type="datetimeFigureOut">
              <a:rPr lang="en-US" smtClean="0"/>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132263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0E65E-3178-4C89-BC94-27160C4FF46C}" type="datetimeFigureOut">
              <a:rPr lang="en-US" smtClean="0"/>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44671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0E65E-3178-4C89-BC94-27160C4FF46C}" type="datetimeFigureOut">
              <a:rPr lang="en-US" smtClean="0"/>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115790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0E65E-3178-4C89-BC94-27160C4FF46C}" type="datetimeFigureOut">
              <a:rPr lang="en-US" smtClean="0"/>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136145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A0E65E-3178-4C89-BC94-27160C4FF46C}" type="datetimeFigureOut">
              <a:rPr lang="en-US" smtClean="0"/>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199928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A0E65E-3178-4C89-BC94-27160C4FF46C}" type="datetimeFigureOut">
              <a:rPr lang="en-US" smtClean="0"/>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38044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A0E65E-3178-4C89-BC94-27160C4FF46C}" type="datetimeFigureOut">
              <a:rPr lang="en-US" smtClean="0"/>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40191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0E65E-3178-4C89-BC94-27160C4FF46C}" type="datetimeFigureOut">
              <a:rPr lang="en-US" smtClean="0"/>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330442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0E65E-3178-4C89-BC94-27160C4FF46C}" type="datetimeFigureOut">
              <a:rPr lang="en-US" smtClean="0"/>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76517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0E65E-3178-4C89-BC94-27160C4FF46C}" type="datetimeFigureOut">
              <a:rPr lang="en-US" smtClean="0"/>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B921E-F3E3-47B9-B9A9-727B1C73B462}" type="slidenum">
              <a:rPr lang="en-US" smtClean="0"/>
              <a:t>‹#›</a:t>
            </a:fld>
            <a:endParaRPr lang="en-US"/>
          </a:p>
        </p:txBody>
      </p:sp>
    </p:spTree>
    <p:extLst>
      <p:ext uri="{BB962C8B-B14F-4D97-AF65-F5344CB8AC3E}">
        <p14:creationId xmlns:p14="http://schemas.microsoft.com/office/powerpoint/2010/main" val="45084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0E65E-3178-4C89-BC94-27160C4FF46C}" type="datetimeFigureOut">
              <a:rPr lang="en-US" smtClean="0"/>
              <a:t>11/26/2015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B921E-F3E3-47B9-B9A9-727B1C73B462}" type="slidenum">
              <a:rPr lang="en-US" smtClean="0"/>
              <a:t>‹#›</a:t>
            </a:fld>
            <a:endParaRPr lang="en-US"/>
          </a:p>
        </p:txBody>
      </p:sp>
    </p:spTree>
    <p:extLst>
      <p:ext uri="{BB962C8B-B14F-4D97-AF65-F5344CB8AC3E}">
        <p14:creationId xmlns:p14="http://schemas.microsoft.com/office/powerpoint/2010/main" val="345447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887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Empirical Studies</a:t>
            </a:r>
            <a:endParaRPr lang="en-US" dirty="0"/>
          </a:p>
        </p:txBody>
      </p:sp>
      <p:sp>
        <p:nvSpPr>
          <p:cNvPr id="3" name="Content Placeholder 2"/>
          <p:cNvSpPr>
            <a:spLocks noGrp="1"/>
          </p:cNvSpPr>
          <p:nvPr>
            <p:ph idx="1"/>
          </p:nvPr>
        </p:nvSpPr>
        <p:spPr/>
        <p:txBody>
          <a:bodyPr>
            <a:normAutofit lnSpcReduction="10000"/>
          </a:bodyPr>
          <a:lstStyle/>
          <a:p>
            <a:r>
              <a:rPr lang="en-US" dirty="0" smtClean="0"/>
              <a:t>Empirical study is an attempt to compare the theories and observations using real-life data for analysis. </a:t>
            </a:r>
          </a:p>
          <a:p>
            <a:r>
              <a:rPr lang="en-US" dirty="0" smtClean="0"/>
              <a:t>Empirical studies usually utilize data analysis methods and  statistical techniques for exploring relationships.</a:t>
            </a:r>
          </a:p>
          <a:p>
            <a:r>
              <a:rPr lang="en-US" dirty="0" smtClean="0"/>
              <a:t>They play an important role in software engineering research by helping to form well-formed theories and widely accepted results. </a:t>
            </a:r>
            <a:endParaRPr lang="en-US" dirty="0"/>
          </a:p>
        </p:txBody>
      </p:sp>
    </p:spTree>
    <p:extLst>
      <p:ext uri="{BB962C8B-B14F-4D97-AF65-F5344CB8AC3E}">
        <p14:creationId xmlns:p14="http://schemas.microsoft.com/office/powerpoint/2010/main" val="334269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Empirical Studies</a:t>
            </a:r>
            <a:endParaRPr lang="en-US" dirty="0"/>
          </a:p>
        </p:txBody>
      </p:sp>
      <p:sp>
        <p:nvSpPr>
          <p:cNvPr id="3" name="Content Placeholder 2"/>
          <p:cNvSpPr>
            <a:spLocks noGrp="1"/>
          </p:cNvSpPr>
          <p:nvPr>
            <p:ph idx="1"/>
          </p:nvPr>
        </p:nvSpPr>
        <p:spPr/>
        <p:txBody>
          <a:bodyPr>
            <a:normAutofit fontScale="92500"/>
          </a:bodyPr>
          <a:lstStyle/>
          <a:p>
            <a:r>
              <a:rPr lang="en-US" dirty="0" smtClean="0"/>
              <a:t>The empirical studies provide the following benefits:</a:t>
            </a:r>
          </a:p>
          <a:p>
            <a:pPr lvl="1"/>
            <a:r>
              <a:rPr lang="en-US" dirty="0" smtClean="0"/>
              <a:t>Allow to explore relationships</a:t>
            </a:r>
          </a:p>
          <a:p>
            <a:pPr lvl="1"/>
            <a:r>
              <a:rPr lang="en-US" dirty="0" smtClean="0"/>
              <a:t>Allow to prove theoretical concepts</a:t>
            </a:r>
          </a:p>
          <a:p>
            <a:pPr lvl="1"/>
            <a:r>
              <a:rPr lang="en-US" dirty="0" smtClean="0"/>
              <a:t>Allow to evaluate accuracy of the models</a:t>
            </a:r>
          </a:p>
          <a:p>
            <a:pPr lvl="1"/>
            <a:r>
              <a:rPr lang="en-US" dirty="0" smtClean="0"/>
              <a:t>Allow to choose among tools and techniques</a:t>
            </a:r>
          </a:p>
          <a:p>
            <a:pPr lvl="1"/>
            <a:r>
              <a:rPr lang="en-US" dirty="0" smtClean="0"/>
              <a:t>Allow to establish quality benchmarks across software organizations</a:t>
            </a:r>
          </a:p>
          <a:p>
            <a:pPr lvl="1"/>
            <a:r>
              <a:rPr lang="en-US" dirty="0" smtClean="0"/>
              <a:t>Allow to assess and improve techniques and methods</a:t>
            </a:r>
            <a:endParaRPr lang="en-US" dirty="0"/>
          </a:p>
        </p:txBody>
      </p:sp>
    </p:spTree>
    <p:extLst>
      <p:ext uri="{BB962C8B-B14F-4D97-AF65-F5344CB8AC3E}">
        <p14:creationId xmlns:p14="http://schemas.microsoft.com/office/powerpoint/2010/main" val="182769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Empirical Studies</a:t>
            </a:r>
            <a:endParaRPr lang="en-US" dirty="0"/>
          </a:p>
        </p:txBody>
      </p:sp>
      <p:sp>
        <p:nvSpPr>
          <p:cNvPr id="3" name="Content Placeholder 2"/>
          <p:cNvSpPr>
            <a:spLocks noGrp="1"/>
          </p:cNvSpPr>
          <p:nvPr>
            <p:ph idx="1"/>
          </p:nvPr>
        </p:nvSpPr>
        <p:spPr/>
        <p:txBody>
          <a:bodyPr/>
          <a:lstStyle/>
          <a:p>
            <a:r>
              <a:rPr lang="en-US" dirty="0" smtClean="0"/>
              <a:t>Formation of research questions</a:t>
            </a:r>
          </a:p>
          <a:p>
            <a:r>
              <a:rPr lang="en-US" dirty="0" smtClean="0"/>
              <a:t>Formation of a research hypothesis</a:t>
            </a:r>
          </a:p>
          <a:p>
            <a:r>
              <a:rPr lang="en-US" dirty="0" smtClean="0"/>
              <a:t>Gathering data</a:t>
            </a:r>
          </a:p>
          <a:p>
            <a:r>
              <a:rPr lang="en-US" dirty="0" smtClean="0"/>
              <a:t>Analyzing the data</a:t>
            </a:r>
          </a:p>
          <a:p>
            <a:r>
              <a:rPr lang="en-US" dirty="0" smtClean="0"/>
              <a:t>Developing and validating models</a:t>
            </a:r>
          </a:p>
          <a:p>
            <a:r>
              <a:rPr lang="en-US" dirty="0" smtClean="0"/>
              <a:t>Deriving conclusions from the obtained results</a:t>
            </a:r>
            <a:endParaRPr lang="en-US" dirty="0"/>
          </a:p>
        </p:txBody>
      </p:sp>
    </p:spTree>
    <p:extLst>
      <p:ext uri="{BB962C8B-B14F-4D97-AF65-F5344CB8AC3E}">
        <p14:creationId xmlns:p14="http://schemas.microsoft.com/office/powerpoint/2010/main" val="333695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Empirical Studies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4038600" cy="376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83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Studies</a:t>
            </a:r>
            <a:endParaRPr lang="en-US" dirty="0"/>
          </a:p>
        </p:txBody>
      </p:sp>
      <p:sp>
        <p:nvSpPr>
          <p:cNvPr id="3" name="Content Placeholder 2"/>
          <p:cNvSpPr>
            <a:spLocks noGrp="1"/>
          </p:cNvSpPr>
          <p:nvPr>
            <p:ph idx="1"/>
          </p:nvPr>
        </p:nvSpPr>
        <p:spPr/>
        <p:txBody>
          <a:bodyPr>
            <a:normAutofit fontScale="92500"/>
          </a:bodyPr>
          <a:lstStyle/>
          <a:p>
            <a:r>
              <a:rPr lang="en-US" dirty="0" smtClean="0"/>
              <a:t>Empirical study allows to gather evidence that can be used to support the claims of  efficiency of a given technique or technology.</a:t>
            </a:r>
          </a:p>
          <a:p>
            <a:r>
              <a:rPr lang="en-US" dirty="0" smtClean="0"/>
              <a:t>Thus, empirical studies help in building a body of knowledge so that the processes and products are improved resulting in high-quality software.</a:t>
            </a:r>
          </a:p>
          <a:p>
            <a:r>
              <a:rPr lang="en-US" dirty="0" smtClean="0"/>
              <a:t>Empirical studies are of many types, including surveys, systematic reviews, experiments, and case studies.</a:t>
            </a:r>
            <a:endParaRPr lang="en-US" dirty="0"/>
          </a:p>
        </p:txBody>
      </p:sp>
    </p:spTree>
    <p:extLst>
      <p:ext uri="{BB962C8B-B14F-4D97-AF65-F5344CB8AC3E}">
        <p14:creationId xmlns:p14="http://schemas.microsoft.com/office/powerpoint/2010/main" val="216954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Empirical Studies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54629"/>
            <a:ext cx="6019800" cy="465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14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Empirical Studies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studies can be broadly classified as quantitative and qualitative. </a:t>
            </a:r>
          </a:p>
          <a:p>
            <a:r>
              <a:rPr lang="en-US" dirty="0" smtClean="0"/>
              <a:t>Quantitative research is the most widely used scientific method in software engineering that applies mathematical or statistical-based methods to derive conclusions. </a:t>
            </a:r>
          </a:p>
          <a:p>
            <a:r>
              <a:rPr lang="en-US" dirty="0" smtClean="0"/>
              <a:t>Quantitative research is used to prove or disprove a hypothesis (a concept that has to be tested for further investigation). </a:t>
            </a:r>
          </a:p>
          <a:p>
            <a:r>
              <a:rPr lang="en-US" dirty="0" smtClean="0"/>
              <a:t>The aim of a quantitative research is to generate results that are generalizable and unbiased and thus can be applied to a larger population in research.</a:t>
            </a:r>
          </a:p>
          <a:p>
            <a:r>
              <a:rPr lang="en-US" dirty="0" smtClean="0"/>
              <a:t>It uses statistical methods to validate a hypothesis and to explore causal relationships.</a:t>
            </a:r>
            <a:endParaRPr lang="en-US" dirty="0"/>
          </a:p>
        </p:txBody>
      </p:sp>
    </p:spTree>
    <p:extLst>
      <p:ext uri="{BB962C8B-B14F-4D97-AF65-F5344CB8AC3E}">
        <p14:creationId xmlns:p14="http://schemas.microsoft.com/office/powerpoint/2010/main" val="94553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Empirical Studies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qualitative research, the researchers study human behavior, preferences, and nature. </a:t>
            </a:r>
          </a:p>
          <a:p>
            <a:r>
              <a:rPr lang="en-US" dirty="0" smtClean="0"/>
              <a:t>Qualitative research provides an in-depth analysis of the concept under investigation and thus uses focused data for research. </a:t>
            </a:r>
          </a:p>
          <a:p>
            <a:r>
              <a:rPr lang="en-US" dirty="0" smtClean="0"/>
              <a:t>Understanding a new process or technique in software engineering is an example of qualitative research. </a:t>
            </a:r>
          </a:p>
          <a:p>
            <a:r>
              <a:rPr lang="en-US" dirty="0" smtClean="0"/>
              <a:t>Qualitative research provides textual descriptions or pictures related to human beliefs or behavior. </a:t>
            </a:r>
          </a:p>
          <a:p>
            <a:r>
              <a:rPr lang="en-US" dirty="0" smtClean="0"/>
              <a:t>It can be extended to other studies with similar populations but generalizations of a particular phenomenon may be difficult.</a:t>
            </a:r>
          </a:p>
          <a:p>
            <a:r>
              <a:rPr lang="en-US" dirty="0" smtClean="0"/>
              <a:t>Qualitative research involves methods such as observations, interviews, </a:t>
            </a:r>
          </a:p>
          <a:p>
            <a:r>
              <a:rPr lang="en-US" dirty="0" smtClean="0"/>
              <a:t>and group discussions. </a:t>
            </a:r>
          </a:p>
          <a:p>
            <a:r>
              <a:rPr lang="en-US" dirty="0" smtClean="0"/>
              <a:t>This method is widely used in case studies.</a:t>
            </a:r>
          </a:p>
        </p:txBody>
      </p:sp>
    </p:spTree>
    <p:extLst>
      <p:ext uri="{BB962C8B-B14F-4D97-AF65-F5344CB8AC3E}">
        <p14:creationId xmlns:p14="http://schemas.microsoft.com/office/powerpoint/2010/main" val="193674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vs Qualitative</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43" y="2286000"/>
            <a:ext cx="7740107"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experimental study tests the established hypothesis by finding the effect of variables of interest (independent variables) on the outcome variable (dependent variable) using statistical analysis. </a:t>
            </a:r>
          </a:p>
          <a:p>
            <a:r>
              <a:rPr lang="en-US" dirty="0" smtClean="0"/>
              <a:t>If the experiment is carried out correctly, the hypothesis is either accepted or rejected.</a:t>
            </a:r>
          </a:p>
          <a:p>
            <a:pPr lvl="1"/>
            <a:r>
              <a:rPr lang="en-US" dirty="0" smtClean="0"/>
              <a:t>For example, one group uses technique A and the other group uses technique B, which technique is more effective in detecting a larger number of defects?</a:t>
            </a:r>
          </a:p>
          <a:p>
            <a:r>
              <a:rPr lang="en-US" dirty="0" smtClean="0"/>
              <a:t>The researcher may apply statistical tests to answer such questions.</a:t>
            </a:r>
          </a:p>
          <a:p>
            <a:r>
              <a:rPr lang="en-US" dirty="0" smtClean="0"/>
              <a:t>Experiments are small scale and must be controlled. </a:t>
            </a:r>
          </a:p>
          <a:p>
            <a:r>
              <a:rPr lang="en-US" dirty="0" smtClean="0"/>
              <a:t>The experiment must also control the confounding variables, which may affect the accuracy of the results produced by the experiment.</a:t>
            </a:r>
          </a:p>
          <a:p>
            <a:r>
              <a:rPr lang="en-US" dirty="0" smtClean="0"/>
              <a:t>The experiments are carried out in a controlled environment and often referred to as controlled experiments (</a:t>
            </a:r>
            <a:r>
              <a:rPr lang="en-US" dirty="0" err="1" smtClean="0"/>
              <a:t>Wohlin</a:t>
            </a:r>
            <a:r>
              <a:rPr lang="en-US" dirty="0" smtClean="0"/>
              <a:t> 2012).</a:t>
            </a:r>
          </a:p>
          <a:p>
            <a:r>
              <a:rPr lang="en-US" dirty="0" smtClean="0"/>
              <a:t>The key factors involved in the experiments are independent variables, dependent variables, hypothesis, and statistical techniques. </a:t>
            </a:r>
            <a:endParaRPr lang="en-US" dirty="0"/>
          </a:p>
        </p:txBody>
      </p:sp>
    </p:spTree>
    <p:extLst>
      <p:ext uri="{BB962C8B-B14F-4D97-AF65-F5344CB8AC3E}">
        <p14:creationId xmlns:p14="http://schemas.microsoft.com/office/powerpoint/2010/main" val="17086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the size and complexity of software is increasing</a:t>
            </a:r>
          </a:p>
          <a:p>
            <a:pPr lvl="1"/>
            <a:r>
              <a:rPr lang="en-US" dirty="0" smtClean="0"/>
              <a:t>software organizations are facing the pressure of delivering high-quality software within a specific time, budget, and available resources. </a:t>
            </a:r>
          </a:p>
          <a:p>
            <a:r>
              <a:rPr lang="en-US" dirty="0" smtClean="0"/>
              <a:t>The software development life cycle consists of a series of phases, including </a:t>
            </a:r>
          </a:p>
          <a:p>
            <a:pPr lvl="1"/>
            <a:r>
              <a:rPr lang="en-US" dirty="0" smtClean="0"/>
              <a:t>requirements analysis</a:t>
            </a:r>
          </a:p>
          <a:p>
            <a:pPr lvl="1"/>
            <a:r>
              <a:rPr lang="en-US" dirty="0" smtClean="0"/>
              <a:t>Design</a:t>
            </a:r>
          </a:p>
          <a:p>
            <a:pPr lvl="1"/>
            <a:r>
              <a:rPr lang="en-US" dirty="0" smtClean="0"/>
              <a:t>Implementation</a:t>
            </a:r>
          </a:p>
          <a:p>
            <a:pPr lvl="1"/>
            <a:r>
              <a:rPr lang="en-US" dirty="0" smtClean="0"/>
              <a:t>Testing</a:t>
            </a:r>
          </a:p>
          <a:p>
            <a:pPr lvl="1"/>
            <a:r>
              <a:rPr lang="en-US" dirty="0" smtClean="0"/>
              <a:t>Integration</a:t>
            </a:r>
          </a:p>
          <a:p>
            <a:pPr lvl="1"/>
            <a:r>
              <a:rPr lang="en-US" dirty="0" smtClean="0"/>
              <a:t>and maintenance. </a:t>
            </a:r>
          </a:p>
          <a:p>
            <a:r>
              <a:rPr lang="en-US" dirty="0" smtClean="0"/>
              <a:t>Software  professionals want to know which tools to use at each phase in software </a:t>
            </a:r>
            <a:r>
              <a:rPr lang="en-US" dirty="0" err="1" smtClean="0"/>
              <a:t>devel</a:t>
            </a:r>
            <a:r>
              <a:rPr lang="en-US" dirty="0"/>
              <a:t> </a:t>
            </a:r>
            <a:r>
              <a:rPr lang="en-US" dirty="0" err="1" smtClean="0"/>
              <a:t>opment</a:t>
            </a:r>
            <a:r>
              <a:rPr lang="en-US" dirty="0" smtClean="0"/>
              <a:t> and desire effective allocation of available resources.</a:t>
            </a:r>
            <a:endParaRPr lang="en-US" dirty="0"/>
          </a:p>
        </p:txBody>
      </p:sp>
    </p:spTree>
    <p:extLst>
      <p:ext uri="{BB962C8B-B14F-4D97-AF65-F5344CB8AC3E}">
        <p14:creationId xmlns:p14="http://schemas.microsoft.com/office/powerpoint/2010/main" val="337868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experimental research</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700227" cy="1059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22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a:bodyPr>
          <a:lstStyle/>
          <a:p>
            <a:r>
              <a:rPr lang="en-US" dirty="0" smtClean="0"/>
              <a:t>A controlled experiment involves varying the variables (one or more) and keeping everything else constant or the same and are usually conducted in small or laboratory setting.</a:t>
            </a:r>
          </a:p>
          <a:p>
            <a:r>
              <a:rPr lang="en-US" dirty="0" smtClean="0"/>
              <a:t>Comparing two methods for defect detection is an example of a controlled experiment in software engineering context.</a:t>
            </a:r>
            <a:endParaRPr lang="en-US" dirty="0"/>
          </a:p>
        </p:txBody>
      </p:sp>
    </p:spTree>
    <p:extLst>
      <p:ext uri="{BB962C8B-B14F-4D97-AF65-F5344CB8AC3E}">
        <p14:creationId xmlns:p14="http://schemas.microsoft.com/office/powerpoint/2010/main" val="245615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Case </a:t>
            </a:r>
            <a:r>
              <a:rPr lang="en-US" dirty="0"/>
              <a:t>study research represents real-world scenarios and involves studying a particular </a:t>
            </a:r>
            <a:r>
              <a:rPr lang="en-US" dirty="0" smtClean="0"/>
              <a:t>phenomenon</a:t>
            </a:r>
          </a:p>
          <a:p>
            <a:r>
              <a:rPr lang="en-US" dirty="0"/>
              <a:t>Case study research allows software industries to evaluate a tool</a:t>
            </a:r>
            <a:r>
              <a:rPr lang="en-US" dirty="0" smtClean="0"/>
              <a:t>, </a:t>
            </a:r>
            <a:r>
              <a:rPr lang="en-US" dirty="0"/>
              <a:t>method, or process</a:t>
            </a:r>
          </a:p>
          <a:p>
            <a:r>
              <a:rPr lang="en-US" dirty="0"/>
              <a:t>The effect of a change in an organization can be studied using case study </a:t>
            </a:r>
            <a:r>
              <a:rPr lang="en-US" dirty="0" smtClean="0"/>
              <a:t>research.</a:t>
            </a:r>
          </a:p>
          <a:p>
            <a:r>
              <a:rPr lang="en-US" dirty="0" smtClean="0"/>
              <a:t>Case </a:t>
            </a:r>
            <a:r>
              <a:rPr lang="en-US" dirty="0"/>
              <a:t>studies increase the understanding of the phenomenon under study. </a:t>
            </a:r>
            <a:endParaRPr lang="en-US" dirty="0" smtClean="0"/>
          </a:p>
          <a:p>
            <a:pPr lvl="1"/>
            <a:r>
              <a:rPr lang="en-US" dirty="0" smtClean="0"/>
              <a:t>For </a:t>
            </a:r>
            <a:r>
              <a:rPr lang="en-US" dirty="0"/>
              <a:t>example, a case study can be used to examine whether a unified model language (UML) tool is effective for a given project or not. </a:t>
            </a:r>
            <a:endParaRPr lang="en-US" dirty="0" smtClean="0"/>
          </a:p>
          <a:p>
            <a:r>
              <a:rPr lang="en-US" dirty="0" smtClean="0"/>
              <a:t>The </a:t>
            </a:r>
            <a:r>
              <a:rPr lang="en-US" dirty="0"/>
              <a:t>initial and new concepts are analyzed and explored by exploratory case studies, whereas the already existing concepts are tested and improvised by confirmatory case studies.</a:t>
            </a:r>
          </a:p>
          <a:p>
            <a:endParaRPr lang="en-US" dirty="0"/>
          </a:p>
        </p:txBody>
      </p:sp>
    </p:spTree>
    <p:extLst>
      <p:ext uri="{BB962C8B-B14F-4D97-AF65-F5344CB8AC3E}">
        <p14:creationId xmlns:p14="http://schemas.microsoft.com/office/powerpoint/2010/main" val="379131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Steps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2947988"/>
            <a:ext cx="83343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675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Survey Research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Survey </a:t>
            </a:r>
            <a:r>
              <a:rPr lang="en-US" dirty="0"/>
              <a:t>research identifies features or information from a large scale of a population. </a:t>
            </a:r>
            <a:endParaRPr lang="en-US" dirty="0" smtClean="0"/>
          </a:p>
          <a:p>
            <a:r>
              <a:rPr lang="en-US" dirty="0" smtClean="0"/>
              <a:t>For </a:t>
            </a:r>
            <a:r>
              <a:rPr lang="en-US" dirty="0"/>
              <a:t>example, surveys can be used when a researcher wants to know whether the use of a </a:t>
            </a:r>
            <a:r>
              <a:rPr lang="en-US" dirty="0" smtClean="0"/>
              <a:t>particular </a:t>
            </a:r>
            <a:r>
              <a:rPr lang="en-US" dirty="0"/>
              <a:t>process has improved the view of clients toward software usability features. </a:t>
            </a:r>
            <a:endParaRPr lang="en-US" dirty="0" smtClean="0"/>
          </a:p>
          <a:p>
            <a:r>
              <a:rPr lang="en-US" dirty="0" smtClean="0"/>
              <a:t>This </a:t>
            </a:r>
            <a:r>
              <a:rPr lang="en-US" dirty="0"/>
              <a:t>information can be obtained by asking the selected software testers to fill </a:t>
            </a:r>
            <a:r>
              <a:rPr lang="en-US" dirty="0" smtClean="0"/>
              <a:t>questionnaires.</a:t>
            </a:r>
          </a:p>
          <a:p>
            <a:r>
              <a:rPr lang="en-US" dirty="0" smtClean="0"/>
              <a:t>Surveys </a:t>
            </a:r>
            <a:r>
              <a:rPr lang="en-US" dirty="0"/>
              <a:t>are usually conducted using questionnaires and interviews. The questionnaires are constructed to collect research-related information</a:t>
            </a:r>
            <a:r>
              <a:rPr lang="en-US" dirty="0" smtClean="0"/>
              <a:t>.</a:t>
            </a:r>
            <a:endParaRPr lang="en-US" dirty="0"/>
          </a:p>
        </p:txBody>
      </p:sp>
    </p:spTree>
    <p:extLst>
      <p:ext uri="{BB962C8B-B14F-4D97-AF65-F5344CB8AC3E}">
        <p14:creationId xmlns:p14="http://schemas.microsoft.com/office/powerpoint/2010/main" val="4115756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Research</a:t>
            </a:r>
          </a:p>
        </p:txBody>
      </p:sp>
      <p:sp>
        <p:nvSpPr>
          <p:cNvPr id="3" name="Content Placeholder 2"/>
          <p:cNvSpPr>
            <a:spLocks noGrp="1"/>
          </p:cNvSpPr>
          <p:nvPr>
            <p:ph idx="1"/>
          </p:nvPr>
        </p:nvSpPr>
        <p:spPr/>
        <p:txBody>
          <a:bodyPr>
            <a:normAutofit fontScale="70000" lnSpcReduction="20000"/>
          </a:bodyPr>
          <a:lstStyle/>
          <a:p>
            <a:r>
              <a:rPr lang="en-US" dirty="0"/>
              <a:t>Preparation of a questionnaire is an important activity and should take into </a:t>
            </a:r>
            <a:r>
              <a:rPr lang="en-US" dirty="0" smtClean="0"/>
              <a:t>consideration </a:t>
            </a:r>
            <a:r>
              <a:rPr lang="en-US" dirty="0"/>
              <a:t>the features of the </a:t>
            </a:r>
            <a:r>
              <a:rPr lang="en-US" dirty="0" smtClean="0"/>
              <a:t>research.</a:t>
            </a:r>
          </a:p>
          <a:p>
            <a:r>
              <a:rPr lang="en-US" dirty="0" smtClean="0"/>
              <a:t>The </a:t>
            </a:r>
            <a:r>
              <a:rPr lang="en-US" dirty="0"/>
              <a:t>effective way to obtain a participant’s opinion is to get a questionnaire or survey filled by the </a:t>
            </a:r>
            <a:r>
              <a:rPr lang="en-US" dirty="0" smtClean="0"/>
              <a:t>participant.</a:t>
            </a:r>
          </a:p>
          <a:p>
            <a:r>
              <a:rPr lang="en-US" dirty="0" smtClean="0"/>
              <a:t>The </a:t>
            </a:r>
            <a:r>
              <a:rPr lang="en-US" dirty="0"/>
              <a:t>participant’s feedback and reactions are recorded in the </a:t>
            </a:r>
            <a:r>
              <a:rPr lang="en-US" dirty="0" smtClean="0"/>
              <a:t>questionnaire.</a:t>
            </a:r>
          </a:p>
          <a:p>
            <a:r>
              <a:rPr lang="en-US" dirty="0" smtClean="0"/>
              <a:t>The </a:t>
            </a:r>
            <a:r>
              <a:rPr lang="en-US" dirty="0"/>
              <a:t>questionnaire/survey can be used to detect trends and may provide valuable information and feedback on a particular process, technique, or </a:t>
            </a:r>
            <a:r>
              <a:rPr lang="en-US" dirty="0" smtClean="0"/>
              <a:t>tool.</a:t>
            </a:r>
          </a:p>
          <a:p>
            <a:r>
              <a:rPr lang="en-US" dirty="0" smtClean="0"/>
              <a:t>The </a:t>
            </a:r>
            <a:r>
              <a:rPr lang="en-US" dirty="0"/>
              <a:t>questionnaire/survey must include questions concerning the participant’s likes and dislikes about a particular process, technique, or </a:t>
            </a:r>
            <a:r>
              <a:rPr lang="en-US" dirty="0" smtClean="0"/>
              <a:t>tool.</a:t>
            </a:r>
          </a:p>
          <a:p>
            <a:r>
              <a:rPr lang="en-US" dirty="0" smtClean="0"/>
              <a:t>The </a:t>
            </a:r>
            <a:r>
              <a:rPr lang="en-US" dirty="0"/>
              <a:t>interviewer should preferably handle the questionnaire</a:t>
            </a:r>
            <a:r>
              <a:rPr lang="en-US" dirty="0" smtClean="0"/>
              <a:t>.</a:t>
            </a:r>
            <a:endParaRPr lang="en-US" dirty="0"/>
          </a:p>
        </p:txBody>
      </p:sp>
    </p:spTree>
    <p:extLst>
      <p:ext uri="{BB962C8B-B14F-4D97-AF65-F5344CB8AC3E}">
        <p14:creationId xmlns:p14="http://schemas.microsoft.com/office/powerpoint/2010/main" val="4161191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Research</a:t>
            </a:r>
          </a:p>
        </p:txBody>
      </p:sp>
      <p:sp>
        <p:nvSpPr>
          <p:cNvPr id="3" name="Content Placeholder 2"/>
          <p:cNvSpPr>
            <a:spLocks noGrp="1"/>
          </p:cNvSpPr>
          <p:nvPr>
            <p:ph idx="1"/>
          </p:nvPr>
        </p:nvSpPr>
        <p:spPr/>
        <p:txBody>
          <a:bodyPr>
            <a:normAutofit fontScale="70000" lnSpcReduction="20000"/>
          </a:bodyPr>
          <a:lstStyle/>
          <a:p>
            <a:r>
              <a:rPr lang="en-US" dirty="0" smtClean="0"/>
              <a:t>Surveys </a:t>
            </a:r>
            <a:r>
              <a:rPr lang="en-US" dirty="0"/>
              <a:t>are classified into three </a:t>
            </a:r>
            <a:r>
              <a:rPr lang="en-US" dirty="0" smtClean="0"/>
              <a:t>types:</a:t>
            </a:r>
          </a:p>
          <a:p>
            <a:pPr lvl="1"/>
            <a:r>
              <a:rPr lang="en-US" dirty="0" smtClean="0"/>
              <a:t>descriptive</a:t>
            </a:r>
            <a:r>
              <a:rPr lang="en-US" dirty="0"/>
              <a:t>, explorative, and </a:t>
            </a:r>
            <a:r>
              <a:rPr lang="en-US" dirty="0" smtClean="0"/>
              <a:t>explanatory.</a:t>
            </a:r>
          </a:p>
          <a:p>
            <a:r>
              <a:rPr lang="en-US" dirty="0" smtClean="0"/>
              <a:t>Exploratory </a:t>
            </a:r>
            <a:r>
              <a:rPr lang="en-US" dirty="0"/>
              <a:t>surveys focus on the discovery of new ideas and insights and are usually conducted at the beginning of a research study to gather initial </a:t>
            </a:r>
            <a:r>
              <a:rPr lang="en-US" dirty="0" smtClean="0"/>
              <a:t>information.</a:t>
            </a:r>
          </a:p>
          <a:p>
            <a:r>
              <a:rPr lang="en-US" dirty="0" smtClean="0"/>
              <a:t>The </a:t>
            </a:r>
            <a:r>
              <a:rPr lang="en-US" dirty="0"/>
              <a:t>descriptive survey research is more detailed and describes a concept or topic. </a:t>
            </a:r>
            <a:endParaRPr lang="en-US" dirty="0" smtClean="0"/>
          </a:p>
          <a:p>
            <a:r>
              <a:rPr lang="en-US" dirty="0" smtClean="0"/>
              <a:t>Explanatory </a:t>
            </a:r>
            <a:r>
              <a:rPr lang="en-US" dirty="0"/>
              <a:t>survey research tries to explain how things work in connections like cause and effect, meaning a researcher wants to explain how things interact or work with each other. </a:t>
            </a:r>
            <a:endParaRPr lang="en-US" dirty="0" smtClean="0"/>
          </a:p>
          <a:p>
            <a:pPr lvl="1"/>
            <a:r>
              <a:rPr lang="en-US" dirty="0" smtClean="0"/>
              <a:t>For </a:t>
            </a:r>
            <a:r>
              <a:rPr lang="en-US" dirty="0"/>
              <a:t>example, while exploring relationship between various independent variables and an "outcome variable, a researcher may want to explain why an independent variable </a:t>
            </a:r>
            <a:r>
              <a:rPr lang="en-US" dirty="0" smtClean="0"/>
              <a:t>affects the </a:t>
            </a:r>
            <a:r>
              <a:rPr lang="en-US" dirty="0"/>
              <a:t>outcome variable</a:t>
            </a:r>
            <a:r>
              <a:rPr lang="en-US" dirty="0" smtClean="0"/>
              <a:t>.</a:t>
            </a:r>
            <a:endParaRPr lang="en-US" dirty="0"/>
          </a:p>
        </p:txBody>
      </p:sp>
    </p:spTree>
    <p:extLst>
      <p:ext uri="{BB962C8B-B14F-4D97-AF65-F5344CB8AC3E}">
        <p14:creationId xmlns:p14="http://schemas.microsoft.com/office/powerpoint/2010/main" val="1979214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Reviews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641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software planning team attempts to  estimate the cost and duration of software development</a:t>
            </a:r>
          </a:p>
          <a:p>
            <a:r>
              <a:rPr lang="en-US" dirty="0" smtClean="0"/>
              <a:t>The software testers want to identify the fault-prone modules</a:t>
            </a:r>
          </a:p>
          <a:p>
            <a:r>
              <a:rPr lang="en-US" dirty="0" smtClean="0"/>
              <a:t>The software managers seek to know which tools and techniques can be used to reduce the delivery time and best utilize the man-power.</a:t>
            </a:r>
          </a:p>
          <a:p>
            <a:r>
              <a:rPr lang="en-US" dirty="0" smtClean="0"/>
              <a:t>In addition, the software managers also desire to improve the software processes so that the quality of the software can be enhanced. </a:t>
            </a:r>
          </a:p>
          <a:p>
            <a:r>
              <a:rPr lang="en-US" dirty="0" smtClean="0"/>
              <a:t>Traditionally, the software engineers have been making decisions based on their intuition or individual expertise without any scientific evidence or support on the benefits of a tool or a technique.</a:t>
            </a:r>
            <a:endParaRPr lang="en-US" dirty="0"/>
          </a:p>
        </p:txBody>
      </p:sp>
    </p:spTree>
    <p:extLst>
      <p:ext uri="{BB962C8B-B14F-4D97-AF65-F5344CB8AC3E}">
        <p14:creationId xmlns:p14="http://schemas.microsoft.com/office/powerpoint/2010/main" val="29477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Empirical studies are verified by observation or experiment and can provide powerful evidence for testing a given hypothesis.</a:t>
            </a:r>
          </a:p>
          <a:p>
            <a:r>
              <a:rPr lang="en-US" dirty="0" smtClean="0"/>
              <a:t>Like other disciplines, software engineering has to adopt empirical methods that will help to plan, evaluate, assess, monitor, control, predict, manage, and improve the way in which software products are produced. </a:t>
            </a:r>
            <a:endParaRPr lang="en-US" dirty="0"/>
          </a:p>
        </p:txBody>
      </p:sp>
    </p:spTree>
    <p:extLst>
      <p:ext uri="{BB962C8B-B14F-4D97-AF65-F5344CB8AC3E}">
        <p14:creationId xmlns:p14="http://schemas.microsoft.com/office/powerpoint/2010/main" val="277953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empirical study of real systems can help software organizations assess </a:t>
            </a:r>
          </a:p>
          <a:p>
            <a:r>
              <a:rPr lang="en-US" dirty="0" smtClean="0"/>
              <a:t>large software systems quickly, at low costs. The application of empirical techniques is especially beneficial for large-scale systems, where software professionals need to focus their attention and resources on various activities of the system under development. </a:t>
            </a:r>
          </a:p>
          <a:p>
            <a:r>
              <a:rPr lang="en-US" dirty="0" smtClean="0"/>
              <a:t>For  example:</a:t>
            </a:r>
          </a:p>
          <a:p>
            <a:pPr lvl="1"/>
            <a:r>
              <a:rPr lang="en-US" dirty="0" smtClean="0"/>
              <a:t>developing a model for predicting faulty modules allows software organizations to  identify faulty portions of source code so that testing activities can be planned more effectively.</a:t>
            </a:r>
          </a:p>
          <a:p>
            <a:r>
              <a:rPr lang="en-US" dirty="0" smtClean="0"/>
              <a:t>Empirical studies such as surveys, systematic reviews and experimental studies, help software practitioners to scientifically assess and validate the tools and techniques in software development.</a:t>
            </a:r>
            <a:endParaRPr lang="en-US" dirty="0"/>
          </a:p>
        </p:txBody>
      </p:sp>
    </p:spTree>
    <p:extLst>
      <p:ext uri="{BB962C8B-B14F-4D97-AF65-F5344CB8AC3E}">
        <p14:creationId xmlns:p14="http://schemas.microsoft.com/office/powerpoint/2010/main" val="69896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Engineering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initial debate on software as an engineering discipline is over now.</a:t>
            </a:r>
          </a:p>
          <a:p>
            <a:r>
              <a:rPr lang="en-US" dirty="0" smtClean="0"/>
              <a:t>It has been realized that without software as an engineering discipline survival is difficult.</a:t>
            </a:r>
          </a:p>
          <a:p>
            <a:r>
              <a:rPr lang="en-US" dirty="0" smtClean="0"/>
              <a:t>Engineering compels the development of the product in a scientific, well formed, and systematic  manner.</a:t>
            </a:r>
          </a:p>
          <a:p>
            <a:r>
              <a:rPr lang="en-US" dirty="0" smtClean="0"/>
              <a:t>Core engineering principles should be applied to produce good quality maintainable  software within a specified time and budget</a:t>
            </a:r>
            <a:endParaRPr lang="en-US" dirty="0"/>
          </a:p>
        </p:txBody>
      </p:sp>
    </p:spTree>
    <p:extLst>
      <p:ext uri="{BB962C8B-B14F-4D97-AF65-F5344CB8AC3E}">
        <p14:creationId xmlns:p14="http://schemas.microsoft.com/office/powerpoint/2010/main" val="171052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The software engineering discipline facilitates the completion of the objective of  delivering good quality software to the customer following a systematic and scientific approach.</a:t>
            </a:r>
          </a:p>
          <a:p>
            <a:endParaRPr lang="en-US" dirty="0"/>
          </a:p>
        </p:txBody>
      </p:sp>
    </p:spTree>
    <p:extLst>
      <p:ext uri="{BB962C8B-B14F-4D97-AF65-F5344CB8AC3E}">
        <p14:creationId xmlns:p14="http://schemas.microsoft.com/office/powerpoint/2010/main" val="104476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Empirical Software Engineering (ESE)</a:t>
            </a:r>
            <a:endParaRPr lang="en-US" dirty="0"/>
          </a:p>
        </p:txBody>
      </p:sp>
      <p:sp>
        <p:nvSpPr>
          <p:cNvPr id="3" name="Content Placeholder 2"/>
          <p:cNvSpPr>
            <a:spLocks noGrp="1"/>
          </p:cNvSpPr>
          <p:nvPr>
            <p:ph idx="1"/>
          </p:nvPr>
        </p:nvSpPr>
        <p:spPr/>
        <p:txBody>
          <a:bodyPr/>
          <a:lstStyle/>
          <a:p>
            <a:r>
              <a:rPr lang="en-US" dirty="0" smtClean="0"/>
              <a:t>An area of research that emphasizes the use of empirical methods in the field of software engineering.</a:t>
            </a:r>
          </a:p>
          <a:p>
            <a:r>
              <a:rPr lang="en-US" dirty="0" smtClean="0"/>
              <a:t>It involves methods for  evaluating, assessing, predicting, monitoring, and controlling the existing artifacts of software development.</a:t>
            </a:r>
            <a:endParaRPr lang="en-US" dirty="0"/>
          </a:p>
        </p:txBody>
      </p:sp>
    </p:spTree>
    <p:extLst>
      <p:ext uri="{BB962C8B-B14F-4D97-AF65-F5344CB8AC3E}">
        <p14:creationId xmlns:p14="http://schemas.microsoft.com/office/powerpoint/2010/main" val="153141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ESE</a:t>
            </a:r>
            <a:endParaRPr lang="en-US" dirty="0"/>
          </a:p>
        </p:txBody>
      </p:sp>
      <p:sp>
        <p:nvSpPr>
          <p:cNvPr id="3" name="Content Placeholder 2"/>
          <p:cNvSpPr>
            <a:spLocks noGrp="1"/>
          </p:cNvSpPr>
          <p:nvPr>
            <p:ph idx="1"/>
          </p:nvPr>
        </p:nvSpPr>
        <p:spPr/>
        <p:txBody>
          <a:bodyPr>
            <a:normAutofit/>
          </a:bodyPr>
          <a:lstStyle/>
          <a:p>
            <a:r>
              <a:rPr lang="en-US" dirty="0" smtClean="0"/>
              <a:t>ESE applies quantitative methods to the software engineering phenomenon to  understand software development better.</a:t>
            </a:r>
          </a:p>
          <a:p>
            <a:r>
              <a:rPr lang="en-US" dirty="0" smtClean="0"/>
              <a:t>ESE has been gaining importance over the past few decades because of the availability of vast data sets from open source repositories that contain information about software requirements, bugs, and changes.</a:t>
            </a:r>
            <a:endParaRPr lang="en-US" dirty="0"/>
          </a:p>
        </p:txBody>
      </p:sp>
    </p:spTree>
    <p:extLst>
      <p:ext uri="{BB962C8B-B14F-4D97-AF65-F5344CB8AC3E}">
        <p14:creationId xmlns:p14="http://schemas.microsoft.com/office/powerpoint/2010/main" val="391324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1542</Words>
  <Application>Microsoft Office PowerPoint</Application>
  <PresentationFormat>On-screen Show (4:3)</PresentationFormat>
  <Paragraphs>122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vt:lpstr>
      <vt:lpstr>Introduction</vt:lpstr>
      <vt:lpstr>Introduction</vt:lpstr>
      <vt:lpstr>Introduction</vt:lpstr>
      <vt:lpstr>Introduction</vt:lpstr>
      <vt:lpstr>Software Engineering</vt:lpstr>
      <vt:lpstr>Software Engineering</vt:lpstr>
      <vt:lpstr>Empirical Software Engineering (ESE)</vt:lpstr>
      <vt:lpstr>ESE</vt:lpstr>
      <vt:lpstr>Overview of Empirical Studies</vt:lpstr>
      <vt:lpstr>Overview of Empirical Studies</vt:lpstr>
      <vt:lpstr>Steps of Empirical Studies</vt:lpstr>
      <vt:lpstr>Steps of Empirical Studies</vt:lpstr>
      <vt:lpstr>Empirical Studies</vt:lpstr>
      <vt:lpstr>Types of Empirical Studies</vt:lpstr>
      <vt:lpstr>Types of Empirical Studies</vt:lpstr>
      <vt:lpstr>Types of Empirical Studies</vt:lpstr>
      <vt:lpstr>Quantitative vs Qualitative</vt:lpstr>
      <vt:lpstr>Experiment</vt:lpstr>
      <vt:lpstr>Steps in experimental research</vt:lpstr>
      <vt:lpstr>Experiment</vt:lpstr>
      <vt:lpstr>Case Study</vt:lpstr>
      <vt:lpstr>Case Study Steps</vt:lpstr>
      <vt:lpstr>Survey Research</vt:lpstr>
      <vt:lpstr>Survey Research</vt:lpstr>
      <vt:lpstr>Survey Research</vt:lpstr>
      <vt:lpstr>Systematic Reviews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Dr.Mamdouh Khalaf ALenezi</dc:creator>
  <cp:lastModifiedBy>Dr.Mamdouh Khalaf ALenezi</cp:lastModifiedBy>
  <cp:revision>6</cp:revision>
  <dcterms:created xsi:type="dcterms:W3CDTF">2015-11-26T03:57:10Z</dcterms:created>
  <dcterms:modified xsi:type="dcterms:W3CDTF">2015-11-26T18:47:07Z</dcterms:modified>
</cp:coreProperties>
</file>