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55</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62</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63</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64</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65</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70</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82</a:t>
            </a:fld>
            <a:r>
              <a:rPr lang="en-US" smtClean="0"/>
              <a:t> of 84</a:t>
            </a:r>
            <a:endParaRPr lang="en-US" dirty="0">
              <a:solidFill>
                <a:schemeClr val="tx2"/>
              </a:solidFill>
            </a:endParaRPr>
          </a:p>
        </p:txBody>
      </p:sp>
    </p:spTree>
    <p:extLst>
      <p:ext uri="{BB962C8B-B14F-4D97-AF65-F5344CB8AC3E}">
        <p14:creationId xmlns:p14="http://schemas.microsoft.com/office/powerpoint/2010/main" val="168220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704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83</a:t>
            </a:fld>
            <a:r>
              <a:rPr lang="en-US" smtClean="0"/>
              <a:t> of 84</a:t>
            </a:r>
            <a:endParaRPr lang="en-US" dirty="0">
              <a:solidFill>
                <a:schemeClr val="tx2"/>
              </a:solidFill>
            </a:endParaRPr>
          </a:p>
        </p:txBody>
      </p:sp>
    </p:spTree>
    <p:extLst>
      <p:ext uri="{BB962C8B-B14F-4D97-AF65-F5344CB8AC3E}">
        <p14:creationId xmlns:p14="http://schemas.microsoft.com/office/powerpoint/2010/main" val="137604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xmlns="">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1/26/2022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672860" y="1630392"/>
            <a:ext cx="10636370" cy="4102896"/>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838200" y="1612392"/>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p:txBody>
          <a:bodyPr/>
          <a:lstStyle/>
          <a:p>
            <a:r>
              <a:rPr lang="en-US" sz="2300" dirty="0">
                <a:ea typeface="MS PGothic" charset="0"/>
              </a:rPr>
              <a:t>Factors in Project Success &amp; </a:t>
            </a:r>
            <a:r>
              <a:rPr lang="en-US" sz="2300" dirty="0" smtClean="0">
                <a:ea typeface="MS PGothic" charset="0"/>
              </a:rPr>
              <a:t>Failure</a:t>
            </a:r>
          </a:p>
          <a:p>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r>
              <a:rPr lang="en-US" sz="2300" dirty="0">
                <a:ea typeface="MS PGothic" charset="0"/>
              </a:rPr>
              <a:t>Software </a:t>
            </a:r>
            <a:r>
              <a:rPr lang="en-US" sz="2300" dirty="0" smtClean="0">
                <a:ea typeface="MS PGothic" charset="0"/>
              </a:rPr>
              <a:t>Reliability</a:t>
            </a:r>
          </a:p>
          <a:p>
            <a:r>
              <a:rPr lang="en-US" sz="2300" dirty="0">
                <a:ea typeface="MS PGothic" charset="0"/>
              </a:rPr>
              <a:t>The Spectrum of </a:t>
            </a:r>
            <a:r>
              <a:rPr lang="en-US" sz="2300" dirty="0" smtClean="0">
                <a:ea typeface="MS PGothic" charset="0"/>
              </a:rPr>
              <a:t>Software Quality</a:t>
            </a:r>
          </a:p>
          <a:p>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r>
              <a:rPr lang="en-US" sz="2300" dirty="0">
                <a:ea typeface="MS PGothic" charset="0"/>
              </a:rPr>
              <a:t>Software Verification and Validation (V&amp;V</a:t>
            </a:r>
            <a:r>
              <a:rPr lang="en-US" sz="2300" dirty="0" smtClean="0">
                <a:ea typeface="MS PGothic" charset="0"/>
              </a:rPr>
              <a:t>)</a:t>
            </a:r>
          </a:p>
          <a:p>
            <a:r>
              <a:rPr lang="en-US" sz="2300" dirty="0">
                <a:ea typeface="MS PGothic" charset="0"/>
              </a:rPr>
              <a:t>Software Testing in </a:t>
            </a:r>
            <a:r>
              <a:rPr lang="en-US" sz="2300" dirty="0" smtClean="0">
                <a:ea typeface="MS PGothic" charset="0"/>
              </a:rPr>
              <a:t>Development </a:t>
            </a:r>
            <a:r>
              <a:rPr lang="en-US" sz="2300" dirty="0">
                <a:ea typeface="MS PGothic" charset="0"/>
              </a:rPr>
              <a:t>Life Cycle</a:t>
            </a:r>
          </a:p>
          <a:p>
            <a:r>
              <a:rPr lang="en-US" sz="2300" dirty="0">
                <a:ea typeface="MS PGothic" charset="0"/>
              </a:rPr>
              <a:t>Artifacts to Facilitate Software Testing</a:t>
            </a:r>
            <a:endParaRPr lang="en-US" sz="2300" dirty="0" smtClean="0">
              <a:ea typeface="MS PGothic" charset="0"/>
            </a:endParaRPr>
          </a:p>
          <a:p>
            <a:endParaRPr lang="en-US" sz="2300" dirty="0" smtClean="0">
              <a:ea typeface="MS PGothic" charset="0"/>
            </a:endParaRP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838200" y="1550437"/>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648418" y="1561292"/>
            <a:ext cx="10531416"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552091" y="1552756"/>
            <a:ext cx="10739886" cy="4586788"/>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1048200" y="1682267"/>
            <a:ext cx="10291277"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552091" y="1483743"/>
            <a:ext cx="10924909" cy="4872607"/>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32"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a:ea typeface="ＭＳ Ｐゴシック" charset="0"/>
                <a:cs typeface="ＭＳ Ｐゴシック" charset="0"/>
              </a:rPr>
              <a:t>The American Heritage Dictionary defines quality as </a:t>
            </a:r>
          </a:p>
          <a:p>
            <a:pPr lvl="1"/>
            <a:r>
              <a:rPr lang="ja-JP" altLang="en-US" dirty="0">
                <a:ea typeface="ＭＳ Ｐゴシック" charset="0"/>
              </a:rPr>
              <a:t>“</a:t>
            </a:r>
            <a:r>
              <a:rPr lang="en-US" dirty="0">
                <a:ea typeface="ＭＳ Ｐゴシック" charset="0"/>
              </a:rPr>
              <a:t>a characteristic or attribute of something.</a:t>
            </a:r>
            <a:r>
              <a:rPr lang="ja-JP" altLang="en-US" dirty="0">
                <a:ea typeface="ＭＳ Ｐゴシック" charset="0"/>
              </a:rPr>
              <a:t>”</a:t>
            </a:r>
            <a:r>
              <a:rPr lang="en-US" dirty="0">
                <a:ea typeface="ＭＳ Ｐゴシック" charset="0"/>
              </a:rPr>
              <a:t>  </a:t>
            </a:r>
          </a:p>
          <a:p>
            <a:r>
              <a:rPr lang="en-US" dirty="0">
                <a:ea typeface="ＭＳ Ｐゴシック" charset="0"/>
                <a:cs typeface="ＭＳ Ｐゴシック" charset="0"/>
              </a:rPr>
              <a:t>For 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838200" y="1690688"/>
            <a:ext cx="10515600" cy="4570153"/>
          </a:xfrm>
        </p:spPr>
        <p:txBody>
          <a:bodyPr>
            <a:normAutofit fontScale="850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648420" y="1309579"/>
            <a:ext cx="1082858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The collection </a:t>
            </a:r>
            <a:r>
              <a:rPr lang="en-US" dirty="0"/>
              <a:t>of </a:t>
            </a:r>
            <a:r>
              <a:rPr lang="en-US" dirty="0" smtClean="0"/>
              <a:t>attributes </a:t>
            </a:r>
            <a:r>
              <a:rPr lang="en-US" dirty="0"/>
              <a:t>in a </a:t>
            </a:r>
            <a:r>
              <a:rPr lang="en-US" dirty="0" smtClean="0"/>
              <a:t>software system, the </a:t>
            </a:r>
            <a:r>
              <a:rPr lang="en-US" dirty="0"/>
              <a:t>level of the attribute for which the </a:t>
            </a:r>
            <a:r>
              <a:rPr lang="en-US" dirty="0" smtClean="0"/>
              <a:t>customer and users </a:t>
            </a:r>
            <a:r>
              <a:rPr lang="en-US" dirty="0"/>
              <a:t>holds a positive value. </a:t>
            </a:r>
            <a:endParaRPr lang="en-US" dirty="0" smtClean="0"/>
          </a:p>
          <a:p>
            <a:r>
              <a:rPr lang="en-US" dirty="0">
                <a:ea typeface="ＭＳ Ｐゴシック" charset="0"/>
                <a:cs typeface="ＭＳ Ｐゴシック" charset="0"/>
              </a:rPr>
              <a:t>It is best defined as </a:t>
            </a:r>
            <a:r>
              <a:rPr lang="ja-JP" altLang="en-US" dirty="0">
                <a:ea typeface="ＭＳ Ｐゴシック" charset="0"/>
                <a:cs typeface="ＭＳ Ｐゴシック" charset="0"/>
              </a:rPr>
              <a:t>“</a:t>
            </a:r>
            <a:r>
              <a:rPr lang="en-US" dirty="0">
                <a:ea typeface="ＭＳ Ｐゴシック" charset="0"/>
                <a:cs typeface="ＭＳ Ｐゴシック" charset="0"/>
              </a:rPr>
              <a:t>conformance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requirements</a:t>
            </a:r>
            <a:r>
              <a:rPr lang="ja-JP" altLang="en-US" dirty="0" smtClean="0">
                <a:ea typeface="ＭＳ Ｐゴシック" charset="0"/>
                <a:cs typeface="ＭＳ Ｐゴシック" charset="0"/>
              </a:rPr>
              <a:t>”</a:t>
            </a:r>
            <a:endParaRPr lang="en-US"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327625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56"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80"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638355" y="1397479"/>
            <a:ext cx="8470720" cy="2183922"/>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3" name="TextBox 12"/>
          <p:cNvSpPr txBox="1">
            <a:spLocks noChangeArrowheads="1"/>
          </p:cNvSpPr>
          <p:nvPr/>
        </p:nvSpPr>
        <p:spPr bwMode="auto">
          <a:xfrm>
            <a:off x="638355" y="3453323"/>
            <a:ext cx="3795533"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Specification</a:t>
            </a:r>
          </a:p>
        </p:txBody>
      </p:sp>
      <p:sp>
        <p:nvSpPr>
          <p:cNvPr id="3" name="Content Placeholder 2"/>
          <p:cNvSpPr>
            <a:spLocks noGrp="1"/>
          </p:cNvSpPr>
          <p:nvPr>
            <p:ph sz="quarter" idx="1"/>
          </p:nvPr>
        </p:nvSpPr>
        <p:spPr/>
        <p:txBody>
          <a:bodyPr/>
          <a:lstStyle/>
          <a:p>
            <a:pPr marL="274637" lvl="2" indent="0">
              <a:spcBef>
                <a:spcPts val="600"/>
              </a:spcBef>
              <a:buClr>
                <a:schemeClr val="accent1"/>
              </a:buClr>
              <a:buNone/>
            </a:pPr>
            <a:r>
              <a:rPr lang="en-US" sz="3200" dirty="0"/>
              <a:t>A document that specifies, ideally in a complete, precise and verifiable manner, the requirements, design, behavior, or other characteristics of a component or system, and, often, the procedures for determining whether these provisions have been satisfied. [IEEE] </a:t>
            </a:r>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1872629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917510" y="1690688"/>
            <a:ext cx="9999306" cy="4243581"/>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
        <p:nvSpPr>
          <p:cNvPr id="34" name="12-Point Star 33"/>
          <p:cNvSpPr/>
          <p:nvPr/>
        </p:nvSpPr>
        <p:spPr>
          <a:xfrm>
            <a:off x="1078304" y="1164560"/>
            <a:ext cx="3183147" cy="1345721"/>
          </a:xfrm>
          <a:prstGeom prst="star1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Actual Needs and Constraints</a:t>
            </a:r>
            <a:endParaRPr lang="en-US" dirty="0">
              <a:latin typeface="Candara" panose="020E0502030303020204" pitchFamily="34" charset="0"/>
            </a:endParaRPr>
          </a:p>
        </p:txBody>
      </p:sp>
      <p:sp>
        <p:nvSpPr>
          <p:cNvPr id="35" name="Rectangle 34"/>
          <p:cNvSpPr/>
          <p:nvPr/>
        </p:nvSpPr>
        <p:spPr>
          <a:xfrm>
            <a:off x="3122765" y="2674187"/>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Specifications</a:t>
            </a:r>
            <a:endParaRPr lang="en-US" dirty="0">
              <a:latin typeface="Candara" panose="020E0502030303020204" pitchFamily="34" charset="0"/>
            </a:endParaRPr>
          </a:p>
        </p:txBody>
      </p:sp>
      <p:sp>
        <p:nvSpPr>
          <p:cNvPr id="36" name="Rectangle 35"/>
          <p:cNvSpPr/>
          <p:nvPr/>
        </p:nvSpPr>
        <p:spPr>
          <a:xfrm>
            <a:off x="3473572" y="3890511"/>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Subsystem Design/Specs</a:t>
            </a:r>
            <a:endParaRPr lang="en-US" dirty="0">
              <a:latin typeface="Candara" panose="020E0502030303020204" pitchFamily="34" charset="0"/>
            </a:endParaRPr>
          </a:p>
        </p:txBody>
      </p:sp>
      <p:sp>
        <p:nvSpPr>
          <p:cNvPr id="37" name="Rectangle 36"/>
          <p:cNvSpPr/>
          <p:nvPr/>
        </p:nvSpPr>
        <p:spPr>
          <a:xfrm>
            <a:off x="3942274" y="5106835"/>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Unit/Component Specs</a:t>
            </a:r>
            <a:endParaRPr lang="en-US" dirty="0">
              <a:latin typeface="Candara" panose="020E0502030303020204" pitchFamily="34" charset="0"/>
            </a:endParaRPr>
          </a:p>
        </p:txBody>
      </p:sp>
      <p:sp>
        <p:nvSpPr>
          <p:cNvPr id="38" name="Rectangle 37"/>
          <p:cNvSpPr/>
          <p:nvPr/>
        </p:nvSpPr>
        <p:spPr>
          <a:xfrm>
            <a:off x="7648757" y="3890510"/>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Subsystem</a:t>
            </a:r>
            <a:endParaRPr lang="en-US" sz="1700" dirty="0">
              <a:latin typeface="Candara" panose="020E0502030303020204" pitchFamily="34" charset="0"/>
            </a:endParaRPr>
          </a:p>
        </p:txBody>
      </p:sp>
      <p:sp>
        <p:nvSpPr>
          <p:cNvPr id="39" name="Rectangle 38"/>
          <p:cNvSpPr/>
          <p:nvPr/>
        </p:nvSpPr>
        <p:spPr>
          <a:xfrm>
            <a:off x="7180055" y="510683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Unit/Components</a:t>
            </a:r>
            <a:endParaRPr lang="en-US" sz="1700" dirty="0">
              <a:latin typeface="Candara" panose="020E0502030303020204" pitchFamily="34" charset="0"/>
            </a:endParaRPr>
          </a:p>
        </p:txBody>
      </p:sp>
      <p:sp>
        <p:nvSpPr>
          <p:cNvPr id="40" name="Rectangle 39"/>
          <p:cNvSpPr/>
          <p:nvPr/>
        </p:nvSpPr>
        <p:spPr>
          <a:xfrm>
            <a:off x="8284235" y="2674186"/>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System Integration</a:t>
            </a:r>
            <a:endParaRPr lang="en-US" sz="1700" dirty="0">
              <a:latin typeface="Candara" panose="020E0502030303020204" pitchFamily="34" charset="0"/>
            </a:endParaRPr>
          </a:p>
        </p:txBody>
      </p:sp>
      <p:sp>
        <p:nvSpPr>
          <p:cNvPr id="41" name="Rectangle 40"/>
          <p:cNvSpPr/>
          <p:nvPr/>
        </p:nvSpPr>
        <p:spPr>
          <a:xfrm>
            <a:off x="8284235" y="147942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Delivered Package</a:t>
            </a:r>
            <a:endParaRPr lang="en-US" sz="1700" dirty="0">
              <a:latin typeface="Candara" panose="020E0502030303020204" pitchFamily="34" charset="0"/>
            </a:endParaRPr>
          </a:p>
        </p:txBody>
      </p:sp>
      <p:sp>
        <p:nvSpPr>
          <p:cNvPr id="42" name="Right Arrow 41"/>
          <p:cNvSpPr/>
          <p:nvPr/>
        </p:nvSpPr>
        <p:spPr>
          <a:xfrm flipH="1">
            <a:off x="4314647" y="1543044"/>
            <a:ext cx="3916391" cy="851859"/>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User Acceptance (Alpha, Beta Tests)</a:t>
            </a:r>
            <a:endParaRPr lang="en-US" dirty="0">
              <a:latin typeface="Candara" panose="020E0502030303020204" pitchFamily="34" charset="0"/>
            </a:endParaRPr>
          </a:p>
        </p:txBody>
      </p:sp>
      <p:sp>
        <p:nvSpPr>
          <p:cNvPr id="43" name="Right Arrow 42"/>
          <p:cNvSpPr/>
          <p:nvPr/>
        </p:nvSpPr>
        <p:spPr>
          <a:xfrm flipH="1">
            <a:off x="2018583" y="5353762"/>
            <a:ext cx="1923690"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4" name="Right Arrow 43"/>
          <p:cNvSpPr/>
          <p:nvPr/>
        </p:nvSpPr>
        <p:spPr>
          <a:xfrm flipH="1">
            <a:off x="2018582" y="4098077"/>
            <a:ext cx="1454989"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5" name="Right Arrow 44"/>
          <p:cNvSpPr/>
          <p:nvPr/>
        </p:nvSpPr>
        <p:spPr>
          <a:xfrm flipH="1">
            <a:off x="2018581" y="2881755"/>
            <a:ext cx="1104183"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6" name="Right Arrow 45"/>
          <p:cNvSpPr/>
          <p:nvPr/>
        </p:nvSpPr>
        <p:spPr>
          <a:xfrm rot="5400000" flipH="1">
            <a:off x="2330" y="4191893"/>
            <a:ext cx="3919635"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7" name="Right Arrow 46"/>
          <p:cNvSpPr/>
          <p:nvPr/>
        </p:nvSpPr>
        <p:spPr>
          <a:xfrm flipH="1">
            <a:off x="2018581" y="6056818"/>
            <a:ext cx="786441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8" name="Right Arrow 47"/>
          <p:cNvSpPr/>
          <p:nvPr/>
        </p:nvSpPr>
        <p:spPr>
          <a:xfrm rot="16200000" flipH="1">
            <a:off x="8667213" y="5262649"/>
            <a:ext cx="1415812"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9" name="Right Arrow 48"/>
          <p:cNvSpPr/>
          <p:nvPr/>
        </p:nvSpPr>
        <p:spPr>
          <a:xfrm rot="16200000" flipH="1">
            <a:off x="8405450" y="4655833"/>
            <a:ext cx="262944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50" name="Right Arrow 49"/>
          <p:cNvSpPr/>
          <p:nvPr/>
        </p:nvSpPr>
        <p:spPr>
          <a:xfrm rot="10800000" flipH="1" flipV="1">
            <a:off x="10274063" y="3709355"/>
            <a:ext cx="1420485" cy="492784"/>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Validation</a:t>
            </a:r>
            <a:endParaRPr lang="en-US" dirty="0">
              <a:latin typeface="Candara" panose="020E0502030303020204" pitchFamily="34" charset="0"/>
            </a:endParaRPr>
          </a:p>
        </p:txBody>
      </p:sp>
      <p:sp>
        <p:nvSpPr>
          <p:cNvPr id="51" name="Right Arrow 50"/>
          <p:cNvSpPr/>
          <p:nvPr/>
        </p:nvSpPr>
        <p:spPr>
          <a:xfrm rot="10800000" flipH="1" flipV="1">
            <a:off x="10274063" y="4311041"/>
            <a:ext cx="1420485"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Verification</a:t>
            </a:r>
            <a:endParaRPr lang="en-US" dirty="0">
              <a:latin typeface="Candara" panose="020E0502030303020204" pitchFamily="34" charset="0"/>
            </a:endParaRPr>
          </a:p>
        </p:txBody>
      </p:sp>
      <p:sp>
        <p:nvSpPr>
          <p:cNvPr id="52" name="Right Arrow 51"/>
          <p:cNvSpPr/>
          <p:nvPr/>
        </p:nvSpPr>
        <p:spPr>
          <a:xfrm rot="10800000" flipV="1">
            <a:off x="5011950" y="2877985"/>
            <a:ext cx="3272284"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Test</a:t>
            </a:r>
            <a:endParaRPr lang="en-US" dirty="0">
              <a:latin typeface="Candara" panose="020E0502030303020204" pitchFamily="34" charset="0"/>
            </a:endParaRPr>
          </a:p>
        </p:txBody>
      </p:sp>
      <p:sp>
        <p:nvSpPr>
          <p:cNvPr id="53" name="Right Arrow 52"/>
          <p:cNvSpPr/>
          <p:nvPr/>
        </p:nvSpPr>
        <p:spPr>
          <a:xfrm rot="10800000" flipV="1">
            <a:off x="5382159" y="4118573"/>
            <a:ext cx="2263717"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Integration Test</a:t>
            </a:r>
            <a:endParaRPr lang="en-US" dirty="0">
              <a:latin typeface="Candara" panose="020E0502030303020204" pitchFamily="34" charset="0"/>
            </a:endParaRPr>
          </a:p>
        </p:txBody>
      </p:sp>
      <p:sp>
        <p:nvSpPr>
          <p:cNvPr id="54" name="Right Arrow 53"/>
          <p:cNvSpPr/>
          <p:nvPr/>
        </p:nvSpPr>
        <p:spPr>
          <a:xfrm rot="10800000" flipV="1">
            <a:off x="5850861" y="5345138"/>
            <a:ext cx="1309790"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 Test</a:t>
            </a:r>
            <a:endParaRPr lang="en-US" dirty="0">
              <a:latin typeface="Candara" panose="020E0502030303020204" pitchFamily="34" charset="0"/>
            </a:endParaRPr>
          </a:p>
        </p:txBody>
      </p:sp>
      <p:sp>
        <p:nvSpPr>
          <p:cNvPr id="55" name="TextBox 54"/>
          <p:cNvSpPr txBox="1"/>
          <p:nvPr/>
        </p:nvSpPr>
        <p:spPr>
          <a:xfrm>
            <a:off x="4770408" y="6251451"/>
            <a:ext cx="4157932" cy="338554"/>
          </a:xfrm>
          <a:prstGeom prst="rect">
            <a:avLst/>
          </a:prstGeom>
          <a:noFill/>
        </p:spPr>
        <p:txBody>
          <a:bodyPr wrap="square" rtlCol="0">
            <a:spAutoFit/>
          </a:bodyPr>
          <a:lstStyle/>
          <a:p>
            <a:r>
              <a:rPr lang="en-US" sz="1600" dirty="0" smtClean="0">
                <a:latin typeface="Candara" panose="020E0502030303020204" pitchFamily="34" charset="0"/>
              </a:rPr>
              <a:t>User Review of External Behavior</a:t>
            </a:r>
            <a:endParaRPr lang="en-US" sz="1600" dirty="0">
              <a:latin typeface="Candara" panose="020E0502030303020204" pitchFamily="34" charset="0"/>
            </a:endParaRPr>
          </a:p>
        </p:txBody>
      </p:sp>
      <p:sp>
        <p:nvSpPr>
          <p:cNvPr id="56" name="Bent-Up Arrow 55"/>
          <p:cNvSpPr/>
          <p:nvPr/>
        </p:nvSpPr>
        <p:spPr>
          <a:xfrm rot="16200000">
            <a:off x="5314415" y="4693304"/>
            <a:ext cx="463134" cy="363925"/>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p:cNvSpPr txBox="1"/>
          <p:nvPr/>
        </p:nvSpPr>
        <p:spPr>
          <a:xfrm>
            <a:off x="5656053" y="4735376"/>
            <a:ext cx="4157932"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58" name="Bent-Up Arrow 57"/>
          <p:cNvSpPr/>
          <p:nvPr/>
        </p:nvSpPr>
        <p:spPr>
          <a:xfrm rot="16200000">
            <a:off x="4908219" y="3474499"/>
            <a:ext cx="511101" cy="303639"/>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5243697" y="3510412"/>
            <a:ext cx="1778205"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60" name="TextBox 59"/>
          <p:cNvSpPr txBox="1"/>
          <p:nvPr/>
        </p:nvSpPr>
        <p:spPr>
          <a:xfrm>
            <a:off x="2235956" y="2634829"/>
            <a:ext cx="1778205" cy="338554"/>
          </a:xfrm>
          <a:prstGeom prst="rect">
            <a:avLst/>
          </a:prstGeom>
          <a:noFill/>
        </p:spPr>
        <p:txBody>
          <a:bodyPr wrap="square" rtlCol="0">
            <a:spAutoFit/>
          </a:bodyPr>
          <a:lstStyle/>
          <a:p>
            <a:r>
              <a:rPr lang="en-US" sz="1600" dirty="0" smtClean="0">
                <a:latin typeface="Candara" panose="020E0502030303020204" pitchFamily="34" charset="0"/>
              </a:rPr>
              <a:t>Review</a:t>
            </a:r>
            <a:endParaRPr lang="en-US" sz="1600" dirty="0">
              <a:latin typeface="Candara" panose="020E0502030303020204" pitchFamily="34" charset="0"/>
            </a:endParaRPr>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sz="4400" dirty="0"/>
              <a:t>Artifacts to Facilitate Software Testing</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7042152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Scaffolding </a:t>
            </a:r>
            <a:endParaRPr lang="en-US" dirty="0"/>
          </a:p>
        </p:txBody>
      </p:sp>
      <p:sp>
        <p:nvSpPr>
          <p:cNvPr id="86021" name="Content Placeholder 2"/>
          <p:cNvSpPr>
            <a:spLocks noGrp="1"/>
          </p:cNvSpPr>
          <p:nvPr>
            <p:ph idx="1"/>
          </p:nvPr>
        </p:nvSpPr>
        <p:spPr/>
        <p:txBody>
          <a:bodyPr/>
          <a:lstStyle/>
          <a:p>
            <a:pPr marL="393700" indent="-285750"/>
            <a:r>
              <a:rPr lang="en-US" sz="3200" dirty="0"/>
              <a:t>Additional code needed to execute a unit or subsystems in isolation for the purpose of testing.</a:t>
            </a:r>
          </a:p>
          <a:p>
            <a:pPr marL="742950" lvl="1" indent="-285750"/>
            <a:r>
              <a:rPr lang="en-US" sz="2800" dirty="0"/>
              <a:t>e.g., test drivers, stubs </a:t>
            </a:r>
          </a:p>
          <a:p>
            <a:pPr marL="393700" indent="-285750"/>
            <a:r>
              <a:rPr lang="en-US" sz="3200" dirty="0"/>
              <a:t>Not useful in production code</a:t>
            </a:r>
          </a:p>
          <a:p>
            <a:pPr marL="742950" lvl="1" indent="-285750"/>
            <a:r>
              <a:rPr lang="en-US" sz="2800" dirty="0"/>
              <a:t>Needs to be removed. </a:t>
            </a: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5935514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itle 1"/>
          <p:cNvSpPr>
            <a:spLocks noGrp="1"/>
          </p:cNvSpPr>
          <p:nvPr>
            <p:ph type="title"/>
          </p:nvPr>
        </p:nvSpPr>
        <p:spPr/>
        <p:txBody>
          <a:bodyPr/>
          <a:lstStyle/>
          <a:p>
            <a:r>
              <a:rPr lang="en-US" dirty="0"/>
              <a:t>Test </a:t>
            </a:r>
            <a:r>
              <a:rPr lang="en-US" dirty="0" smtClean="0"/>
              <a:t>Oracles </a:t>
            </a:r>
            <a:endParaRPr lang="en-US" b="1" dirty="0"/>
          </a:p>
        </p:txBody>
      </p:sp>
      <p:sp>
        <p:nvSpPr>
          <p:cNvPr id="86021" name="Content Placeholder 2"/>
          <p:cNvSpPr>
            <a:spLocks noGrp="1"/>
          </p:cNvSpPr>
          <p:nvPr>
            <p:ph idx="1"/>
          </p:nvPr>
        </p:nvSpPr>
        <p:spPr>
          <a:xfrm>
            <a:off x="838200" y="1690688"/>
            <a:ext cx="6169090" cy="4206259"/>
          </a:xfrm>
        </p:spPr>
        <p:txBody>
          <a:bodyPr/>
          <a:lstStyle/>
          <a:p>
            <a:pPr marL="393700" indent="-285750"/>
            <a:r>
              <a:rPr lang="en-US" sz="3200" dirty="0"/>
              <a:t>A program to check the results of executing the code and signal discrepancies between the actual and expected outputs. </a:t>
            </a:r>
          </a:p>
          <a:p>
            <a:pPr marL="393700" indent="-285750"/>
            <a:r>
              <a:rPr lang="en-US" sz="3200" dirty="0"/>
              <a:t>e.g., using assertions based on the specifications</a:t>
            </a:r>
          </a:p>
          <a:p>
            <a:pPr marL="793750" lvl="1"/>
            <a:r>
              <a:rPr lang="en-US" sz="2800" dirty="0"/>
              <a:t>Example: JUnit</a:t>
            </a:r>
          </a:p>
        </p:txBody>
      </p:sp>
      <p:pic>
        <p:nvPicPr>
          <p:cNvPr id="2" name="Picture 1" descr="Pythia Aegeus Themis Delphi[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502" y="1874044"/>
            <a:ext cx="2805628" cy="2438400"/>
          </a:xfrm>
          <a:prstGeom prst="rect">
            <a:avLst/>
          </a:prstGeom>
        </p:spPr>
      </p:pic>
      <p:sp>
        <p:nvSpPr>
          <p:cNvPr id="3" name="TextBox 2"/>
          <p:cNvSpPr txBox="1"/>
          <p:nvPr/>
        </p:nvSpPr>
        <p:spPr>
          <a:xfrm>
            <a:off x="8153400" y="4312444"/>
            <a:ext cx="2407831" cy="400110"/>
          </a:xfrm>
          <a:prstGeom prst="rect">
            <a:avLst/>
          </a:prstGeom>
          <a:noFill/>
        </p:spPr>
        <p:txBody>
          <a:bodyPr wrap="none" rtlCol="0">
            <a:spAutoFit/>
          </a:bodyPr>
          <a:lstStyle/>
          <a:p>
            <a:r>
              <a:rPr lang="en-US" sz="2000" dirty="0">
                <a:latin typeface="Garamond"/>
                <a:cs typeface="Garamond"/>
              </a:rPr>
              <a:t>The Oracle of Delphi</a:t>
            </a: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28633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test</a:t>
            </a:r>
          </a:p>
          <a:p>
            <a:pPr eaLnBrk="1" hangingPunct="1">
              <a:lnSpc>
                <a:spcPct val="90000"/>
              </a:lnSpc>
            </a:pPr>
            <a:r>
              <a:rPr lang="en-US" sz="3200" dirty="0"/>
              <a:t>Test scaffoldings and oracles</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4406</Words>
  <Application>Microsoft Office PowerPoint</Application>
  <PresentationFormat>Widescreen</PresentationFormat>
  <Paragraphs>659</Paragraphs>
  <Slides>84</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84</vt:i4>
      </vt:variant>
    </vt:vector>
  </HeadingPairs>
  <TitlesOfParts>
    <vt:vector size="99"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Software Quality</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Software Specification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Artifacts to Facilitate Software Testing</vt:lpstr>
      <vt:lpstr>Test Scaffolding </vt:lpstr>
      <vt:lpstr>Test Oracles </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11</cp:revision>
  <dcterms:created xsi:type="dcterms:W3CDTF">2021-10-12T10:09:12Z</dcterms:created>
  <dcterms:modified xsi:type="dcterms:W3CDTF">2022-01-26T05:29:56Z</dcterms:modified>
</cp:coreProperties>
</file>