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49"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1" r:id="rId77"/>
    <p:sldId id="332" r:id="rId78"/>
    <p:sldId id="333" r:id="rId79"/>
    <p:sldId id="334" r:id="rId80"/>
    <p:sldId id="335" r:id="rId81"/>
    <p:sldId id="336" r:id="rId82"/>
    <p:sldId id="337" r:id="rId83"/>
    <p:sldId id="339" r:id="rId84"/>
    <p:sldId id="340" r:id="rId85"/>
    <p:sldId id="341" r:id="rId86"/>
    <p:sldId id="342" r:id="rId87"/>
    <p:sldId id="343" r:id="rId88"/>
    <p:sldId id="344" r:id="rId89"/>
    <p:sldId id="345" r:id="rId90"/>
    <p:sldId id="346" r:id="rId91"/>
    <p:sldId id="347" r:id="rId92"/>
    <p:sldId id="348"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1E140-AD19-4619-BC2B-3AF0ED914E93}" type="datetimeFigureOut">
              <a:rPr lang="en-US" smtClean="0"/>
              <a:t>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5B76C-3B33-4633-8802-CB98E49BB074}" type="slidenum">
              <a:rPr lang="en-US" smtClean="0"/>
              <a:t>‹#›</a:t>
            </a:fld>
            <a:endParaRPr lang="en-US"/>
          </a:p>
        </p:txBody>
      </p:sp>
    </p:spTree>
    <p:extLst>
      <p:ext uri="{BB962C8B-B14F-4D97-AF65-F5344CB8AC3E}">
        <p14:creationId xmlns:p14="http://schemas.microsoft.com/office/powerpoint/2010/main" val="344960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57666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22009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74566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19058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97485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324018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3029074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89319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388010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143615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93</a:t>
            </a:r>
            <a:endParaRPr lang="en-US" dirty="0"/>
          </a:p>
        </p:txBody>
      </p:sp>
    </p:spTree>
    <p:extLst>
      <p:ext uri="{BB962C8B-B14F-4D97-AF65-F5344CB8AC3E}">
        <p14:creationId xmlns:p14="http://schemas.microsoft.com/office/powerpoint/2010/main" val="30983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4/10/2022</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1168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a:t>
            </a:r>
            <a:r>
              <a:rPr lang="en-US" dirty="0" smtClean="0">
                <a:latin typeface="Calibri" charset="0"/>
              </a:rPr>
              <a:t>basic </a:t>
            </a:r>
            <a:r>
              <a:rPr lang="en-US" dirty="0">
                <a:latin typeface="Calibri" charset="0"/>
              </a:rPr>
              <a:t>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93</a:t>
            </a:r>
            <a:endParaRPr lang="en-US" dirty="0"/>
          </a:p>
        </p:txBody>
      </p:sp>
    </p:spTree>
    <p:extLst>
      <p:ext uri="{BB962C8B-B14F-4D97-AF65-F5344CB8AC3E}">
        <p14:creationId xmlns:p14="http://schemas.microsoft.com/office/powerpoint/2010/main" val="382106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5716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390631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406777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93</a:t>
            </a:r>
            <a:endParaRPr lang="en-US" dirty="0"/>
          </a:p>
        </p:txBody>
      </p:sp>
    </p:spTree>
    <p:extLst>
      <p:ext uri="{BB962C8B-B14F-4D97-AF65-F5344CB8AC3E}">
        <p14:creationId xmlns:p14="http://schemas.microsoft.com/office/powerpoint/2010/main" val="103833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42</a:t>
            </a:fld>
            <a:r>
              <a:rPr lang="en-US" smtClean="0"/>
              <a:t> of 93</a:t>
            </a:r>
            <a:endParaRPr lang="en-US" dirty="0"/>
          </a:p>
        </p:txBody>
      </p:sp>
    </p:spTree>
    <p:extLst>
      <p:ext uri="{BB962C8B-B14F-4D97-AF65-F5344CB8AC3E}">
        <p14:creationId xmlns:p14="http://schemas.microsoft.com/office/powerpoint/2010/main" val="328723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43</a:t>
            </a:fld>
            <a:r>
              <a:rPr lang="en-US" smtClean="0"/>
              <a:t> of 93</a:t>
            </a:r>
            <a:endParaRPr lang="en-US" dirty="0"/>
          </a:p>
        </p:txBody>
      </p:sp>
    </p:spTree>
    <p:extLst>
      <p:ext uri="{BB962C8B-B14F-4D97-AF65-F5344CB8AC3E}">
        <p14:creationId xmlns:p14="http://schemas.microsoft.com/office/powerpoint/2010/main" val="353459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44</a:t>
            </a:fld>
            <a:r>
              <a:rPr lang="en-US" smtClean="0"/>
              <a:t> of 93</a:t>
            </a:r>
            <a:endParaRPr lang="en-US" dirty="0"/>
          </a:p>
        </p:txBody>
      </p:sp>
    </p:spTree>
    <p:extLst>
      <p:ext uri="{BB962C8B-B14F-4D97-AF65-F5344CB8AC3E}">
        <p14:creationId xmlns:p14="http://schemas.microsoft.com/office/powerpoint/2010/main" val="35395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3505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46</a:t>
            </a:fld>
            <a:r>
              <a:rPr lang="en-US" dirty="0" smtClean="0"/>
              <a:t> of 93</a:t>
            </a:r>
            <a:endParaRPr lang="en-US" dirty="0"/>
          </a:p>
        </p:txBody>
      </p:sp>
    </p:spTree>
    <p:extLst>
      <p:ext uri="{BB962C8B-B14F-4D97-AF65-F5344CB8AC3E}">
        <p14:creationId xmlns:p14="http://schemas.microsoft.com/office/powerpoint/2010/main" val="34329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952033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93</a:t>
            </a:r>
            <a:endParaRPr lang="en-US" dirty="0"/>
          </a:p>
        </p:txBody>
      </p:sp>
    </p:spTree>
    <p:extLst>
      <p:ext uri="{BB962C8B-B14F-4D97-AF65-F5344CB8AC3E}">
        <p14:creationId xmlns:p14="http://schemas.microsoft.com/office/powerpoint/2010/main" val="413424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103</a:t>
            </a:r>
            <a:endParaRPr lang="en-US" dirty="0"/>
          </a:p>
        </p:txBody>
      </p:sp>
    </p:spTree>
    <p:extLst>
      <p:ext uri="{BB962C8B-B14F-4D97-AF65-F5344CB8AC3E}">
        <p14:creationId xmlns:p14="http://schemas.microsoft.com/office/powerpoint/2010/main" val="6410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50</a:t>
            </a:fld>
            <a:r>
              <a:rPr lang="en-US" dirty="0" smtClean="0"/>
              <a:t> of 103</a:t>
            </a:r>
            <a:endParaRPr lang="en-US" dirty="0"/>
          </a:p>
        </p:txBody>
      </p:sp>
    </p:spTree>
    <p:extLst>
      <p:ext uri="{BB962C8B-B14F-4D97-AF65-F5344CB8AC3E}">
        <p14:creationId xmlns:p14="http://schemas.microsoft.com/office/powerpoint/2010/main" val="3867590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625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103</a:t>
            </a:r>
            <a:endParaRPr lang="en-US" dirty="0"/>
          </a:p>
        </p:txBody>
      </p:sp>
    </p:spTree>
    <p:extLst>
      <p:ext uri="{BB962C8B-B14F-4D97-AF65-F5344CB8AC3E}">
        <p14:creationId xmlns:p14="http://schemas.microsoft.com/office/powerpoint/2010/main" val="328890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103</a:t>
            </a:r>
            <a:endParaRPr lang="en-US" dirty="0"/>
          </a:p>
        </p:txBody>
      </p:sp>
    </p:spTree>
    <p:extLst>
      <p:ext uri="{BB962C8B-B14F-4D97-AF65-F5344CB8AC3E}">
        <p14:creationId xmlns:p14="http://schemas.microsoft.com/office/powerpoint/2010/main" val="406139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103</a:t>
            </a:r>
            <a:endParaRPr lang="en-US" dirty="0"/>
          </a:p>
        </p:txBody>
      </p:sp>
    </p:spTree>
    <p:extLst>
      <p:ext uri="{BB962C8B-B14F-4D97-AF65-F5344CB8AC3E}">
        <p14:creationId xmlns:p14="http://schemas.microsoft.com/office/powerpoint/2010/main" val="5551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103</a:t>
            </a:r>
            <a:endParaRPr lang="en-US" dirty="0"/>
          </a:p>
        </p:txBody>
      </p:sp>
    </p:spTree>
    <p:extLst>
      <p:ext uri="{BB962C8B-B14F-4D97-AF65-F5344CB8AC3E}">
        <p14:creationId xmlns:p14="http://schemas.microsoft.com/office/powerpoint/2010/main" val="101136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103</a:t>
            </a:r>
            <a:endParaRPr lang="en-US" dirty="0"/>
          </a:p>
        </p:txBody>
      </p:sp>
    </p:spTree>
    <p:extLst>
      <p:ext uri="{BB962C8B-B14F-4D97-AF65-F5344CB8AC3E}">
        <p14:creationId xmlns:p14="http://schemas.microsoft.com/office/powerpoint/2010/main" val="341651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103</a:t>
            </a:r>
            <a:endParaRPr lang="en-US" dirty="0"/>
          </a:p>
        </p:txBody>
      </p:sp>
    </p:spTree>
    <p:extLst>
      <p:ext uri="{BB962C8B-B14F-4D97-AF65-F5344CB8AC3E}">
        <p14:creationId xmlns:p14="http://schemas.microsoft.com/office/powerpoint/2010/main" val="2273895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198613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2578325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96661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164512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23043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2573130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2139540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83622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103</a:t>
            </a:r>
            <a:endParaRPr lang="en-US" dirty="0"/>
          </a:p>
        </p:txBody>
      </p:sp>
    </p:spTree>
    <p:extLst>
      <p:ext uri="{BB962C8B-B14F-4D97-AF65-F5344CB8AC3E}">
        <p14:creationId xmlns:p14="http://schemas.microsoft.com/office/powerpoint/2010/main" val="15368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20170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876261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167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76110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287600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103</a:t>
            </a:r>
            <a:endParaRPr lang="en-US" dirty="0"/>
          </a:p>
        </p:txBody>
      </p:sp>
    </p:spTree>
    <p:extLst>
      <p:ext uri="{BB962C8B-B14F-4D97-AF65-F5344CB8AC3E}">
        <p14:creationId xmlns:p14="http://schemas.microsoft.com/office/powerpoint/2010/main" val="1201023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98195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2731287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583803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103</a:t>
            </a:r>
            <a:endParaRPr lang="en-US" dirty="0"/>
          </a:p>
        </p:txBody>
      </p:sp>
    </p:spTree>
    <p:extLst>
      <p:ext uri="{BB962C8B-B14F-4D97-AF65-F5344CB8AC3E}">
        <p14:creationId xmlns:p14="http://schemas.microsoft.com/office/powerpoint/2010/main" val="38840630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85</a:t>
            </a:fld>
            <a:r>
              <a:rPr lang="en-US" dirty="0" smtClean="0"/>
              <a:t> of 103</a:t>
            </a:r>
            <a:endParaRPr lang="en-US" dirty="0"/>
          </a:p>
        </p:txBody>
      </p:sp>
    </p:spTree>
    <p:extLst>
      <p:ext uri="{BB962C8B-B14F-4D97-AF65-F5344CB8AC3E}">
        <p14:creationId xmlns:p14="http://schemas.microsoft.com/office/powerpoint/2010/main" val="3020806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103</a:t>
            </a:r>
            <a:endParaRPr lang="en-US" dirty="0"/>
          </a:p>
        </p:txBody>
      </p:sp>
    </p:spTree>
    <p:extLst>
      <p:ext uri="{BB962C8B-B14F-4D97-AF65-F5344CB8AC3E}">
        <p14:creationId xmlns:p14="http://schemas.microsoft.com/office/powerpoint/2010/main" val="573180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103</a:t>
            </a:r>
            <a:endParaRPr lang="en-US" dirty="0"/>
          </a:p>
        </p:txBody>
      </p:sp>
    </p:spTree>
    <p:extLst>
      <p:ext uri="{BB962C8B-B14F-4D97-AF65-F5344CB8AC3E}">
        <p14:creationId xmlns:p14="http://schemas.microsoft.com/office/powerpoint/2010/main" val="2985581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103</a:t>
            </a:r>
            <a:endParaRPr lang="en-US" dirty="0"/>
          </a:p>
        </p:txBody>
      </p:sp>
    </p:spTree>
    <p:extLst>
      <p:ext uri="{BB962C8B-B14F-4D97-AF65-F5344CB8AC3E}">
        <p14:creationId xmlns:p14="http://schemas.microsoft.com/office/powerpoint/2010/main" val="9367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3505773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90</a:t>
            </a:fld>
            <a:r>
              <a:rPr lang="en-US" dirty="0" smtClean="0"/>
              <a:t> of 103</a:t>
            </a:r>
            <a:endParaRPr lang="en-US" dirty="0"/>
          </a:p>
        </p:txBody>
      </p:sp>
    </p:spTree>
    <p:extLst>
      <p:ext uri="{BB962C8B-B14F-4D97-AF65-F5344CB8AC3E}">
        <p14:creationId xmlns:p14="http://schemas.microsoft.com/office/powerpoint/2010/main" val="3664710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1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103</a:t>
            </a:r>
            <a:endParaRPr lang="en-US" dirty="0"/>
          </a:p>
        </p:txBody>
      </p:sp>
    </p:spTree>
    <p:extLst>
      <p:ext uri="{BB962C8B-B14F-4D97-AF65-F5344CB8AC3E}">
        <p14:creationId xmlns:p14="http://schemas.microsoft.com/office/powerpoint/2010/main" val="241821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2859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9805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400555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01A9-735B-4BFA-833A-5FED10B7A3C1}"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F88A-DEE1-4C93-B91B-89E7122E9089}"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8EFC-369E-4F35-A152-C0DD637D26F0}"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9871373-3876-4885-B005-A749414AEE89}" type="datetime1">
              <a:rPr lang="en-US" smtClean="0"/>
              <a:t>4/10/2022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89471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9D3AA-81F8-4E84-A457-6AD61F7830E3}" type="datetime1">
              <a:rPr lang="en-US" smtClean="0"/>
              <a:t>4/10/2022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B01503-49DB-49F2-B14F-0C75549AD4ED}"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A5AF2-66CA-41F8-81C0-497E730B3803}"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75236-61F8-429E-89E1-85AB57FC95CD}" type="datetime1">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50CD8-FD9F-4CB0-8475-8709D6CF8463}" type="datetime1">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4/10/2022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391D-C2B6-4849-A732-4BF8A667502E}" type="datetime1">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BE6B3-926C-4E32-A4ED-F947C9B28D3E}"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2E1DE-1A56-41B9-BBE5-06E99C1741EB}"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4F8D4-D8E9-4505-AD82-9480ED9B1536}" type="datetime1">
              <a:rPr lang="en-US" smtClean="0"/>
              <a:t>4/10/2022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Structural Testing </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560717" y="1535502"/>
            <a:ext cx="10420709" cy="2116655"/>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9057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21323" y="181221"/>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521323" y="1404086"/>
            <a:ext cx="9698621" cy="2183306"/>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832553" cy="19389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latin typeface="Candara" panose="020E0502030303020204" pitchFamily="34" charset="0"/>
              </a:rPr>
              <a:t>extends</a:t>
            </a:r>
            <a:r>
              <a:rPr lang="en-US" altLang="en-US" sz="1600" dirty="0">
                <a:latin typeface="Candara" panose="020E0502030303020204" pitchFamily="34" charset="0"/>
              </a:rPr>
              <a:t> relation </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{(A,B)} </a:t>
            </a:r>
          </a:p>
          <a:p>
            <a:pPr>
              <a:lnSpc>
                <a:spcPct val="90000"/>
              </a:lnSpc>
              <a:spcBef>
                <a:spcPct val="20000"/>
              </a:spcBef>
            </a:pPr>
            <a:endParaRPr lang="en-US" altLang="en-US" sz="1600" dirty="0">
              <a:latin typeface="Candara" panose="020E0502030303020204" pitchFamily="34" charset="0"/>
            </a:endParaRPr>
          </a:p>
          <a:p>
            <a:pPr>
              <a:lnSpc>
                <a:spcPct val="90000"/>
              </a:lnSpc>
              <a:spcBef>
                <a:spcPct val="20000"/>
              </a:spcBef>
            </a:pPr>
            <a:r>
              <a:rPr lang="en-US" altLang="en-US" sz="1600" i="1" dirty="0">
                <a:latin typeface="Candara" panose="020E0502030303020204" pitchFamily="34" charset="0"/>
              </a:rPr>
              <a:t>includes</a:t>
            </a:r>
            <a:r>
              <a:rPr lang="en-US" altLang="en-US" sz="1600" dirty="0">
                <a:latin typeface="Candara" panose="020E0502030303020204" pitchFamily="34" charset="0"/>
              </a:rPr>
              <a:t> relation</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0741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2301677723"/>
              </p:ext>
            </p:extLst>
          </p:nvPr>
        </p:nvGraphicFramePr>
        <p:xfrm>
          <a:off x="5163542" y="1443890"/>
          <a:ext cx="5181600" cy="4968875"/>
        </p:xfrm>
        <a:graphic>
          <a:graphicData uri="http://schemas.openxmlformats.org/presentationml/2006/ole">
            <mc:AlternateContent xmlns:mc="http://schemas.openxmlformats.org/markup-compatibility/2006">
              <mc:Choice xmlns:v="urn:schemas-microsoft-com:vml" Requires="v">
                <p:oleObj spid="_x0000_s1045"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42" y="1443890"/>
                        <a:ext cx="5181600" cy="496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421889" y="1682758"/>
            <a:ext cx="4495168" cy="42780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b" anchorCtr="1">
            <a:spAutoFit/>
          </a:bodyPr>
          <a:lstStyle/>
          <a:p>
            <a:r>
              <a:rPr lang="it-IT" altLang="en-US" sz="1600" b="1" dirty="0">
                <a:latin typeface="Arial Narrow" panose="020B0606020202030204" pitchFamily="34" charset="0"/>
              </a:rPr>
              <a:t>public static String collapseNewlines(String argStr)</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last = argStr.charAt(0);</a:t>
            </a:r>
          </a:p>
          <a:p>
            <a:r>
              <a:rPr lang="it-IT" altLang="en-US" sz="1600" b="1" dirty="0">
                <a:latin typeface="Arial Narrow" panose="020B0606020202030204" pitchFamily="34" charset="0"/>
              </a:rPr>
              <a:t>        StringBuffer argBuf = new StringBuffer();</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for (int cIdx = 0 ; cIdx &lt; argStr.length(); cIdx++)</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ch = argStr.charAt(cIdx);</a:t>
            </a:r>
          </a:p>
          <a:p>
            <a:r>
              <a:rPr lang="it-IT" altLang="en-US" sz="1600" b="1" dirty="0">
                <a:latin typeface="Arial Narrow" panose="020B0606020202030204" pitchFamily="34" charset="0"/>
              </a:rPr>
              <a:t>            if (ch != '\n' || last != '\n')</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argBuf.append(ch);</a:t>
            </a:r>
          </a:p>
          <a:p>
            <a:r>
              <a:rPr lang="it-IT" altLang="en-US" sz="1600" b="1" dirty="0">
                <a:latin typeface="Arial Narrow" panose="020B0606020202030204" pitchFamily="34" charset="0"/>
              </a:rPr>
              <a:t>                last = ch;</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return argBuf.toString();</a:t>
            </a:r>
          </a:p>
          <a:p>
            <a:r>
              <a:rPr lang="it-IT" altLang="en-US" sz="16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981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491706" y="1457864"/>
            <a:ext cx="10230928" cy="389914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704" y="3207252"/>
            <a:ext cx="4528979" cy="313316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3387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78842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7397278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r>
              <a:rPr lang="en-US" dirty="0" smtClean="0"/>
              <a:t>Structural Testing</a:t>
            </a:r>
            <a:endParaRPr lang="en-US" dirty="0"/>
          </a:p>
        </p:txBody>
      </p:sp>
      <p:sp>
        <p:nvSpPr>
          <p:cNvPr id="38917" name="Rectangle 3"/>
          <p:cNvSpPr>
            <a:spLocks noGrp="1"/>
          </p:cNvSpPr>
          <p:nvPr>
            <p:ph idx="1"/>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1108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7221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a:t>
            </a:r>
            <a:endParaRPr lang="en-US" dirty="0"/>
          </a:p>
        </p:txBody>
      </p:sp>
      <p:sp>
        <p:nvSpPr>
          <p:cNvPr id="3" name="Content Placeholder 2"/>
          <p:cNvSpPr>
            <a:spLocks noGrp="1"/>
          </p:cNvSpPr>
          <p:nvPr>
            <p:ph idx="1"/>
          </p:nvPr>
        </p:nvSpPr>
        <p:spPr/>
        <p:txBody>
          <a:bodyPr/>
          <a:lstStyle/>
          <a:p>
            <a:r>
              <a:rPr lang="en-US" dirty="0" smtClean="0"/>
              <a:t>Structural testing techniques serve two purposes:</a:t>
            </a:r>
          </a:p>
          <a:p>
            <a:pPr lvl="1"/>
            <a:r>
              <a:rPr lang="en-US" sz="2600" dirty="0" smtClean="0"/>
              <a:t>Test coverage measurement</a:t>
            </a:r>
          </a:p>
          <a:p>
            <a:pPr lvl="2"/>
            <a:r>
              <a:rPr lang="en-US" sz="2200" dirty="0" smtClean="0"/>
              <a:t>We can assess the amount of testing performed by tests derived from e.g. specification-based technique to asses coverage.</a:t>
            </a:r>
          </a:p>
          <a:p>
            <a:pPr lvl="1"/>
            <a:r>
              <a:rPr lang="en-US" sz="2600" dirty="0" smtClean="0"/>
              <a:t>Structural test case design</a:t>
            </a:r>
          </a:p>
          <a:p>
            <a:pPr lvl="2"/>
            <a:r>
              <a:rPr lang="en-US" sz="2200" dirty="0" smtClean="0"/>
              <a:t>We can generate additional test cases with the aim of increasing the test coverage.</a:t>
            </a:r>
            <a:endParaRPr lang="en-US" sz="22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293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𝐶𝑜𝑣𝑒𝑟𝑎𝑔𝑒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𝑒𝑥𝑐𝑒𝑟𝑐𝑖𝑠𝑒𝑑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100</m:t>
                    </m:r>
                  </m:oMath>
                </a14:m>
                <a:endParaRPr lang="en-US" b="0" dirty="0" smtClean="0"/>
              </a:p>
              <a:p>
                <a:endParaRPr lang="en-US" dirty="0" smtClean="0"/>
              </a:p>
              <a:p>
                <a:r>
                  <a:rPr lang="en-US" dirty="0" smtClean="0"/>
                  <a:t>A coverage item is whatever we have been able to count and see whether a test has exercised or used this item. </a:t>
                </a:r>
              </a:p>
              <a:p>
                <a:r>
                  <a:rPr lang="en-US" dirty="0" smtClean="0"/>
                  <a:t>NB! 100% coverage does not mean that 100% tested!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90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621102" y="1449238"/>
            <a:ext cx="10543722" cy="4713818"/>
          </a:xfrm>
        </p:spPr>
        <p:txBody>
          <a:bodyPr>
            <a:normAutofit/>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(Structural) 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smtClean="0"/>
              <a:t>Java </a:t>
            </a:r>
            <a:r>
              <a:rPr lang="en-US" dirty="0"/>
              <a:t>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2803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p:txBody>
          <a:bodyPr/>
          <a:lstStyle/>
          <a:p>
            <a:pPr marL="349885" indent="-337185">
              <a:lnSpc>
                <a:spcPct val="100000"/>
              </a:lnSpc>
              <a:spcBef>
                <a:spcPts val="325"/>
              </a:spcBef>
              <a:buFont typeface="Arial"/>
              <a:buChar char="•"/>
              <a:tabLst>
                <a:tab pos="349250" algn="l"/>
                <a:tab pos="349885" algn="l"/>
              </a:tabLst>
            </a:pPr>
            <a:r>
              <a:rPr lang="en-US" sz="2950" spc="85" dirty="0" smtClean="0">
                <a:cs typeface="Trebuchet MS"/>
              </a:rPr>
              <a:t>Idea</a:t>
            </a:r>
            <a:endParaRPr lang="en-US" sz="2950" dirty="0" smtClean="0">
              <a:cs typeface="Trebuchet MS"/>
            </a:endParaRPr>
          </a:p>
          <a:p>
            <a:pPr marL="742950" marR="12700" lvl="1" indent="-281305">
              <a:lnSpc>
                <a:spcPts val="2650"/>
              </a:lnSpc>
              <a:spcBef>
                <a:spcPts val="635"/>
              </a:spcBef>
              <a:buFont typeface="Arial"/>
              <a:buChar char="–"/>
              <a:tabLst>
                <a:tab pos="743585" algn="l"/>
              </a:tabLst>
            </a:pPr>
            <a:r>
              <a:rPr lang="en-US" sz="2550" spc="165" dirty="0" smtClean="0">
                <a:cs typeface="Trebuchet MS"/>
              </a:rPr>
              <a:t>Code </a:t>
            </a:r>
            <a:r>
              <a:rPr lang="en-US" sz="2550" spc="35" dirty="0" smtClean="0">
                <a:cs typeface="Trebuchet MS"/>
              </a:rPr>
              <a:t>that </a:t>
            </a:r>
            <a:r>
              <a:rPr lang="en-US" sz="2550" spc="175" dirty="0" smtClean="0">
                <a:cs typeface="Trebuchet MS"/>
              </a:rPr>
              <a:t>has </a:t>
            </a:r>
            <a:r>
              <a:rPr lang="en-US" sz="2550" spc="75" dirty="0" smtClean="0">
                <a:cs typeface="Trebuchet MS"/>
              </a:rPr>
              <a:t>never </a:t>
            </a:r>
            <a:r>
              <a:rPr lang="en-US" sz="2550" spc="105" dirty="0" smtClean="0">
                <a:cs typeface="Trebuchet MS"/>
              </a:rPr>
              <a:t>been </a:t>
            </a:r>
            <a:r>
              <a:rPr lang="en-US" sz="2550" spc="90" dirty="0" smtClean="0">
                <a:cs typeface="Trebuchet MS"/>
              </a:rPr>
              <a:t>executed </a:t>
            </a:r>
            <a:r>
              <a:rPr lang="en-US" sz="2550" spc="50" dirty="0" smtClean="0">
                <a:cs typeface="Trebuchet MS"/>
              </a:rPr>
              <a:t>likely</a:t>
            </a:r>
            <a:r>
              <a:rPr lang="en-US" sz="2550" spc="-390" dirty="0" smtClean="0">
                <a:cs typeface="Trebuchet MS"/>
              </a:rPr>
              <a:t> </a:t>
            </a:r>
            <a:r>
              <a:rPr lang="en-US" sz="2550" spc="175" dirty="0" smtClean="0">
                <a:cs typeface="Trebuchet MS"/>
              </a:rPr>
              <a:t>has </a:t>
            </a:r>
            <a:r>
              <a:rPr lang="en-US" sz="2550" spc="235" dirty="0" smtClean="0">
                <a:cs typeface="Trebuchet MS"/>
              </a:rPr>
              <a:t>bugs</a:t>
            </a:r>
            <a:endParaRPr lang="en-US" sz="2550" dirty="0" smtClean="0">
              <a:cs typeface="Trebuchet MS"/>
            </a:endParaRPr>
          </a:p>
          <a:p>
            <a:pPr marL="1136650" lvl="2" indent="-225425">
              <a:lnSpc>
                <a:spcPct val="100000"/>
              </a:lnSpc>
              <a:spcBef>
                <a:spcPts val="175"/>
              </a:spcBef>
              <a:buFont typeface="Arial"/>
              <a:buChar char="•"/>
              <a:tabLst>
                <a:tab pos="1136015" algn="l"/>
                <a:tab pos="1136650" algn="l"/>
                <a:tab pos="5930265" algn="l"/>
              </a:tabLst>
            </a:pPr>
            <a:r>
              <a:rPr lang="en-US" sz="2150" spc="85" dirty="0" smtClean="0">
                <a:cs typeface="Trebuchet MS"/>
              </a:rPr>
              <a:t>At </a:t>
            </a:r>
            <a:r>
              <a:rPr lang="en-US" sz="2150" spc="50" dirty="0" smtClean="0">
                <a:cs typeface="Trebuchet MS"/>
              </a:rPr>
              <a:t>least </a:t>
            </a:r>
            <a:r>
              <a:rPr lang="en-US" sz="2150" spc="45" dirty="0" smtClean="0">
                <a:cs typeface="Trebuchet MS"/>
              </a:rPr>
              <a:t>the </a:t>
            </a:r>
            <a:r>
              <a:rPr lang="en-US" sz="2150" spc="40" dirty="0" smtClean="0">
                <a:cs typeface="Trebuchet MS"/>
              </a:rPr>
              <a:t>test </a:t>
            </a:r>
            <a:r>
              <a:rPr lang="en-US" sz="2150" spc="75" dirty="0" smtClean="0">
                <a:cs typeface="Trebuchet MS"/>
              </a:rPr>
              <a:t>suite </a:t>
            </a:r>
            <a:r>
              <a:rPr lang="en-US" sz="2150" spc="120" dirty="0" smtClean="0">
                <a:cs typeface="Trebuchet MS"/>
              </a:rPr>
              <a:t>is</a:t>
            </a:r>
            <a:r>
              <a:rPr lang="en-US" sz="2150" spc="-10" dirty="0" smtClean="0">
                <a:cs typeface="Trebuchet MS"/>
              </a:rPr>
              <a:t> </a:t>
            </a:r>
            <a:r>
              <a:rPr lang="en-US" sz="2150" spc="30" dirty="0" smtClean="0">
                <a:cs typeface="Trebuchet MS"/>
              </a:rPr>
              <a:t>clearly</a:t>
            </a:r>
            <a:r>
              <a:rPr lang="en-US" sz="2150" spc="50" dirty="0" smtClean="0">
                <a:cs typeface="Trebuchet MS"/>
              </a:rPr>
              <a:t> </a:t>
            </a:r>
            <a:r>
              <a:rPr lang="en-US" sz="2150" spc="95" dirty="0" smtClean="0">
                <a:cs typeface="Trebuchet MS"/>
              </a:rPr>
              <a:t>not </a:t>
            </a:r>
            <a:r>
              <a:rPr lang="en-US" sz="2150" spc="75" dirty="0" smtClean="0">
                <a:cs typeface="Trebuchet MS"/>
              </a:rPr>
              <a:t>complete</a:t>
            </a:r>
            <a:endParaRPr lang="en-US" sz="2150" dirty="0" smtClean="0">
              <a:cs typeface="Trebuchet MS"/>
            </a:endParaRPr>
          </a:p>
          <a:p>
            <a:pPr lvl="2">
              <a:lnSpc>
                <a:spcPct val="100000"/>
              </a:lnSpc>
              <a:spcBef>
                <a:spcPts val="25"/>
              </a:spcBef>
              <a:buFont typeface="Arial"/>
              <a:buChar char="•"/>
            </a:pPr>
            <a:endParaRPr lang="en-US" sz="3250" dirty="0" smtClean="0">
              <a:cs typeface="Trebuchet MS"/>
            </a:endParaRPr>
          </a:p>
          <a:p>
            <a:pPr marL="349885" indent="-337185">
              <a:lnSpc>
                <a:spcPct val="100000"/>
              </a:lnSpc>
              <a:buFont typeface="Arial"/>
              <a:buChar char="•"/>
              <a:tabLst>
                <a:tab pos="349250" algn="l"/>
                <a:tab pos="349885" algn="l"/>
              </a:tabLst>
            </a:pPr>
            <a:r>
              <a:rPr lang="en-US" sz="2950" spc="170" dirty="0" smtClean="0">
                <a:cs typeface="Trebuchet MS"/>
              </a:rPr>
              <a:t>This </a:t>
            </a:r>
            <a:r>
              <a:rPr lang="en-US" sz="2950" spc="120" dirty="0" smtClean="0">
                <a:cs typeface="Trebuchet MS"/>
              </a:rPr>
              <a:t>leads </a:t>
            </a:r>
            <a:r>
              <a:rPr lang="en-US" sz="2950" spc="75" dirty="0" smtClean="0">
                <a:cs typeface="Trebuchet MS"/>
              </a:rPr>
              <a:t>to </a:t>
            </a:r>
            <a:r>
              <a:rPr lang="en-US" sz="2950" spc="55" dirty="0" smtClean="0">
                <a:cs typeface="Trebuchet MS"/>
              </a:rPr>
              <a:t>the </a:t>
            </a:r>
            <a:r>
              <a:rPr lang="en-US" sz="2950" spc="135" dirty="0" smtClean="0">
                <a:cs typeface="Trebuchet MS"/>
              </a:rPr>
              <a:t>notion </a:t>
            </a:r>
            <a:r>
              <a:rPr lang="en-US" sz="2950" spc="110" dirty="0" smtClean="0">
                <a:cs typeface="Trebuchet MS"/>
              </a:rPr>
              <a:t>of </a:t>
            </a:r>
            <a:r>
              <a:rPr lang="en-US" sz="2950" spc="125" dirty="0" smtClean="0">
                <a:cs typeface="Trebuchet MS"/>
              </a:rPr>
              <a:t>code</a:t>
            </a:r>
            <a:r>
              <a:rPr lang="en-US" sz="2950" spc="-365" dirty="0" smtClean="0">
                <a:cs typeface="Trebuchet MS"/>
              </a:rPr>
              <a:t> </a:t>
            </a:r>
            <a:r>
              <a:rPr lang="en-US" sz="2950" spc="110" dirty="0" smtClean="0">
                <a:cs typeface="Trebuchet MS"/>
              </a:rPr>
              <a:t>coverage</a:t>
            </a:r>
            <a:endParaRPr lang="en-US" sz="2950" dirty="0" smtClean="0">
              <a:cs typeface="Trebuchet MS"/>
            </a:endParaRPr>
          </a:p>
          <a:p>
            <a:pPr marL="742950" marR="1273175" lvl="1" indent="-281305">
              <a:lnSpc>
                <a:spcPts val="2650"/>
              </a:lnSpc>
              <a:spcBef>
                <a:spcPts val="635"/>
              </a:spcBef>
              <a:buFont typeface="Arial"/>
              <a:buChar char="–"/>
              <a:tabLst>
                <a:tab pos="743585" algn="l"/>
              </a:tabLst>
            </a:pPr>
            <a:r>
              <a:rPr lang="en-US" sz="2550" spc="110" dirty="0" smtClean="0">
                <a:cs typeface="Trebuchet MS"/>
              </a:rPr>
              <a:t>Divide </a:t>
            </a:r>
            <a:r>
              <a:rPr lang="en-US" sz="2550" spc="70" dirty="0" smtClean="0">
                <a:cs typeface="Trebuchet MS"/>
              </a:rPr>
              <a:t>a </a:t>
            </a:r>
            <a:r>
              <a:rPr lang="en-US" sz="2550" spc="160" dirty="0" smtClean="0">
                <a:cs typeface="Trebuchet MS"/>
              </a:rPr>
              <a:t>program </a:t>
            </a:r>
            <a:r>
              <a:rPr lang="en-US" sz="2550" spc="85" dirty="0" smtClean="0">
                <a:cs typeface="Trebuchet MS"/>
              </a:rPr>
              <a:t>into </a:t>
            </a:r>
            <a:r>
              <a:rPr lang="en-US" sz="2550" spc="90" dirty="0" smtClean="0">
                <a:cs typeface="Trebuchet MS"/>
              </a:rPr>
              <a:t>elements</a:t>
            </a:r>
            <a:r>
              <a:rPr lang="en-US" sz="2550" spc="-254" dirty="0" smtClean="0">
                <a:cs typeface="Trebuchet MS"/>
              </a:rPr>
              <a:t> </a:t>
            </a:r>
            <a:r>
              <a:rPr lang="en-US" sz="2550" spc="-25" dirty="0" smtClean="0">
                <a:cs typeface="Trebuchet MS"/>
              </a:rPr>
              <a:t>(e.g.,  </a:t>
            </a:r>
            <a:r>
              <a:rPr lang="en-US" sz="2550" spc="75" dirty="0" smtClean="0">
                <a:cs typeface="Trebuchet MS"/>
              </a:rPr>
              <a:t>statements)</a:t>
            </a:r>
            <a:endParaRPr lang="en-US" sz="2550" dirty="0" smtClean="0">
              <a:cs typeface="Trebuchet MS"/>
            </a:endParaRPr>
          </a:p>
          <a:p>
            <a:pPr marL="742950" lvl="1" indent="-281940">
              <a:lnSpc>
                <a:spcPct val="100000"/>
              </a:lnSpc>
              <a:spcBef>
                <a:spcPts val="265"/>
              </a:spcBef>
              <a:buFont typeface="Arial"/>
              <a:buChar char="–"/>
              <a:tabLst>
                <a:tab pos="743585" algn="l"/>
              </a:tabLst>
            </a:pPr>
            <a:r>
              <a:rPr lang="en-US" sz="2550" spc="95" dirty="0" smtClean="0">
                <a:cs typeface="Trebuchet MS"/>
              </a:rPr>
              <a:t>Define </a:t>
            </a:r>
            <a:r>
              <a:rPr lang="en-US" sz="2550" spc="50" dirty="0" smtClean="0">
                <a:cs typeface="Trebuchet MS"/>
              </a:rPr>
              <a:t>the </a:t>
            </a:r>
            <a:r>
              <a:rPr lang="en-US" sz="2550" spc="100" dirty="0" smtClean="0">
                <a:cs typeface="Trebuchet MS"/>
              </a:rPr>
              <a:t>coverage </a:t>
            </a:r>
            <a:r>
              <a:rPr lang="en-US" sz="2550" spc="95" dirty="0" smtClean="0">
                <a:cs typeface="Trebuchet MS"/>
              </a:rPr>
              <a:t>of </a:t>
            </a:r>
            <a:r>
              <a:rPr lang="en-US" sz="2550" spc="70" dirty="0" smtClean="0">
                <a:cs typeface="Trebuchet MS"/>
              </a:rPr>
              <a:t>a </a:t>
            </a:r>
            <a:r>
              <a:rPr lang="en-US" sz="2550" spc="45" dirty="0" smtClean="0">
                <a:cs typeface="Trebuchet MS"/>
              </a:rPr>
              <a:t>test </a:t>
            </a:r>
            <a:r>
              <a:rPr lang="en-US" sz="2550" spc="90" dirty="0" smtClean="0">
                <a:cs typeface="Trebuchet MS"/>
              </a:rPr>
              <a:t>suite </a:t>
            </a:r>
            <a:r>
              <a:rPr lang="en-US" sz="2550" spc="70" dirty="0" smtClean="0">
                <a:cs typeface="Trebuchet MS"/>
              </a:rPr>
              <a:t>to</a:t>
            </a:r>
            <a:r>
              <a:rPr lang="en-US" sz="2550" spc="-245" dirty="0" smtClean="0">
                <a:cs typeface="Trebuchet MS"/>
              </a:rPr>
              <a:t> </a:t>
            </a:r>
            <a:r>
              <a:rPr lang="en-US" sz="2550" spc="110" dirty="0" smtClean="0">
                <a:cs typeface="Trebuchet MS"/>
              </a:rPr>
              <a:t>be</a:t>
            </a:r>
            <a:endParaRPr lang="en-US" sz="2550" dirty="0" smtClean="0">
              <a:cs typeface="Trebuchet MS"/>
            </a:endParaRP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637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Graphs: The One  Slide Tutorial</a:t>
            </a:r>
            <a:endParaRPr lang="en-US" dirty="0"/>
          </a:p>
        </p:txBody>
      </p:sp>
      <p:sp>
        <p:nvSpPr>
          <p:cNvPr id="4" name="object 3"/>
          <p:cNvSpPr txBox="1"/>
          <p:nvPr/>
        </p:nvSpPr>
        <p:spPr>
          <a:xfrm>
            <a:off x="2545207" y="4574519"/>
            <a:ext cx="2795270" cy="1374140"/>
          </a:xfrm>
          <a:prstGeom prst="rect">
            <a:avLst/>
          </a:prstGeom>
        </p:spPr>
        <p:txBody>
          <a:bodyPr vert="horz" wrap="square" lIns="0" tIns="14604" rIns="0" bIns="0" rtlCol="0">
            <a:spAutoFit/>
          </a:bodyPr>
          <a:lstStyle/>
          <a:p>
            <a:pPr marL="109855" indent="-97790">
              <a:lnSpc>
                <a:spcPct val="100000"/>
              </a:lnSpc>
              <a:spcBef>
                <a:spcPts val="114"/>
              </a:spcBef>
              <a:buSzPct val="94871"/>
              <a:buChar char="•"/>
              <a:tabLst>
                <a:tab pos="110489" algn="l"/>
              </a:tabLst>
            </a:pPr>
            <a:r>
              <a:rPr sz="1950" spc="10" dirty="0">
                <a:latin typeface="Candara" panose="020E0502030303020204" pitchFamily="34" charset="0"/>
                <a:cs typeface="Comic Sans MS"/>
              </a:rPr>
              <a:t>A</a:t>
            </a:r>
            <a:r>
              <a:rPr sz="1950" spc="-5" dirty="0">
                <a:latin typeface="Candara" panose="020E0502030303020204" pitchFamily="34" charset="0"/>
                <a:cs typeface="Comic Sans MS"/>
              </a:rPr>
              <a:t> </a:t>
            </a:r>
            <a:r>
              <a:rPr sz="1950" dirty="0">
                <a:latin typeface="Candara" panose="020E0502030303020204" pitchFamily="34" charset="0"/>
                <a:cs typeface="Comic Sans MS"/>
              </a:rPr>
              <a:t>graph</a:t>
            </a:r>
          </a:p>
          <a:p>
            <a:pPr marL="109855" indent="-97790">
              <a:lnSpc>
                <a:spcPct val="100000"/>
              </a:lnSpc>
              <a:spcBef>
                <a:spcPts val="1789"/>
              </a:spcBef>
              <a:buSzPct val="94871"/>
              <a:buChar char="•"/>
              <a:tabLst>
                <a:tab pos="110489" algn="l"/>
              </a:tabLst>
            </a:pPr>
            <a:r>
              <a:rPr sz="1950" spc="5" dirty="0">
                <a:latin typeface="Candara" panose="020E0502030303020204" pitchFamily="34" charset="0"/>
                <a:cs typeface="Comic Sans MS"/>
              </a:rPr>
              <a:t>Nodes are </a:t>
            </a:r>
            <a:r>
              <a:rPr sz="1950" spc="5" dirty="0">
                <a:solidFill>
                  <a:srgbClr val="CD665F"/>
                </a:solidFill>
                <a:latin typeface="Candara" panose="020E0502030303020204" pitchFamily="34" charset="0"/>
                <a:cs typeface="Comic Sans MS"/>
              </a:rPr>
              <a:t>basic</a:t>
            </a:r>
            <a:r>
              <a:rPr sz="1950" spc="-50" dirty="0">
                <a:solidFill>
                  <a:srgbClr val="CD665F"/>
                </a:solidFill>
                <a:latin typeface="Candara" panose="020E0502030303020204" pitchFamily="34" charset="0"/>
                <a:cs typeface="Comic Sans MS"/>
              </a:rPr>
              <a:t> </a:t>
            </a:r>
            <a:r>
              <a:rPr sz="1950" spc="5" dirty="0">
                <a:solidFill>
                  <a:srgbClr val="CD665F"/>
                </a:solidFill>
                <a:latin typeface="Candara" panose="020E0502030303020204" pitchFamily="34" charset="0"/>
                <a:cs typeface="Comic Sans MS"/>
              </a:rPr>
              <a:t>blocks</a:t>
            </a:r>
            <a:endParaRPr sz="1950" dirty="0">
              <a:latin typeface="Candara" panose="020E0502030303020204" pitchFamily="34" charset="0"/>
              <a:cs typeface="Comic Sans MS"/>
            </a:endParaRPr>
          </a:p>
          <a:p>
            <a:pPr marL="633095" lvl="1" indent="-172085">
              <a:lnSpc>
                <a:spcPct val="100000"/>
              </a:lnSpc>
              <a:spcBef>
                <a:spcPts val="1789"/>
              </a:spcBef>
              <a:buChar char="•"/>
              <a:tabLst>
                <a:tab pos="633730" algn="l"/>
              </a:tabLst>
            </a:pPr>
            <a:r>
              <a:rPr sz="1950" spc="5" dirty="0">
                <a:latin typeface="Candara" panose="020E0502030303020204" pitchFamily="34" charset="0"/>
                <a:cs typeface="Comic Sans MS"/>
              </a:rPr>
              <a:t>statements</a:t>
            </a:r>
            <a:endParaRPr sz="1950" dirty="0">
              <a:latin typeface="Candara" panose="020E0502030303020204" pitchFamily="34" charset="0"/>
              <a:cs typeface="Comic Sans MS"/>
            </a:endParaRPr>
          </a:p>
        </p:txBody>
      </p:sp>
      <p:sp>
        <p:nvSpPr>
          <p:cNvPr id="5" name="object 4"/>
          <p:cNvSpPr txBox="1"/>
          <p:nvPr/>
        </p:nvSpPr>
        <p:spPr>
          <a:xfrm>
            <a:off x="2413506" y="6016612"/>
            <a:ext cx="6313805" cy="325120"/>
          </a:xfrm>
          <a:prstGeom prst="rect">
            <a:avLst/>
          </a:prstGeom>
        </p:spPr>
        <p:txBody>
          <a:bodyPr vert="horz" wrap="square" lIns="0" tIns="14604" rIns="0" bIns="0" rtlCol="0">
            <a:spAutoFit/>
          </a:bodyPr>
          <a:lstStyle/>
          <a:p>
            <a:pPr marL="183515" indent="-171450">
              <a:lnSpc>
                <a:spcPct val="100000"/>
              </a:lnSpc>
              <a:spcBef>
                <a:spcPts val="114"/>
              </a:spcBef>
              <a:buChar char="•"/>
              <a:tabLst>
                <a:tab pos="184150" algn="l"/>
              </a:tabLst>
            </a:pPr>
            <a:r>
              <a:rPr sz="1950" spc="5" dirty="0">
                <a:latin typeface="Candara" panose="020E0502030303020204" pitchFamily="34" charset="0"/>
                <a:cs typeface="Comic Sans MS"/>
              </a:rPr>
              <a:t>Edges are transfers of control between basic blocks</a:t>
            </a:r>
            <a:endParaRPr sz="1950" dirty="0">
              <a:latin typeface="Candara" panose="020E0502030303020204" pitchFamily="34" charset="0"/>
              <a:cs typeface="Comic Sans MS"/>
            </a:endParaRPr>
          </a:p>
        </p:txBody>
      </p:sp>
      <p:sp>
        <p:nvSpPr>
          <p:cNvPr id="6" name="object 5"/>
          <p:cNvSpPr/>
          <p:nvPr/>
        </p:nvSpPr>
        <p:spPr>
          <a:xfrm>
            <a:off x="7665591" y="1615058"/>
            <a:ext cx="1061720" cy="474980"/>
          </a:xfrm>
          <a:custGeom>
            <a:avLst/>
            <a:gdLst/>
            <a:ahLst/>
            <a:cxnLst/>
            <a:rect l="l" t="t" r="r" b="b"/>
            <a:pathLst>
              <a:path w="1061720" h="474980">
                <a:moveTo>
                  <a:pt x="0" y="0"/>
                </a:moveTo>
                <a:lnTo>
                  <a:pt x="1061507" y="0"/>
                </a:lnTo>
                <a:lnTo>
                  <a:pt x="1061507" y="474556"/>
                </a:lnTo>
                <a:lnTo>
                  <a:pt x="0" y="474556"/>
                </a:lnTo>
                <a:lnTo>
                  <a:pt x="0" y="0"/>
                </a:lnTo>
                <a:close/>
              </a:path>
            </a:pathLst>
          </a:custGeom>
          <a:ln w="18732">
            <a:solidFill>
              <a:srgbClr val="FF2600"/>
            </a:solidFill>
          </a:ln>
        </p:spPr>
        <p:txBody>
          <a:bodyPr wrap="square" lIns="0" tIns="0" rIns="0" bIns="0" rtlCol="0"/>
          <a:lstStyle/>
          <a:p>
            <a:endParaRPr/>
          </a:p>
        </p:txBody>
      </p:sp>
      <p:sp>
        <p:nvSpPr>
          <p:cNvPr id="7" name="object 6"/>
          <p:cNvSpPr txBox="1"/>
          <p:nvPr/>
        </p:nvSpPr>
        <p:spPr>
          <a:xfrm>
            <a:off x="7665591" y="1615058"/>
            <a:ext cx="1061720" cy="390492"/>
          </a:xfrm>
          <a:prstGeom prst="rect">
            <a:avLst/>
          </a:prstGeom>
          <a:ln w="18732">
            <a:no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X </a:t>
            </a:r>
            <a:r>
              <a:rPr sz="1950" dirty="0" smtClean="0">
                <a:solidFill>
                  <a:srgbClr val="CD665F"/>
                </a:solidFill>
                <a:latin typeface="Candara" panose="020E0502030303020204" pitchFamily="34" charset="0"/>
                <a:cs typeface="Comic Sans MS"/>
              </a:rPr>
              <a:t>=</a:t>
            </a:r>
            <a:r>
              <a:rPr sz="1950" spc="-3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sp>
        <p:nvSpPr>
          <p:cNvPr id="8" name="object 7"/>
          <p:cNvSpPr/>
          <p:nvPr/>
        </p:nvSpPr>
        <p:spPr>
          <a:xfrm>
            <a:off x="5567551" y="3372790"/>
            <a:ext cx="1736089" cy="428092"/>
          </a:xfrm>
          <a:custGeom>
            <a:avLst/>
            <a:gdLst/>
            <a:ahLst/>
            <a:cxnLst/>
            <a:rect l="l" t="t" r="r" b="b"/>
            <a:pathLst>
              <a:path w="1736089" h="474979">
                <a:moveTo>
                  <a:pt x="0" y="0"/>
                </a:moveTo>
                <a:lnTo>
                  <a:pt x="1735877" y="0"/>
                </a:lnTo>
                <a:lnTo>
                  <a:pt x="1735877" y="474556"/>
                </a:lnTo>
                <a:lnTo>
                  <a:pt x="0" y="474556"/>
                </a:lnTo>
                <a:lnTo>
                  <a:pt x="0" y="0"/>
                </a:lnTo>
                <a:close/>
              </a:path>
            </a:pathLst>
          </a:custGeom>
          <a:ln w="18732">
            <a:solidFill>
              <a:srgbClr val="FF2600"/>
            </a:solidFill>
          </a:ln>
        </p:spPr>
        <p:txBody>
          <a:bodyPr wrap="square" lIns="0" tIns="0" rIns="0" bIns="0" rtlCol="0"/>
          <a:lstStyle/>
          <a:p>
            <a:endParaRPr/>
          </a:p>
        </p:txBody>
      </p:sp>
      <p:sp>
        <p:nvSpPr>
          <p:cNvPr id="9" name="object 8"/>
          <p:cNvSpPr txBox="1"/>
          <p:nvPr/>
        </p:nvSpPr>
        <p:spPr>
          <a:xfrm>
            <a:off x="5657253" y="3447516"/>
            <a:ext cx="1236980"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Z </a:t>
            </a:r>
            <a:r>
              <a:rPr sz="1950" spc="5" dirty="0">
                <a:solidFill>
                  <a:srgbClr val="CD665F"/>
                </a:solidFill>
                <a:latin typeface="Candara" panose="020E0502030303020204" pitchFamily="34" charset="0"/>
                <a:cs typeface="Comic Sans MS"/>
              </a:rPr>
              <a:t>+</a:t>
            </a:r>
            <a:r>
              <a:rPr sz="1950" spc="-100" dirty="0">
                <a:solidFill>
                  <a:srgbClr val="CD665F"/>
                </a:solidFill>
                <a:latin typeface="Candara" panose="020E0502030303020204" pitchFamily="34" charset="0"/>
                <a:cs typeface="Comic Sans MS"/>
              </a:rPr>
              <a:t> </a:t>
            </a:r>
            <a:r>
              <a:rPr sz="1950" spc="15" dirty="0">
                <a:solidFill>
                  <a:srgbClr val="CD665F"/>
                </a:solidFill>
                <a:latin typeface="Candara" panose="020E0502030303020204" pitchFamily="34" charset="0"/>
                <a:cs typeface="Comic Sans MS"/>
              </a:rPr>
              <a:t>W</a:t>
            </a:r>
            <a:endParaRPr sz="1950" dirty="0">
              <a:latin typeface="Candara" panose="020E0502030303020204" pitchFamily="34" charset="0"/>
              <a:cs typeface="Comic Sans MS"/>
            </a:endParaRPr>
          </a:p>
        </p:txBody>
      </p:sp>
      <p:sp>
        <p:nvSpPr>
          <p:cNvPr id="10" name="object 9"/>
          <p:cNvSpPr/>
          <p:nvPr/>
        </p:nvSpPr>
        <p:spPr>
          <a:xfrm>
            <a:off x="9314050" y="3372790"/>
            <a:ext cx="1211580" cy="428092"/>
          </a:xfrm>
          <a:custGeom>
            <a:avLst/>
            <a:gdLst/>
            <a:ahLst/>
            <a:cxnLst/>
            <a:rect l="l" t="t" r="r" b="b"/>
            <a:pathLst>
              <a:path w="1211579" h="474979">
                <a:moveTo>
                  <a:pt x="0" y="0"/>
                </a:moveTo>
                <a:lnTo>
                  <a:pt x="1211367" y="0"/>
                </a:lnTo>
                <a:lnTo>
                  <a:pt x="1211367" y="474556"/>
                </a:lnTo>
                <a:lnTo>
                  <a:pt x="0" y="474556"/>
                </a:lnTo>
                <a:lnTo>
                  <a:pt x="0" y="0"/>
                </a:lnTo>
                <a:close/>
              </a:path>
            </a:pathLst>
          </a:custGeom>
          <a:ln w="18732">
            <a:solidFill>
              <a:srgbClr val="FF2600"/>
            </a:solidFill>
          </a:ln>
        </p:spPr>
        <p:txBody>
          <a:bodyPr wrap="square" lIns="0" tIns="0" rIns="0" bIns="0" rtlCol="0"/>
          <a:lstStyle/>
          <a:p>
            <a:endParaRPr/>
          </a:p>
        </p:txBody>
      </p:sp>
      <p:sp>
        <p:nvSpPr>
          <p:cNvPr id="11" name="object 10"/>
          <p:cNvSpPr txBox="1"/>
          <p:nvPr/>
        </p:nvSpPr>
        <p:spPr>
          <a:xfrm>
            <a:off x="9403752" y="3447516"/>
            <a:ext cx="687705"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a:t>
            </a:r>
            <a:r>
              <a:rPr sz="1950" spc="-9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dirty="0">
              <a:latin typeface="Candara" panose="020E0502030303020204" pitchFamily="34" charset="0"/>
              <a:cs typeface="Comic Sans MS"/>
            </a:endParaRPr>
          </a:p>
        </p:txBody>
      </p:sp>
      <p:sp>
        <p:nvSpPr>
          <p:cNvPr id="12" name="object 11"/>
          <p:cNvSpPr txBox="1"/>
          <p:nvPr/>
        </p:nvSpPr>
        <p:spPr>
          <a:xfrm>
            <a:off x="7515731" y="4287560"/>
            <a:ext cx="1586230" cy="390492"/>
          </a:xfrm>
          <a:prstGeom prst="rect">
            <a:avLst/>
          </a:prstGeom>
          <a:ln w="18732">
            <a:solidFill>
              <a:srgbClr val="FF2600"/>
            </a:solid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A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2 </a:t>
            </a:r>
            <a:r>
              <a:rPr sz="1950" spc="5" dirty="0">
                <a:solidFill>
                  <a:srgbClr val="CD665F"/>
                </a:solidFill>
                <a:latin typeface="Candara" panose="020E0502030303020204" pitchFamily="34" charset="0"/>
                <a:cs typeface="Comic Sans MS"/>
              </a:rPr>
              <a:t>*</a:t>
            </a:r>
            <a:r>
              <a:rPr sz="1950" spc="-6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grpSp>
        <p:nvGrpSpPr>
          <p:cNvPr id="13" name="object 12"/>
          <p:cNvGrpSpPr/>
          <p:nvPr/>
        </p:nvGrpSpPr>
        <p:grpSpPr>
          <a:xfrm>
            <a:off x="6419721" y="2350820"/>
            <a:ext cx="3477135" cy="1943620"/>
            <a:chOff x="5057265" y="2679254"/>
            <a:chExt cx="3503295" cy="1944370"/>
          </a:xfrm>
        </p:grpSpPr>
        <p:sp>
          <p:nvSpPr>
            <p:cNvPr id="14" name="object 13"/>
            <p:cNvSpPr/>
            <p:nvPr/>
          </p:nvSpPr>
          <p:spPr>
            <a:xfrm>
              <a:off x="5125160" y="3219613"/>
              <a:ext cx="1701164" cy="457834"/>
            </a:xfrm>
            <a:custGeom>
              <a:avLst/>
              <a:gdLst/>
              <a:ahLst/>
              <a:cxnLst/>
              <a:rect l="l" t="t" r="r" b="b"/>
              <a:pathLst>
                <a:path w="1701165" h="457835">
                  <a:moveTo>
                    <a:pt x="1700922" y="0"/>
                  </a:moveTo>
                  <a:lnTo>
                    <a:pt x="9054" y="454862"/>
                  </a:lnTo>
                  <a:lnTo>
                    <a:pt x="0" y="457297"/>
                  </a:lnTo>
                </a:path>
              </a:pathLst>
            </a:custGeom>
            <a:ln w="18732">
              <a:solidFill>
                <a:srgbClr val="FF2600"/>
              </a:solidFill>
            </a:ln>
          </p:spPr>
          <p:txBody>
            <a:bodyPr wrap="square" lIns="0" tIns="0" rIns="0" bIns="0" rtlCol="0"/>
            <a:lstStyle/>
            <a:p>
              <a:endParaRPr/>
            </a:p>
          </p:txBody>
        </p:sp>
        <p:sp>
          <p:nvSpPr>
            <p:cNvPr id="15" name="object 14"/>
            <p:cNvSpPr/>
            <p:nvPr/>
          </p:nvSpPr>
          <p:spPr>
            <a:xfrm>
              <a:off x="5066791" y="3640772"/>
              <a:ext cx="76835" cy="67945"/>
            </a:xfrm>
            <a:custGeom>
              <a:avLst/>
              <a:gdLst/>
              <a:ahLst/>
              <a:cxnLst/>
              <a:rect l="l" t="t" r="r" b="b"/>
              <a:pathLst>
                <a:path w="76835" h="67945">
                  <a:moveTo>
                    <a:pt x="58356" y="0"/>
                  </a:moveTo>
                  <a:lnTo>
                    <a:pt x="0" y="51841"/>
                  </a:lnTo>
                  <a:lnTo>
                    <a:pt x="76479" y="67424"/>
                  </a:lnTo>
                  <a:lnTo>
                    <a:pt x="58356" y="0"/>
                  </a:lnTo>
                  <a:close/>
                </a:path>
              </a:pathLst>
            </a:custGeom>
            <a:solidFill>
              <a:srgbClr val="FF2600"/>
            </a:solidFill>
          </p:spPr>
          <p:txBody>
            <a:bodyPr wrap="square" lIns="0" tIns="0" rIns="0" bIns="0" rtlCol="0"/>
            <a:lstStyle/>
            <a:p>
              <a:endParaRPr/>
            </a:p>
          </p:txBody>
        </p:sp>
        <p:sp>
          <p:nvSpPr>
            <p:cNvPr id="16" name="object 15"/>
            <p:cNvSpPr/>
            <p:nvPr/>
          </p:nvSpPr>
          <p:spPr>
            <a:xfrm>
              <a:off x="6826083" y="3219613"/>
              <a:ext cx="1666875" cy="457200"/>
            </a:xfrm>
            <a:custGeom>
              <a:avLst/>
              <a:gdLst/>
              <a:ahLst/>
              <a:cxnLst/>
              <a:rect l="l" t="t" r="r" b="b"/>
              <a:pathLst>
                <a:path w="1666875" h="457200">
                  <a:moveTo>
                    <a:pt x="0" y="0"/>
                  </a:moveTo>
                  <a:lnTo>
                    <a:pt x="1657613" y="454537"/>
                  </a:lnTo>
                  <a:lnTo>
                    <a:pt x="1666654" y="457010"/>
                  </a:lnTo>
                </a:path>
              </a:pathLst>
            </a:custGeom>
            <a:ln w="18732">
              <a:solidFill>
                <a:srgbClr val="FF2600"/>
              </a:solidFill>
            </a:ln>
          </p:spPr>
          <p:txBody>
            <a:bodyPr wrap="square" lIns="0" tIns="0" rIns="0" bIns="0" rtlCol="0"/>
            <a:lstStyle/>
            <a:p>
              <a:endParaRPr/>
            </a:p>
          </p:txBody>
        </p:sp>
        <p:sp>
          <p:nvSpPr>
            <p:cNvPr id="17" name="object 16"/>
            <p:cNvSpPr/>
            <p:nvPr/>
          </p:nvSpPr>
          <p:spPr>
            <a:xfrm>
              <a:off x="8474481" y="3640493"/>
              <a:ext cx="76835" cy="67945"/>
            </a:xfrm>
            <a:custGeom>
              <a:avLst/>
              <a:gdLst/>
              <a:ahLst/>
              <a:cxnLst/>
              <a:rect l="l" t="t" r="r" b="b"/>
              <a:pathLst>
                <a:path w="76834" h="67945">
                  <a:moveTo>
                    <a:pt x="18465" y="0"/>
                  </a:moveTo>
                  <a:lnTo>
                    <a:pt x="0" y="67322"/>
                  </a:lnTo>
                  <a:lnTo>
                    <a:pt x="76555" y="52120"/>
                  </a:lnTo>
                  <a:lnTo>
                    <a:pt x="18465" y="0"/>
                  </a:lnTo>
                  <a:close/>
                </a:path>
              </a:pathLst>
            </a:custGeom>
            <a:solidFill>
              <a:srgbClr val="FF2600"/>
            </a:solidFill>
          </p:spPr>
          <p:txBody>
            <a:bodyPr wrap="square" lIns="0" tIns="0" rIns="0" bIns="0" rtlCol="0"/>
            <a:lstStyle/>
            <a:p>
              <a:endParaRPr/>
            </a:p>
          </p:txBody>
        </p:sp>
        <p:sp>
          <p:nvSpPr>
            <p:cNvPr id="18" name="object 17"/>
            <p:cNvSpPr/>
            <p:nvPr/>
          </p:nvSpPr>
          <p:spPr>
            <a:xfrm>
              <a:off x="5066790" y="4120333"/>
              <a:ext cx="1814830" cy="472440"/>
            </a:xfrm>
            <a:custGeom>
              <a:avLst/>
              <a:gdLst/>
              <a:ahLst/>
              <a:cxnLst/>
              <a:rect l="l" t="t" r="r" b="b"/>
              <a:pathLst>
                <a:path w="1814829" h="472439">
                  <a:moveTo>
                    <a:pt x="0" y="0"/>
                  </a:moveTo>
                  <a:lnTo>
                    <a:pt x="1805675" y="469473"/>
                  </a:lnTo>
                  <a:lnTo>
                    <a:pt x="1814754" y="471834"/>
                  </a:lnTo>
                </a:path>
              </a:pathLst>
            </a:custGeom>
            <a:ln w="18732">
              <a:solidFill>
                <a:srgbClr val="FF2600"/>
              </a:solidFill>
            </a:ln>
          </p:spPr>
          <p:txBody>
            <a:bodyPr wrap="square" lIns="0" tIns="0" rIns="0" bIns="0" rtlCol="0"/>
            <a:lstStyle/>
            <a:p>
              <a:endParaRPr/>
            </a:p>
          </p:txBody>
        </p:sp>
        <p:sp>
          <p:nvSpPr>
            <p:cNvPr id="19" name="object 18"/>
            <p:cNvSpPr/>
            <p:nvPr/>
          </p:nvSpPr>
          <p:spPr>
            <a:xfrm>
              <a:off x="6863689" y="4556036"/>
              <a:ext cx="76835" cy="67945"/>
            </a:xfrm>
            <a:custGeom>
              <a:avLst/>
              <a:gdLst/>
              <a:ahLst/>
              <a:cxnLst/>
              <a:rect l="l" t="t" r="r" b="b"/>
              <a:pathLst>
                <a:path w="76834" h="67945">
                  <a:moveTo>
                    <a:pt x="17564" y="0"/>
                  </a:moveTo>
                  <a:lnTo>
                    <a:pt x="0" y="67563"/>
                  </a:lnTo>
                  <a:lnTo>
                    <a:pt x="76352" y="51346"/>
                  </a:lnTo>
                  <a:lnTo>
                    <a:pt x="17564" y="0"/>
                  </a:lnTo>
                  <a:close/>
                </a:path>
              </a:pathLst>
            </a:custGeom>
            <a:solidFill>
              <a:srgbClr val="FF2600"/>
            </a:solidFill>
          </p:spPr>
          <p:txBody>
            <a:bodyPr wrap="square" lIns="0" tIns="0" rIns="0" bIns="0" rtlCol="0"/>
            <a:lstStyle/>
            <a:p>
              <a:endParaRPr/>
            </a:p>
          </p:txBody>
        </p:sp>
        <p:sp>
          <p:nvSpPr>
            <p:cNvPr id="20" name="object 19"/>
            <p:cNvSpPr/>
            <p:nvPr/>
          </p:nvSpPr>
          <p:spPr>
            <a:xfrm>
              <a:off x="6997898" y="4120333"/>
              <a:ext cx="1553210" cy="469900"/>
            </a:xfrm>
            <a:custGeom>
              <a:avLst/>
              <a:gdLst/>
              <a:ahLst/>
              <a:cxnLst/>
              <a:rect l="l" t="t" r="r" b="b"/>
              <a:pathLst>
                <a:path w="1553209" h="469900">
                  <a:moveTo>
                    <a:pt x="1553136" y="0"/>
                  </a:moveTo>
                  <a:lnTo>
                    <a:pt x="8979" y="466838"/>
                  </a:lnTo>
                  <a:lnTo>
                    <a:pt x="0" y="469548"/>
                  </a:lnTo>
                </a:path>
              </a:pathLst>
            </a:custGeom>
            <a:ln w="18732">
              <a:solidFill>
                <a:srgbClr val="FF2600"/>
              </a:solidFill>
            </a:ln>
          </p:spPr>
          <p:txBody>
            <a:bodyPr wrap="square" lIns="0" tIns="0" rIns="0" bIns="0" rtlCol="0"/>
            <a:lstStyle/>
            <a:p>
              <a:endParaRPr/>
            </a:p>
          </p:txBody>
        </p:sp>
        <p:sp>
          <p:nvSpPr>
            <p:cNvPr id="21" name="object 20"/>
            <p:cNvSpPr/>
            <p:nvPr/>
          </p:nvSpPr>
          <p:spPr>
            <a:xfrm>
              <a:off x="6940041" y="4553762"/>
              <a:ext cx="77470" cy="67310"/>
            </a:xfrm>
            <a:custGeom>
              <a:avLst/>
              <a:gdLst/>
              <a:ahLst/>
              <a:cxnLst/>
              <a:rect l="l" t="t" r="r" b="b"/>
              <a:pathLst>
                <a:path w="77470" h="67310">
                  <a:moveTo>
                    <a:pt x="56718" y="0"/>
                  </a:moveTo>
                  <a:lnTo>
                    <a:pt x="0" y="53619"/>
                  </a:lnTo>
                  <a:lnTo>
                    <a:pt x="76923" y="66827"/>
                  </a:lnTo>
                  <a:lnTo>
                    <a:pt x="56718" y="0"/>
                  </a:lnTo>
                  <a:close/>
                </a:path>
              </a:pathLst>
            </a:custGeom>
            <a:solidFill>
              <a:srgbClr val="FF2600"/>
            </a:solidFill>
          </p:spPr>
          <p:txBody>
            <a:bodyPr wrap="square" lIns="0" tIns="0" rIns="0" bIns="0" rtlCol="0"/>
            <a:lstStyle/>
            <a:p>
              <a:endParaRPr/>
            </a:p>
          </p:txBody>
        </p:sp>
        <p:sp>
          <p:nvSpPr>
            <p:cNvPr id="22" name="object 21"/>
            <p:cNvSpPr/>
            <p:nvPr/>
          </p:nvSpPr>
          <p:spPr>
            <a:xfrm>
              <a:off x="6153274" y="2693542"/>
              <a:ext cx="1344295" cy="512445"/>
            </a:xfrm>
            <a:custGeom>
              <a:avLst/>
              <a:gdLst/>
              <a:ahLst/>
              <a:cxnLst/>
              <a:rect l="l" t="t" r="r" b="b"/>
              <a:pathLst>
                <a:path w="1344295" h="512444">
                  <a:moveTo>
                    <a:pt x="672021" y="0"/>
                  </a:moveTo>
                  <a:lnTo>
                    <a:pt x="1344056" y="256010"/>
                  </a:lnTo>
                  <a:lnTo>
                    <a:pt x="672021" y="512021"/>
                  </a:lnTo>
                  <a:lnTo>
                    <a:pt x="0" y="256010"/>
                  </a:lnTo>
                  <a:lnTo>
                    <a:pt x="672021" y="0"/>
                  </a:lnTo>
                  <a:close/>
                </a:path>
              </a:pathLst>
            </a:custGeom>
            <a:ln w="28098">
              <a:solidFill>
                <a:srgbClr val="FF2600"/>
              </a:solidFill>
            </a:ln>
          </p:spPr>
          <p:txBody>
            <a:bodyPr wrap="square" lIns="0" tIns="0" rIns="0" bIns="0" rtlCol="0"/>
            <a:lstStyle/>
            <a:p>
              <a:endParaRPr/>
            </a:p>
          </p:txBody>
        </p:sp>
      </p:grpSp>
      <p:sp>
        <p:nvSpPr>
          <p:cNvPr id="23" name="object 22"/>
          <p:cNvSpPr txBox="1"/>
          <p:nvPr/>
        </p:nvSpPr>
        <p:spPr>
          <a:xfrm>
            <a:off x="7919398" y="2501519"/>
            <a:ext cx="579755" cy="325120"/>
          </a:xfrm>
          <a:prstGeom prst="rect">
            <a:avLst/>
          </a:prstGeom>
        </p:spPr>
        <p:txBody>
          <a:bodyPr vert="horz" wrap="square" lIns="0" tIns="14604" rIns="0" bIns="0" rtlCol="0">
            <a:spAutoFit/>
          </a:bodyPr>
          <a:lstStyle/>
          <a:p>
            <a:pPr marL="12700">
              <a:lnSpc>
                <a:spcPct val="100000"/>
              </a:lnSpc>
              <a:spcBef>
                <a:spcPts val="114"/>
              </a:spcBef>
            </a:pPr>
            <a:r>
              <a:rPr sz="1950" spc="10" dirty="0">
                <a:solidFill>
                  <a:srgbClr val="CD665F"/>
                </a:solidFill>
                <a:latin typeface="Candara" panose="020E0502030303020204" pitchFamily="34" charset="0"/>
                <a:cs typeface="Comic Sans MS"/>
              </a:rPr>
              <a:t>B </a:t>
            </a:r>
            <a:r>
              <a:rPr sz="1950" spc="5" dirty="0">
                <a:solidFill>
                  <a:srgbClr val="CD665F"/>
                </a:solidFill>
                <a:latin typeface="Candara" panose="020E0502030303020204" pitchFamily="34" charset="0"/>
                <a:cs typeface="Comic Sans MS"/>
              </a:rPr>
              <a:t>&gt;</a:t>
            </a:r>
            <a:r>
              <a:rPr sz="1950" spc="-10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a:latin typeface="Candara" panose="020E0502030303020204" pitchFamily="34" charset="0"/>
              <a:cs typeface="Comic Sans MS"/>
            </a:endParaRPr>
          </a:p>
        </p:txBody>
      </p:sp>
      <p:grpSp>
        <p:nvGrpSpPr>
          <p:cNvPr id="24" name="object 23"/>
          <p:cNvGrpSpPr/>
          <p:nvPr/>
        </p:nvGrpSpPr>
        <p:grpSpPr>
          <a:xfrm>
            <a:off x="8153983" y="2058171"/>
            <a:ext cx="76469" cy="329184"/>
            <a:chOff x="6791528" y="2352441"/>
            <a:chExt cx="69850" cy="327660"/>
          </a:xfrm>
        </p:grpSpPr>
        <p:sp>
          <p:nvSpPr>
            <p:cNvPr id="25" name="object 24"/>
            <p:cNvSpPr/>
            <p:nvPr/>
          </p:nvSpPr>
          <p:spPr>
            <a:xfrm>
              <a:off x="6826383" y="2362601"/>
              <a:ext cx="1270" cy="256540"/>
            </a:xfrm>
            <a:custGeom>
              <a:avLst/>
              <a:gdLst/>
              <a:ahLst/>
              <a:cxnLst/>
              <a:rect l="l" t="t" r="r" b="b"/>
              <a:pathLst>
                <a:path w="1270" h="256539">
                  <a:moveTo>
                    <a:pt x="630" y="-9366"/>
                  </a:moveTo>
                  <a:lnTo>
                    <a:pt x="630" y="265814"/>
                  </a:lnTo>
                </a:path>
              </a:pathLst>
            </a:custGeom>
            <a:ln w="19993">
              <a:solidFill>
                <a:srgbClr val="FF2600"/>
              </a:solidFill>
            </a:ln>
          </p:spPr>
          <p:txBody>
            <a:bodyPr wrap="square" lIns="0" tIns="0" rIns="0" bIns="0" rtlCol="0"/>
            <a:lstStyle/>
            <a:p>
              <a:endParaRPr/>
            </a:p>
          </p:txBody>
        </p:sp>
        <p:sp>
          <p:nvSpPr>
            <p:cNvPr id="26" name="object 25"/>
            <p:cNvSpPr/>
            <p:nvPr/>
          </p:nvSpPr>
          <p:spPr>
            <a:xfrm>
              <a:off x="6791528" y="2609519"/>
              <a:ext cx="69850" cy="70485"/>
            </a:xfrm>
            <a:custGeom>
              <a:avLst/>
              <a:gdLst/>
              <a:ahLst/>
              <a:cxnLst/>
              <a:rect l="l" t="t" r="r" b="b"/>
              <a:pathLst>
                <a:path w="69850" h="70485">
                  <a:moveTo>
                    <a:pt x="0" y="0"/>
                  </a:moveTo>
                  <a:lnTo>
                    <a:pt x="34556" y="69976"/>
                  </a:lnTo>
                  <a:lnTo>
                    <a:pt x="69811" y="342"/>
                  </a:lnTo>
                  <a:lnTo>
                    <a:pt x="0" y="0"/>
                  </a:lnTo>
                  <a:close/>
                </a:path>
              </a:pathLst>
            </a:custGeom>
            <a:solidFill>
              <a:srgbClr val="FF2600"/>
            </a:solidFill>
          </p:spPr>
          <p:txBody>
            <a:bodyPr wrap="square" lIns="0" tIns="0" rIns="0" bIns="0" rtlCol="0"/>
            <a:lstStyle/>
            <a:p>
              <a:endParaRPr/>
            </a:p>
          </p:txBody>
        </p:sp>
      </p:grpSp>
      <p:sp>
        <p:nvSpPr>
          <p:cNvPr id="27" name="object 26"/>
          <p:cNvSpPr txBox="1"/>
          <p:nvPr/>
        </p:nvSpPr>
        <p:spPr>
          <a:xfrm>
            <a:off x="1060322" y="1736725"/>
            <a:ext cx="1777364" cy="2760345"/>
          </a:xfrm>
          <a:prstGeom prst="rect">
            <a:avLst/>
          </a:prstGeom>
        </p:spPr>
        <p:txBody>
          <a:bodyPr vert="horz" wrap="square" lIns="0" tIns="12065" rIns="0" bIns="0" rtlCol="0">
            <a:spAutoFit/>
          </a:bodyPr>
          <a:lstStyle/>
          <a:p>
            <a:pPr marL="12700" marR="647700">
              <a:lnSpc>
                <a:spcPct val="137200"/>
              </a:lnSpc>
              <a:spcBef>
                <a:spcPts val="95"/>
              </a:spcBef>
            </a:pPr>
            <a:r>
              <a:rPr sz="2150" spc="5" dirty="0">
                <a:latin typeface="Candara" panose="020E0502030303020204" pitchFamily="34" charset="0"/>
                <a:cs typeface="Comic Sans MS"/>
              </a:rPr>
              <a:t>X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3;  </a:t>
            </a:r>
            <a:r>
              <a:rPr sz="2150" dirty="0">
                <a:latin typeface="Candara" panose="020E0502030303020204" pitchFamily="34" charset="0"/>
                <a:cs typeface="Comic Sans MS"/>
              </a:rPr>
              <a:t>if (B </a:t>
            </a:r>
            <a:r>
              <a:rPr sz="2150" spc="5" dirty="0">
                <a:latin typeface="Candara" panose="020E0502030303020204" pitchFamily="34" charset="0"/>
                <a:cs typeface="Comic Sans MS"/>
              </a:rPr>
              <a:t>&gt;</a:t>
            </a:r>
            <a:r>
              <a:rPr sz="2150" spc="-85" dirty="0">
                <a:latin typeface="Candara" panose="020E0502030303020204" pitchFamily="34" charset="0"/>
                <a:cs typeface="Comic Sans MS"/>
              </a:rPr>
              <a:t> </a:t>
            </a:r>
            <a:r>
              <a:rPr sz="2150" dirty="0">
                <a:latin typeface="Candara" panose="020E0502030303020204" pitchFamily="34" charset="0"/>
                <a:cs typeface="Comic Sans MS"/>
              </a:rPr>
              <a:t>0)</a:t>
            </a:r>
          </a:p>
          <a:p>
            <a:pPr marL="349885">
              <a:lnSpc>
                <a:spcPct val="100000"/>
              </a:lnSpc>
              <a:spcBef>
                <a:spcPts val="1060"/>
              </a:spcBef>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a:t>
            </a:r>
            <a:r>
              <a:rPr sz="2150" spc="-25" dirty="0" smtClean="0">
                <a:latin typeface="Candara" panose="020E0502030303020204" pitchFamily="34" charset="0"/>
                <a:cs typeface="Comic Sans MS"/>
              </a:rPr>
              <a:t> </a:t>
            </a:r>
            <a:r>
              <a:rPr sz="2150" dirty="0">
                <a:latin typeface="Candara" panose="020E0502030303020204" pitchFamily="34" charset="0"/>
                <a:cs typeface="Comic Sans MS"/>
              </a:rPr>
              <a:t>0;</a:t>
            </a:r>
          </a:p>
          <a:p>
            <a:pPr marL="12700">
              <a:lnSpc>
                <a:spcPct val="100000"/>
              </a:lnSpc>
              <a:spcBef>
                <a:spcPts val="960"/>
              </a:spcBef>
            </a:pPr>
            <a:r>
              <a:rPr sz="2150" spc="5" dirty="0">
                <a:latin typeface="Candara" panose="020E0502030303020204" pitchFamily="34" charset="0"/>
                <a:cs typeface="Comic Sans MS"/>
              </a:rPr>
              <a:t>else</a:t>
            </a:r>
            <a:endParaRPr sz="2150" dirty="0">
              <a:latin typeface="Candara" panose="020E0502030303020204" pitchFamily="34" charset="0"/>
              <a:cs typeface="Comic Sans MS"/>
            </a:endParaRPr>
          </a:p>
          <a:p>
            <a:pPr marL="12700" marR="5080" indent="337185">
              <a:lnSpc>
                <a:spcPct val="141000"/>
              </a:lnSpc>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Z +</a:t>
            </a:r>
            <a:r>
              <a:rPr sz="2150" spc="-95" dirty="0">
                <a:latin typeface="Candara" panose="020E0502030303020204" pitchFamily="34" charset="0"/>
                <a:cs typeface="Comic Sans MS"/>
              </a:rPr>
              <a:t> </a:t>
            </a:r>
            <a:r>
              <a:rPr sz="2150" spc="5" dirty="0">
                <a:latin typeface="Candara" panose="020E0502030303020204" pitchFamily="34" charset="0"/>
                <a:cs typeface="Comic Sans MS"/>
              </a:rPr>
              <a:t>W;  A = 2 *</a:t>
            </a:r>
            <a:r>
              <a:rPr sz="2150" spc="-50" dirty="0">
                <a:latin typeface="Candara" panose="020E0502030303020204" pitchFamily="34" charset="0"/>
                <a:cs typeface="Comic Sans MS"/>
              </a:rPr>
              <a:t> </a:t>
            </a:r>
            <a:r>
              <a:rPr sz="2150" spc="5" dirty="0">
                <a:latin typeface="Candara" panose="020E0502030303020204" pitchFamily="34" charset="0"/>
                <a:cs typeface="Comic Sans MS"/>
              </a:rPr>
              <a:t>3;</a:t>
            </a:r>
            <a:endParaRPr sz="21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68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931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457200" y="1362974"/>
            <a:ext cx="11019800" cy="481398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585755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idx="1"/>
          </p:nvPr>
        </p:nvSpPr>
        <p:spPr>
          <a:xfrm>
            <a:off x="1095555" y="1406880"/>
            <a:ext cx="10381445" cy="4746091"/>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
        <p:nvSpPr>
          <p:cNvPr id="4" name="Content Placeholder 3"/>
          <p:cNvSpPr>
            <a:spLocks noGrp="1"/>
          </p:cNvSpPr>
          <p:nvPr>
            <p:ph sz="half" idx="4294967295"/>
          </p:nvPr>
        </p:nvSpPr>
        <p:spPr>
          <a:xfrm>
            <a:off x="6523008" y="1456701"/>
            <a:ext cx="4495800" cy="4895850"/>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Tree>
    <p:extLst>
      <p:ext uri="{BB962C8B-B14F-4D97-AF65-F5344CB8AC3E}">
        <p14:creationId xmlns:p14="http://schemas.microsoft.com/office/powerpoint/2010/main" val="47425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a:lstStyle/>
          <a:p>
            <a:r>
              <a:rPr lang="en-US" dirty="0"/>
              <a:t>Statement Testing</a:t>
            </a:r>
          </a:p>
        </p:txBody>
      </p:sp>
      <p:sp>
        <p:nvSpPr>
          <p:cNvPr id="55301" name="Rectangle 3"/>
          <p:cNvSpPr>
            <a:spLocks noGrp="1"/>
          </p:cNvSpPr>
          <p:nvPr>
            <p:ph idx="1"/>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cxnSp>
        <p:nvCxnSpPr>
          <p:cNvPr id="5" name="Straight Connector 4"/>
          <p:cNvCxnSpPr/>
          <p:nvPr/>
        </p:nvCxnSpPr>
        <p:spPr bwMode="auto">
          <a:xfrm>
            <a:off x="1195679" y="3312084"/>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25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p:nvPr>
        </p:nvSpPr>
        <p:spPr/>
        <p:txBody>
          <a:bodyPr/>
          <a:lstStyle/>
          <a:p>
            <a:r>
              <a:rPr lang="en-US" dirty="0"/>
              <a:t>Statements or Blocks?</a:t>
            </a:r>
          </a:p>
        </p:txBody>
      </p:sp>
      <p:sp>
        <p:nvSpPr>
          <p:cNvPr id="57349" name="Rectangle 3"/>
          <p:cNvSpPr>
            <a:spLocks noGrp="1"/>
          </p:cNvSpPr>
          <p:nvPr>
            <p:ph idx="1"/>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7329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3179332"/>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3300" dirty="0">
              <a:latin typeface="Candara" panose="020E0502030303020204" pitchFamily="34" charset="0"/>
              <a:cs typeface="Comic Sans MS"/>
            </a:endParaRPr>
          </a:p>
          <a:p>
            <a:pPr marL="1101725" marR="541020" indent="-754063">
              <a:lnSpc>
                <a:spcPct val="115100"/>
              </a:lnSpc>
              <a:spcBef>
                <a:spcPts val="5"/>
              </a:spcBef>
            </a:pPr>
            <a:r>
              <a:rPr sz="2350" dirty="0" smtClean="0">
                <a:solidFill>
                  <a:srgbClr val="FF2600"/>
                </a:solidFill>
                <a:latin typeface="Candara" panose="020E0502030303020204" pitchFamily="34" charset="0"/>
                <a:cs typeface="Comic Sans MS"/>
              </a:rPr>
              <a:t>Any </a:t>
            </a:r>
            <a:r>
              <a:rPr sz="2350" dirty="0">
                <a:solidFill>
                  <a:srgbClr val="FF2600"/>
                </a:solidFill>
                <a:latin typeface="Candara" panose="020E0502030303020204" pitchFamily="34" charset="0"/>
                <a:cs typeface="Comic Sans MS"/>
              </a:rPr>
              <a:t>problems</a:t>
            </a:r>
            <a:r>
              <a:rPr sz="2350" spc="-85" dirty="0">
                <a:solidFill>
                  <a:srgbClr val="FF2600"/>
                </a:solidFill>
                <a:latin typeface="Candara" panose="020E0502030303020204" pitchFamily="34" charset="0"/>
                <a:cs typeface="Comic Sans MS"/>
              </a:rPr>
              <a:t> </a:t>
            </a:r>
            <a:r>
              <a:rPr sz="2350" spc="5" dirty="0">
                <a:solidFill>
                  <a:srgbClr val="FF2600"/>
                </a:solidFill>
                <a:latin typeface="Candara" panose="020E0502030303020204" pitchFamily="34" charset="0"/>
                <a:cs typeface="Comic Sans MS"/>
              </a:rPr>
              <a:t>with </a:t>
            </a:r>
            <a:r>
              <a:rPr sz="2350" dirty="0" smtClean="0">
                <a:solidFill>
                  <a:srgbClr val="FF2600"/>
                </a:solidFill>
                <a:latin typeface="Candara" panose="020E0502030303020204" pitchFamily="34" charset="0"/>
                <a:cs typeface="Comic Sans MS"/>
              </a:rPr>
              <a:t>this</a:t>
            </a:r>
            <a:r>
              <a:rPr lang="en-US" sz="2350" dirty="0" smtClean="0">
                <a:solidFill>
                  <a:srgbClr val="FF2600"/>
                </a:solidFill>
                <a:latin typeface="Candara" panose="020E0502030303020204" pitchFamily="34" charset="0"/>
                <a:cs typeface="Comic Sans MS"/>
              </a:rPr>
              <a:t> </a:t>
            </a:r>
            <a:r>
              <a:rPr lang="en-US" sz="2350" spc="-15" dirty="0" smtClean="0">
                <a:solidFill>
                  <a:srgbClr val="FF2600"/>
                </a:solidFill>
                <a:latin typeface="Candara" panose="020E0502030303020204" pitchFamily="34" charset="0"/>
                <a:cs typeface="Comic Sans MS"/>
              </a:rPr>
              <a:t>e</a:t>
            </a:r>
            <a:r>
              <a:rPr sz="2350" dirty="0" smtClean="0">
                <a:solidFill>
                  <a:srgbClr val="FF2600"/>
                </a:solidFill>
                <a:latin typeface="Candara" panose="020E0502030303020204" pitchFamily="34" charset="0"/>
                <a:cs typeface="Comic Sans MS"/>
              </a:rPr>
              <a:t>xample</a:t>
            </a:r>
            <a:r>
              <a:rPr sz="2350" dirty="0">
                <a:solidFill>
                  <a:srgbClr val="FF2600"/>
                </a:solidFill>
                <a:latin typeface="Candara" panose="020E0502030303020204" pitchFamily="34" charset="0"/>
                <a:cs typeface="Comic Sans MS"/>
              </a:rPr>
              <a:t>?</a:t>
            </a:r>
            <a:endParaRPr sz="23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54050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7" y="1825625"/>
            <a:ext cx="5389735" cy="4429161"/>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1100" dirty="0">
              <a:latin typeface="Candara" panose="020E0502030303020204" pitchFamily="34" charset="0"/>
              <a:cs typeface="Comic Sans MS"/>
            </a:endParaRP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Such test does not  reveal the fault at  statement 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To reveal it, we  need to traverse  edge 4-7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=&gt; Branch Coverage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4119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Coverage in Practice</a:t>
            </a:r>
          </a:p>
        </p:txBody>
      </p:sp>
      <p:sp>
        <p:nvSpPr>
          <p:cNvPr id="3" name="Content Placeholder 2"/>
          <p:cNvSpPr>
            <a:spLocks noGrp="1"/>
          </p:cNvSpPr>
          <p:nvPr>
            <p:ph idx="1"/>
          </p:nvPr>
        </p:nvSpPr>
        <p:spPr/>
        <p:txBody>
          <a:bodyPr>
            <a:normAutofit/>
          </a:bodyPr>
          <a:lstStyle/>
          <a:p>
            <a:r>
              <a:rPr lang="en-US" dirty="0" smtClean="0"/>
              <a:t>Microsoft </a:t>
            </a:r>
            <a:r>
              <a:rPr lang="en-US" dirty="0"/>
              <a:t>reports 80-90% statement coverage</a:t>
            </a:r>
          </a:p>
          <a:p>
            <a:r>
              <a:rPr lang="en-US" dirty="0"/>
              <a:t>Boeing must get 100% statement coverage (feasible</a:t>
            </a:r>
            <a:r>
              <a:rPr lang="en-US" dirty="0" smtClean="0"/>
              <a:t>) for </a:t>
            </a:r>
            <a:r>
              <a:rPr lang="en-US" dirty="0"/>
              <a:t>all software</a:t>
            </a:r>
          </a:p>
          <a:p>
            <a:r>
              <a:rPr lang="en-US" dirty="0"/>
              <a:t>Usually can about 85% coverage; 100% is harder</a:t>
            </a:r>
          </a:p>
          <a:p>
            <a:pPr lvl="1"/>
            <a:r>
              <a:rPr lang="en-US" dirty="0" smtClean="0"/>
              <a:t>Unreachable </a:t>
            </a:r>
            <a:r>
              <a:rPr lang="en-US" dirty="0"/>
              <a:t>code; dead code</a:t>
            </a:r>
          </a:p>
          <a:p>
            <a:pPr lvl="1"/>
            <a:r>
              <a:rPr lang="en-US" dirty="0" smtClean="0"/>
              <a:t>Complex </a:t>
            </a:r>
            <a:r>
              <a:rPr lang="en-US" dirty="0"/>
              <a:t>sequences</a:t>
            </a:r>
          </a:p>
          <a:p>
            <a:pPr lvl="1"/>
            <a:r>
              <a:rPr lang="en-US" dirty="0" smtClean="0"/>
              <a:t>Not </a:t>
            </a:r>
            <a:r>
              <a:rPr lang="en-US" dirty="0"/>
              <a:t>enough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385992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16596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a:lstStyle/>
          <a:p>
            <a:r>
              <a:rPr lang="en-US" dirty="0"/>
              <a:t>Branch Testing</a:t>
            </a:r>
          </a:p>
        </p:txBody>
      </p:sp>
      <p:sp>
        <p:nvSpPr>
          <p:cNvPr id="65541" name="Rectangle 3"/>
          <p:cNvSpPr>
            <a:spLocks noGrp="1"/>
          </p:cNvSpPr>
          <p:nvPr>
            <p:ph idx="1"/>
          </p:nvPr>
        </p:nvSpPr>
        <p:spPr/>
        <p:txBody>
          <a:bodyPr>
            <a:normAutofit/>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cxnSp>
        <p:nvCxnSpPr>
          <p:cNvPr id="9" name="Straight Connector 8"/>
          <p:cNvCxnSpPr/>
          <p:nvPr/>
        </p:nvCxnSpPr>
        <p:spPr bwMode="auto">
          <a:xfrm>
            <a:off x="1048569" y="3615273"/>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3639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p:txBody>
          <a:bodyPr/>
          <a:lstStyle/>
          <a:p>
            <a:r>
              <a:rPr lang="en-US" dirty="0"/>
              <a:t>Statements vs. Branches</a:t>
            </a:r>
          </a:p>
        </p:txBody>
      </p:sp>
      <p:sp>
        <p:nvSpPr>
          <p:cNvPr id="67589" name="Rectangle 3"/>
          <p:cNvSpPr>
            <a:spLocks noGrp="1"/>
          </p:cNvSpPr>
          <p:nvPr>
            <p:ph idx="1"/>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a:t>
            </a:r>
            <a:r>
              <a:rPr lang="en-US" dirty="0" smtClean="0"/>
              <a:t>true</a:t>
            </a:r>
          </a:p>
          <a:p>
            <a:pPr lvl="1"/>
            <a:r>
              <a:rPr lang="en-US" dirty="0" smtClean="0"/>
              <a:t>A statement-adequate (or node-adequate) test suite may not be branch-adequate (edge-adequate)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3537170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5"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6" name="object 3"/>
          <p:cNvSpPr txBox="1"/>
          <p:nvPr/>
        </p:nvSpPr>
        <p:spPr>
          <a:xfrm>
            <a:off x="5792342" y="2035352"/>
            <a:ext cx="4439794" cy="2455159"/>
          </a:xfrm>
          <a:prstGeom prst="rect">
            <a:avLst/>
          </a:prstGeom>
        </p:spPr>
        <p:txBody>
          <a:bodyPr vert="horz" wrap="square" lIns="0" tIns="48895" rIns="0" bIns="0" rtlCol="0">
            <a:spAutoFit/>
          </a:bodyPr>
          <a:lstStyle/>
          <a:p>
            <a:pPr marL="349885" indent="-337185">
              <a:lnSpc>
                <a:spcPct val="100000"/>
              </a:lnSpc>
              <a:spcBef>
                <a:spcPts val="38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742950" marR="172720" indent="-281305">
              <a:lnSpc>
                <a:spcPts val="2950"/>
              </a:lnSpc>
              <a:spcBef>
                <a:spcPts val="650"/>
              </a:spcBef>
            </a:pPr>
            <a:r>
              <a:rPr sz="4125" baseline="2020" dirty="0">
                <a:latin typeface="Candara" panose="020E0502030303020204" pitchFamily="34" charset="0"/>
                <a:cs typeface="Arial"/>
              </a:rPr>
              <a:t>– </a:t>
            </a:r>
            <a:r>
              <a:rPr sz="2750" spc="170" dirty="0">
                <a:latin typeface="Candara" panose="020E0502030303020204" pitchFamily="34" charset="0"/>
                <a:cs typeface="Trebuchet MS"/>
              </a:rPr>
              <a:t>Edges </a:t>
            </a:r>
            <a:r>
              <a:rPr sz="2750" spc="254" dirty="0">
                <a:latin typeface="Candara" panose="020E0502030303020204" pitchFamily="34" charset="0"/>
                <a:cs typeface="Trebuchet MS"/>
              </a:rPr>
              <a:t>4-6,</a:t>
            </a:r>
            <a:r>
              <a:rPr sz="2750" spc="-220" dirty="0">
                <a:latin typeface="Candara" panose="020E0502030303020204" pitchFamily="34" charset="0"/>
                <a:cs typeface="Trebuchet MS"/>
              </a:rPr>
              <a:t> </a:t>
            </a:r>
            <a:r>
              <a:rPr sz="2750" spc="170" dirty="0" smtClean="0">
                <a:latin typeface="Candara" panose="020E0502030303020204" pitchFamily="34" charset="0"/>
                <a:cs typeface="Trebuchet MS"/>
              </a:rPr>
              <a:t>Edges</a:t>
            </a:r>
            <a:r>
              <a:rPr lang="en-US" sz="2750" spc="170" dirty="0" smtClean="0">
                <a:latin typeface="Candara" panose="020E0502030303020204" pitchFamily="34" charset="0"/>
                <a:cs typeface="Trebuchet MS"/>
              </a:rPr>
              <a:t> </a:t>
            </a:r>
            <a:r>
              <a:rPr sz="2750" spc="390" dirty="0" smtClean="0">
                <a:latin typeface="Candara" panose="020E0502030303020204" pitchFamily="34" charset="0"/>
                <a:cs typeface="Trebuchet MS"/>
              </a:rPr>
              <a:t>4-7</a:t>
            </a:r>
            <a:endParaRPr sz="2750" dirty="0">
              <a:latin typeface="Candara" panose="020E0502030303020204" pitchFamily="34" charset="0"/>
              <a:cs typeface="Trebuchet MS"/>
            </a:endParaRPr>
          </a:p>
          <a:p>
            <a:pPr marL="349885" indent="-337185">
              <a:lnSpc>
                <a:spcPct val="100000"/>
              </a:lnSpc>
              <a:spcBef>
                <a:spcPts val="290"/>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26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461645">
              <a:lnSpc>
                <a:spcPct val="100000"/>
              </a:lnSpc>
              <a:spcBef>
                <a:spcPts val="34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75" dirty="0">
                <a:latin typeface="Candara" panose="020E0502030303020204" pitchFamily="34" charset="0"/>
                <a:cs typeface="Trebuchet MS"/>
              </a:rPr>
              <a:t>0,</a:t>
            </a:r>
            <a:r>
              <a:rPr sz="2750" spc="30" dirty="0">
                <a:latin typeface="Candara" panose="020E0502030303020204" pitchFamily="34" charset="0"/>
                <a:cs typeface="Trebuchet MS"/>
              </a:rPr>
              <a:t> </a:t>
            </a:r>
            <a:r>
              <a:rPr sz="2750" spc="80" dirty="0">
                <a:latin typeface="Candara" panose="020E0502030303020204" pitchFamily="34" charset="0"/>
                <a:cs typeface="Trebuchet MS"/>
              </a:rPr>
              <a:t>y</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557693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5"/>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2"/>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2"/>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09"/>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256402" y="2261234"/>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256402" y="4102014"/>
            <a:ext cx="4052190" cy="843949"/>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350" spc="5" dirty="0">
                <a:latin typeface="Candara" panose="020E0502030303020204" pitchFamily="34" charset="0"/>
                <a:cs typeface="Comic Sans MS"/>
              </a:rPr>
              <a:t>Is </a:t>
            </a:r>
            <a:r>
              <a:rPr sz="2350" dirty="0">
                <a:latin typeface="Candara" panose="020E0502030303020204" pitchFamily="34" charset="0"/>
                <a:cs typeface="Comic Sans MS"/>
              </a:rPr>
              <a:t>the test suite  adequate </a:t>
            </a:r>
            <a:r>
              <a:rPr sz="2350" spc="5" dirty="0">
                <a:latin typeface="Candara" panose="020E0502030303020204" pitchFamily="34" charset="0"/>
                <a:cs typeface="Comic Sans MS"/>
              </a:rPr>
              <a:t>for</a:t>
            </a:r>
            <a:r>
              <a:rPr sz="2350" spc="-35" dirty="0">
                <a:latin typeface="Candara" panose="020E0502030303020204" pitchFamily="34" charset="0"/>
                <a:cs typeface="Comic Sans MS"/>
              </a:rPr>
              <a:t> </a:t>
            </a:r>
            <a:r>
              <a:rPr sz="2350" dirty="0">
                <a:latin typeface="Candara" panose="020E0502030303020204" pitchFamily="34" charset="0"/>
                <a:cs typeface="Comic Sans MS"/>
              </a:rPr>
              <a:t>branch </a:t>
            </a:r>
            <a:r>
              <a:rPr sz="2350" dirty="0" smtClean="0">
                <a:latin typeface="Candara" panose="020E0502030303020204" pitchFamily="34" charset="0"/>
                <a:cs typeface="Comic Sans MS"/>
              </a:rPr>
              <a:t>coverage</a:t>
            </a:r>
            <a:r>
              <a:rPr sz="2350" dirty="0">
                <a:latin typeface="Candara" panose="020E0502030303020204" pitchFamily="34" charset="0"/>
                <a:cs typeface="Comic Sans MS"/>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403375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6"/>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3"/>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3"/>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10"/>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603874" y="1794890"/>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603874" y="3588765"/>
            <a:ext cx="4052190" cy="2782172"/>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000" spc="5" dirty="0">
                <a:latin typeface="Candara" panose="020E0502030303020204" pitchFamily="34" charset="0"/>
                <a:cs typeface="Comic Sans MS"/>
              </a:rPr>
              <a:t>Is </a:t>
            </a:r>
            <a:r>
              <a:rPr sz="2000" dirty="0">
                <a:latin typeface="Candara" panose="020E0502030303020204" pitchFamily="34" charset="0"/>
                <a:cs typeface="Comic Sans MS"/>
              </a:rPr>
              <a:t>the test suite  adequate </a:t>
            </a:r>
            <a:r>
              <a:rPr sz="2000" spc="5" dirty="0">
                <a:latin typeface="Candara" panose="020E0502030303020204" pitchFamily="34" charset="0"/>
                <a:cs typeface="Comic Sans MS"/>
              </a:rPr>
              <a:t>for</a:t>
            </a:r>
            <a:r>
              <a:rPr sz="2000" spc="-35" dirty="0">
                <a:latin typeface="Candara" panose="020E0502030303020204" pitchFamily="34" charset="0"/>
                <a:cs typeface="Comic Sans MS"/>
              </a:rPr>
              <a:t> </a:t>
            </a:r>
            <a:r>
              <a:rPr sz="2000" dirty="0">
                <a:latin typeface="Candara" panose="020E0502030303020204" pitchFamily="34" charset="0"/>
                <a:cs typeface="Comic Sans MS"/>
              </a:rPr>
              <a:t>branch </a:t>
            </a:r>
            <a:r>
              <a:rPr sz="2000" dirty="0" smtClean="0">
                <a:latin typeface="Candara" panose="020E0502030303020204" pitchFamily="34" charset="0"/>
                <a:cs typeface="Comic Sans MS"/>
              </a:rPr>
              <a:t>coverage?</a:t>
            </a:r>
            <a:endParaRPr lang="en-US" sz="2000" dirty="0" smtClean="0">
              <a:latin typeface="Candara" panose="020E0502030303020204" pitchFamily="34" charset="0"/>
              <a:cs typeface="Comic Sans MS"/>
            </a:endParaRPr>
          </a:p>
          <a:p>
            <a:pPr marL="349250" marR="655320" indent="-337185">
              <a:lnSpc>
                <a:spcPct val="115100"/>
              </a:lnSpc>
              <a:spcBef>
                <a:spcPts val="690"/>
              </a:spcBef>
              <a:buClr>
                <a:srgbClr val="000000"/>
              </a:buClr>
              <a:buChar char="•"/>
              <a:tabLst>
                <a:tab pos="349250" algn="l"/>
                <a:tab pos="349885" algn="l"/>
              </a:tabLst>
            </a:pPr>
            <a:r>
              <a:rPr lang="en-US" sz="2000" dirty="0" smtClean="0">
                <a:solidFill>
                  <a:srgbClr val="E32400"/>
                </a:solidFill>
                <a:latin typeface="Candara" panose="020E0502030303020204" pitchFamily="34" charset="0"/>
                <a:cs typeface="Comic Sans MS"/>
              </a:rPr>
              <a:t>Yes, </a:t>
            </a:r>
            <a:r>
              <a:rPr lang="en-US" sz="2000" spc="5" dirty="0" smtClean="0">
                <a:solidFill>
                  <a:srgbClr val="E32400"/>
                </a:solidFill>
                <a:latin typeface="Candara" panose="020E0502030303020204" pitchFamily="34" charset="0"/>
                <a:cs typeface="Comic Sans MS"/>
              </a:rPr>
              <a:t>but </a:t>
            </a:r>
            <a:r>
              <a:rPr lang="en-US" sz="2000" dirty="0" smtClean="0">
                <a:solidFill>
                  <a:srgbClr val="E32400"/>
                </a:solidFill>
                <a:latin typeface="Candara" panose="020E0502030303020204" pitchFamily="34" charset="0"/>
                <a:cs typeface="Comic Sans MS"/>
              </a:rPr>
              <a:t>it </a:t>
            </a:r>
            <a:r>
              <a:rPr lang="en-US" sz="2000" spc="5" dirty="0" smtClean="0">
                <a:solidFill>
                  <a:srgbClr val="E32400"/>
                </a:solidFill>
                <a:latin typeface="Candara" panose="020E0502030303020204" pitchFamily="34" charset="0"/>
                <a:cs typeface="Comic Sans MS"/>
              </a:rPr>
              <a:t>does</a:t>
            </a:r>
            <a:r>
              <a:rPr lang="en-US" sz="2000" spc="-6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not  reveal the fault at  </a:t>
            </a:r>
            <a:r>
              <a:rPr lang="en-US" sz="2000" spc="5" dirty="0" smtClean="0">
                <a:solidFill>
                  <a:srgbClr val="E32400"/>
                </a:solidFill>
                <a:latin typeface="Candara" panose="020E0502030303020204" pitchFamily="34" charset="0"/>
                <a:cs typeface="Comic Sans MS"/>
              </a:rPr>
              <a:t>statement</a:t>
            </a:r>
            <a:r>
              <a:rPr lang="en-US" sz="2000" spc="-10"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10</a:t>
            </a:r>
            <a:endParaRPr lang="en-US" sz="2000" dirty="0" smtClean="0">
              <a:latin typeface="Candara" panose="020E0502030303020204" pitchFamily="34" charset="0"/>
              <a:cs typeface="Comic Sans MS"/>
            </a:endParaRPr>
          </a:p>
          <a:p>
            <a:pPr marL="349885" indent="-337185">
              <a:lnSpc>
                <a:spcPct val="100000"/>
              </a:lnSpc>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Test case </a:t>
            </a:r>
            <a:r>
              <a:rPr lang="en-US" sz="2000" dirty="0" smtClean="0">
                <a:solidFill>
                  <a:srgbClr val="E32400"/>
                </a:solidFill>
                <a:latin typeface="Candara" panose="020E0502030303020204" pitchFamily="34" charset="0"/>
                <a:cs typeface="Comic Sans MS"/>
              </a:rPr>
              <a:t>(x </a:t>
            </a:r>
            <a:r>
              <a:rPr lang="en-US" sz="2000" spc="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0, </a:t>
            </a:r>
            <a:r>
              <a:rPr lang="en-US" sz="2000" spc="5" dirty="0" smtClean="0">
                <a:solidFill>
                  <a:srgbClr val="E32400"/>
                </a:solidFill>
                <a:latin typeface="Candara" panose="020E0502030303020204" pitchFamily="34" charset="0"/>
                <a:cs typeface="Comic Sans MS"/>
              </a:rPr>
              <a:t>y =</a:t>
            </a:r>
            <a:r>
              <a:rPr lang="en-US" sz="2000" spc="-95" dirty="0" smtClean="0">
                <a:solidFill>
                  <a:srgbClr val="E32400"/>
                </a:solidFill>
                <a:latin typeface="Candara" panose="020E0502030303020204" pitchFamily="34" charset="0"/>
                <a:cs typeface="Comic Sans MS"/>
              </a:rPr>
              <a:t> </a:t>
            </a:r>
            <a:r>
              <a:rPr lang="en-US" sz="2000" spc="5" dirty="0" smtClean="0">
                <a:solidFill>
                  <a:srgbClr val="E32400"/>
                </a:solidFill>
                <a:latin typeface="Candara" panose="020E0502030303020204" pitchFamily="34" charset="0"/>
                <a:cs typeface="Comic Sans MS"/>
              </a:rPr>
              <a:t>22)</a:t>
            </a:r>
          </a:p>
          <a:p>
            <a:pPr marL="807085" lvl="1" indent="-337185">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Reveals </a:t>
            </a:r>
            <a:r>
              <a:rPr lang="en-US" sz="2000" spc="5" dirty="0">
                <a:solidFill>
                  <a:srgbClr val="E32400"/>
                </a:solidFill>
                <a:latin typeface="Candara" panose="020E0502030303020204" pitchFamily="34" charset="0"/>
                <a:cs typeface="Comic Sans MS"/>
              </a:rPr>
              <a:t>fault</a:t>
            </a:r>
          </a:p>
          <a:p>
            <a:pPr marL="349250" marR="5080" indent="-337185">
              <a:lnSpc>
                <a:spcPct val="115100"/>
              </a:lnSpc>
              <a:spcBef>
                <a:spcPts val="95"/>
              </a:spcBef>
              <a:buChar char="•"/>
              <a:tabLst>
                <a:tab pos="349250" algn="l"/>
                <a:tab pos="349885" algn="l"/>
              </a:tabLst>
            </a:pPr>
            <a:endParaRPr sz="200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70000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a:t>
            </a:r>
            <a:r>
              <a:rPr lang="en-US" dirty="0" smtClean="0"/>
              <a:t>Example</a:t>
            </a:r>
            <a:endParaRPr lang="en-US" dirty="0"/>
          </a:p>
        </p:txBody>
      </p:sp>
      <p:sp>
        <p:nvSpPr>
          <p:cNvPr id="3" name="Content Placeholder 2"/>
          <p:cNvSpPr>
            <a:spLocks noGrp="1"/>
          </p:cNvSpPr>
          <p:nvPr>
            <p:ph idx="1"/>
          </p:nvPr>
        </p:nvSpPr>
        <p:spPr>
          <a:xfrm>
            <a:off x="5702060" y="1690688"/>
            <a:ext cx="5651740"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adequate for branch coverage, but does not reveal the fault at statement 6 </a:t>
            </a:r>
            <a:endParaRPr lang="en-US" sz="2400" dirty="0" smtClean="0"/>
          </a:p>
          <a:p>
            <a:r>
              <a:rPr lang="en-US" sz="2400" dirty="0" smtClean="0"/>
              <a:t>Predicate </a:t>
            </a:r>
            <a:r>
              <a:rPr lang="en-US" sz="2400" dirty="0"/>
              <a:t>4 can be true or false operating on only one condition </a:t>
            </a:r>
            <a:endParaRPr lang="en-US" sz="2400" dirty="0" smtClean="0"/>
          </a:p>
          <a:p>
            <a:pPr marL="0" indent="0">
              <a:buNone/>
            </a:pPr>
            <a:r>
              <a:rPr lang="en-US" sz="2400" dirty="0" smtClean="0"/>
              <a:t>⇒ </a:t>
            </a:r>
            <a:r>
              <a:rPr lang="en-US" sz="2400" dirty="0"/>
              <a:t>Basic condition coverage</a:t>
            </a:r>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083758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idx="1"/>
          </p:nvPr>
        </p:nvSpPr>
        <p:spPr/>
        <p:txBody>
          <a:bodyPr>
            <a:normAutofit/>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cxnSp>
        <p:nvCxnSpPr>
          <p:cNvPr id="9" name="Straight Connector 8"/>
          <p:cNvCxnSpPr/>
          <p:nvPr/>
        </p:nvCxnSpPr>
        <p:spPr bwMode="auto">
          <a:xfrm>
            <a:off x="1198906" y="4743896"/>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127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Condition Coverage: Example</a:t>
            </a:r>
          </a:p>
        </p:txBody>
      </p:sp>
      <p:sp>
        <p:nvSpPr>
          <p:cNvPr id="3" name="Content Placeholder 2"/>
          <p:cNvSpPr>
            <a:spLocks noGrp="1"/>
          </p:cNvSpPr>
          <p:nvPr>
            <p:ph idx="1"/>
          </p:nvPr>
        </p:nvSpPr>
        <p:spPr>
          <a:xfrm>
            <a:off x="5615796" y="1690688"/>
            <a:ext cx="5738004"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t>
            </a:r>
            <a:r>
              <a:rPr lang="en-US" sz="2400" dirty="0" smtClean="0"/>
              <a:t>adequate for </a:t>
            </a:r>
            <a:r>
              <a:rPr lang="en-US" sz="2400" dirty="0"/>
              <a:t>basic </a:t>
            </a:r>
            <a:r>
              <a:rPr lang="en-US" sz="2400" dirty="0" smtClean="0"/>
              <a:t>condition coverage</a:t>
            </a:r>
            <a:r>
              <a:rPr lang="en-US" sz="2400" dirty="0"/>
              <a:t>, but it does </a:t>
            </a:r>
            <a:r>
              <a:rPr lang="en-US" sz="2400" dirty="0" smtClean="0"/>
              <a:t>not reveal </a:t>
            </a:r>
            <a:r>
              <a:rPr lang="en-US" sz="2400" dirty="0"/>
              <a:t>the fault </a:t>
            </a:r>
            <a:r>
              <a:rPr lang="en-US" sz="2400" dirty="0" smtClean="0"/>
              <a:t>at statement </a:t>
            </a:r>
            <a:r>
              <a:rPr lang="en-US" sz="2400" dirty="0"/>
              <a:t>6</a:t>
            </a:r>
          </a:p>
          <a:p>
            <a:r>
              <a:rPr lang="en-US" sz="2400" dirty="0" smtClean="0"/>
              <a:t>The </a:t>
            </a:r>
            <a:r>
              <a:rPr lang="en-US" sz="2400" dirty="0"/>
              <a:t>test suite is </a:t>
            </a:r>
            <a:r>
              <a:rPr lang="en-US" sz="2400" dirty="0" smtClean="0"/>
              <a:t>not adequate </a:t>
            </a:r>
            <a:r>
              <a:rPr lang="en-US" sz="2400" dirty="0"/>
              <a:t>for </a:t>
            </a:r>
            <a:r>
              <a:rPr lang="en-US" sz="2400" dirty="0" smtClean="0"/>
              <a:t>branch coverage</a:t>
            </a:r>
            <a:r>
              <a:rPr lang="en-US" sz="2400" dirty="0"/>
              <a:t>.</a:t>
            </a:r>
          </a:p>
          <a:p>
            <a:pPr marL="0" indent="0">
              <a:buNone/>
            </a:pPr>
            <a:r>
              <a:rPr lang="en-US" sz="2400" dirty="0"/>
              <a:t>⇒Branch and </a:t>
            </a:r>
            <a:r>
              <a:rPr lang="en-US" sz="2400" dirty="0" smtClean="0"/>
              <a:t>condition coverage</a:t>
            </a:r>
            <a:endParaRPr lang="en-US" sz="2400"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39407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a:t>
            </a:r>
            <a:r>
              <a:rPr lang="en-US" sz="1800" dirty="0" smtClean="0">
                <a:latin typeface="Calibri" charset="0"/>
              </a:rPr>
              <a:t>expressions, </a:t>
            </a:r>
            <a:r>
              <a:rPr lang="en-US" sz="1800" dirty="0">
                <a:latin typeface="Calibri" charset="0"/>
              </a:rPr>
              <a:t>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3427536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841067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646981" y="1716657"/>
            <a:ext cx="6177491" cy="2828879"/>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542" y="3541373"/>
            <a:ext cx="4730500" cy="28623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7901173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543463" y="5991832"/>
            <a:ext cx="10532853" cy="34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000" dirty="0">
                <a:latin typeface="Candara" panose="020E0502030303020204" pitchFamily="34" charset="0"/>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1627114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500332" y="1388853"/>
            <a:ext cx="10877910" cy="4847355"/>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0852787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2613978146"/>
              </p:ext>
            </p:extLst>
          </p:nvPr>
        </p:nvGraphicFramePr>
        <p:xfrm>
          <a:off x="6330696" y="1943706"/>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669316516"/>
              </p:ext>
            </p:extLst>
          </p:nvPr>
        </p:nvGraphicFramePr>
        <p:xfrm>
          <a:off x="6330696" y="4364833"/>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413113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p:nvPr>
        </p:nvSpPr>
        <p:spPr/>
        <p:txBody>
          <a:bodyPr/>
          <a:lstStyle/>
          <a:p>
            <a:r>
              <a:rPr lang="en-US" dirty="0"/>
              <a:t>Construct Test Cases for MC/DC</a:t>
            </a:r>
          </a:p>
        </p:txBody>
      </p:sp>
      <p:sp>
        <p:nvSpPr>
          <p:cNvPr id="84997" name="Rectangle 3"/>
          <p:cNvSpPr>
            <a:spLocks noGrp="1"/>
          </p:cNvSpPr>
          <p:nvPr>
            <p:ph idx="1"/>
          </p:nvPr>
        </p:nvSpPr>
        <p:spPr/>
        <p:txBody>
          <a:bodyPr>
            <a:normAutofit/>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graphicFrame>
        <p:nvGraphicFramePr>
          <p:cNvPr id="441393" name="Group 49"/>
          <p:cNvGraphicFramePr>
            <a:graphicFrameLocks noGrp="1"/>
          </p:cNvGraphicFramePr>
          <p:nvPr>
            <p:extLst/>
          </p:nvPr>
        </p:nvGraphicFramePr>
        <p:xfrm>
          <a:off x="2294857" y="3256070"/>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7529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p:nvPr>
        </p:nvSpPr>
        <p:spPr/>
        <p:txBody>
          <a:bodyPr/>
          <a:lstStyle/>
          <a:p>
            <a:r>
              <a:rPr lang="en-US" dirty="0"/>
              <a:t>Construct Test Cases for MC/DC</a:t>
            </a:r>
          </a:p>
        </p:txBody>
      </p:sp>
      <p:sp>
        <p:nvSpPr>
          <p:cNvPr id="86021" name="Rectangle 3"/>
          <p:cNvSpPr>
            <a:spLocks noGrp="1"/>
          </p:cNvSpPr>
          <p:nvPr>
            <p:ph idx="1"/>
          </p:nvPr>
        </p:nvSpPr>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8267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p:nvPr>
        </p:nvSpPr>
        <p:spPr/>
        <p:txBody>
          <a:bodyPr/>
          <a:lstStyle/>
          <a:p>
            <a:r>
              <a:rPr lang="en-US" dirty="0"/>
              <a:t>MC/DC: Linear Complexity</a:t>
            </a:r>
          </a:p>
        </p:txBody>
      </p:sp>
      <p:sp>
        <p:nvSpPr>
          <p:cNvPr id="87045" name="Rectangle 3"/>
          <p:cNvSpPr>
            <a:spLocks noGrp="1"/>
          </p:cNvSpPr>
          <p:nvPr>
            <p:ph idx="1"/>
          </p:nvPr>
        </p:nvSpPr>
        <p:spPr>
          <a:noFill/>
        </p:spPr>
        <p:txBody>
          <a:bodyPr>
            <a:normAutofit fontScale="92500" lnSpcReduction="2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8100017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268857" y="-181617"/>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268856" y="1371600"/>
            <a:ext cx="10876471" cy="4933447"/>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6950338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r>
              <a:rPr lang="en-US" dirty="0"/>
              <a:t>Leave (Almost) No Code Untested</a:t>
            </a:r>
          </a:p>
        </p:txBody>
      </p:sp>
      <p:sp>
        <p:nvSpPr>
          <p:cNvPr id="23557" name="Rectangle 3"/>
          <p:cNvSpPr>
            <a:spLocks noGrp="1"/>
          </p:cNvSpPr>
          <p:nvPr>
            <p:ph idx="1"/>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5655931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93143" y="-211982"/>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422694" y="1552755"/>
            <a:ext cx="10931106" cy="466992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56698041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3533562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526211" y="1414732"/>
            <a:ext cx="10627744" cy="5159804"/>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709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16941157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42608516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432759" y="-257813"/>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202925" y="5106378"/>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125158140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347527" y="1449238"/>
            <a:ext cx="10685658" cy="4746289"/>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729567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a:xfrm>
            <a:off x="347527" y="1406880"/>
            <a:ext cx="11129474" cy="4746091"/>
          </a:xfrm>
        </p:spPr>
        <p:txBody>
          <a:bodyPr>
            <a:normAutofit/>
          </a:bodyPr>
          <a:lstStyle/>
          <a:p>
            <a:r>
              <a:rPr lang="en-US" sz="2600" dirty="0"/>
              <a:t>Group together paths that differ only in the sub-path they follow when repeating the body of a loop</a:t>
            </a:r>
          </a:p>
          <a:p>
            <a:r>
              <a:rPr lang="en-US" sz="2600" dirty="0"/>
              <a:t>Follow each path in the control flow graph up to the first repeated node</a:t>
            </a:r>
          </a:p>
          <a:p>
            <a:r>
              <a:rPr lang="en-US" sz="2600" dirty="0"/>
              <a:t>The set of paths from the root of the tree to each leaf is the required set of sub-paths for boundary/interior coverage</a:t>
            </a:r>
            <a:endParaRPr lang="it-IT"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23367845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00974328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b" anchorCtr="1">
            <a:spAutoFit/>
          </a:bodyPr>
          <a:lstStyle/>
          <a:p>
            <a:pPr algn="l"/>
            <a:r>
              <a:rPr lang="en-US" sz="2000" b="1" dirty="0">
                <a:latin typeface="Courier New" charset="0"/>
              </a:rPr>
              <a:t>if (a) {</a:t>
            </a:r>
          </a:p>
          <a:p>
            <a:pPr algn="l"/>
            <a:r>
              <a:rPr lang="en-US" sz="2000" b="1" dirty="0">
                <a:latin typeface="Courier New" charset="0"/>
              </a:rPr>
              <a:t>   S1;</a:t>
            </a:r>
          </a:p>
          <a:p>
            <a:pPr algn="l"/>
            <a:r>
              <a:rPr lang="en-US" sz="2000" b="1" dirty="0">
                <a:latin typeface="Courier New" charset="0"/>
              </a:rPr>
              <a:t>}</a:t>
            </a:r>
          </a:p>
          <a:p>
            <a:pPr algn="l"/>
            <a:r>
              <a:rPr lang="en-US" sz="2000" b="1" dirty="0">
                <a:latin typeface="Courier New" charset="0"/>
              </a:rPr>
              <a:t>if (b) {</a:t>
            </a:r>
          </a:p>
          <a:p>
            <a:pPr algn="l"/>
            <a:r>
              <a:rPr lang="en-US" sz="2000" b="1" dirty="0">
                <a:latin typeface="Courier New" charset="0"/>
              </a:rPr>
              <a:t>   S2;</a:t>
            </a:r>
          </a:p>
          <a:p>
            <a:pPr algn="l"/>
            <a:r>
              <a:rPr lang="en-US" sz="2000" b="1" dirty="0">
                <a:latin typeface="Courier New" charset="0"/>
              </a:rPr>
              <a:t>}</a:t>
            </a:r>
          </a:p>
          <a:p>
            <a:pPr algn="l"/>
            <a:r>
              <a:rPr lang="en-US" sz="2000" b="1" dirty="0">
                <a:latin typeface="Courier New" charset="0"/>
              </a:rPr>
              <a:t>if (c) {</a:t>
            </a:r>
          </a:p>
          <a:p>
            <a:pPr algn="l"/>
            <a:r>
              <a:rPr lang="en-US" sz="2000" b="1" dirty="0">
                <a:latin typeface="Courier New" charset="0"/>
              </a:rPr>
              <a:t>   S3;</a:t>
            </a:r>
          </a:p>
          <a:p>
            <a:pPr algn="l"/>
            <a:r>
              <a:rPr lang="en-US" sz="2000" b="1" dirty="0">
                <a:latin typeface="Courier New" charset="0"/>
              </a:rPr>
              <a:t>}</a:t>
            </a:r>
          </a:p>
          <a:p>
            <a:pPr algn="l"/>
            <a:r>
              <a:rPr lang="en-US" sz="2000" b="1" dirty="0">
                <a:latin typeface="Courier New" charset="0"/>
              </a:rPr>
              <a:t>...</a:t>
            </a:r>
          </a:p>
          <a:p>
            <a:pPr algn="l"/>
            <a:r>
              <a:rPr lang="en-US" sz="2000" b="1" dirty="0">
                <a:latin typeface="Courier New" charset="0"/>
              </a:rPr>
              <a:t>if (x) {</a:t>
            </a:r>
          </a:p>
          <a:p>
            <a:pPr algn="l"/>
            <a:r>
              <a:rPr lang="en-US" sz="2000" b="1" dirty="0">
                <a:latin typeface="Courier New" charset="0"/>
              </a:rPr>
              <a:t>   Sn;</a:t>
            </a:r>
          </a:p>
          <a:p>
            <a:pPr algn="l"/>
            <a:r>
              <a:rPr lang="en-US" sz="2000" b="1" dirty="0">
                <a:latin typeface="Courier New" charset="0"/>
              </a:rPr>
              <a:t>}</a:t>
            </a:r>
            <a:endParaRPr lang="it-IT" sz="2000" b="1" dirty="0">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230428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347526" y="-335450"/>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89721398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11829257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a:t>
            </a:r>
            <a:r>
              <a:rPr lang="en-US" dirty="0" smtClean="0"/>
              <a:t>where </a:t>
            </a:r>
            <a:r>
              <a:rPr lang="en-US" dirty="0"/>
              <a:t>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t>
            </a:r>
            <a:r>
              <a:rPr lang="en-US" dirty="0" smtClean="0"/>
              <a:t>a </a:t>
            </a:r>
            <a:r>
              <a:rPr lang="en-US" dirty="0"/>
              <a:t>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3053522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idx="1"/>
          </p:nvPr>
        </p:nvSpPr>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5371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idx="1"/>
          </p:nvPr>
        </p:nvSpPr>
        <p:spPr/>
        <p:txBody>
          <a:bodyPr/>
          <a:lstStyle/>
          <a:p>
            <a:r>
              <a:rPr lang="en-US" sz="2400" dirty="0"/>
              <a:t>Consider this program.</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258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73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sz="4000" dirty="0"/>
              <a:t>Basis Path Testing</a:t>
            </a:r>
          </a:p>
        </p:txBody>
      </p:sp>
      <p:sp>
        <p:nvSpPr>
          <p:cNvPr id="158723" name="Rectangle 3"/>
          <p:cNvSpPr>
            <a:spLocks noGrp="1" noChangeArrowheads="1"/>
          </p:cNvSpPr>
          <p:nvPr>
            <p:ph idx="1"/>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6921627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sz="4000" dirty="0"/>
              <a:t>Flow Graph Notation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Tree>
    <p:extLst>
      <p:ext uri="{BB962C8B-B14F-4D97-AF65-F5344CB8AC3E}">
        <p14:creationId xmlns:p14="http://schemas.microsoft.com/office/powerpoint/2010/main" val="28962354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sz="4000" dirty="0"/>
              <a:t>Flow chart and corresponding flow graph</a:t>
            </a:r>
          </a:p>
        </p:txBody>
      </p:sp>
      <p:sp>
        <p:nvSpPr>
          <p:cNvPr id="3" name="Slide Number Placeholder 2"/>
          <p:cNvSpPr>
            <a:spLocks noGrp="1"/>
          </p:cNvSpPr>
          <p:nvPr>
            <p:ph type="sldNum" sz="quarter" idx="12"/>
          </p:nvPr>
        </p:nvSpPr>
        <p:spPr/>
        <p:txBody>
          <a:bodyPr/>
          <a:lstStyle/>
          <a:p>
            <a:fld id="{B543A0FD-1CA6-4228-86A2-78061B4844C8}" type="slidenum">
              <a:rPr lang="en-US" smtClean="0"/>
              <a:t>64</a:t>
            </a:fld>
            <a:endParaRPr lang="en-US"/>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Tree>
    <p:extLst>
      <p:ext uri="{BB962C8B-B14F-4D97-AF65-F5344CB8AC3E}">
        <p14:creationId xmlns:p14="http://schemas.microsoft.com/office/powerpoint/2010/main" val="11124846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p:nvPr>
        </p:nvSpPr>
        <p:spPr/>
        <p:txBody>
          <a:bodyPr>
            <a:normAutofit/>
          </a:bodyPr>
          <a:lstStyle/>
          <a:p>
            <a:r>
              <a:rPr lang="en-US" sz="4000" dirty="0"/>
              <a:t>Compound logic</a:t>
            </a:r>
          </a:p>
        </p:txBody>
      </p:sp>
      <p:sp>
        <p:nvSpPr>
          <p:cNvPr id="164868" name="Rectangle 4"/>
          <p:cNvSpPr>
            <a:spLocks noGrp="1" noChangeArrowheads="1"/>
          </p:cNvSpPr>
          <p:nvPr>
            <p:ph idx="1"/>
          </p:nvPr>
        </p:nvSpPr>
        <p:spPr>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25516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sz="4000" dirty="0"/>
              <a:t>Independent Program Paths</a:t>
            </a:r>
          </a:p>
        </p:txBody>
      </p:sp>
      <p:sp>
        <p:nvSpPr>
          <p:cNvPr id="166915" name="Rectangle 3"/>
          <p:cNvSpPr>
            <a:spLocks noGrp="1" noChangeArrowheads="1"/>
          </p:cNvSpPr>
          <p:nvPr>
            <p:ph idx="1"/>
          </p:nvPr>
        </p:nvSpPr>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29683011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Basis Paths Example</a:t>
            </a:r>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0765813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37458603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en-US" sz="4000" dirty="0"/>
              <a:t>Basis Paths</a:t>
            </a:r>
          </a:p>
        </p:txBody>
      </p:sp>
      <p:sp>
        <p:nvSpPr>
          <p:cNvPr id="168963" name="Rectangle 3"/>
          <p:cNvSpPr>
            <a:spLocks noGrp="1" noChangeArrowheads="1"/>
          </p:cNvSpPr>
          <p:nvPr>
            <p:ph idx="1"/>
          </p:nvPr>
        </p:nvSpPr>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148266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96107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71014" name="Rectangle 17"/>
          <p:cNvSpPr>
            <a:spLocks noGrp="1" noChangeArrowheads="1"/>
          </p:cNvSpPr>
          <p:nvPr>
            <p:ph type="body" idx="1"/>
          </p:nvPr>
        </p:nvSpPr>
        <p:spPr>
          <a:xfrm>
            <a:off x="347527" y="1492370"/>
            <a:ext cx="11006273" cy="5045749"/>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dirty="0" smtClean="0">
                <a:ea typeface="ＭＳ Ｐゴシック" charset="0"/>
              </a:rPr>
              <a:t>       </a:t>
            </a:r>
            <a:r>
              <a:rPr lang="en-US" sz="2000" b="1" dirty="0" smtClean="0">
                <a:ea typeface="ＭＳ Ｐゴシック" charset="0"/>
                <a:cs typeface="Courier" charset="0"/>
              </a:rPr>
              <a:t>if</a:t>
            </a:r>
            <a:r>
              <a:rPr lang="en-US" sz="2000" b="1" dirty="0">
                <a:ea typeface="ＭＳ Ｐゴシック" charset="0"/>
                <a:cs typeface="Courier" charset="0"/>
              </a:rPr>
              <a:t>(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8765400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21864" name="Rectangle 17"/>
          <p:cNvSpPr>
            <a:spLocks noGrp="1" noChangeArrowheads="1"/>
          </p:cNvSpPr>
          <p:nvPr>
            <p:ph type="body" idx="1"/>
          </p:nvPr>
        </p:nvSpPr>
        <p:spPr/>
        <p:txBody>
          <a:bodyPr/>
          <a:lstStyle/>
          <a:p>
            <a:pPr eaLnBrk="1" hangingPunct="1"/>
            <a:r>
              <a:rPr lang="en-US" dirty="0" smtClean="0">
                <a:ea typeface="ＭＳ Ｐゴシック" charset="0"/>
                <a:cs typeface="ＭＳ Ｐゴシック" charset="0"/>
              </a:rPr>
              <a:t>Calculate </a:t>
            </a:r>
            <a:r>
              <a:rPr lang="en-US" dirty="0">
                <a:ea typeface="ＭＳ Ｐゴシック" charset="0"/>
                <a:cs typeface="ＭＳ Ｐゴシック" charset="0"/>
              </a:rPr>
              <a:t>the cyclomatic complexity. </a:t>
            </a:r>
          </a:p>
          <a:p>
            <a:pPr eaLnBrk="1" hangingPunct="1"/>
            <a:r>
              <a:rPr lang="en-US" dirty="0">
                <a:ea typeface="ＭＳ Ｐゴシック" charset="0"/>
                <a:cs typeface="ＭＳ Ｐゴシック" charset="0"/>
              </a:rPr>
              <a:t>A method with a low cyclomatic complexity is generally better. </a:t>
            </a:r>
            <a:endParaRPr lang="en-US" dirty="0" smtClean="0">
              <a:ea typeface="ＭＳ Ｐゴシック" charset="0"/>
              <a:cs typeface="ＭＳ Ｐゴシック" charset="0"/>
            </a:endParaRPr>
          </a:p>
          <a:p>
            <a:pPr eaLnBrk="1" hangingPunct="1"/>
            <a:r>
              <a:rPr lang="en-US" dirty="0" smtClean="0">
                <a:ea typeface="ＭＳ Ｐゴシック" charset="0"/>
                <a:cs typeface="ＭＳ Ｐゴシック" charset="0"/>
              </a:rPr>
              <a:t>This </a:t>
            </a:r>
            <a:r>
              <a:rPr lang="en-US" dirty="0">
                <a:ea typeface="ＭＳ Ｐゴシック" charset="0"/>
                <a:cs typeface="ＭＳ Ｐゴシック" charset="0"/>
              </a:rPr>
              <a:t>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31281935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p:txBody>
          <a:bodyPr>
            <a:normAutofit/>
          </a:bodyPr>
          <a:lstStyle/>
          <a:p>
            <a:r>
              <a:rPr lang="en-US" sz="4000" dirty="0"/>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72</a:t>
            </a:fld>
            <a:r>
              <a:rPr lang="en-US" smtClean="0"/>
              <a:t> of 103</a:t>
            </a:r>
            <a:endParaRPr lang="en-US" dirty="0"/>
          </a:p>
        </p:txBody>
      </p:sp>
    </p:spTree>
    <p:extLst>
      <p:ext uri="{BB962C8B-B14F-4D97-AF65-F5344CB8AC3E}">
        <p14:creationId xmlns:p14="http://schemas.microsoft.com/office/powerpoint/2010/main" val="20876053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normAutofit/>
          </a:bodyPr>
          <a:lstStyle/>
          <a:p>
            <a:r>
              <a:rPr lang="en-US" sz="4000" dirty="0"/>
              <a:t>Cyclomatic Testing</a:t>
            </a:r>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162275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347527" y="1457864"/>
            <a:ext cx="10186733" cy="5017581"/>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a:t>
            </a:r>
            <a:r>
              <a:rPr lang="en-US" dirty="0" smtClean="0"/>
              <a:t>CFG</a:t>
            </a:r>
          </a:p>
          <a:p>
            <a:pPr marL="342900" indent="-342900"/>
            <a:r>
              <a:rPr lang="en-US" dirty="0" smtClean="0"/>
              <a:t>Calculate Cyclomatic complexity of CFG </a:t>
            </a:r>
            <a:r>
              <a:rPr lang="en-US" i="1" dirty="0" smtClean="0"/>
              <a:t>G</a:t>
            </a:r>
          </a:p>
          <a:p>
            <a:pPr marL="617538" lvl="1" indent="-342900"/>
            <a:r>
              <a:rPr lang="en-US" sz="2500" dirty="0" smtClean="0"/>
              <a:t>e = #edges in </a:t>
            </a:r>
            <a:r>
              <a:rPr lang="en-US" sz="2500" i="1" dirty="0" smtClean="0"/>
              <a:t>G</a:t>
            </a:r>
          </a:p>
          <a:p>
            <a:pPr marL="617538" lvl="1" indent="-342900"/>
            <a:r>
              <a:rPr lang="en-US" sz="2500" dirty="0" smtClean="0"/>
              <a:t>n = #nodes in </a:t>
            </a:r>
            <a:r>
              <a:rPr lang="en-US" sz="2500" i="1" dirty="0" smtClean="0"/>
              <a:t>G</a:t>
            </a:r>
          </a:p>
          <a:p>
            <a:pPr marL="342900" indent="-342900"/>
            <a:r>
              <a:rPr lang="en-US" dirty="0" smtClean="0"/>
              <a:t>The cyclomatic complexity of </a:t>
            </a:r>
            <a:r>
              <a:rPr lang="en-US" i="1" dirty="0" smtClean="0"/>
              <a:t>G</a:t>
            </a:r>
            <a:r>
              <a:rPr lang="en-US" dirty="0" smtClean="0"/>
              <a:t> </a:t>
            </a:r>
          </a:p>
          <a:p>
            <a:pPr marL="274638" lvl="1" indent="0">
              <a:buNone/>
            </a:pPr>
            <a:r>
              <a:rPr lang="en-US" sz="2500" dirty="0" smtClean="0"/>
              <a:t>	</a:t>
            </a:r>
            <a:r>
              <a:rPr lang="en-US" sz="2500" dirty="0" smtClean="0">
                <a:solidFill>
                  <a:srgbClr val="000000"/>
                </a:solidFill>
              </a:rPr>
              <a:t>V(</a:t>
            </a:r>
            <a:r>
              <a:rPr lang="en-US" sz="2500" i="1" dirty="0" smtClean="0">
                <a:solidFill>
                  <a:srgbClr val="000000"/>
                </a:solidFill>
              </a:rPr>
              <a:t>G</a:t>
            </a:r>
            <a:r>
              <a:rPr lang="en-US" sz="2500" dirty="0" smtClean="0">
                <a:solidFill>
                  <a:srgbClr val="000000"/>
                </a:solidFill>
              </a:rPr>
              <a:t>) </a:t>
            </a:r>
            <a:r>
              <a:rPr lang="en-US" sz="2100" dirty="0" smtClean="0">
                <a:solidFill>
                  <a:srgbClr val="000000"/>
                </a:solidFill>
              </a:rPr>
              <a:t>= </a:t>
            </a:r>
            <a:r>
              <a:rPr lang="en-US" sz="2800" dirty="0" smtClean="0">
                <a:solidFill>
                  <a:srgbClr val="000000"/>
                </a:solidFill>
              </a:rPr>
              <a:t>e - n + 2 </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40848387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8" y="1541106"/>
            <a:ext cx="10514163"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417487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
        <p:nvSpPr>
          <p:cNvPr id="7" name="Content Placeholder 6"/>
          <p:cNvSpPr>
            <a:spLocks noGrp="1"/>
          </p:cNvSpPr>
          <p:nvPr>
            <p:ph sz="quarter" idx="4294967295"/>
          </p:nvPr>
        </p:nvSpPr>
        <p:spPr>
          <a:xfrm>
            <a:off x="7010400" y="1825625"/>
            <a:ext cx="5181600" cy="4351338"/>
          </a:xfrm>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9576758" y="45069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9516040" y="20685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6588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Tree>
    <p:extLst>
      <p:ext uri="{BB962C8B-B14F-4D97-AF65-F5344CB8AC3E}">
        <p14:creationId xmlns:p14="http://schemas.microsoft.com/office/powerpoint/2010/main" val="329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1131077" y="4757468"/>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6305251" y="4623759"/>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305252" y="2053086"/>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Tree>
    <p:extLst>
      <p:ext uri="{BB962C8B-B14F-4D97-AF65-F5344CB8AC3E}">
        <p14:creationId xmlns:p14="http://schemas.microsoft.com/office/powerpoint/2010/main" val="26475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Tree>
    <p:extLst>
      <p:ext uri="{BB962C8B-B14F-4D97-AF65-F5344CB8AC3E}">
        <p14:creationId xmlns:p14="http://schemas.microsoft.com/office/powerpoint/2010/main" val="4555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17282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80</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318411" y="21018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6486221"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486221" y="2018461"/>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2461405"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202554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idx="1"/>
          </p:nvPr>
        </p:nvSpPr>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a:t>
            </a:r>
            <a:r>
              <a:rPr lang="en-US" b="1" dirty="0"/>
              <a:t>NIST</a:t>
            </a:r>
            <a:r>
              <a:rPr lang="en-US" dirty="0"/>
              <a: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cxnSp>
        <p:nvCxnSpPr>
          <p:cNvPr id="5" name="Straight Connector 4"/>
          <p:cNvCxnSpPr/>
          <p:nvPr/>
        </p:nvCxnSpPr>
        <p:spPr bwMode="auto">
          <a:xfrm>
            <a:off x="1401760" y="4638298"/>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5396148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dirty="0"/>
              <a:t>An Example:</a:t>
            </a:r>
          </a:p>
        </p:txBody>
      </p:sp>
      <p:sp>
        <p:nvSpPr>
          <p:cNvPr id="175107" name="Rectangle 3"/>
          <p:cNvSpPr>
            <a:spLocks noGrp="1" noChangeArrowheads="1"/>
          </p:cNvSpPr>
          <p:nvPr>
            <p:ph idx="1"/>
          </p:nvPr>
        </p:nvSpPr>
        <p:spPr>
          <a:xfrm>
            <a:off x="465825" y="1302589"/>
            <a:ext cx="11076317" cy="5080957"/>
          </a:xfrm>
        </p:spPr>
        <p:txBody>
          <a:bodyPr>
            <a:normAutofit lnSpcReduction="10000"/>
          </a:bodyPr>
          <a:lstStyle/>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Float Function CalculateFees ( String mgroup, Integer mAge, Float mBaseFees, Integer mFamilyCount, Integer mMinFee)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How many months left in the year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  MonthsLeft = 12 – GetMonth(SystemDate())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Calculate base rate for the group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2	if mgroup == 1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3		mRate = mBaseFees</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4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5    if mgroup == 2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6	     mRate = mBaseFees * 0.80</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7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8	    mRate = mBaseFees * 0.65</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9	  endif</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10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11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mRate</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MonthsLeft</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12	while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&gt; 1 and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&gt; </a:t>
            </a:r>
            <a:r>
              <a:rPr lang="en-US" sz="1600" dirty="0" err="1">
                <a:latin typeface="Courier New" panose="02070309020205020404" pitchFamily="49" charset="0"/>
                <a:ea typeface="ＭＳ Ｐゴシック" charset="0"/>
                <a:cs typeface="Courier New" panose="02070309020205020404" pitchFamily="49" charset="0"/>
              </a:rPr>
              <a:t>mMinFee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13	  if </a:t>
            </a:r>
            <a:r>
              <a:rPr lang="en-US" sz="1600" dirty="0" err="1">
                <a:latin typeface="Courier New" panose="02070309020205020404" pitchFamily="49" charset="0"/>
                <a:ea typeface="ＭＳ Ｐゴシック" charset="0"/>
                <a:cs typeface="Courier New" panose="02070309020205020404" pitchFamily="49" charset="0"/>
              </a:rPr>
              <a:t>mAge</a:t>
            </a:r>
            <a:r>
              <a:rPr lang="en-US" sz="1600" dirty="0">
                <a:latin typeface="Courier New" panose="02070309020205020404" pitchFamily="49" charset="0"/>
                <a:ea typeface="ＭＳ Ｐゴシック" charset="0"/>
                <a:cs typeface="Courier New" panose="02070309020205020404" pitchFamily="49" charset="0"/>
              </a:rPr>
              <a:t> &gt;= 21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14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10</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15	  else</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16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5</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17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18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19	</a:t>
            </a:r>
            <a:r>
              <a:rPr lang="en-US" sz="1600" dirty="0" err="1">
                <a:latin typeface="Courier New" panose="02070309020205020404" pitchFamily="49" charset="0"/>
                <a:ea typeface="ＭＳ Ｐゴシック" charset="0"/>
                <a:cs typeface="Courier New" panose="02070309020205020404" pitchFamily="49" charset="0"/>
              </a:rPr>
              <a:t>endwhile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20	return </a:t>
            </a:r>
            <a:r>
              <a:rPr lang="en-US" sz="1600" dirty="0" err="1">
                <a:latin typeface="Courier New" panose="02070309020205020404" pitchFamily="49" charset="0"/>
                <a:ea typeface="ＭＳ Ｐゴシック" charset="0"/>
                <a:cs typeface="Courier New" panose="02070309020205020404" pitchFamily="49" charset="0"/>
              </a:rPr>
              <a:t>mBaseFees</a:t>
            </a:r>
            <a:endParaRPr lang="en-US" sz="1600" dirty="0">
              <a:latin typeface="Courier New" panose="02070309020205020404" pitchFamily="49" charset="0"/>
              <a:ea typeface="ＭＳ Ｐゴシック"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9948739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1-2-3-11-12-20</a:t>
            </a:r>
            <a:r>
              <a:rPr lang="en-US" sz="2000" b="1" dirty="0">
                <a:ea typeface="ＭＳ Ｐゴシック" charset="0"/>
                <a:cs typeface="ＭＳ Ｐゴシック" charset="0"/>
              </a:rPr>
              <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pic>
        <p:nvPicPr>
          <p:cNvPr id="179204" name="Content Placeholder 35" descr="SE435FinalW08-p2.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9665718" y="1276171"/>
            <a:ext cx="2181225" cy="4876800"/>
          </a:xfrm>
        </p:spPr>
      </p:pic>
    </p:spTree>
    <p:extLst>
      <p:ext uri="{BB962C8B-B14F-4D97-AF65-F5344CB8AC3E}">
        <p14:creationId xmlns:p14="http://schemas.microsoft.com/office/powerpoint/2010/main" val="20479833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p:txBody>
          <a:bodyPr>
            <a:normAutofit/>
          </a:bodyPr>
          <a:lstStyle/>
          <a:p>
            <a:r>
              <a:rPr lang="en-US" dirty="0"/>
              <a:t>Infeasible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Tree>
    <p:extLst>
      <p:ext uri="{BB962C8B-B14F-4D97-AF65-F5344CB8AC3E}">
        <p14:creationId xmlns:p14="http://schemas.microsoft.com/office/powerpoint/2010/main" val="34677526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normAutofit/>
          </a:bodyPr>
          <a:lstStyle/>
          <a:p>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7530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24701413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normAutofit/>
          </a:bodyPr>
          <a:lstStyle/>
          <a:p>
            <a:r>
              <a:rPr lang="en-US" dirty="0"/>
              <a:t>The Subsumes Relationship</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35101099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p:nvPr>
        </p:nvSpPr>
        <p:spPr/>
        <p:txBody>
          <a:bodyPr vert="horz" lIns="91440" tIns="45720" rIns="132080" bIns="45720" rtlCol="0" anchor="ctr">
            <a:normAutofit/>
          </a:bodyPr>
          <a:lstStyle/>
          <a:p>
            <a:r>
              <a:rPr lang="en-US" sz="3200" dirty="0"/>
              <a:t>The Subsumes Relation among Structural Testing Criteria</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1380731"/>
            <a:ext cx="7772400" cy="4938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784797"/>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p:nvPr>
        </p:nvSpPr>
        <p:spPr/>
        <p:txBody>
          <a:bodyPr/>
          <a:lstStyle/>
          <a:p>
            <a:r>
              <a:rPr lang="en-US" dirty="0"/>
              <a:t>Satisfying Structural Criteria</a:t>
            </a:r>
          </a:p>
        </p:txBody>
      </p:sp>
      <p:sp>
        <p:nvSpPr>
          <p:cNvPr id="132101" name="Rectangle 3"/>
          <p:cNvSpPr>
            <a:spLocks noGrp="1"/>
          </p:cNvSpPr>
          <p:nvPr>
            <p:ph idx="1"/>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3834102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389157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2907979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8818188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340140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7729</Words>
  <Application>Microsoft Office PowerPoint</Application>
  <PresentationFormat>Widescreen</PresentationFormat>
  <Paragraphs>1370</Paragraphs>
  <Slides>92</Slides>
  <Notes>61</Notes>
  <HiddenSlides>3</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16" baseType="lpstr">
      <vt:lpstr>ＭＳ Ｐゴシック</vt:lpstr>
      <vt:lpstr>游ゴシック</vt:lpstr>
      <vt:lpstr>American Typewriter</vt:lpstr>
      <vt:lpstr>Arial</vt:lpstr>
      <vt:lpstr>Arial Narrow</vt:lpstr>
      <vt:lpstr>Calibri</vt:lpstr>
      <vt:lpstr>Calibri Light</vt:lpstr>
      <vt:lpstr>Cambria Math</vt:lpstr>
      <vt:lpstr>Candara</vt:lpstr>
      <vt:lpstr>Comic Sans MS</vt:lpstr>
      <vt:lpstr>Courier</vt:lpstr>
      <vt:lpstr>Courier New</vt:lpstr>
      <vt:lpstr>Garamond</vt:lpstr>
      <vt:lpstr>Gill Sans MT</vt:lpstr>
      <vt:lpstr>Helvetica</vt:lpstr>
      <vt:lpstr>Symbol</vt:lpstr>
      <vt:lpstr>Times</vt:lpstr>
      <vt:lpstr>Times New Roman</vt:lpstr>
      <vt:lpstr>Trebuchet MS</vt:lpstr>
      <vt:lpstr>Wingdings</vt:lpstr>
      <vt:lpstr>Wingdings 3</vt:lpstr>
      <vt:lpstr>ヒラギノ角ゴ Pro W3</vt:lpstr>
      <vt:lpstr>Office Theme</vt:lpstr>
      <vt:lpstr>Visio</vt:lpstr>
      <vt:lpstr>Structural Testing </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Structural Testing</vt:lpstr>
      <vt:lpstr>What is coverage?</vt:lpstr>
      <vt:lpstr>Structural Coverage Testing</vt:lpstr>
      <vt:lpstr>Control Flow Graphs: The One  Slide Tutorial</vt:lpstr>
      <vt:lpstr>Test Adequacy Criterion</vt:lpstr>
      <vt:lpstr>Control Flow Based Adequacy Criteria and Coverage</vt:lpstr>
      <vt:lpstr>A Simple Example of Coverage</vt:lpstr>
      <vt:lpstr>Statement Testing</vt:lpstr>
      <vt:lpstr>Statements or Blocks?</vt:lpstr>
      <vt:lpstr>Statement Coverage: Example</vt:lpstr>
      <vt:lpstr>Statement Coverage: Example</vt:lpstr>
      <vt:lpstr>Statement Coverage in Practice</vt:lpstr>
      <vt:lpstr>Branch Testing</vt:lpstr>
      <vt:lpstr>Statements vs. Branches</vt:lpstr>
      <vt:lpstr>Branch Coverage: Example</vt:lpstr>
      <vt:lpstr>Branch Coverage: Example</vt:lpstr>
      <vt:lpstr>Branch Coverage: Example</vt:lpstr>
      <vt:lpstr>Branch Coverage: Example</vt:lpstr>
      <vt:lpstr>(Basic) Condition Testing</vt:lpstr>
      <vt:lpstr>Basic Condition Coverage: Example</vt:lpstr>
      <vt:lpstr>Branch-Condition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Infeasible Paths</vt:lpstr>
      <vt:lpstr>Comparing Criteria</vt:lpstr>
      <vt:lpstr>The Subsumes Relationship</vt:lpstr>
      <vt:lpstr>The Subsumes Relationship</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cp:revision>
  <dcterms:created xsi:type="dcterms:W3CDTF">2021-10-12T10:09:12Z</dcterms:created>
  <dcterms:modified xsi:type="dcterms:W3CDTF">2022-04-10T09:32:21Z</dcterms:modified>
</cp:coreProperties>
</file>