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7" r:id="rId2"/>
    <p:sldId id="31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113854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13476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58953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214741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403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Structural testing provides a basic check:  Did we completely leave miss</a:t>
            </a:r>
          </a:p>
          <a:p>
            <a:r>
              <a:rPr lang="en-US" dirty="0" smtClean="0">
                <a:latin typeface="Calibri" charset="0"/>
              </a:rPr>
              <a:t>something that should have been tested?  It </a:t>
            </a:r>
            <a:r>
              <a:rPr lang="en-US" dirty="0" err="1" smtClean="0">
                <a:latin typeface="Calibri" charset="0"/>
              </a:rPr>
              <a:t>doesn</a:t>
            </a:r>
            <a:r>
              <a:rPr lang="uk-UA" altLang="ja-JP" dirty="0" smtClean="0">
                <a:latin typeface="Calibri" charset="0"/>
              </a:rPr>
              <a:t>'</a:t>
            </a:r>
            <a:r>
              <a:rPr lang="en-US" altLang="ja-JP" dirty="0" smtClean="0">
                <a:latin typeface="Calibri" charset="0"/>
              </a:rPr>
              <a:t>t guarantee that the </a:t>
            </a:r>
          </a:p>
          <a:p>
            <a:r>
              <a:rPr lang="en-US" dirty="0" smtClean="0">
                <a:latin typeface="Calibri" charset="0"/>
              </a:rPr>
              <a:t>test cases we chose were good.   </a:t>
            </a:r>
          </a:p>
          <a:p>
            <a:endParaRPr lang="en-US" dirty="0" smtClean="0">
              <a:latin typeface="Calibri" charset="0"/>
            </a:endParaRPr>
          </a:p>
          <a:p>
            <a:r>
              <a:rPr lang="en-US" dirty="0" smtClean="0">
                <a:latin typeface="Calibri" charset="0"/>
              </a:rPr>
              <a:t>Despite the limitation, it</a:t>
            </a:r>
            <a:r>
              <a:rPr lang="uk-UA" dirty="0" smtClean="0">
                <a:latin typeface="Calibri" charset="0"/>
              </a:rPr>
              <a:t>'</a:t>
            </a:r>
            <a:r>
              <a:rPr lang="en-US" altLang="ja-JP" dirty="0" smtClean="0">
                <a:latin typeface="Calibri" charset="0"/>
              </a:rPr>
              <a:t>s valuable because a good test designer does not</a:t>
            </a:r>
          </a:p>
          <a:p>
            <a:r>
              <a:rPr lang="en-US" dirty="0" smtClean="0">
                <a:latin typeface="Calibri" charset="0"/>
              </a:rPr>
              <a:t>just blindly satisfy  a structural coverage criterion.  Structural criteria serve</a:t>
            </a:r>
          </a:p>
          <a:p>
            <a:r>
              <a:rPr lang="en-US" dirty="0" smtClean="0">
                <a:latin typeface="Calibri" charset="0"/>
              </a:rPr>
              <a:t>as reminders to think carefully about what has been missed, and choose </a:t>
            </a:r>
          </a:p>
          <a:p>
            <a:r>
              <a:rPr lang="en-US" dirty="0" smtClean="0">
                <a:latin typeface="Calibri" charset="0"/>
              </a:rPr>
              <a:t>good test cases for the underlying difference in treatment by the program.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93</a:t>
            </a:r>
            <a:endParaRPr lang="en-US" dirty="0"/>
          </a:p>
        </p:txBody>
      </p:sp>
    </p:spTree>
    <p:extLst>
      <p:ext uri="{BB962C8B-B14F-4D97-AF65-F5344CB8AC3E}">
        <p14:creationId xmlns:p14="http://schemas.microsoft.com/office/powerpoint/2010/main" val="299910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93</a:t>
            </a:r>
            <a:endParaRPr lang="en-US" dirty="0"/>
          </a:p>
        </p:txBody>
      </p:sp>
    </p:spTree>
    <p:extLst>
      <p:ext uri="{BB962C8B-B14F-4D97-AF65-F5344CB8AC3E}">
        <p14:creationId xmlns:p14="http://schemas.microsoft.com/office/powerpoint/2010/main" val="404810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80634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195619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40244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69860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170580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10/21/2021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3749538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93</a:t>
            </a:r>
            <a:endParaRPr lang="en-US" dirty="0"/>
          </a:p>
        </p:txBody>
      </p:sp>
    </p:spTree>
    <p:extLst>
      <p:ext uri="{BB962C8B-B14F-4D97-AF65-F5344CB8AC3E}">
        <p14:creationId xmlns:p14="http://schemas.microsoft.com/office/powerpoint/2010/main" val="424644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93</a:t>
            </a:r>
            <a:endParaRPr lang="en-US" dirty="0"/>
          </a:p>
        </p:txBody>
      </p:sp>
    </p:spTree>
    <p:extLst>
      <p:ext uri="{BB962C8B-B14F-4D97-AF65-F5344CB8AC3E}">
        <p14:creationId xmlns:p14="http://schemas.microsoft.com/office/powerpoint/2010/main" val="331697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356310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1957552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170231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93</a:t>
            </a:r>
            <a:endParaRPr lang="en-US" dirty="0"/>
          </a:p>
        </p:txBody>
      </p:sp>
    </p:spTree>
    <p:extLst>
      <p:ext uri="{BB962C8B-B14F-4D97-AF65-F5344CB8AC3E}">
        <p14:creationId xmlns:p14="http://schemas.microsoft.com/office/powerpoint/2010/main" val="268185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2,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6</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93</a:t>
            </a:r>
            <a:endParaRPr lang="en-US" dirty="0"/>
          </a:p>
        </p:txBody>
      </p:sp>
    </p:spTree>
    <p:extLst>
      <p:ext uri="{BB962C8B-B14F-4D97-AF65-F5344CB8AC3E}">
        <p14:creationId xmlns:p14="http://schemas.microsoft.com/office/powerpoint/2010/main" val="228284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04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T0, T1, T2 are test suites (sets of test cases)</a:t>
            </a:r>
          </a:p>
          <a:p>
            <a:endParaRPr lang="en-US" dirty="0">
              <a:latin typeface="Calibri" charset="0"/>
            </a:endParaRPr>
          </a:p>
          <a:p>
            <a:r>
              <a:rPr lang="en-US" dirty="0">
                <a:latin typeface="Calibri" charset="0"/>
              </a:rPr>
              <a:t>In T0 </a:t>
            </a:r>
            <a:r>
              <a:rPr lang="en-US" dirty="0" smtClean="0">
                <a:latin typeface="Calibri" charset="0"/>
              </a:rPr>
              <a:t>(3 </a:t>
            </a:r>
            <a:r>
              <a:rPr lang="en-US" dirty="0">
                <a:latin typeface="Calibri" charset="0"/>
              </a:rPr>
              <a:t>test cases):  </a:t>
            </a:r>
          </a:p>
          <a:p>
            <a:r>
              <a:rPr lang="en-US" dirty="0">
                <a:latin typeface="Calibri" charset="0"/>
              </a:rPr>
              <a:t>    </a:t>
            </a:r>
            <a:r>
              <a:rPr lang="ja-JP" altLang="en-US" dirty="0">
                <a:latin typeface="Calibri" charset="0"/>
              </a:rPr>
              <a:t>“”</a:t>
            </a:r>
            <a:r>
              <a:rPr lang="en-US" altLang="ja-JP" dirty="0">
                <a:latin typeface="Calibri" charset="0"/>
              </a:rPr>
              <a:t> covers nodes A, B, </a:t>
            </a:r>
            <a:r>
              <a:rPr lang="en-US" altLang="ja-JP" dirty="0" smtClean="0">
                <a:latin typeface="Calibri" charset="0"/>
              </a:rPr>
              <a:t>M</a:t>
            </a:r>
          </a:p>
          <a:p>
            <a:r>
              <a:rPr lang="en-US" altLang="ja-JP" baseline="0" dirty="0" smtClean="0">
                <a:latin typeface="Calibri" charset="0"/>
              </a:rPr>
              <a:t>    “test” covers nodes A, B, C, D, F, L, </a:t>
            </a:r>
            <a:r>
              <a:rPr lang="mr-IN" altLang="ja-JP" baseline="0" dirty="0" smtClean="0">
                <a:latin typeface="Calibri" charset="0"/>
              </a:rPr>
              <a:t>…</a:t>
            </a:r>
            <a:r>
              <a:rPr lang="en-US" altLang="ja-JP" baseline="0" dirty="0" smtClean="0">
                <a:latin typeface="Calibri" charset="0"/>
              </a:rPr>
              <a:t>, B, M</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test+case%1Dadequacy</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M</a:t>
            </a:r>
          </a:p>
          <a:p>
            <a:endParaRPr lang="en-US" dirty="0">
              <a:latin typeface="Calibri" charset="0"/>
            </a:endParaRPr>
          </a:p>
          <a:p>
            <a:r>
              <a:rPr lang="en-US" dirty="0">
                <a:latin typeface="Calibri" charset="0"/>
              </a:rPr>
              <a:t>In T1 (one test case): </a:t>
            </a:r>
          </a:p>
          <a:p>
            <a:r>
              <a:rPr lang="en-US" dirty="0">
                <a:latin typeface="Calibri" charset="0"/>
              </a:rPr>
              <a:t>    </a:t>
            </a:r>
            <a:r>
              <a:rPr lang="ja-JP" altLang="en-US" dirty="0">
                <a:latin typeface="Calibri" charset="0"/>
              </a:rPr>
              <a:t>“</a:t>
            </a:r>
            <a:r>
              <a:rPr lang="en-US" altLang="ja-JP" dirty="0">
                <a:latin typeface="Calibri" charset="0"/>
              </a:rPr>
              <a:t>adequate+test%0Dexecution%7U</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C, D, G, I, L, ... B, M</a:t>
            </a:r>
          </a:p>
          <a:p>
            <a:endParaRPr lang="en-US" dirty="0">
              <a:latin typeface="Calibri" charset="0"/>
            </a:endParaRPr>
          </a:p>
          <a:p>
            <a:r>
              <a:rPr lang="en-US" dirty="0">
                <a:latin typeface="Calibri" charset="0"/>
              </a:rPr>
              <a:t>In T2 (4 test cases): </a:t>
            </a:r>
          </a:p>
          <a:p>
            <a:r>
              <a:rPr lang="en-US" dirty="0">
                <a:latin typeface="Calibri" charset="0"/>
              </a:rPr>
              <a:t>  </a:t>
            </a:r>
            <a:r>
              <a:rPr lang="ja-JP" altLang="en-US" dirty="0">
                <a:latin typeface="Calibri" charset="0"/>
              </a:rPr>
              <a:t>“</a:t>
            </a:r>
            <a:r>
              <a:rPr lang="en-US" altLang="ja-JP" dirty="0">
                <a:latin typeface="Calibri" charset="0"/>
              </a:rPr>
              <a:t>%3D</a:t>
            </a:r>
            <a:r>
              <a:rPr lang="ja-JP" altLang="en-US" dirty="0">
                <a:latin typeface="Calibri" charset="0"/>
              </a:rPr>
              <a:t>”</a:t>
            </a:r>
            <a:r>
              <a:rPr lang="en-US" altLang="ja-JP" dirty="0">
                <a:latin typeface="Calibri" charset="0"/>
              </a:rPr>
              <a:t> covers A, B, C, D, G, H, L, B, M</a:t>
            </a:r>
          </a:p>
          <a:p>
            <a:r>
              <a:rPr lang="en-US" dirty="0">
                <a:latin typeface="Calibri" charset="0"/>
              </a:rPr>
              <a:t>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covers  A, B, C, D, G, I, L, B, M </a:t>
            </a:r>
          </a:p>
          <a:p>
            <a:r>
              <a:rPr lang="en-US" dirty="0">
                <a:latin typeface="Calibri" charset="0"/>
              </a:rPr>
              <a:t>  </a:t>
            </a:r>
            <a:r>
              <a:rPr lang="ja-JP" altLang="en-US" dirty="0">
                <a:latin typeface="Calibri" charset="0"/>
              </a:rPr>
              <a:t>“</a:t>
            </a:r>
            <a:r>
              <a:rPr lang="en-US" altLang="ja-JP" dirty="0">
                <a:latin typeface="Calibri" charset="0"/>
              </a:rPr>
              <a:t>a+b</a:t>
            </a:r>
            <a:r>
              <a:rPr lang="ja-JP" altLang="en-US" dirty="0">
                <a:latin typeface="Calibri" charset="0"/>
              </a:rPr>
              <a:t>”</a:t>
            </a:r>
            <a:r>
              <a:rPr lang="en-US" altLang="ja-JP" dirty="0">
                <a:latin typeface="Calibri" charset="0"/>
              </a:rPr>
              <a:t> covers  A, B, C, D, F, </a:t>
            </a:r>
            <a:r>
              <a:rPr lang="en-US" altLang="ja-JP" dirty="0" smtClean="0">
                <a:latin typeface="Calibri" charset="0"/>
              </a:rPr>
              <a:t>L, </a:t>
            </a:r>
            <a:r>
              <a:rPr lang="en-US" altLang="ja-JP" dirty="0">
                <a:latin typeface="Calibri" charset="0"/>
              </a:rPr>
              <a:t>B, C, E, L, ..</a:t>
            </a:r>
            <a:r>
              <a:rPr lang="en-US" altLang="ja-JP" dirty="0" smtClean="0">
                <a:latin typeface="Calibri" charset="0"/>
              </a:rPr>
              <a:t>.,M </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a:t>
            </a:r>
            <a:r>
              <a:rPr lang="ja-JP" altLang="en-US" dirty="0">
                <a:latin typeface="Calibri" charset="0"/>
              </a:rPr>
              <a:t>”</a:t>
            </a:r>
            <a:r>
              <a:rPr lang="en-US" altLang="ja-JP" dirty="0">
                <a:latin typeface="Calibri" charset="0"/>
              </a:rPr>
              <a:t> covers A, B, C, D, F, L, ..., M</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93</a:t>
            </a:r>
            <a:endParaRPr lang="en-US" dirty="0"/>
          </a:p>
        </p:txBody>
      </p:sp>
    </p:spTree>
    <p:extLst>
      <p:ext uri="{BB962C8B-B14F-4D97-AF65-F5344CB8AC3E}">
        <p14:creationId xmlns:p14="http://schemas.microsoft.com/office/powerpoint/2010/main" val="3253850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394260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45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12.3 BRANCH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69842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303694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96865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example of two slides ago illustrates this point</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416396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065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Recall </a:t>
            </a:r>
            <a:r>
              <a:rPr lang="en-US" dirty="0" smtClean="0">
                <a:latin typeface="Calibri" charset="0"/>
              </a:rPr>
              <a:t>we</a:t>
            </a:r>
            <a:r>
              <a:rPr lang="uk-UA" altLang="ja-JP" dirty="0" smtClean="0">
                <a:latin typeface="Calibri" charset="0"/>
              </a:rPr>
              <a:t>'</a:t>
            </a:r>
            <a:r>
              <a:rPr lang="en-US" altLang="ja-JP" dirty="0" smtClean="0">
                <a:latin typeface="Calibri" charset="0"/>
              </a:rPr>
              <a:t>re </a:t>
            </a:r>
            <a:r>
              <a:rPr lang="en-US" altLang="ja-JP" dirty="0">
                <a:latin typeface="Calibri" charset="0"/>
              </a:rPr>
              <a:t>trying to exercise each of the significant cases in the code. </a:t>
            </a:r>
            <a:endParaRPr lang="en-US" altLang="ja-JP" dirty="0" smtClean="0">
              <a:latin typeface="Calibri" charset="0"/>
            </a:endParaRPr>
          </a:p>
          <a:p>
            <a:r>
              <a:rPr lang="en-US" altLang="ja-JP" dirty="0" smtClean="0">
                <a:latin typeface="Calibri" charset="0"/>
              </a:rPr>
              <a:t>A </a:t>
            </a:r>
            <a:r>
              <a:rPr lang="en-US" altLang="ja-JP" dirty="0">
                <a:latin typeface="Calibri" charset="0"/>
              </a:rPr>
              <a:t>single </a:t>
            </a:r>
            <a:r>
              <a:rPr lang="en-US" dirty="0" smtClean="0">
                <a:latin typeface="Calibri" charset="0"/>
              </a:rPr>
              <a:t>branch </a:t>
            </a:r>
            <a:r>
              <a:rPr lang="en-US" dirty="0">
                <a:latin typeface="Calibri" charset="0"/>
              </a:rPr>
              <a:t>statement (</a:t>
            </a:r>
            <a:r>
              <a:rPr lang="ja-JP" altLang="en-US" dirty="0">
                <a:latin typeface="Calibri" charset="0"/>
              </a:rPr>
              <a:t>“</a:t>
            </a:r>
            <a:r>
              <a:rPr lang="en-US" altLang="ja-JP" dirty="0">
                <a:latin typeface="Calibri" charset="0"/>
              </a:rPr>
              <a:t>if</a:t>
            </a:r>
            <a:r>
              <a:rPr lang="ja-JP" altLang="en-US" dirty="0">
                <a:latin typeface="Calibri" charset="0"/>
              </a:rPr>
              <a:t>”</a:t>
            </a:r>
            <a:r>
              <a:rPr lang="en-US" altLang="ja-JP" dirty="0">
                <a:latin typeface="Calibri" charset="0"/>
              </a:rPr>
              <a:t>, </a:t>
            </a:r>
            <a:r>
              <a:rPr lang="ja-JP" altLang="en-US" dirty="0">
                <a:latin typeface="Calibri" charset="0"/>
              </a:rPr>
              <a:t>“</a:t>
            </a:r>
            <a:r>
              <a:rPr lang="en-US" altLang="ja-JP" dirty="0">
                <a:latin typeface="Calibri" charset="0"/>
              </a:rPr>
              <a:t>while</a:t>
            </a:r>
            <a:r>
              <a:rPr lang="ja-JP" altLang="en-US" dirty="0">
                <a:latin typeface="Calibri" charset="0"/>
              </a:rPr>
              <a:t>”</a:t>
            </a:r>
            <a:r>
              <a:rPr lang="en-US" altLang="ja-JP" dirty="0">
                <a:latin typeface="Calibri" charset="0"/>
              </a:rPr>
              <a:t>, etc.) may actually combine different cases in </a:t>
            </a:r>
            <a:r>
              <a:rPr lang="en-US" altLang="ja-JP" dirty="0" smtClean="0">
                <a:latin typeface="Calibri" charset="0"/>
              </a:rPr>
              <a:t>a </a:t>
            </a:r>
            <a:r>
              <a:rPr lang="en-US" dirty="0" smtClean="0">
                <a:latin typeface="Calibri" charset="0"/>
              </a:rPr>
              <a:t>complex </a:t>
            </a:r>
            <a:r>
              <a:rPr lang="en-US" dirty="0">
                <a:latin typeface="Calibri" charset="0"/>
              </a:rPr>
              <a:t>condition, and exercising both outcomes of the branch may not </a:t>
            </a:r>
            <a:r>
              <a:rPr lang="en-US" dirty="0" smtClean="0">
                <a:latin typeface="Calibri" charset="0"/>
              </a:rPr>
              <a:t>exercise</a:t>
            </a:r>
            <a:r>
              <a:rPr lang="en-US" baseline="0" dirty="0" smtClean="0">
                <a:latin typeface="Calibri" charset="0"/>
              </a:rPr>
              <a:t> </a:t>
            </a:r>
            <a:r>
              <a:rPr lang="en-US" dirty="0" smtClean="0">
                <a:latin typeface="Calibri" charset="0"/>
              </a:rPr>
              <a:t>each </a:t>
            </a:r>
            <a:r>
              <a:rPr lang="en-US" dirty="0">
                <a:latin typeface="Calibri" charset="0"/>
              </a:rPr>
              <a:t>part of the complex condition.</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749679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27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12.4 CONDITION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93</a:t>
            </a:r>
            <a:endParaRPr lang="en-US" dirty="0"/>
          </a:p>
        </p:txBody>
      </p:sp>
    </p:spTree>
    <p:extLst>
      <p:ext uri="{BB962C8B-B14F-4D97-AF65-F5344CB8AC3E}">
        <p14:creationId xmlns:p14="http://schemas.microsoft.com/office/powerpoint/2010/main" val="1660118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93</a:t>
            </a:r>
            <a:endParaRPr lang="en-US" dirty="0"/>
          </a:p>
        </p:txBody>
      </p:sp>
    </p:spTree>
    <p:extLst>
      <p:ext uri="{BB962C8B-B14F-4D97-AF65-F5344CB8AC3E}">
        <p14:creationId xmlns:p14="http://schemas.microsoft.com/office/powerpoint/2010/main" val="1327088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680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Unlike branches and statements (where covering all branches was enough to also cover all statements), </a:t>
            </a:r>
          </a:p>
          <a:p>
            <a:r>
              <a:rPr lang="en-US" dirty="0">
                <a:latin typeface="Calibri" charset="0"/>
              </a:rPr>
              <a:t>covering all basic conditions does not replace covering all branches.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2073901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510384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4222944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2532219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173679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3756978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93</a:t>
            </a:r>
            <a:endParaRPr lang="en-US" dirty="0"/>
          </a:p>
        </p:txBody>
      </p:sp>
    </p:spTree>
    <p:extLst>
      <p:ext uri="{BB962C8B-B14F-4D97-AF65-F5344CB8AC3E}">
        <p14:creationId xmlns:p14="http://schemas.microsoft.com/office/powerpoint/2010/main" val="2990491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50</a:t>
            </a:fld>
            <a:r>
              <a:rPr lang="en-US" smtClean="0"/>
              <a:t> of 93</a:t>
            </a:r>
            <a:endParaRPr lang="en-US" dirty="0"/>
          </a:p>
        </p:txBody>
      </p:sp>
    </p:spTree>
    <p:extLst>
      <p:ext uri="{BB962C8B-B14F-4D97-AF65-F5344CB8AC3E}">
        <p14:creationId xmlns:p14="http://schemas.microsoft.com/office/powerpoint/2010/main" val="1877590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51</a:t>
            </a:fld>
            <a:r>
              <a:rPr lang="en-US" smtClean="0"/>
              <a:t> of 93</a:t>
            </a:r>
            <a:endParaRPr lang="en-US" dirty="0"/>
          </a:p>
        </p:txBody>
      </p:sp>
    </p:spTree>
    <p:extLst>
      <p:ext uri="{BB962C8B-B14F-4D97-AF65-F5344CB8AC3E}">
        <p14:creationId xmlns:p14="http://schemas.microsoft.com/office/powerpoint/2010/main" val="2459967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52</a:t>
            </a:fld>
            <a:r>
              <a:rPr lang="en-US" smtClean="0"/>
              <a:t> of 93</a:t>
            </a:r>
            <a:endParaRPr lang="en-US" dirty="0"/>
          </a:p>
        </p:txBody>
      </p:sp>
    </p:spTree>
    <p:extLst>
      <p:ext uri="{BB962C8B-B14F-4D97-AF65-F5344CB8AC3E}">
        <p14:creationId xmlns:p14="http://schemas.microsoft.com/office/powerpoint/2010/main" val="2708684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93</a:t>
            </a:r>
            <a:endParaRPr lang="en-US" dirty="0"/>
          </a:p>
        </p:txBody>
      </p:sp>
    </p:spTree>
    <p:extLst>
      <p:ext uri="{BB962C8B-B14F-4D97-AF65-F5344CB8AC3E}">
        <p14:creationId xmlns:p14="http://schemas.microsoft.com/office/powerpoint/2010/main" val="895022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93</a:t>
            </a:r>
            <a:endParaRPr lang="en-US" dirty="0"/>
          </a:p>
        </p:txBody>
      </p:sp>
    </p:spTree>
    <p:extLst>
      <p:ext uri="{BB962C8B-B14F-4D97-AF65-F5344CB8AC3E}">
        <p14:creationId xmlns:p14="http://schemas.microsoft.com/office/powerpoint/2010/main" val="1704041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93</a:t>
            </a:r>
            <a:endParaRPr lang="en-US" dirty="0"/>
          </a:p>
        </p:txBody>
      </p:sp>
    </p:spTree>
    <p:extLst>
      <p:ext uri="{BB962C8B-B14F-4D97-AF65-F5344CB8AC3E}">
        <p14:creationId xmlns:p14="http://schemas.microsoft.com/office/powerpoint/2010/main" val="331278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3793699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262519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62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7138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1650984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408967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9697294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41216681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2358292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563617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103</a:t>
            </a:r>
            <a:endParaRPr lang="en-US" dirty="0"/>
          </a:p>
        </p:txBody>
      </p:sp>
    </p:spTree>
    <p:extLst>
      <p:ext uri="{BB962C8B-B14F-4D97-AF65-F5344CB8AC3E}">
        <p14:creationId xmlns:p14="http://schemas.microsoft.com/office/powerpoint/2010/main" val="24467193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409504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5068795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0472406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153379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2704718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733093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3351315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103</a:t>
            </a:r>
            <a:endParaRPr lang="en-US" dirty="0"/>
          </a:p>
        </p:txBody>
      </p:sp>
    </p:spTree>
    <p:extLst>
      <p:ext uri="{BB962C8B-B14F-4D97-AF65-F5344CB8AC3E}">
        <p14:creationId xmlns:p14="http://schemas.microsoft.com/office/powerpoint/2010/main" val="15562613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77</a:t>
            </a:fld>
            <a:r>
              <a:rPr lang="en-US" dirty="0" smtClean="0"/>
              <a:t> of 103</a:t>
            </a:r>
            <a:endParaRPr lang="en-US" dirty="0"/>
          </a:p>
        </p:txBody>
      </p:sp>
    </p:spTree>
    <p:extLst>
      <p:ext uri="{BB962C8B-B14F-4D97-AF65-F5344CB8AC3E}">
        <p14:creationId xmlns:p14="http://schemas.microsoft.com/office/powerpoint/2010/main" val="23573325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78</a:t>
            </a:fld>
            <a:r>
              <a:rPr lang="en-US" dirty="0" smtClean="0"/>
              <a:t> of 103</a:t>
            </a:r>
            <a:endParaRPr lang="en-US" dirty="0"/>
          </a:p>
        </p:txBody>
      </p:sp>
    </p:spTree>
    <p:extLst>
      <p:ext uri="{BB962C8B-B14F-4D97-AF65-F5344CB8AC3E}">
        <p14:creationId xmlns:p14="http://schemas.microsoft.com/office/powerpoint/2010/main" val="16670387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79</a:t>
            </a:fld>
            <a:r>
              <a:rPr lang="en-US" dirty="0" smtClean="0"/>
              <a:t> of 103</a:t>
            </a:r>
            <a:endParaRPr lang="en-US" dirty="0"/>
          </a:p>
        </p:txBody>
      </p:sp>
    </p:spTree>
    <p:extLst>
      <p:ext uri="{BB962C8B-B14F-4D97-AF65-F5344CB8AC3E}">
        <p14:creationId xmlns:p14="http://schemas.microsoft.com/office/powerpoint/2010/main" val="33226903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29966132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13698029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103</a:t>
            </a:r>
            <a:endParaRPr lang="en-US" dirty="0"/>
          </a:p>
        </p:txBody>
      </p:sp>
    </p:spTree>
    <p:extLst>
      <p:ext uri="{BB962C8B-B14F-4D97-AF65-F5344CB8AC3E}">
        <p14:creationId xmlns:p14="http://schemas.microsoft.com/office/powerpoint/2010/main" val="1872939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130538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6970025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2"/>
          <p:cNvSpPr>
            <a:spLocks noGrp="1" noRot="1" noChangeAspect="1" noChangeArrowheads="1" noTextEdit="1"/>
          </p:cNvSpPr>
          <p:nvPr>
            <p:ph type="sldImg"/>
          </p:nvPr>
        </p:nvSpPr>
        <p:spPr>
          <a:xfrm>
            <a:off x="246063" y="609600"/>
            <a:ext cx="6365875" cy="3581400"/>
          </a:xfrm>
          <a:ln/>
        </p:spPr>
      </p:sp>
      <p:sp>
        <p:nvSpPr>
          <p:cNvPr id="1781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32183975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13594021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103</a:t>
            </a:r>
            <a:endParaRPr lang="en-US" dirty="0"/>
          </a:p>
        </p:txBody>
      </p:sp>
    </p:spTree>
    <p:extLst>
      <p:ext uri="{BB962C8B-B14F-4D97-AF65-F5344CB8AC3E}">
        <p14:creationId xmlns:p14="http://schemas.microsoft.com/office/powerpoint/2010/main" val="37979646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103</a:t>
            </a:r>
            <a:endParaRPr lang="en-US" dirty="0"/>
          </a:p>
        </p:txBody>
      </p:sp>
    </p:spTree>
    <p:extLst>
      <p:ext uri="{BB962C8B-B14F-4D97-AF65-F5344CB8AC3E}">
        <p14:creationId xmlns:p14="http://schemas.microsoft.com/office/powerpoint/2010/main" val="28780227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103</a:t>
            </a:r>
            <a:endParaRPr lang="en-US" dirty="0"/>
          </a:p>
        </p:txBody>
      </p:sp>
    </p:spTree>
    <p:extLst>
      <p:ext uri="{BB962C8B-B14F-4D97-AF65-F5344CB8AC3E}">
        <p14:creationId xmlns:p14="http://schemas.microsoft.com/office/powerpoint/2010/main" val="33995900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103</a:t>
            </a:r>
            <a:endParaRPr lang="en-US" dirty="0"/>
          </a:p>
        </p:txBody>
      </p:sp>
    </p:spTree>
    <p:extLst>
      <p:ext uri="{BB962C8B-B14F-4D97-AF65-F5344CB8AC3E}">
        <p14:creationId xmlns:p14="http://schemas.microsoft.com/office/powerpoint/2010/main" val="18658370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103</a:t>
            </a:r>
            <a:endParaRPr lang="en-US" dirty="0"/>
          </a:p>
        </p:txBody>
      </p:sp>
    </p:spTree>
    <p:extLst>
      <p:ext uri="{BB962C8B-B14F-4D97-AF65-F5344CB8AC3E}">
        <p14:creationId xmlns:p14="http://schemas.microsoft.com/office/powerpoint/2010/main" val="23538553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103</a:t>
            </a:r>
            <a:endParaRPr lang="en-US" dirty="0"/>
          </a:p>
        </p:txBody>
      </p:sp>
    </p:spTree>
    <p:extLst>
      <p:ext uri="{BB962C8B-B14F-4D97-AF65-F5344CB8AC3E}">
        <p14:creationId xmlns:p14="http://schemas.microsoft.com/office/powerpoint/2010/main" val="2994433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102</a:t>
            </a:fld>
            <a:r>
              <a:rPr lang="en-US" dirty="0" smtClean="0"/>
              <a:t> of 103</a:t>
            </a:r>
            <a:endParaRPr lang="en-US" dirty="0"/>
          </a:p>
        </p:txBody>
      </p:sp>
    </p:spTree>
    <p:extLst>
      <p:ext uri="{BB962C8B-B14F-4D97-AF65-F5344CB8AC3E}">
        <p14:creationId xmlns:p14="http://schemas.microsoft.com/office/powerpoint/2010/main" val="321316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79315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353230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A5415-9981-48F0-998F-5B9601F47CD6}" type="datetime1">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F4C0A-38CD-4227-8EDB-FA79AF49017D}" type="datetime1">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FE40E-7B64-4BD5-9420-7320A6B9A812}" type="datetime1">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C5D01A9-4EC7-47BE-9203-0F5CD001DDF4}" type="datetime1">
              <a:rPr lang="en-US" smtClean="0"/>
              <a:t>10/21/2021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274723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6EBEE-CF7A-4EC6-BE2C-AC2AD989D83A}" type="datetime1">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D1318-9204-413E-9398-D329D3F6A3C5}" type="datetime1">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03307-7CA3-4A8C-87B0-C54DF81DCF4B}" type="datetime1">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BCA22-0CB4-4A99-B85F-A027DA04CCB8}" type="datetime1">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D0819-CF53-420A-ADCB-E4D605BCDC99}" type="datetime1">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5AFE-E7FC-4BB1-9432-FB61665CD29C}" type="datetime1">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62B79-E826-452E-8847-05CDA4022807}" type="datetime1">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4668D0-0903-4E3F-BAE4-D59C6B483869}" type="datetime1">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43DC81A-85B9-4F1F-895A-0C5352BC58C2}" type="datetime1">
              <a:rPr lang="en-US" smtClean="0"/>
              <a:t>10/21/2021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White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8879464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5539414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lnSpcReduction="10000"/>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7509382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fontScale="92500"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42193946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24840" y="395702"/>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65463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1544485662"/>
              </p:ext>
            </p:extLst>
          </p:nvPr>
        </p:nvGraphicFramePr>
        <p:xfrm>
          <a:off x="4913376" y="1581913"/>
          <a:ext cx="5181600" cy="4968875"/>
        </p:xfrm>
        <a:graphic>
          <a:graphicData uri="http://schemas.openxmlformats.org/presentationml/2006/ole">
            <mc:AlternateContent xmlns:mc="http://schemas.openxmlformats.org/markup-compatibility/2006">
              <mc:Choice xmlns:v="urn:schemas-microsoft-com:vml" Requires="v">
                <p:oleObj spid="_x0000_s1049"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76" y="1581913"/>
                        <a:ext cx="5181600" cy="4968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1103376" y="1687838"/>
            <a:ext cx="3810000" cy="375487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b" anchorCtr="1">
            <a:spAutoFit/>
          </a:bodyPr>
          <a:lstStyle/>
          <a:p>
            <a:r>
              <a:rPr lang="it-IT" altLang="en-US" sz="1400" b="1" dirty="0">
                <a:latin typeface="Arial Narrow" panose="020B0606020202030204" pitchFamily="34" charset="0"/>
              </a:rPr>
              <a:t>public static String collapseNewlines(String argStr)</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last = argStr.charAt(0);</a:t>
            </a:r>
          </a:p>
          <a:p>
            <a:r>
              <a:rPr lang="it-IT" altLang="en-US" sz="1400" b="1" dirty="0">
                <a:latin typeface="Arial Narrow" panose="020B0606020202030204" pitchFamily="34" charset="0"/>
              </a:rPr>
              <a:t>        StringBuffer argBuf = new StringBuffer();</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for (int cIdx = 0 ; cIdx &lt; argStr.length(); cIdx++)</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ch = argStr.charAt(cIdx);</a:t>
            </a:r>
          </a:p>
          <a:p>
            <a:r>
              <a:rPr lang="it-IT" altLang="en-US" sz="1400" b="1" dirty="0">
                <a:latin typeface="Arial Narrow" panose="020B0606020202030204" pitchFamily="34" charset="0"/>
              </a:rPr>
              <a:t>            if (ch != '\n' || last != '\n')</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argBuf.append(ch);</a:t>
            </a:r>
          </a:p>
          <a:p>
            <a:r>
              <a:rPr lang="it-IT" altLang="en-US" sz="1400" b="1" dirty="0">
                <a:latin typeface="Arial Narrow" panose="020B0606020202030204" pitchFamily="34" charset="0"/>
              </a:rPr>
              <a:t>                last = ch;</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return argBuf.toString();</a:t>
            </a:r>
          </a:p>
          <a:p>
            <a:r>
              <a:rPr lang="it-IT" altLang="en-US" sz="14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305171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56820"/>
            <a:ext cx="4038600" cy="279391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447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791802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8424870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idx="4294967295"/>
          </p:nvPr>
        </p:nvSpPr>
        <p:spPr/>
        <p:txBody>
          <a:bodyPr/>
          <a:lstStyle/>
          <a:p>
            <a:r>
              <a:rPr lang="en-US" dirty="0" smtClean="0"/>
              <a:t>Structural Testing</a:t>
            </a:r>
            <a:endParaRPr lang="en-US" dirty="0"/>
          </a:p>
        </p:txBody>
      </p:sp>
      <p:sp>
        <p:nvSpPr>
          <p:cNvPr id="38917" name="Rectangle 3"/>
          <p:cNvSpPr>
            <a:spLocks noGrp="1"/>
          </p:cNvSpPr>
          <p:nvPr>
            <p:ph type="body" idx="4294967295"/>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0353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2216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variation...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fundamental rationale for any systematic (non-random) testing technique is </a:t>
            </a:r>
            <a:r>
              <a:rPr lang="en-US" dirty="0" smtClean="0"/>
              <a:t>variation</a:t>
            </a:r>
            <a:r>
              <a:rPr lang="en-US" dirty="0"/>
              <a:t>:   Testing something different is more valuable than testing the same </a:t>
            </a:r>
            <a:r>
              <a:rPr lang="en-US" dirty="0" smtClean="0"/>
              <a:t>thing </a:t>
            </a:r>
            <a:r>
              <a:rPr lang="en-US" dirty="0"/>
              <a:t>again.  </a:t>
            </a:r>
            <a:endParaRPr lang="en-US" dirty="0" smtClean="0"/>
          </a:p>
          <a:p>
            <a:pPr marL="0" indent="0">
              <a:buNone/>
            </a:pPr>
            <a:r>
              <a:rPr lang="en-US" dirty="0" smtClean="0"/>
              <a:t> </a:t>
            </a:r>
          </a:p>
          <a:p>
            <a:r>
              <a:rPr lang="en-US" dirty="0" smtClean="0"/>
              <a:t>There </a:t>
            </a:r>
            <a:r>
              <a:rPr lang="en-US" dirty="0"/>
              <a:t>are many ways to consider </a:t>
            </a:r>
            <a:r>
              <a:rPr lang="en-US" altLang="ja-JP" b="1" dirty="0" smtClean="0"/>
              <a:t>same</a:t>
            </a:r>
            <a:r>
              <a:rPr lang="en-US" altLang="ja-JP" dirty="0" smtClean="0"/>
              <a:t> </a:t>
            </a:r>
            <a:r>
              <a:rPr lang="en-US" altLang="ja-JP" dirty="0"/>
              <a:t>and </a:t>
            </a:r>
            <a:r>
              <a:rPr lang="en-US" altLang="ja-JP" b="1" dirty="0" smtClean="0"/>
              <a:t>different</a:t>
            </a:r>
            <a:r>
              <a:rPr lang="en-US" altLang="ja-JP" dirty="0" smtClean="0"/>
              <a:t>, </a:t>
            </a:r>
            <a:r>
              <a:rPr lang="en-US" altLang="ja-JP" dirty="0"/>
              <a:t>and we </a:t>
            </a:r>
            <a:r>
              <a:rPr lang="en-US" dirty="0" smtClean="0"/>
              <a:t>find </a:t>
            </a:r>
            <a:r>
              <a:rPr lang="en-US" dirty="0"/>
              <a:t>value in any sense of </a:t>
            </a:r>
            <a:r>
              <a:rPr lang="en-US" altLang="ja-JP" b="1" dirty="0" smtClean="0"/>
              <a:t>different</a:t>
            </a:r>
            <a:r>
              <a:rPr lang="en-US" altLang="ja-JP" dirty="0" smtClean="0"/>
              <a:t> </a:t>
            </a:r>
            <a:r>
              <a:rPr lang="en-US" altLang="ja-JP" dirty="0"/>
              <a:t>that might reveal faults that were not </a:t>
            </a:r>
            <a:r>
              <a:rPr lang="en-US" dirty="0" smtClean="0"/>
              <a:t>revealed </a:t>
            </a:r>
            <a:r>
              <a:rPr lang="en-US" dirty="0"/>
              <a:t>by other test cases.  </a:t>
            </a:r>
            <a:endParaRPr lang="en-US" dirty="0" smtClean="0"/>
          </a:p>
          <a:p>
            <a:endParaRPr lang="en-US" dirty="0" smtClean="0"/>
          </a:p>
          <a:p>
            <a:r>
              <a:rPr lang="en-US" dirty="0" smtClean="0"/>
              <a:t>Functional </a:t>
            </a:r>
            <a:r>
              <a:rPr lang="en-US" dirty="0"/>
              <a:t>testing uses the program specification </a:t>
            </a:r>
            <a:r>
              <a:rPr lang="en-US" dirty="0" smtClean="0"/>
              <a:t>to </a:t>
            </a:r>
            <a:r>
              <a:rPr lang="en-US" dirty="0"/>
              <a:t>say </a:t>
            </a:r>
            <a:r>
              <a:rPr lang="en-US" dirty="0" smtClean="0"/>
              <a:t>what is </a:t>
            </a:r>
            <a:r>
              <a:rPr lang="en-US" altLang="ja-JP" dirty="0" smtClean="0"/>
              <a:t>different (systematically covering </a:t>
            </a:r>
            <a:r>
              <a:rPr lang="en-US" altLang="ja-JP" dirty="0"/>
              <a:t>cases that can be identified </a:t>
            </a:r>
            <a:r>
              <a:rPr lang="en-US" dirty="0" smtClean="0"/>
              <a:t>in </a:t>
            </a:r>
            <a:r>
              <a:rPr lang="en-US" dirty="0"/>
              <a:t>the </a:t>
            </a:r>
            <a:r>
              <a:rPr lang="en-US" dirty="0" smtClean="0"/>
              <a:t>specification).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98594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idx="4294967295"/>
          </p:nvPr>
        </p:nvSpPr>
        <p:spPr/>
        <p:txBody>
          <a:bodyPr>
            <a:normAutofit/>
          </a:bodyPr>
          <a:lstStyle/>
          <a:p>
            <a:r>
              <a:rPr lang="en-US" sz="4000" dirty="0"/>
              <a:t>No Guarantee of Finding All Defects</a:t>
            </a:r>
          </a:p>
        </p:txBody>
      </p:sp>
      <p:sp>
        <p:nvSpPr>
          <p:cNvPr id="43013" name="Rectangle 3"/>
          <p:cNvSpPr>
            <a:spLocks noGrp="1"/>
          </p:cNvSpPr>
          <p:nvPr>
            <p:ph type="body" idx="4294967295"/>
          </p:nvPr>
        </p:nvSpPr>
        <p:spPr>
          <a:xfrm>
            <a:off x="984504" y="1690688"/>
            <a:ext cx="9915144" cy="4444936"/>
          </a:xfrm>
        </p:spPr>
        <p:txBody>
          <a:bodyPr/>
          <a:lstStyle/>
          <a:p>
            <a:r>
              <a:rPr lang="en-US" dirty="0"/>
              <a:t>Executing all control flow elements does not guarantee finding all defects</a:t>
            </a:r>
          </a:p>
          <a:p>
            <a:pPr lvl="1"/>
            <a:r>
              <a:rPr lang="en-US" dirty="0"/>
              <a:t>Execution of a faulty statement may not always result in a failure</a:t>
            </a:r>
          </a:p>
          <a:p>
            <a:pPr lvl="2"/>
            <a:r>
              <a:rPr lang="en-US" sz="2400" dirty="0"/>
              <a:t>The state may not be corrupted when the statement is executed with some data values</a:t>
            </a:r>
          </a:p>
          <a:p>
            <a:pPr lvl="2"/>
            <a:r>
              <a:rPr lang="en-US" sz="2400" dirty="0"/>
              <a:t>Corrupt state may not propagate through execution to eventually lead to failure</a:t>
            </a:r>
          </a:p>
          <a:p>
            <a:r>
              <a:rPr lang="en-US" dirty="0"/>
              <a:t>What is the value of structural coverage?</a:t>
            </a:r>
          </a:p>
          <a:p>
            <a:pPr lvl="1"/>
            <a:r>
              <a:rPr lang="en-US" dirty="0"/>
              <a:t>Increases confidence in the thoroughness of testing</a:t>
            </a:r>
          </a:p>
          <a:p>
            <a:pPr lvl="1"/>
            <a:r>
              <a:rPr lang="en-US" dirty="0"/>
              <a:t>Removes some obvious </a:t>
            </a:r>
            <a:r>
              <a:rPr lang="en-US" i="1" dirty="0"/>
              <a:t>inadequacies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61263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fontScale="92500" lnSpcReduction="10000"/>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a:t>Cyclomatic Adequacy and Coverage</a:t>
            </a:r>
          </a:p>
          <a:p>
            <a:r>
              <a:rPr lang="en-US" dirty="0"/>
              <a:t>Java 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4499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 brings value...</a:t>
            </a:r>
            <a:endParaRPr lang="en-US" dirty="0"/>
          </a:p>
        </p:txBody>
      </p:sp>
      <p:sp>
        <p:nvSpPr>
          <p:cNvPr id="3" name="Content Placeholder 2"/>
          <p:cNvSpPr>
            <a:spLocks noGrp="1"/>
          </p:cNvSpPr>
          <p:nvPr>
            <p:ph idx="1"/>
          </p:nvPr>
        </p:nvSpPr>
        <p:spPr/>
        <p:txBody>
          <a:bodyPr>
            <a:normAutofit lnSpcReduction="10000"/>
          </a:bodyPr>
          <a:lstStyle/>
          <a:p>
            <a:r>
              <a:rPr lang="en-US" dirty="0"/>
              <a:t>Structural testing provides a basic check:  Did we completely </a:t>
            </a:r>
            <a:r>
              <a:rPr lang="en-US" dirty="0" smtClean="0"/>
              <a:t>leave/miss something </a:t>
            </a:r>
            <a:r>
              <a:rPr lang="en-US" dirty="0"/>
              <a:t>that should have been tested?  It </a:t>
            </a:r>
            <a:r>
              <a:rPr lang="en-US" dirty="0" smtClean="0"/>
              <a:t>doesn’t</a:t>
            </a:r>
            <a:r>
              <a:rPr lang="en-US" altLang="ja-JP" dirty="0" smtClean="0"/>
              <a:t> </a:t>
            </a:r>
            <a:r>
              <a:rPr lang="en-US" altLang="ja-JP" dirty="0"/>
              <a:t>guarantee that the </a:t>
            </a:r>
            <a:r>
              <a:rPr lang="en-US" dirty="0" smtClean="0"/>
              <a:t>test </a:t>
            </a:r>
            <a:r>
              <a:rPr lang="en-US" dirty="0"/>
              <a:t>cases we chose were good.   </a:t>
            </a:r>
          </a:p>
          <a:p>
            <a:endParaRPr lang="en-US" dirty="0"/>
          </a:p>
          <a:p>
            <a:r>
              <a:rPr lang="en-US" dirty="0"/>
              <a:t>Despite the limitation, it</a:t>
            </a:r>
            <a:r>
              <a:rPr lang="uk-UA" dirty="0"/>
              <a:t>'</a:t>
            </a:r>
            <a:r>
              <a:rPr lang="en-US" altLang="ja-JP" dirty="0"/>
              <a:t>s valuable because a good test designer does </a:t>
            </a:r>
            <a:r>
              <a:rPr lang="en-US" altLang="ja-JP" dirty="0" smtClean="0"/>
              <a:t>not </a:t>
            </a:r>
            <a:r>
              <a:rPr lang="en-US" dirty="0" smtClean="0"/>
              <a:t>just </a:t>
            </a:r>
            <a:r>
              <a:rPr lang="en-US" dirty="0"/>
              <a:t>blindly satisfy  a structural coverage criterion.  </a:t>
            </a:r>
            <a:endParaRPr lang="en-US" dirty="0" smtClean="0"/>
          </a:p>
          <a:p>
            <a:endParaRPr lang="en-US" dirty="0"/>
          </a:p>
          <a:p>
            <a:r>
              <a:rPr lang="en-US" dirty="0" smtClean="0"/>
              <a:t>Structural </a:t>
            </a:r>
            <a:r>
              <a:rPr lang="en-US" dirty="0"/>
              <a:t>criteria </a:t>
            </a:r>
            <a:r>
              <a:rPr lang="en-US" dirty="0" smtClean="0"/>
              <a:t>serve as </a:t>
            </a:r>
            <a:r>
              <a:rPr lang="en-US" dirty="0"/>
              <a:t>reminders to think carefully about what has been missed, and choose </a:t>
            </a:r>
            <a:r>
              <a:rPr lang="en-US" dirty="0" smtClean="0"/>
              <a:t>good </a:t>
            </a:r>
            <a:r>
              <a:rPr lang="en-US" dirty="0"/>
              <a:t>test cases for the underlying difference in treatment by the program. </a:t>
            </a:r>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59460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idx="4294967295"/>
          </p:nvPr>
        </p:nvSpPr>
        <p:spPr/>
        <p:txBody>
          <a:bodyPr>
            <a:normAutofit/>
          </a:bodyPr>
          <a:lstStyle/>
          <a:p>
            <a:r>
              <a:rPr lang="en-US" sz="3600" dirty="0"/>
              <a:t>Structural Testing Complements Functional Testing</a:t>
            </a:r>
          </a:p>
        </p:txBody>
      </p:sp>
      <p:sp>
        <p:nvSpPr>
          <p:cNvPr id="45061" name="Rectangle 3"/>
          <p:cNvSpPr>
            <a:spLocks noGrp="1"/>
          </p:cNvSpPr>
          <p:nvPr>
            <p:ph type="body" idx="4294967295"/>
          </p:nvPr>
        </p:nvSpPr>
        <p:spPr/>
        <p:txBody>
          <a:bodyPr/>
          <a:lstStyle/>
          <a:p>
            <a:r>
              <a:rPr lang="en-US" sz="3200" dirty="0"/>
              <a:t>Include cases that may not be identified from specifications alone </a:t>
            </a:r>
          </a:p>
          <a:p>
            <a:pPr lvl="1"/>
            <a:r>
              <a:rPr lang="en-US" sz="2800" dirty="0"/>
              <a:t>Implementation of a single item of the specification by multiple parts of the program</a:t>
            </a:r>
          </a:p>
          <a:p>
            <a:pPr lvl="1"/>
            <a:r>
              <a:rPr lang="en-US" sz="2800" dirty="0"/>
              <a:t>Example:  hash table collision  (invisible in interface spec) </a:t>
            </a:r>
          </a:p>
          <a:p>
            <a:r>
              <a:rPr lang="en-US" sz="3200" dirty="0"/>
              <a:t>Satisfying control flow adequacy criteria could still fail to reveal defects </a:t>
            </a:r>
          </a:p>
          <a:p>
            <a:pPr lvl="1"/>
            <a:r>
              <a:rPr lang="en-US" sz="2800" dirty="0"/>
              <a:t>Missing path</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42377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idx="4294967295"/>
          </p:nvPr>
        </p:nvSpPr>
        <p:spPr/>
        <p:txBody>
          <a:bodyPr/>
          <a:lstStyle/>
          <a:p>
            <a:r>
              <a:rPr lang="en-US" dirty="0"/>
              <a:t>Structural Testing in Practice</a:t>
            </a:r>
          </a:p>
        </p:txBody>
      </p:sp>
      <p:sp>
        <p:nvSpPr>
          <p:cNvPr id="47109" name="Rectangle 3"/>
          <p:cNvSpPr>
            <a:spLocks noGrp="1"/>
          </p:cNvSpPr>
          <p:nvPr>
            <p:ph type="body" idx="4294967295"/>
          </p:nvPr>
        </p:nvSpPr>
        <p:spPr/>
        <p:txBody>
          <a:bodyPr>
            <a:normAutofit lnSpcReduction="10000"/>
          </a:bodyPr>
          <a:lstStyle/>
          <a:p>
            <a:r>
              <a:rPr lang="en-US" dirty="0" smtClean="0"/>
              <a:t>Typical </a:t>
            </a:r>
            <a:r>
              <a:rPr lang="en-US" dirty="0"/>
              <a:t>process</a:t>
            </a:r>
          </a:p>
          <a:p>
            <a:pPr lvl="1"/>
            <a:r>
              <a:rPr lang="en-US" dirty="0"/>
              <a:t>Create functional test suite first</a:t>
            </a:r>
          </a:p>
          <a:p>
            <a:pPr lvl="1"/>
            <a:r>
              <a:rPr lang="en-US" dirty="0"/>
              <a:t>Measure structural coverage to identify what is missing</a:t>
            </a:r>
          </a:p>
          <a:p>
            <a:pPr lvl="1"/>
            <a:r>
              <a:rPr lang="en-US" dirty="0"/>
              <a:t>Add additional test cases </a:t>
            </a:r>
          </a:p>
          <a:p>
            <a:r>
              <a:rPr lang="en-US" dirty="0"/>
              <a:t>Interpret unexecuted elements</a:t>
            </a:r>
          </a:p>
          <a:p>
            <a:pPr lvl="1"/>
            <a:r>
              <a:rPr lang="en-US" dirty="0"/>
              <a:t>Natural differences between specification and implementation</a:t>
            </a:r>
          </a:p>
          <a:p>
            <a:pPr lvl="1"/>
            <a:r>
              <a:rPr lang="en-US" dirty="0"/>
              <a:t>Flaws of the software or its development process</a:t>
            </a:r>
          </a:p>
          <a:p>
            <a:r>
              <a:rPr lang="en-US" dirty="0"/>
              <a:t>Attractive because </a:t>
            </a:r>
            <a:r>
              <a:rPr lang="en-US" dirty="0" smtClean="0"/>
              <a:t>it can be automated</a:t>
            </a:r>
            <a:endParaRPr lang="en-US" dirty="0"/>
          </a:p>
          <a:p>
            <a:pPr lvl="1"/>
            <a:r>
              <a:rPr lang="en-US" dirty="0"/>
              <a:t>Coverage measurements are convenient progress indicators</a:t>
            </a:r>
          </a:p>
          <a:p>
            <a:pPr lvl="1"/>
            <a:r>
              <a:rPr lang="en-US" dirty="0"/>
              <a:t>Sometimes used as a criterion of completion  </a:t>
            </a:r>
          </a:p>
          <a:p>
            <a:pPr lvl="2"/>
            <a:r>
              <a:rPr lang="en-US" dirty="0" smtClean="0"/>
              <a:t>Caution: </a:t>
            </a:r>
            <a:r>
              <a:rPr lang="en-US" dirty="0"/>
              <a:t>does not ensure </a:t>
            </a:r>
            <a:r>
              <a:rPr lang="en-US" i="1" dirty="0"/>
              <a:t>effective</a:t>
            </a:r>
            <a:r>
              <a:rPr lang="en-US" dirty="0"/>
              <a:t> test suites</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7224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pPr algn="ctr" eaLnBrk="1" hangingPunct="1"/>
            <a:r>
              <a:rPr lang="en-US" sz="5400" dirty="0"/>
              <a:t>Control Flow Coverage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984749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953282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208185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en-US" sz="4800" dirty="0"/>
              <a:t>Condition Coverage</a:t>
            </a:r>
            <a:endParaRPr lang="en-US" sz="8000" dirty="0"/>
          </a:p>
        </p:txBody>
      </p:sp>
      <p:sp>
        <p:nvSpPr>
          <p:cNvPr id="3" name="Content Placeholder 2"/>
          <p:cNvSpPr>
            <a:spLocks noGrp="1"/>
          </p:cNvSpPr>
          <p:nvPr>
            <p:ph idx="1"/>
          </p:nvPr>
        </p:nvSpPr>
        <p:spPr/>
        <p:txBody>
          <a:bodyPr>
            <a:normAutofit lnSpcReduction="10000"/>
          </a:bodyPr>
          <a:lstStyle/>
          <a:p>
            <a:r>
              <a:rPr lang="en-US" dirty="0"/>
              <a:t>A decision can be composed of a simple condition such </a:t>
            </a:r>
            <a:r>
              <a:rPr lang="en-US" dirty="0" smtClean="0"/>
              <a:t>as</a:t>
            </a:r>
          </a:p>
          <a:p>
            <a:pPr marL="0" indent="0" algn="ctr">
              <a:buNone/>
            </a:pPr>
            <a:r>
              <a:rPr lang="en-US" dirty="0" smtClean="0">
                <a:solidFill>
                  <a:srgbClr val="0000FF"/>
                </a:solidFill>
              </a:rPr>
              <a:t>x</a:t>
            </a:r>
            <a:r>
              <a:rPr lang="en-US" dirty="0">
                <a:solidFill>
                  <a:srgbClr val="0000FF"/>
                </a:solidFill>
              </a:rPr>
              <a:t>&lt;</a:t>
            </a:r>
            <a:r>
              <a:rPr lang="en-US" dirty="0" smtClean="0">
                <a:solidFill>
                  <a:srgbClr val="0000FF"/>
                </a:solidFill>
              </a:rPr>
              <a:t>0</a:t>
            </a:r>
            <a:r>
              <a:rPr lang="en-US" dirty="0" smtClean="0"/>
              <a:t> </a:t>
            </a:r>
          </a:p>
          <a:p>
            <a:pPr marL="0" indent="0">
              <a:buNone/>
            </a:pPr>
            <a:r>
              <a:rPr lang="en-US" dirty="0" smtClean="0"/>
              <a:t>or </a:t>
            </a:r>
            <a:r>
              <a:rPr lang="en-US" dirty="0"/>
              <a:t>of a more complex condition, such as </a:t>
            </a:r>
            <a:endParaRPr lang="en-US" dirty="0" smtClean="0"/>
          </a:p>
          <a:p>
            <a:pPr marL="0" indent="0" algn="ctr">
              <a:buNone/>
            </a:pPr>
            <a:r>
              <a:rPr lang="en-US" dirty="0" smtClean="0">
                <a:solidFill>
                  <a:srgbClr val="0000FF"/>
                </a:solidFill>
              </a:rPr>
              <a:t>(</a:t>
            </a:r>
            <a:r>
              <a:rPr lang="en-US" dirty="0">
                <a:solidFill>
                  <a:srgbClr val="0000FF"/>
                </a:solidFill>
              </a:rPr>
              <a:t>(x&lt;0 AND y&lt;0 ) OR (</a:t>
            </a:r>
            <a:r>
              <a:rPr lang="en-US" dirty="0" err="1">
                <a:solidFill>
                  <a:srgbClr val="0000FF"/>
                </a:solidFill>
              </a:rPr>
              <a:t>p</a:t>
            </a:r>
            <a:r>
              <a:rPr lang="en-US" dirty="0" err="1">
                <a:solidFill>
                  <a:srgbClr val="0000FF"/>
                </a:solidFill>
                <a:sym typeface="Symbol" charset="0"/>
              </a:rPr>
              <a:t></a:t>
            </a:r>
            <a:r>
              <a:rPr lang="en-US" dirty="0" err="1" smtClean="0">
                <a:solidFill>
                  <a:srgbClr val="0000FF"/>
                </a:solidFill>
              </a:rPr>
              <a:t>q</a:t>
            </a:r>
            <a:r>
              <a:rPr lang="en-US" dirty="0" smtClean="0">
                <a:solidFill>
                  <a:srgbClr val="0000FF"/>
                </a:solidFill>
              </a:rPr>
              <a:t>))</a:t>
            </a:r>
            <a:endParaRPr lang="en-US" dirty="0">
              <a:solidFill>
                <a:srgbClr val="3366FF"/>
              </a:solidFill>
            </a:endParaRPr>
          </a:p>
          <a:p>
            <a:r>
              <a:rPr lang="en-US" dirty="0"/>
              <a:t>AND, OR, XOR are the logical operators that connect two or more simple conditions to form a </a:t>
            </a:r>
            <a:r>
              <a:rPr lang="en-US" dirty="0">
                <a:solidFill>
                  <a:schemeClr val="hlink"/>
                </a:solidFill>
              </a:rPr>
              <a:t>compound</a:t>
            </a:r>
            <a:r>
              <a:rPr lang="en-US" dirty="0"/>
              <a:t> condition.</a:t>
            </a:r>
          </a:p>
          <a:p>
            <a:pPr>
              <a:buFont typeface="Arial" charset="0"/>
              <a:buChar char="•"/>
            </a:pPr>
            <a:r>
              <a:rPr lang="en-US" dirty="0"/>
              <a:t>A simple condition is considered covered if it evaluates to </a:t>
            </a:r>
            <a:r>
              <a:rPr lang="en-US" dirty="0">
                <a:solidFill>
                  <a:schemeClr val="hlink"/>
                </a:solidFill>
              </a:rPr>
              <a:t>true </a:t>
            </a:r>
            <a:r>
              <a:rPr lang="en-US" dirty="0"/>
              <a:t>and </a:t>
            </a:r>
            <a:r>
              <a:rPr lang="en-US" dirty="0">
                <a:solidFill>
                  <a:schemeClr val="hlink"/>
                </a:solidFill>
              </a:rPr>
              <a:t>false</a:t>
            </a:r>
            <a:r>
              <a:rPr lang="en-US" dirty="0"/>
              <a:t> in one or more executions of the program in which it occurs.</a:t>
            </a:r>
          </a:p>
          <a:p>
            <a:pPr>
              <a:buFont typeface="Arial" charset="0"/>
              <a:buChar char="•"/>
            </a:pPr>
            <a:r>
              <a:rPr lang="en-US" dirty="0"/>
              <a:t>A compound condition is considered covered if each simple condition it contains is also covered.</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25660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en-US" sz="4000" dirty="0"/>
              <a:t>Decision and Condition Coverage</a:t>
            </a:r>
            <a:endParaRPr lang="en-US" sz="6600" dirty="0"/>
          </a:p>
        </p:txBody>
      </p:sp>
      <p:sp>
        <p:nvSpPr>
          <p:cNvPr id="2" name="Content Placeholder 1"/>
          <p:cNvSpPr>
            <a:spLocks noGrp="1"/>
          </p:cNvSpPr>
          <p:nvPr>
            <p:ph idx="1"/>
          </p:nvPr>
        </p:nvSpPr>
        <p:spPr/>
        <p:txBody>
          <a:bodyPr/>
          <a:lstStyle/>
          <a:p>
            <a:r>
              <a:rPr lang="en-US" dirty="0"/>
              <a:t>Decision coverage is concerned with the coverage of decisions regardless of whether or not a decision corresponds to a simple or a compound condition.  Thus, in the statement</a:t>
            </a:r>
          </a:p>
          <a:p>
            <a:endParaRPr lang="en-US" dirty="0" smtClean="0"/>
          </a:p>
          <a:p>
            <a:pPr marL="0" indent="0">
              <a:buNone/>
            </a:pPr>
            <a:endParaRPr lang="en-US" dirty="0" smtClean="0"/>
          </a:p>
          <a:p>
            <a:r>
              <a:rPr lang="en-US" dirty="0"/>
              <a:t>there is only one decision that leads control to line 2 if the compound condition inside the </a:t>
            </a:r>
            <a:r>
              <a:rPr lang="en-US" dirty="0">
                <a:solidFill>
                  <a:schemeClr val="hlink"/>
                </a:solidFill>
              </a:rPr>
              <a:t>if </a:t>
            </a:r>
            <a:r>
              <a:rPr lang="en-US" dirty="0"/>
              <a:t>evaluates to </a:t>
            </a:r>
            <a:r>
              <a:rPr lang="en-US" dirty="0" smtClean="0">
                <a:solidFill>
                  <a:schemeClr val="hlink"/>
                </a:solidFill>
              </a:rPr>
              <a:t>true</a:t>
            </a:r>
            <a:r>
              <a:rPr lang="en-US" dirty="0" smtClean="0"/>
              <a:t>.</a:t>
            </a:r>
          </a:p>
          <a:p>
            <a:r>
              <a:rPr lang="en-US" dirty="0" smtClean="0"/>
              <a:t>However</a:t>
            </a:r>
            <a:r>
              <a:rPr lang="en-US" dirty="0"/>
              <a:t>, a compound condition might evaluate to </a:t>
            </a:r>
            <a:r>
              <a:rPr lang="en-US" dirty="0">
                <a:solidFill>
                  <a:schemeClr val="hlink"/>
                </a:solidFill>
              </a:rPr>
              <a:t>true</a:t>
            </a:r>
            <a:r>
              <a:rPr lang="en-US" dirty="0"/>
              <a:t> or </a:t>
            </a:r>
            <a:r>
              <a:rPr lang="en-US" dirty="0" smtClean="0">
                <a:solidFill>
                  <a:schemeClr val="hlink"/>
                </a:solidFill>
              </a:rPr>
              <a:t>false</a:t>
            </a:r>
            <a:r>
              <a:rPr lang="en-US" dirty="0" smtClean="0"/>
              <a:t> </a:t>
            </a:r>
            <a:r>
              <a:rPr lang="en-US" dirty="0"/>
              <a:t>in one of several ways. </a:t>
            </a:r>
          </a:p>
          <a:p>
            <a:endParaRPr lang="en-US" dirty="0"/>
          </a:p>
        </p:txBody>
      </p:sp>
      <p:pic>
        <p:nvPicPr>
          <p:cNvPr id="133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184" y="3093720"/>
            <a:ext cx="323850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63393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a:xfrm>
            <a:off x="838200" y="2417064"/>
            <a:ext cx="9896856" cy="3462528"/>
          </a:xfrm>
        </p:spPr>
        <p:txBody>
          <a:bodyPr/>
          <a:lstStyle/>
          <a:p>
            <a:r>
              <a:rPr lang="en-US" dirty="0"/>
              <a:t>The condition at line 1 evaluates to </a:t>
            </a:r>
            <a:r>
              <a:rPr lang="en-US" dirty="0">
                <a:solidFill>
                  <a:schemeClr val="hlink"/>
                </a:solidFill>
              </a:rPr>
              <a:t>false</a:t>
            </a:r>
            <a:r>
              <a:rPr lang="en-US" dirty="0"/>
              <a:t> when x</a:t>
            </a:r>
            <a:r>
              <a:rPr lang="en-US" dirty="0">
                <a:sym typeface="Symbol" charset="0"/>
              </a:rPr>
              <a:t></a:t>
            </a:r>
            <a:r>
              <a:rPr lang="en-US" dirty="0"/>
              <a:t>0  regardless of the value of </a:t>
            </a:r>
            <a:r>
              <a:rPr lang="en-US" dirty="0">
                <a:solidFill>
                  <a:schemeClr val="hlink"/>
                </a:solidFill>
              </a:rPr>
              <a:t>y</a:t>
            </a:r>
            <a:r>
              <a:rPr lang="en-US" dirty="0"/>
              <a:t>. </a:t>
            </a:r>
            <a:endParaRPr lang="en-US" dirty="0" smtClean="0"/>
          </a:p>
          <a:p>
            <a:r>
              <a:rPr lang="en-US" dirty="0" smtClean="0"/>
              <a:t>Another </a:t>
            </a:r>
            <a:r>
              <a:rPr lang="en-US" dirty="0"/>
              <a:t>condition, such as </a:t>
            </a:r>
            <a:r>
              <a:rPr lang="en-US" dirty="0">
                <a:solidFill>
                  <a:srgbClr val="0000FF"/>
                </a:solidFill>
              </a:rPr>
              <a:t> x&lt;0 OR y&lt;0</a:t>
            </a:r>
            <a:r>
              <a:rPr lang="en-US" dirty="0"/>
              <a:t>, evaluates to </a:t>
            </a:r>
            <a:r>
              <a:rPr lang="en-US" dirty="0">
                <a:solidFill>
                  <a:schemeClr val="hlink"/>
                </a:solidFill>
              </a:rPr>
              <a:t>true </a:t>
            </a:r>
            <a:r>
              <a:rPr lang="en-US" dirty="0"/>
              <a:t>regardless of the value of y, when x&lt;0. </a:t>
            </a:r>
            <a:endParaRPr lang="en-US" dirty="0" smtClean="0"/>
          </a:p>
          <a:p>
            <a:r>
              <a:rPr lang="en-US" dirty="0"/>
              <a:t>With this evaluation characteristic in view, compilers often generate code that uses </a:t>
            </a:r>
            <a:r>
              <a:rPr lang="en-US" dirty="0">
                <a:solidFill>
                  <a:schemeClr val="hlink"/>
                </a:solidFill>
              </a:rPr>
              <a:t>short circuit</a:t>
            </a:r>
            <a:r>
              <a:rPr lang="en-US" dirty="0"/>
              <a:t> evaluation of compound conditions. </a:t>
            </a:r>
          </a:p>
        </p:txBody>
      </p:sp>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78864"/>
            <a:ext cx="3238500" cy="625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56325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p:txBody>
          <a:bodyPr/>
          <a:lstStyle/>
          <a:p>
            <a:r>
              <a:rPr lang="en-US" dirty="0"/>
              <a:t>Here is a possible translation: </a:t>
            </a:r>
          </a:p>
          <a:p>
            <a:endParaRPr lang="en-US" dirty="0" smtClean="0"/>
          </a:p>
          <a:p>
            <a:endParaRPr lang="en-US" dirty="0"/>
          </a:p>
          <a:p>
            <a:endParaRPr lang="en-US" dirty="0" smtClean="0"/>
          </a:p>
          <a:p>
            <a:endParaRPr lang="en-US" dirty="0" smtClean="0"/>
          </a:p>
          <a:p>
            <a:r>
              <a:rPr lang="en-US" dirty="0" smtClean="0"/>
              <a:t>We </a:t>
            </a:r>
            <a:r>
              <a:rPr lang="en-US" dirty="0"/>
              <a:t>now see two decisions, one corresponding to each simple condition in the </a:t>
            </a:r>
            <a:r>
              <a:rPr lang="en-US" dirty="0">
                <a:solidFill>
                  <a:schemeClr val="hlink"/>
                </a:solidFill>
              </a:rPr>
              <a:t>if </a:t>
            </a:r>
            <a:r>
              <a:rPr lang="en-US" dirty="0" smtClean="0"/>
              <a:t>statement</a:t>
            </a:r>
            <a:r>
              <a:rPr lang="en-US" dirty="0">
                <a:latin typeface="Times New Roman" charset="0"/>
              </a:rPr>
              <a:t>. </a:t>
            </a:r>
          </a:p>
          <a:p>
            <a:endParaRPr lang="en-US" dirty="0"/>
          </a:p>
        </p:txBody>
      </p:sp>
      <p:grpSp>
        <p:nvGrpSpPr>
          <p:cNvPr id="158725" name="Group 8"/>
          <p:cNvGrpSpPr>
            <a:grpSpLocks/>
          </p:cNvGrpSpPr>
          <p:nvPr/>
        </p:nvGrpSpPr>
        <p:grpSpPr bwMode="auto">
          <a:xfrm>
            <a:off x="1551433" y="2764536"/>
            <a:ext cx="7400925" cy="1358900"/>
            <a:chOff x="196" y="1273"/>
            <a:chExt cx="4662" cy="856"/>
          </a:xfrm>
        </p:grpSpPr>
        <p:pic>
          <p:nvPicPr>
            <p:cNvPr id="158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1273"/>
              <a:ext cx="2040"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pic>
          <p:nvPicPr>
            <p:cNvPr id="1587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 y="1273"/>
              <a:ext cx="1416" cy="8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158729" name="Line 7"/>
            <p:cNvSpPr>
              <a:spLocks noChangeShapeType="1"/>
            </p:cNvSpPr>
            <p:nvPr/>
          </p:nvSpPr>
          <p:spPr bwMode="auto">
            <a:xfrm>
              <a:off x="2549" y="1589"/>
              <a:ext cx="747" cy="0"/>
            </a:xfrm>
            <a:prstGeom prst="line">
              <a:avLst/>
            </a:prstGeom>
            <a:noFill/>
            <a:ln w="12700" cap="sq">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86026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4126987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sz="half" idx="1"/>
          </p:nvPr>
        </p:nvSpPr>
        <p:spPr>
          <a:xfrm>
            <a:off x="1414272" y="1459993"/>
            <a:ext cx="4038600" cy="5064125"/>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4" name="Content Placeholder 3"/>
          <p:cNvSpPr>
            <a:spLocks noGrp="1"/>
          </p:cNvSpPr>
          <p:nvPr>
            <p:ph sz="half" idx="2"/>
          </p:nvPr>
        </p:nvSpPr>
        <p:spPr>
          <a:xfrm>
            <a:off x="5148072" y="1459992"/>
            <a:ext cx="4495800" cy="4896358"/>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17397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idx="4294967295"/>
          </p:nvPr>
        </p:nvSpPr>
        <p:spPr/>
        <p:txBody>
          <a:bodyPr/>
          <a:lstStyle/>
          <a:p>
            <a:r>
              <a:rPr lang="en-US" dirty="0"/>
              <a:t>Statement Testing</a:t>
            </a:r>
          </a:p>
        </p:txBody>
      </p:sp>
      <p:sp>
        <p:nvSpPr>
          <p:cNvPr id="55301" name="Rectangle 3"/>
          <p:cNvSpPr>
            <a:spLocks noGrp="1"/>
          </p:cNvSpPr>
          <p:nvPr>
            <p:ph type="body" idx="4294967295"/>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cxnSp>
        <p:nvCxnSpPr>
          <p:cNvPr id="5" name="Straight Connector 4"/>
          <p:cNvCxnSpPr/>
          <p:nvPr/>
        </p:nvCxnSpPr>
        <p:spPr bwMode="auto">
          <a:xfrm>
            <a:off x="1743456" y="3718560"/>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119679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idx="4294967295"/>
          </p:nvPr>
        </p:nvSpPr>
        <p:spPr/>
        <p:txBody>
          <a:bodyPr/>
          <a:lstStyle/>
          <a:p>
            <a:r>
              <a:rPr lang="en-US" dirty="0"/>
              <a:t>Statements or Blocks?</a:t>
            </a:r>
          </a:p>
        </p:txBody>
      </p:sp>
      <p:sp>
        <p:nvSpPr>
          <p:cNvPr id="57349" name="Rectangle 3"/>
          <p:cNvSpPr>
            <a:spLocks noGrp="1"/>
          </p:cNvSpPr>
          <p:nvPr>
            <p:ph type="body" idx="4294967295"/>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6878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a:t>
            </a:r>
            <a:r>
              <a:rPr lang="en-US" dirty="0" err="1" smtClean="0"/>
              <a:t>cgi_decode</a:t>
            </a:r>
            <a:r>
              <a:rPr lang="en-US" dirty="0" smtClean="0"/>
              <a:t> </a:t>
            </a:r>
            <a:endParaRPr lang="en-US" dirty="0"/>
          </a:p>
        </p:txBody>
      </p:sp>
      <p:sp>
        <p:nvSpPr>
          <p:cNvPr id="372739" name="Rectangle 3"/>
          <p:cNvSpPr>
            <a:spLocks noGrp="1" noChangeArrowheads="1"/>
          </p:cNvSpPr>
          <p:nvPr>
            <p:ph idx="1"/>
          </p:nvPr>
        </p:nvSpPr>
        <p:spPr/>
        <p:txBody>
          <a:bodyPr/>
          <a:lstStyle/>
          <a:p>
            <a:r>
              <a:rPr lang="en-US" sz="2400" dirty="0" smtClean="0"/>
              <a:t>Function </a:t>
            </a:r>
            <a:r>
              <a:rPr lang="en-US" sz="2400" i="1" dirty="0" err="1"/>
              <a:t>cgi_decode</a:t>
            </a:r>
            <a:r>
              <a:rPr lang="en-US" sz="2400" dirty="0"/>
              <a:t> translates a </a:t>
            </a:r>
            <a:r>
              <a:rPr lang="en-US" sz="2400" dirty="0" err="1"/>
              <a:t>cgi</a:t>
            </a:r>
            <a:r>
              <a:rPr lang="en-US" sz="2400" dirty="0"/>
              <a:t>-encoded string to a plain ASCII string, reversing the encoding applied by the common gateway interface (CGI) of most web servers</a:t>
            </a:r>
          </a:p>
          <a:p>
            <a:endParaRPr lang="en-US" sz="2400" dirty="0"/>
          </a:p>
          <a:p>
            <a:r>
              <a:rPr lang="en-US" sz="2400" dirty="0" smtClean="0"/>
              <a:t>CGI </a:t>
            </a:r>
            <a:r>
              <a:rPr lang="en-US" sz="2400" dirty="0"/>
              <a:t>translates </a:t>
            </a:r>
            <a:r>
              <a:rPr lang="en-US" sz="2400" dirty="0">
                <a:solidFill>
                  <a:srgbClr val="000080"/>
                </a:solidFill>
                <a:latin typeface="Tahoma" charset="0"/>
              </a:rPr>
              <a:t>spaces</a:t>
            </a:r>
            <a:r>
              <a:rPr lang="en-US" sz="2400" dirty="0"/>
              <a:t> to </a:t>
            </a:r>
            <a:r>
              <a:rPr lang="en-US" sz="2400" dirty="0">
                <a:solidFill>
                  <a:srgbClr val="000080"/>
                </a:solidFill>
                <a:latin typeface="Tahoma" charset="0"/>
              </a:rPr>
              <a:t>+</a:t>
            </a:r>
            <a:r>
              <a:rPr lang="en-US" sz="2400" dirty="0"/>
              <a:t>, and translates most other </a:t>
            </a:r>
            <a:r>
              <a:rPr lang="en-US" sz="2400" dirty="0">
                <a:solidFill>
                  <a:srgbClr val="000080"/>
                </a:solidFill>
                <a:latin typeface="Tahoma" charset="0"/>
              </a:rPr>
              <a:t>non-alphanumeric</a:t>
            </a:r>
            <a:r>
              <a:rPr lang="en-US" sz="2400" dirty="0"/>
              <a:t> characters to </a:t>
            </a:r>
            <a:r>
              <a:rPr lang="en-US" sz="2400" dirty="0">
                <a:solidFill>
                  <a:srgbClr val="000080"/>
                </a:solidFill>
                <a:latin typeface="Tahoma" charset="0"/>
              </a:rPr>
              <a:t>hexadecimal escape</a:t>
            </a:r>
            <a:r>
              <a:rPr lang="en-US" sz="2400" dirty="0"/>
              <a:t> sequences</a:t>
            </a:r>
          </a:p>
          <a:p>
            <a:endParaRPr lang="en-US" sz="2400" dirty="0"/>
          </a:p>
          <a:p>
            <a:r>
              <a:rPr lang="en-US" sz="2400" dirty="0" err="1" smtClean="0"/>
              <a:t>cgi_decode</a:t>
            </a:r>
            <a:r>
              <a:rPr lang="en-US" sz="2400" dirty="0" smtClean="0"/>
              <a:t> </a:t>
            </a:r>
            <a:r>
              <a:rPr lang="en-US" sz="2400" dirty="0"/>
              <a:t>maps </a:t>
            </a:r>
            <a:r>
              <a:rPr lang="en-US" sz="2400" dirty="0">
                <a:solidFill>
                  <a:srgbClr val="000080"/>
                </a:solidFill>
                <a:latin typeface="Tahoma" charset="0"/>
              </a:rPr>
              <a:t>+</a:t>
            </a:r>
            <a:r>
              <a:rPr lang="en-US" sz="2400" dirty="0"/>
              <a:t> to </a:t>
            </a:r>
            <a:r>
              <a:rPr lang="en-US" sz="2400" dirty="0">
                <a:solidFill>
                  <a:srgbClr val="000080"/>
                </a:solidFill>
                <a:latin typeface="Tahoma" charset="0"/>
              </a:rPr>
              <a:t>spaces</a:t>
            </a:r>
            <a:r>
              <a:rPr lang="en-US" sz="2400" dirty="0"/>
              <a:t>, </a:t>
            </a:r>
            <a:r>
              <a:rPr lang="en-US" sz="2400" dirty="0">
                <a:solidFill>
                  <a:srgbClr val="000080"/>
                </a:solidFill>
                <a:latin typeface="Tahoma" charset="0"/>
              </a:rPr>
              <a:t>%xy</a:t>
            </a:r>
            <a:r>
              <a:rPr lang="en-US" sz="2400" dirty="0"/>
              <a:t> (where </a:t>
            </a:r>
            <a:r>
              <a:rPr lang="en-US" sz="2400" dirty="0">
                <a:solidFill>
                  <a:srgbClr val="000080"/>
                </a:solidFill>
                <a:latin typeface="Tahoma" charset="0"/>
              </a:rPr>
              <a:t>x</a:t>
            </a:r>
            <a:r>
              <a:rPr lang="en-US" sz="2400" dirty="0"/>
              <a:t> and </a:t>
            </a:r>
            <a:r>
              <a:rPr lang="en-US" sz="2400" dirty="0">
                <a:solidFill>
                  <a:srgbClr val="000080"/>
                </a:solidFill>
                <a:latin typeface="Tahoma" charset="0"/>
              </a:rPr>
              <a:t>y</a:t>
            </a:r>
            <a:r>
              <a:rPr lang="en-US" sz="2400" dirty="0"/>
              <a:t> are hexadecimal digits) to the corresponding ASCII character, and other alphanumeric characters to themselves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1753656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32236" y="990600"/>
            <a:ext cx="9124284" cy="5909311"/>
          </a:xfrm>
          <a:prstGeom prst="rect">
            <a:avLst/>
          </a:prstGeom>
        </p:spPr>
        <p:txBody>
          <a:bodyPr wrap="square">
            <a:spAutoFit/>
          </a:bodyPr>
          <a:lstStyle/>
          <a:p>
            <a:r>
              <a:rPr lang="en-US" dirty="0" err="1">
                <a:latin typeface="Arial Narrow"/>
                <a:cs typeface="Arial Narrow"/>
              </a:rPr>
              <a:t>int</a:t>
            </a:r>
            <a:r>
              <a:rPr lang="en-US" dirty="0">
                <a:latin typeface="Arial Narrow"/>
                <a:cs typeface="Arial Narrow"/>
              </a:rPr>
              <a:t> </a:t>
            </a:r>
            <a:r>
              <a:rPr lang="en-US" dirty="0" err="1">
                <a:latin typeface="Arial Narrow"/>
                <a:cs typeface="Arial Narrow"/>
              </a:rPr>
              <a:t>cgi</a:t>
            </a:r>
            <a:r>
              <a:rPr lang="en-US" dirty="0">
                <a:latin typeface="Arial Narrow"/>
                <a:cs typeface="Arial Narrow"/>
              </a:rPr>
              <a:t> decode(char *encoded, char *decoded) {</a:t>
            </a:r>
          </a:p>
          <a:p>
            <a:r>
              <a:rPr lang="en-US" dirty="0">
                <a:latin typeface="Arial Narrow"/>
                <a:cs typeface="Arial Narrow"/>
              </a:rPr>
              <a:t>	char *</a:t>
            </a:r>
            <a:r>
              <a:rPr lang="en-US" dirty="0" err="1">
                <a:latin typeface="Arial Narrow"/>
                <a:cs typeface="Arial Narrow"/>
              </a:rPr>
              <a:t>eptr</a:t>
            </a:r>
            <a:r>
              <a:rPr lang="en-US" dirty="0">
                <a:latin typeface="Arial Narrow"/>
                <a:cs typeface="Arial Narrow"/>
              </a:rPr>
              <a:t> = encoded;</a:t>
            </a:r>
          </a:p>
          <a:p>
            <a:r>
              <a:rPr lang="en-US" dirty="0">
                <a:latin typeface="Arial Narrow"/>
                <a:cs typeface="Arial Narrow"/>
              </a:rPr>
              <a:t>	char *</a:t>
            </a:r>
            <a:r>
              <a:rPr lang="en-US" dirty="0" err="1">
                <a:latin typeface="Arial Narrow"/>
                <a:cs typeface="Arial Narrow"/>
              </a:rPr>
              <a:t>dptr</a:t>
            </a:r>
            <a:r>
              <a:rPr lang="en-US" dirty="0">
                <a:latin typeface="Arial Narrow"/>
                <a:cs typeface="Arial Narrow"/>
              </a:rPr>
              <a:t> = decoded;</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ok=0;</a:t>
            </a:r>
          </a:p>
          <a:p>
            <a:r>
              <a:rPr lang="en-US" dirty="0">
                <a:latin typeface="Arial Narrow"/>
                <a:cs typeface="Arial Narrow"/>
              </a:rPr>
              <a:t>	while (*</a:t>
            </a:r>
            <a:r>
              <a:rPr lang="en-US" dirty="0" err="1">
                <a:latin typeface="Arial Narrow"/>
                <a:cs typeface="Arial Narrow"/>
              </a:rPr>
              <a:t>eptr</a:t>
            </a:r>
            <a:r>
              <a:rPr lang="en-US" dirty="0">
                <a:latin typeface="Arial Narrow"/>
                <a:cs typeface="Arial Narrow"/>
              </a:rPr>
              <a:t>) {</a:t>
            </a:r>
          </a:p>
          <a:p>
            <a:r>
              <a:rPr lang="pt-BR" dirty="0">
                <a:latin typeface="Arial Narrow"/>
                <a:cs typeface="Arial Narrow"/>
              </a:rPr>
              <a:t>		char </a:t>
            </a:r>
            <a:r>
              <a:rPr lang="pt-BR" dirty="0" err="1">
                <a:latin typeface="Arial Narrow"/>
                <a:cs typeface="Arial Narrow"/>
              </a:rPr>
              <a:t>c</a:t>
            </a:r>
            <a:r>
              <a:rPr lang="pt-BR" dirty="0">
                <a:latin typeface="Arial Narrow"/>
                <a:cs typeface="Arial Narrow"/>
              </a:rPr>
              <a:t>;</a:t>
            </a:r>
          </a:p>
          <a:p>
            <a:r>
              <a:rPr lang="en-US" dirty="0">
                <a:latin typeface="Arial Narrow"/>
                <a:cs typeface="Arial Narrow"/>
              </a:rPr>
              <a:t>		</a:t>
            </a:r>
            <a:r>
              <a:rPr lang="mr-IN" dirty="0">
                <a:latin typeface="Arial Narrow"/>
                <a:cs typeface="Arial Narrow"/>
              </a:rPr>
              <a:t>c = *eptr;</a:t>
            </a:r>
          </a:p>
          <a:p>
            <a:r>
              <a:rPr lang="en-US" dirty="0">
                <a:latin typeface="Arial Narrow"/>
                <a:cs typeface="Arial Narrow"/>
              </a:rPr>
              <a:t>		/* Case 1: ’+’ maps to blank */</a:t>
            </a:r>
          </a:p>
          <a:p>
            <a:r>
              <a:rPr lang="en-US" dirty="0">
                <a:latin typeface="Arial Narrow"/>
                <a:cs typeface="Arial Narrow"/>
              </a:rPr>
              <a:t>		</a:t>
            </a:r>
            <a:r>
              <a:rPr lang="mr-IN" dirty="0">
                <a:latin typeface="Arial Narrow"/>
                <a:cs typeface="Arial Narrow"/>
              </a:rPr>
              <a:t>if (c == ’+’) {</a:t>
            </a:r>
          </a:p>
          <a:p>
            <a:r>
              <a:rPr lang="en-US" dirty="0">
                <a:latin typeface="Arial Narrow"/>
                <a:cs typeface="Arial Narrow"/>
              </a:rPr>
              <a:t>			</a:t>
            </a:r>
            <a:r>
              <a:rPr lang="mr-IN" dirty="0">
                <a:latin typeface="Arial Narrow"/>
                <a:cs typeface="Arial Narrow"/>
              </a:rPr>
              <a:t>*dptr = ’ ’;</a:t>
            </a:r>
          </a:p>
          <a:p>
            <a:r>
              <a:rPr lang="en-US" dirty="0">
                <a:latin typeface="Arial Narrow"/>
                <a:cs typeface="Arial Narrow"/>
              </a:rPr>
              <a:t>		</a:t>
            </a:r>
            <a:r>
              <a:rPr lang="mr-IN" dirty="0">
                <a:latin typeface="Arial Narrow"/>
                <a:cs typeface="Arial Narrow"/>
              </a:rPr>
              <a:t>} else if (c == ’%’) {</a:t>
            </a:r>
          </a:p>
          <a:p>
            <a:r>
              <a:rPr lang="en-US" dirty="0">
                <a:latin typeface="Arial Narrow"/>
                <a:cs typeface="Arial Narrow"/>
              </a:rPr>
              <a:t>			/* Case 2: ’%xx’ is hex for character xx */</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high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low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 Hex Values maps illegal digits to -1 */</a:t>
            </a:r>
          </a:p>
          <a:p>
            <a:r>
              <a:rPr lang="en-US" dirty="0">
                <a:latin typeface="Arial Narrow"/>
                <a:cs typeface="Arial Narrow"/>
              </a:rPr>
              <a:t>			if ( digit high == -1 || digit low == -1 ) {</a:t>
            </a:r>
          </a:p>
          <a:p>
            <a:r>
              <a:rPr lang="en-US" dirty="0">
                <a:latin typeface="Arial Narrow"/>
                <a:cs typeface="Arial Narrow"/>
              </a:rPr>
              <a:t>				/* *</a:t>
            </a:r>
            <a:r>
              <a:rPr lang="en-US" dirty="0" err="1">
                <a:latin typeface="Arial Narrow"/>
                <a:cs typeface="Arial Narrow"/>
              </a:rPr>
              <a:t>dptr</a:t>
            </a:r>
            <a:r>
              <a:rPr lang="en-US" dirty="0">
                <a:latin typeface="Arial Narrow"/>
                <a:cs typeface="Arial Narrow"/>
              </a:rPr>
              <a:t>=’?’; */</a:t>
            </a:r>
          </a:p>
          <a:p>
            <a:r>
              <a:rPr lang="en-US" dirty="0">
                <a:latin typeface="Arial Narrow"/>
                <a:cs typeface="Arial Narrow"/>
              </a:rPr>
              <a:t>				ok=1; /* Bad return code */</a:t>
            </a:r>
          </a:p>
          <a:p>
            <a:r>
              <a:rPr lang="en-US" dirty="0">
                <a:latin typeface="Arial Narrow"/>
                <a:cs typeface="Arial Narrow"/>
              </a:rPr>
              <a:t>			} else {</a:t>
            </a:r>
          </a:p>
          <a:p>
            <a:r>
              <a:rPr lang="en-US" dirty="0">
                <a:latin typeface="Arial Narrow"/>
                <a:cs typeface="Arial Narrow"/>
              </a:rPr>
              <a:t>				*</a:t>
            </a:r>
            <a:r>
              <a:rPr lang="en-US" dirty="0" err="1">
                <a:latin typeface="Arial Narrow"/>
                <a:cs typeface="Arial Narrow"/>
              </a:rPr>
              <a:t>dptr</a:t>
            </a:r>
            <a:r>
              <a:rPr lang="en-US" dirty="0">
                <a:latin typeface="Arial Narrow"/>
                <a:cs typeface="Arial Narrow"/>
              </a:rPr>
              <a:t> = 16* digit high + digit low;</a:t>
            </a:r>
          </a:p>
          <a:p>
            <a:r>
              <a:rPr lang="en-US" dirty="0">
                <a:latin typeface="Arial Narrow"/>
                <a:cs typeface="Arial Narrow"/>
              </a:rPr>
              <a:t>			}</a:t>
            </a:r>
          </a:p>
        </p:txBody>
      </p:sp>
      <p:sp>
        <p:nvSpPr>
          <p:cNvPr id="7" name="Rectangle 2"/>
          <p:cNvSpPr>
            <a:spLocks noGrp="1"/>
          </p:cNvSpPr>
          <p:nvPr>
            <p:ph type="title"/>
          </p:nvPr>
        </p:nvSpPr>
        <p:spPr>
          <a:xfrm>
            <a:off x="838200" y="146304"/>
            <a:ext cx="9144000" cy="990600"/>
          </a:xfrm>
        </p:spPr>
        <p:txBody>
          <a:bodyPr/>
          <a:lstStyle/>
          <a:p>
            <a:r>
              <a:rPr lang="en-US" dirty="0"/>
              <a:t>Example: </a:t>
            </a:r>
            <a:r>
              <a:rPr lang="en-US" dirty="0" err="1" smtClean="0"/>
              <a:t>cgi_decode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23782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cgi_decode</a:t>
            </a:r>
            <a:endParaRPr lang="en-US" dirty="0"/>
          </a:p>
        </p:txBody>
      </p:sp>
      <p:sp>
        <p:nvSpPr>
          <p:cNvPr id="4" name="Rectangle 3"/>
          <p:cNvSpPr/>
          <p:nvPr/>
        </p:nvSpPr>
        <p:spPr>
          <a:xfrm>
            <a:off x="838200" y="1690688"/>
            <a:ext cx="9144000" cy="2862323"/>
          </a:xfrm>
          <a:prstGeom prst="rect">
            <a:avLst/>
          </a:prstGeom>
        </p:spPr>
        <p:txBody>
          <a:bodyPr wrap="square">
            <a:spAutoFit/>
          </a:bodyPr>
          <a:lstStyle/>
          <a:p>
            <a:r>
              <a:rPr lang="en-US" dirty="0">
                <a:latin typeface="Arial Narrow"/>
                <a:cs typeface="Arial Narrow"/>
              </a:rPr>
              <a:t>		/* Case 3: All other characters map to themselves */</a:t>
            </a:r>
          </a:p>
          <a:p>
            <a:r>
              <a:rPr lang="en-US" dirty="0">
                <a:latin typeface="Arial Narrow"/>
                <a:cs typeface="Arial Narrow"/>
              </a:rPr>
              <a:t>		} else {</a:t>
            </a:r>
          </a:p>
          <a:p>
            <a:r>
              <a:rPr lang="en-US" dirty="0">
                <a:latin typeface="Arial Narrow"/>
                <a:cs typeface="Arial Narrow"/>
              </a:rPr>
              <a:t>			</a:t>
            </a:r>
            <a:r>
              <a:rPr lang="mr-IN" dirty="0">
                <a:latin typeface="Arial Narrow"/>
                <a:cs typeface="Arial Narrow"/>
              </a:rPr>
              <a:t>*dptr = *eptr;</a:t>
            </a:r>
          </a:p>
          <a:p>
            <a:r>
              <a:rPr lang="cs-CZ" dirty="0">
                <a:latin typeface="Arial Narrow"/>
                <a:cs typeface="Arial Narrow"/>
              </a:rPr>
              <a:t>		}</a:t>
            </a:r>
          </a:p>
          <a:p>
            <a:r>
              <a:rPr lang="en-US" dirty="0">
                <a:latin typeface="Arial Narrow"/>
                <a:cs typeface="Arial Narrow"/>
              </a:rPr>
              <a:t>		</a:t>
            </a:r>
            <a:r>
              <a:rPr lang="mr-IN" dirty="0">
                <a:latin typeface="Arial Narrow"/>
                <a:cs typeface="Arial Narrow"/>
              </a:rPr>
              <a:t>++dptr;</a:t>
            </a:r>
          </a:p>
          <a:p>
            <a:r>
              <a:rPr lang="en-US" dirty="0">
                <a:latin typeface="Arial Narrow"/>
                <a:cs typeface="Arial Narrow"/>
              </a:rPr>
              <a:t>		</a:t>
            </a:r>
            <a:r>
              <a:rPr lang="mr-IN" dirty="0">
                <a:latin typeface="Arial Narrow"/>
                <a:cs typeface="Arial Narrow"/>
              </a:rPr>
              <a:t>++eptr;</a:t>
            </a:r>
          </a:p>
          <a:p>
            <a:r>
              <a:rPr lang="fi-FI" dirty="0">
                <a:latin typeface="Arial Narrow"/>
                <a:cs typeface="Arial Narrow"/>
              </a:rPr>
              <a:t>	}</a:t>
            </a:r>
          </a:p>
          <a:p>
            <a:r>
              <a:rPr lang="fi-FI" dirty="0">
                <a:latin typeface="Arial Narrow"/>
                <a:cs typeface="Arial Narrow"/>
              </a:rPr>
              <a:t>	*</a:t>
            </a:r>
            <a:r>
              <a:rPr lang="fi-FI" dirty="0" err="1">
                <a:latin typeface="Arial Narrow"/>
                <a:cs typeface="Arial Narrow"/>
              </a:rPr>
              <a:t>dptr</a:t>
            </a:r>
            <a:r>
              <a:rPr lang="fi-FI" dirty="0">
                <a:latin typeface="Arial Narrow"/>
                <a:cs typeface="Arial Narrow"/>
              </a:rPr>
              <a:t> = ’\0’; /* </a:t>
            </a:r>
            <a:r>
              <a:rPr lang="fi-FI" dirty="0" err="1">
                <a:latin typeface="Arial Narrow"/>
                <a:cs typeface="Arial Narrow"/>
              </a:rPr>
              <a:t>Null</a:t>
            </a:r>
            <a:r>
              <a:rPr lang="fi-FI" dirty="0">
                <a:latin typeface="Arial Narrow"/>
                <a:cs typeface="Arial Narrow"/>
              </a:rPr>
              <a:t> </a:t>
            </a:r>
            <a:r>
              <a:rPr lang="fi-FI" dirty="0" err="1">
                <a:latin typeface="Arial Narrow"/>
                <a:cs typeface="Arial Narrow"/>
              </a:rPr>
              <a:t>terminator</a:t>
            </a:r>
            <a:r>
              <a:rPr lang="fi-FI" dirty="0">
                <a:latin typeface="Arial Narrow"/>
                <a:cs typeface="Arial Narrow"/>
              </a:rPr>
              <a:t> for </a:t>
            </a:r>
            <a:r>
              <a:rPr lang="fi-FI" dirty="0" err="1">
                <a:latin typeface="Arial Narrow"/>
                <a:cs typeface="Arial Narrow"/>
              </a:rPr>
              <a:t>string</a:t>
            </a:r>
            <a:r>
              <a:rPr lang="fi-FI" dirty="0">
                <a:latin typeface="Arial Narrow"/>
                <a:cs typeface="Arial Narrow"/>
              </a:rPr>
              <a:t> */</a:t>
            </a:r>
          </a:p>
          <a:p>
            <a:r>
              <a:rPr lang="en-US" dirty="0">
                <a:latin typeface="Arial Narrow"/>
                <a:cs typeface="Arial Narrow"/>
              </a:rPr>
              <a:t>	return ok;</a:t>
            </a:r>
          </a:p>
          <a:p>
            <a:r>
              <a:rPr lang="is-IS" dirty="0">
                <a:latin typeface="Arial Narrow"/>
                <a:cs typeface="Arial Narrow"/>
              </a:rPr>
              <a:t>}</a:t>
            </a:r>
            <a:endParaRPr lang="en-US" dirty="0">
              <a:latin typeface="Arial Narrow"/>
              <a:cs typeface="Arial Narrow"/>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4094262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p:cNvSpPr>
          <p:nvPr>
            <p:ph type="title"/>
          </p:nvPr>
        </p:nvSpPr>
        <p:spPr/>
        <p:txBody>
          <a:bodyPr/>
          <a:lstStyle/>
          <a:p>
            <a:r>
              <a:rPr lang="en-US" dirty="0"/>
              <a:t>Example: </a:t>
            </a:r>
            <a:r>
              <a:rPr lang="en-US" dirty="0" err="1" smtClean="0"/>
              <a:t>cgi_decode</a:t>
            </a:r>
            <a:endParaRPr lang="it-IT" dirty="0"/>
          </a:p>
        </p:txBody>
      </p:sp>
      <p:graphicFrame>
        <p:nvGraphicFramePr>
          <p:cNvPr id="59397" name="Object 3"/>
          <p:cNvGraphicFramePr>
            <a:graphicFrameLocks noGrp="1" noChangeAspect="1"/>
          </p:cNvGraphicFramePr>
          <p:nvPr>
            <p:ph idx="1"/>
            <p:extLst>
              <p:ext uri="{D42A27DB-BD31-4B8C-83A1-F6EECF244321}">
                <p14:modId xmlns:p14="http://schemas.microsoft.com/office/powerpoint/2010/main" val="1433034418"/>
              </p:ext>
            </p:extLst>
          </p:nvPr>
        </p:nvGraphicFramePr>
        <p:xfrm>
          <a:off x="5543658" y="1408112"/>
          <a:ext cx="5221879" cy="5130800"/>
        </p:xfrm>
        <a:graphic>
          <a:graphicData uri="http://schemas.openxmlformats.org/presentationml/2006/ole">
            <mc:AlternateContent xmlns:mc="http://schemas.openxmlformats.org/markup-compatibility/2006">
              <mc:Choice xmlns:v="urn:schemas-microsoft-com:vml" Requires="v">
                <p:oleObj spid="_x0000_s2073" name="Visio" r:id="rId4" imgW="4368800" imgH="4292600" progId="Visio.Drawing.11">
                  <p:embed/>
                </p:oleObj>
              </mc:Choice>
              <mc:Fallback>
                <p:oleObj name="Visio" r:id="rId4" imgW="4368800" imgH="4292600" progId="Visio.Drawing.11">
                  <p:embed/>
                  <p:pic>
                    <p:nvPicPr>
                      <p:cNvPr id="593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58" y="1408112"/>
                        <a:ext cx="5221879" cy="5130800"/>
                      </a:xfrm>
                      <a:prstGeom prst="rect">
                        <a:avLst/>
                      </a:prstGeom>
                      <a:noFill/>
                      <a:ln>
                        <a:noFill/>
                      </a:ln>
                      <a:effectLst/>
                      <a:extLst/>
                    </p:spPr>
                  </p:pic>
                </p:oleObj>
              </mc:Fallback>
            </mc:AlternateContent>
          </a:graphicData>
        </a:graphic>
      </p:graphicFrame>
      <p:sp>
        <p:nvSpPr>
          <p:cNvPr id="59398" name="Rectangle 4"/>
          <p:cNvSpPr>
            <a:spLocks noChangeArrowheads="1"/>
          </p:cNvSpPr>
          <p:nvPr/>
        </p:nvSpPr>
        <p:spPr bwMode="auto">
          <a:xfrm>
            <a:off x="1324029" y="1408112"/>
            <a:ext cx="3733800"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Aft>
                <a:spcPct val="10000"/>
              </a:spcAft>
              <a:buClr>
                <a:schemeClr val="accent1"/>
              </a:buClr>
              <a:buSzPct val="76000"/>
            </a:pPr>
            <a:r>
              <a:rPr lang="en-US" sz="1700" dirty="0"/>
              <a:t>T</a:t>
            </a:r>
            <a:r>
              <a:rPr lang="en-US" sz="1700" baseline="-25000" dirty="0"/>
              <a:t>0</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r>
              <a:rPr lang="en-US" altLang="ja-JP" sz="1500" dirty="0">
                <a:solidFill>
                  <a:srgbClr val="000080"/>
                </a:solidFill>
              </a:rPr>
              <a:t>,</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test+case%1Dadequacy</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17/18 = 94%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1</a:t>
            </a:r>
            <a:r>
              <a:rPr lang="en-US" sz="1700" dirty="0"/>
              <a:t> = </a:t>
            </a:r>
            <a:r>
              <a:rPr lang="en-US"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adequate+test%0Dexecution%7U</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2</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%3D</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a+b</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325104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idx="4294967295"/>
          </p:nvPr>
        </p:nvSpPr>
        <p:spPr/>
        <p:txBody>
          <a:bodyPr/>
          <a:lstStyle/>
          <a:p>
            <a:r>
              <a:rPr lang="en-US" dirty="0"/>
              <a:t>Coverage is Not Size</a:t>
            </a:r>
          </a:p>
        </p:txBody>
      </p:sp>
      <p:sp>
        <p:nvSpPr>
          <p:cNvPr id="61445" name="Rectangle 3"/>
          <p:cNvSpPr>
            <a:spLocks noGrp="1"/>
          </p:cNvSpPr>
          <p:nvPr>
            <p:ph type="body" idx="4294967295"/>
          </p:nvPr>
        </p:nvSpPr>
        <p:spPr>
          <a:xfrm>
            <a:off x="1048512" y="1615440"/>
            <a:ext cx="9750552" cy="4501896"/>
          </a:xfrm>
        </p:spPr>
        <p:txBody>
          <a:bodyPr/>
          <a:lstStyle/>
          <a:p>
            <a:r>
              <a:rPr lang="en-US" dirty="0"/>
              <a:t>Coverage does not depend on the number of test cases </a:t>
            </a:r>
          </a:p>
          <a:p>
            <a:pPr lvl="1"/>
            <a:r>
              <a:rPr lang="en-US" dirty="0"/>
              <a:t>Compare T</a:t>
            </a:r>
            <a:r>
              <a:rPr lang="en-US" baseline="-25000" dirty="0"/>
              <a:t>0 </a:t>
            </a:r>
            <a:r>
              <a:rPr lang="en-US" dirty="0"/>
              <a:t>,</a:t>
            </a:r>
            <a:r>
              <a:rPr lang="en-US" baseline="-25000" dirty="0"/>
              <a:t> </a:t>
            </a:r>
            <a:r>
              <a:rPr lang="en-US" dirty="0"/>
              <a:t>T</a:t>
            </a:r>
            <a:r>
              <a:rPr lang="en-US" baseline="-25000" dirty="0"/>
              <a:t>1 </a:t>
            </a:r>
            <a:r>
              <a:rPr lang="en-US" dirty="0"/>
              <a:t>:   T</a:t>
            </a:r>
            <a:r>
              <a:rPr lang="en-US" baseline="-25000" dirty="0"/>
              <a:t>1 </a:t>
            </a:r>
            <a:r>
              <a:rPr lang="en-US" dirty="0"/>
              <a:t>&gt;</a:t>
            </a:r>
            <a:r>
              <a:rPr lang="en-US" baseline="-25000" dirty="0"/>
              <a:t>coverage</a:t>
            </a:r>
            <a:r>
              <a:rPr lang="en-US" dirty="0"/>
              <a:t> T</a:t>
            </a:r>
            <a:r>
              <a:rPr lang="en-US" baseline="-25000" dirty="0"/>
              <a:t>0 </a:t>
            </a:r>
            <a:r>
              <a:rPr lang="en-US" dirty="0"/>
              <a:t>	 T</a:t>
            </a:r>
            <a:r>
              <a:rPr lang="en-US" baseline="-25000" dirty="0"/>
              <a:t>1 </a:t>
            </a:r>
            <a:r>
              <a:rPr lang="en-US" dirty="0"/>
              <a:t>&lt;</a:t>
            </a:r>
            <a:r>
              <a:rPr lang="en-US" baseline="-25000" dirty="0"/>
              <a:t>cardinality</a:t>
            </a:r>
            <a:r>
              <a:rPr lang="en-US" dirty="0"/>
              <a:t> T</a:t>
            </a:r>
            <a:r>
              <a:rPr lang="en-US" baseline="-25000" dirty="0"/>
              <a:t>0 </a:t>
            </a:r>
            <a:endParaRPr lang="en-US" dirty="0"/>
          </a:p>
          <a:p>
            <a:pPr lvl="1">
              <a:spcAft>
                <a:spcPct val="20000"/>
              </a:spcAft>
            </a:pPr>
            <a:r>
              <a:rPr lang="en-US" dirty="0"/>
              <a:t>Compare T</a:t>
            </a:r>
            <a:r>
              <a:rPr lang="en-US" baseline="-25000" dirty="0"/>
              <a:t>1 </a:t>
            </a:r>
            <a:r>
              <a:rPr lang="en-US" dirty="0"/>
              <a:t>,</a:t>
            </a:r>
            <a:r>
              <a:rPr lang="en-US" baseline="-25000" dirty="0"/>
              <a:t> </a:t>
            </a:r>
            <a:r>
              <a:rPr lang="en-US" dirty="0"/>
              <a:t>T</a:t>
            </a:r>
            <a:r>
              <a:rPr lang="en-US" baseline="-25000" dirty="0"/>
              <a:t>2</a:t>
            </a:r>
            <a:r>
              <a:rPr lang="en-US" dirty="0"/>
              <a:t> :   T</a:t>
            </a:r>
            <a:r>
              <a:rPr lang="en-US" baseline="-25000" dirty="0"/>
              <a:t>2 </a:t>
            </a:r>
            <a:r>
              <a:rPr lang="en-US" dirty="0"/>
              <a:t>=</a:t>
            </a:r>
            <a:r>
              <a:rPr lang="en-US" baseline="-25000" dirty="0"/>
              <a:t>coverage</a:t>
            </a:r>
            <a:r>
              <a:rPr lang="en-US" dirty="0"/>
              <a:t> T</a:t>
            </a:r>
            <a:r>
              <a:rPr lang="en-US" baseline="-25000" dirty="0"/>
              <a:t>1 	</a:t>
            </a:r>
            <a:r>
              <a:rPr lang="en-US" dirty="0"/>
              <a:t> T</a:t>
            </a:r>
            <a:r>
              <a:rPr lang="en-US" baseline="-25000" dirty="0"/>
              <a:t>2 </a:t>
            </a:r>
            <a:r>
              <a:rPr lang="en-US" dirty="0"/>
              <a:t>&gt;</a:t>
            </a:r>
            <a:r>
              <a:rPr lang="en-US" baseline="-25000" dirty="0"/>
              <a:t>cardinality</a:t>
            </a:r>
            <a:r>
              <a:rPr lang="en-US" dirty="0"/>
              <a:t> T</a:t>
            </a:r>
            <a:r>
              <a:rPr lang="en-US" baseline="-25000" dirty="0"/>
              <a:t>1 </a:t>
            </a:r>
            <a:endParaRPr lang="en-US" dirty="0"/>
          </a:p>
          <a:p>
            <a:r>
              <a:rPr lang="en-US" dirty="0"/>
              <a:t>Minimizing test suite size is seldom the goal</a:t>
            </a:r>
          </a:p>
          <a:p>
            <a:pPr lvl="1"/>
            <a:r>
              <a:rPr lang="en-US" dirty="0"/>
              <a:t>Small test cases make failure diagnosis easier</a:t>
            </a:r>
          </a:p>
          <a:p>
            <a:pPr lvl="1"/>
            <a:r>
              <a:rPr lang="en-US" dirty="0"/>
              <a:t>A failing test case in T</a:t>
            </a:r>
            <a:r>
              <a:rPr lang="en-US" baseline="-25000" dirty="0"/>
              <a:t>2</a:t>
            </a:r>
            <a:r>
              <a:rPr lang="en-US" dirty="0"/>
              <a:t> gives more information than a failing test case in T</a:t>
            </a:r>
            <a:r>
              <a:rPr lang="en-US" baseline="-25000" dirty="0"/>
              <a:t>1</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17140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p:cNvSpPr>
          <p:nvPr>
            <p:ph type="title"/>
          </p:nvPr>
        </p:nvSpPr>
        <p:spPr/>
        <p:txBody>
          <a:bodyPr/>
          <a:lstStyle/>
          <a:p>
            <a:r>
              <a:rPr lang="en-US" altLang="ja-JP" sz="3600" dirty="0" smtClean="0"/>
              <a:t>“All Statements” </a:t>
            </a:r>
            <a:r>
              <a:rPr lang="en-US" altLang="ja-JP" sz="3600" dirty="0"/>
              <a:t>Can Miss Some Cases</a:t>
            </a:r>
            <a:endParaRPr lang="en-US" dirty="0"/>
          </a:p>
        </p:txBody>
      </p:sp>
      <p:graphicFrame>
        <p:nvGraphicFramePr>
          <p:cNvPr id="63493" name="Object 3"/>
          <p:cNvGraphicFramePr>
            <a:graphicFrameLocks noGrp="1" noChangeAspect="1"/>
          </p:cNvGraphicFramePr>
          <p:nvPr>
            <p:ph idx="1"/>
            <p:extLst/>
          </p:nvPr>
        </p:nvGraphicFramePr>
        <p:xfrm>
          <a:off x="5713382" y="1752600"/>
          <a:ext cx="4954618" cy="4445000"/>
        </p:xfrm>
        <a:graphic>
          <a:graphicData uri="http://schemas.openxmlformats.org/presentationml/2006/ole">
            <mc:AlternateContent xmlns:mc="http://schemas.openxmlformats.org/markup-compatibility/2006">
              <mc:Choice xmlns:v="urn:schemas-microsoft-com:vml" Requires="v">
                <p:oleObj spid="_x0000_s3097" name="Visio" r:id="rId4" imgW="4445000" imgH="3987800" progId="Visio.Drawing.11">
                  <p:embed/>
                </p:oleObj>
              </mc:Choice>
              <mc:Fallback>
                <p:oleObj name="Visio" r:id="rId4" imgW="4445000" imgH="3987800" progId="Visio.Drawing.11">
                  <p:embed/>
                  <p:pic>
                    <p:nvPicPr>
                      <p:cNvPr id="634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382" y="1752600"/>
                        <a:ext cx="4954618" cy="4445000"/>
                      </a:xfrm>
                      <a:prstGeom prst="rect">
                        <a:avLst/>
                      </a:prstGeom>
                      <a:noFill/>
                      <a:ln>
                        <a:noFill/>
                      </a:ln>
                      <a:effectLst/>
                      <a:extLst/>
                    </p:spPr>
                  </p:pic>
                </p:oleObj>
              </mc:Fallback>
            </mc:AlternateContent>
          </a:graphicData>
        </a:graphic>
      </p:graphicFrame>
      <p:sp>
        <p:nvSpPr>
          <p:cNvPr id="63494" name="Rectangle 4"/>
          <p:cNvSpPr>
            <a:spLocks noChangeArrowheads="1"/>
          </p:cNvSpPr>
          <p:nvPr/>
        </p:nvSpPr>
        <p:spPr bwMode="auto">
          <a:xfrm>
            <a:off x="1051560" y="1466088"/>
            <a:ext cx="3886200" cy="4989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000" dirty="0">
                <a:cs typeface="Garamond"/>
              </a:rPr>
              <a:t>Complete statement coverage may not imply executing all branches.</a:t>
            </a:r>
          </a:p>
          <a:p>
            <a:pPr marL="273050" indent="-273050" eaLnBrk="0" hangingPunct="0">
              <a:spcBef>
                <a:spcPts val="600"/>
              </a:spcBef>
              <a:buClr>
                <a:schemeClr val="accent1"/>
              </a:buClr>
              <a:buSzPct val="76000"/>
              <a:buFont typeface="Wingdings 3" charset="0"/>
              <a:buChar char=""/>
            </a:pPr>
            <a:r>
              <a:rPr lang="en-US" sz="2000" dirty="0">
                <a:cs typeface="Garamond"/>
              </a:rPr>
              <a:t>Example: </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Suppose block F were missing</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Statement adequacy would not require </a:t>
            </a:r>
            <a:r>
              <a:rPr lang="en-US" sz="2000" i="1" dirty="0">
                <a:solidFill>
                  <a:schemeClr val="tx2"/>
                </a:solidFill>
                <a:cs typeface="Garamond"/>
              </a:rPr>
              <a:t>false</a:t>
            </a:r>
            <a:r>
              <a:rPr lang="en-US" sz="2000" dirty="0">
                <a:solidFill>
                  <a:schemeClr val="tx2"/>
                </a:solidFill>
                <a:cs typeface="Garamond"/>
              </a:rPr>
              <a:t> branch from D to L</a:t>
            </a:r>
          </a:p>
          <a:p>
            <a:pPr marL="273050" indent="-273050" eaLnBrk="0" hangingPunct="0">
              <a:spcAft>
                <a:spcPct val="10000"/>
              </a:spcAft>
              <a:buClr>
                <a:schemeClr val="accent1"/>
              </a:buClr>
              <a:buSzPct val="76000"/>
            </a:pPr>
            <a:endParaRPr lang="en-US" sz="1700" dirty="0"/>
          </a:p>
          <a:p>
            <a:pPr marL="273050" indent="-273050" eaLnBrk="0" hangingPunct="0">
              <a:spcAft>
                <a:spcPct val="10000"/>
              </a:spcAft>
              <a:buClr>
                <a:schemeClr val="accent1"/>
              </a:buClr>
              <a:buSzPct val="76000"/>
            </a:pPr>
            <a:r>
              <a:rPr lang="en-US" dirty="0"/>
              <a:t>T</a:t>
            </a:r>
            <a:r>
              <a:rPr lang="en-US" baseline="-25000" dirty="0"/>
              <a:t>3</a:t>
            </a:r>
            <a:r>
              <a:rPr lang="en-US" dirty="0"/>
              <a:t> =  </a:t>
            </a:r>
          </a:p>
          <a:p>
            <a:pPr marL="273050" indent="-273050" eaLnBrk="0" hangingPunct="0">
              <a:spcAft>
                <a:spcPct val="10000"/>
              </a:spcAft>
              <a:buClr>
                <a:schemeClr val="accent1"/>
              </a:buClr>
              <a:buSzPct val="76000"/>
            </a:pPr>
            <a:r>
              <a:rPr lang="en-US" dirty="0">
                <a:solidFill>
                  <a:srgbClr val="000080"/>
                </a:solidFill>
              </a:rPr>
              <a:t>{</a:t>
            </a:r>
          </a:p>
          <a:p>
            <a:pPr marL="273050" indent="-273050" eaLnBrk="0" hangingPunct="0">
              <a:spcAft>
                <a:spcPct val="10000"/>
              </a:spcAft>
              <a:buClr>
                <a:schemeClr val="accent1"/>
              </a:buClr>
              <a:buSzPct val="76000"/>
            </a:pP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endParaRPr lang="en-US" altLang="ja-JP" dirty="0">
              <a:solidFill>
                <a:srgbClr val="000080"/>
              </a:solidFill>
            </a:endParaRPr>
          </a:p>
          <a:p>
            <a:pPr marL="273050" indent="-273050" eaLnBrk="0" hangingPunct="0">
              <a:spcAft>
                <a:spcPct val="10000"/>
              </a:spcAft>
              <a:buClr>
                <a:schemeClr val="accent1"/>
              </a:buClr>
              <a:buSzPct val="76000"/>
            </a:pPr>
            <a:r>
              <a:rPr lang="en-US" dirty="0">
                <a:solidFill>
                  <a:srgbClr val="000080"/>
                </a:solidFill>
              </a:rPr>
              <a:t>}</a:t>
            </a:r>
            <a:endParaRPr lang="en-US" dirty="0"/>
          </a:p>
          <a:p>
            <a:pPr marL="273050" indent="-273050" eaLnBrk="0" hangingPunct="0">
              <a:buClr>
                <a:schemeClr val="accent1"/>
              </a:buClr>
              <a:buSzPct val="76000"/>
            </a:pPr>
            <a:r>
              <a:rPr lang="en-US" dirty="0"/>
              <a:t>100% Stmt Cov</a:t>
            </a:r>
            <a:r>
              <a:rPr lang="en-US" sz="1600" dirty="0"/>
              <a:t>.</a:t>
            </a:r>
          </a:p>
          <a:p>
            <a:pPr marL="273050" indent="-273050" eaLnBrk="0" hangingPunct="0">
              <a:buClr>
                <a:schemeClr val="accent1"/>
              </a:buClr>
              <a:buSzPct val="76000"/>
            </a:pPr>
            <a:r>
              <a:rPr lang="en-US" sz="1600" dirty="0"/>
              <a:t>No </a:t>
            </a:r>
            <a:r>
              <a:rPr lang="en-US" sz="1600" i="1" dirty="0"/>
              <a:t>false</a:t>
            </a:r>
            <a:r>
              <a:rPr lang="en-US" sz="1600" dirty="0"/>
              <a:t> branch from </a:t>
            </a:r>
            <a:r>
              <a:rPr lang="en-US" sz="1600" dirty="0" smtClean="0"/>
              <a:t>D</a:t>
            </a:r>
            <a:endParaRPr lang="en-US" sz="16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425832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idx="4294967295"/>
          </p:nvPr>
        </p:nvSpPr>
        <p:spPr/>
        <p:txBody>
          <a:bodyPr/>
          <a:lstStyle/>
          <a:p>
            <a:r>
              <a:rPr lang="en-US" dirty="0"/>
              <a:t>Branch Testing</a:t>
            </a:r>
          </a:p>
        </p:txBody>
      </p:sp>
      <p:sp>
        <p:nvSpPr>
          <p:cNvPr id="65541" name="Rectangle 3"/>
          <p:cNvSpPr>
            <a:spLocks noGrp="1"/>
          </p:cNvSpPr>
          <p:nvPr>
            <p:ph type="body" idx="4294967295"/>
          </p:nvPr>
        </p:nvSpPr>
        <p:spPr>
          <a:xfrm>
            <a:off x="966216" y="1475232"/>
            <a:ext cx="9503664" cy="5172456"/>
          </a:xfrm>
        </p:spPr>
        <p:txBody>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a:p>
            <a:pPr marL="742950" lvl="1" indent="-285750">
              <a:buNone/>
            </a:pPr>
            <a:r>
              <a:rPr lang="en-US" dirty="0" smtClean="0"/>
              <a:t>T</a:t>
            </a:r>
            <a:r>
              <a:rPr lang="en-US" baseline="-25000" dirty="0" smtClean="0"/>
              <a:t>3</a:t>
            </a:r>
            <a:r>
              <a:rPr lang="en-US" dirty="0" smtClean="0"/>
              <a:t> </a:t>
            </a:r>
            <a:r>
              <a:rPr lang="en-US" dirty="0"/>
              <a:t>= </a:t>
            </a: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r>
              <a:rPr lang="en-US" altLang="ja-JP" dirty="0">
                <a:solidFill>
                  <a:srgbClr val="000080"/>
                </a:solidFill>
              </a:rPr>
              <a:t> } </a:t>
            </a:r>
          </a:p>
          <a:p>
            <a:pPr marL="742950" lvl="1" indent="-285750">
              <a:buNone/>
            </a:pPr>
            <a:r>
              <a:rPr lang="en-US" dirty="0"/>
              <a:t>100% Stmt Cov.	88% Branch Cov. (7/8 branches</a:t>
            </a:r>
            <a:r>
              <a:rPr lang="en-US" dirty="0" smtClean="0"/>
              <a:t>)</a:t>
            </a:r>
          </a:p>
          <a:p>
            <a:pPr marL="742950" lvl="1" indent="-285750">
              <a:buNone/>
            </a:pPr>
            <a:endParaRPr lang="en-US" dirty="0"/>
          </a:p>
          <a:p>
            <a:pPr marL="742950" lvl="1" indent="-285750">
              <a:buNone/>
            </a:pPr>
            <a:r>
              <a:rPr lang="en-US" dirty="0"/>
              <a:t>T</a:t>
            </a:r>
            <a:r>
              <a:rPr lang="en-US" baseline="-25000" dirty="0"/>
              <a:t>2</a:t>
            </a:r>
            <a:r>
              <a:rPr lang="en-US" dirty="0"/>
              <a:t> = </a:t>
            </a:r>
            <a:r>
              <a:rPr lang="en-US" dirty="0">
                <a:solidFill>
                  <a:srgbClr val="000080"/>
                </a:solidFill>
              </a:rPr>
              <a:t>{ </a:t>
            </a:r>
            <a:r>
              <a:rPr lang="ja-JP" altLang="en-US" dirty="0">
                <a:solidFill>
                  <a:srgbClr val="000080"/>
                </a:solidFill>
              </a:rPr>
              <a:t>“</a:t>
            </a:r>
            <a:r>
              <a:rPr lang="en-US" altLang="ja-JP" dirty="0">
                <a:solidFill>
                  <a:srgbClr val="000080"/>
                </a:solidFill>
              </a:rPr>
              <a:t>%3D</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a+b</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test</a:t>
            </a:r>
            <a:r>
              <a:rPr lang="ja-JP" altLang="en-US" dirty="0">
                <a:solidFill>
                  <a:srgbClr val="000080"/>
                </a:solidFill>
              </a:rPr>
              <a:t>”</a:t>
            </a:r>
            <a:r>
              <a:rPr lang="en-US" altLang="ja-JP" dirty="0">
                <a:solidFill>
                  <a:srgbClr val="000080"/>
                </a:solidFill>
              </a:rPr>
              <a:t> }</a:t>
            </a:r>
          </a:p>
          <a:p>
            <a:pPr marL="742950" lvl="1" indent="-285750">
              <a:buNone/>
            </a:pPr>
            <a:r>
              <a:rPr lang="en-US" dirty="0"/>
              <a:t>100% Stmt Cov. 	100% Branch Cov. (8/8 branches)</a:t>
            </a:r>
          </a:p>
        </p:txBody>
      </p:sp>
      <p:cxnSp>
        <p:nvCxnSpPr>
          <p:cNvPr id="9" name="Straight Connector 8"/>
          <p:cNvCxnSpPr/>
          <p:nvPr/>
        </p:nvCxnSpPr>
        <p:spPr bwMode="auto">
          <a:xfrm>
            <a:off x="1676400" y="3706368"/>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3152213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3300" y="3636264"/>
            <a:ext cx="4730500" cy="2862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23151758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idx="4294967295"/>
          </p:nvPr>
        </p:nvSpPr>
        <p:spPr/>
        <p:txBody>
          <a:bodyPr/>
          <a:lstStyle/>
          <a:p>
            <a:r>
              <a:rPr lang="en-US" dirty="0"/>
              <a:t>Statements vs. Branches</a:t>
            </a:r>
          </a:p>
        </p:txBody>
      </p:sp>
      <p:sp>
        <p:nvSpPr>
          <p:cNvPr id="67589" name="Rectangle 3"/>
          <p:cNvSpPr>
            <a:spLocks noGrp="1"/>
          </p:cNvSpPr>
          <p:nvPr>
            <p:ph type="body" idx="4294967295"/>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true (see T</a:t>
            </a:r>
            <a:r>
              <a:rPr lang="en-US" baseline="-25000" dirty="0"/>
              <a:t>3</a:t>
            </a:r>
            <a:r>
              <a:rPr lang="en-US" dirty="0"/>
              <a:t>)</a:t>
            </a:r>
          </a:p>
          <a:p>
            <a:pPr lvl="1"/>
            <a:r>
              <a:rPr lang="en-US" dirty="0"/>
              <a:t>A statement-adequate (or node-adequate) test suite may not be branch-adequate (edge-adequate)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422000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p:cNvSpPr>
          <p:nvPr>
            <p:ph type="title" idx="4294967295"/>
          </p:nvPr>
        </p:nvSpPr>
        <p:spPr/>
        <p:txBody>
          <a:bodyPr>
            <a:normAutofit/>
          </a:bodyPr>
          <a:lstStyle/>
          <a:p>
            <a:r>
              <a:rPr lang="ja-JP" altLang="en-US" sz="4000" dirty="0"/>
              <a:t>“</a:t>
            </a:r>
            <a:r>
              <a:rPr lang="en-US" altLang="ja-JP" sz="4000" dirty="0"/>
              <a:t>All Branches</a:t>
            </a:r>
            <a:r>
              <a:rPr lang="ja-JP" altLang="en-US" sz="4000" dirty="0"/>
              <a:t>”</a:t>
            </a:r>
            <a:r>
              <a:rPr lang="en-US" altLang="ja-JP" sz="4000" dirty="0"/>
              <a:t> Can Still Miss Conditions</a:t>
            </a:r>
            <a:endParaRPr lang="it-IT" sz="4000" dirty="0"/>
          </a:p>
        </p:txBody>
      </p:sp>
      <p:sp>
        <p:nvSpPr>
          <p:cNvPr id="69637" name="Rectangle 3"/>
          <p:cNvSpPr>
            <a:spLocks noGrp="1"/>
          </p:cNvSpPr>
          <p:nvPr>
            <p:ph type="body" idx="4294967295"/>
          </p:nvPr>
        </p:nvSpPr>
        <p:spPr/>
        <p:txBody>
          <a:bodyPr/>
          <a:lstStyle/>
          <a:p>
            <a:r>
              <a:rPr lang="en-US" dirty="0"/>
              <a:t>Sample fault: missing operator (negation)</a:t>
            </a:r>
          </a:p>
          <a:p>
            <a:pPr>
              <a:buFont typeface="Wingdings 3" charset="0"/>
              <a:buNone/>
            </a:pPr>
            <a:r>
              <a:rPr lang="en-US" dirty="0"/>
              <a:t>	</a:t>
            </a:r>
            <a:r>
              <a:rPr lang="en-US" dirty="0">
                <a:solidFill>
                  <a:srgbClr val="0000FF"/>
                </a:solidFill>
              </a:rPr>
              <a:t>	</a:t>
            </a:r>
            <a:r>
              <a:rPr lang="en-US" dirty="0">
                <a:solidFill>
                  <a:srgbClr val="000080"/>
                </a:solidFill>
                <a:latin typeface="+mn-lt"/>
              </a:rPr>
              <a:t>if (</a:t>
            </a:r>
            <a:r>
              <a:rPr lang="en-US" dirty="0">
                <a:solidFill>
                  <a:srgbClr val="FF0000"/>
                </a:solidFill>
                <a:latin typeface="+mn-lt"/>
              </a:rPr>
              <a:t>digit_high == 1 </a:t>
            </a:r>
            <a:r>
              <a:rPr lang="en-US" dirty="0">
                <a:solidFill>
                  <a:srgbClr val="000080"/>
                </a:solidFill>
                <a:latin typeface="+mn-lt"/>
              </a:rPr>
              <a:t>|| digit_low == -1)</a:t>
            </a:r>
          </a:p>
          <a:p>
            <a:r>
              <a:rPr lang="en-US" dirty="0"/>
              <a:t>Branch adequacy criterion can be satisfied by varying only </a:t>
            </a:r>
            <a:r>
              <a:rPr lang="en-US" dirty="0">
                <a:solidFill>
                  <a:srgbClr val="000090"/>
                </a:solidFill>
                <a:latin typeface="+mn-lt"/>
              </a:rPr>
              <a:t>digit_low</a:t>
            </a:r>
          </a:p>
          <a:p>
            <a:pPr lvl="1"/>
            <a:r>
              <a:rPr lang="en-US" dirty="0"/>
              <a:t>The faulty sub-expression might never determine the result</a:t>
            </a:r>
          </a:p>
          <a:p>
            <a:pPr lvl="1"/>
            <a:r>
              <a:rPr lang="en-US" dirty="0"/>
              <a:t>We might never really test the faulty condition, even though we tested both outcomes of the branch</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969200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p:cNvSpPr>
          <p:nvPr>
            <p:ph type="title" idx="4294967295"/>
          </p:nvPr>
        </p:nvSpPr>
        <p:spPr/>
        <p:txBody>
          <a:bodyPr/>
          <a:lstStyle/>
          <a:p>
            <a:r>
              <a:rPr lang="en-US" dirty="0"/>
              <a:t>Condition Testing</a:t>
            </a:r>
          </a:p>
        </p:txBody>
      </p:sp>
      <p:sp>
        <p:nvSpPr>
          <p:cNvPr id="71685" name="Rectangle 3"/>
          <p:cNvSpPr>
            <a:spLocks noGrp="1"/>
          </p:cNvSpPr>
          <p:nvPr>
            <p:ph type="body" idx="4294967295"/>
          </p:nvPr>
        </p:nvSpPr>
        <p:spPr/>
        <p:txBody>
          <a:bodyPr/>
          <a:lstStyle/>
          <a:p>
            <a:r>
              <a:rPr lang="en-US" dirty="0"/>
              <a:t>Branch coverage exposes faults in how a computation has been decomposed into cases</a:t>
            </a:r>
          </a:p>
          <a:p>
            <a:pPr lvl="1"/>
            <a:r>
              <a:rPr lang="en-US" dirty="0"/>
              <a:t>check the </a:t>
            </a:r>
            <a:r>
              <a:rPr lang="en-US" dirty="0" smtClean="0"/>
              <a:t>programmer</a:t>
            </a:r>
            <a:r>
              <a:rPr lang="uk-UA" altLang="ja-JP" dirty="0" smtClean="0"/>
              <a:t>'</a:t>
            </a:r>
            <a:r>
              <a:rPr lang="en-US" altLang="ja-JP" dirty="0" smtClean="0"/>
              <a:t>s </a:t>
            </a:r>
            <a:r>
              <a:rPr lang="en-US" altLang="ja-JP" dirty="0"/>
              <a:t>case analysis</a:t>
            </a:r>
          </a:p>
          <a:p>
            <a:pPr lvl="1"/>
            <a:r>
              <a:rPr lang="en-US" dirty="0"/>
              <a:t>but only roughly: groups cases with the same outcome </a:t>
            </a:r>
          </a:p>
          <a:p>
            <a:r>
              <a:rPr lang="en-US" dirty="0"/>
              <a:t>Condition coverage considers case analysis in more detail</a:t>
            </a:r>
          </a:p>
          <a:p>
            <a:pPr lvl="1"/>
            <a:r>
              <a:rPr lang="en-US" i="1" dirty="0"/>
              <a:t>individual conditions</a:t>
            </a:r>
            <a:r>
              <a:rPr lang="en-US" dirty="0"/>
              <a:t> </a:t>
            </a:r>
            <a:r>
              <a:rPr lang="en-US" dirty="0" smtClean="0"/>
              <a:t>(predicates) in </a:t>
            </a:r>
            <a:r>
              <a:rPr lang="en-US" dirty="0"/>
              <a:t>a compound condition</a:t>
            </a:r>
          </a:p>
          <a:p>
            <a:pPr lvl="1"/>
            <a:r>
              <a:rPr lang="en-US" dirty="0"/>
              <a:t>e.g., both parts of </a:t>
            </a:r>
            <a:r>
              <a:rPr lang="en-US" dirty="0">
                <a:solidFill>
                  <a:srgbClr val="FF0000"/>
                </a:solidFill>
                <a:latin typeface="+mn-lt"/>
              </a:rPr>
              <a:t>digit_high == 1 </a:t>
            </a:r>
            <a:r>
              <a:rPr lang="en-US" dirty="0">
                <a:solidFill>
                  <a:srgbClr val="000080"/>
                </a:solidFill>
                <a:latin typeface="+mn-lt"/>
              </a:rPr>
              <a:t>|| digit_low == -1</a:t>
            </a:r>
            <a:endParaRPr lang="en-US" dirty="0">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134239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idx="4294967295"/>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type="body" idx="4294967295"/>
          </p:nvPr>
        </p:nvSpPr>
        <p:spPr>
          <a:xfrm>
            <a:off x="938784" y="1618488"/>
            <a:ext cx="9942576" cy="4984750"/>
          </a:xfrm>
        </p:spPr>
        <p:txBody>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cxnSp>
        <p:nvCxnSpPr>
          <p:cNvPr id="9" name="Straight Connector 8"/>
          <p:cNvCxnSpPr/>
          <p:nvPr/>
        </p:nvCxnSpPr>
        <p:spPr bwMode="auto">
          <a:xfrm>
            <a:off x="1794129" y="4916424"/>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336018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idx="4294967295"/>
          </p:nvPr>
        </p:nvSpPr>
        <p:spPr/>
        <p:txBody>
          <a:bodyPr/>
          <a:lstStyle/>
          <a:p>
            <a:r>
              <a:rPr lang="en-US" dirty="0"/>
              <a:t>Basic Conditions vs. Branches</a:t>
            </a:r>
          </a:p>
        </p:txBody>
      </p:sp>
      <p:sp>
        <p:nvSpPr>
          <p:cNvPr id="75781" name="Rectangle 3"/>
          <p:cNvSpPr>
            <a:spLocks noGrp="1"/>
          </p:cNvSpPr>
          <p:nvPr>
            <p:ph type="body" idx="4294967295"/>
          </p:nvPr>
        </p:nvSpPr>
        <p:spPr/>
        <p:txBody>
          <a:bodyPr>
            <a:normAutofit lnSpcReduction="10000"/>
          </a:bodyPr>
          <a:lstStyle/>
          <a:p>
            <a:pPr>
              <a:lnSpc>
                <a:spcPct val="90000"/>
              </a:lnSpc>
            </a:pPr>
            <a:r>
              <a:rPr lang="en-US" dirty="0"/>
              <a:t>Basic condition adequacy criterion can be satisfied without satisfying branch coverage</a:t>
            </a:r>
            <a:endParaRPr lang="en-US" sz="1200" dirty="0"/>
          </a:p>
          <a:p>
            <a:pPr marL="742950" lvl="1" indent="-285750">
              <a:buNone/>
            </a:pPr>
            <a:r>
              <a:rPr lang="en-US" dirty="0"/>
              <a:t>T4 = { </a:t>
            </a:r>
            <a:r>
              <a:rPr lang="ja-JP" altLang="en-US" dirty="0">
                <a:solidFill>
                  <a:srgbClr val="0000FF"/>
                </a:solidFill>
              </a:rPr>
              <a:t>“</a:t>
            </a:r>
            <a:r>
              <a:rPr lang="en-US" altLang="ja-JP" dirty="0">
                <a:solidFill>
                  <a:srgbClr val="0000FF"/>
                </a:solidFill>
              </a:rPr>
              <a:t>first+test%9Ktest%K9</a:t>
            </a:r>
            <a:r>
              <a:rPr lang="ja-JP" altLang="en-US" dirty="0">
                <a:solidFill>
                  <a:srgbClr val="0000FF"/>
                </a:solidFill>
              </a:rPr>
              <a:t>”</a:t>
            </a:r>
            <a:r>
              <a:rPr lang="en-US" altLang="ja-JP" dirty="0"/>
              <a:t> }</a:t>
            </a:r>
          </a:p>
          <a:p>
            <a:pPr marL="742950" lvl="1" indent="-285750">
              <a:buNone/>
            </a:pPr>
            <a:r>
              <a:rPr lang="en-US" dirty="0"/>
              <a:t>	satisfies basic condition adequacy</a:t>
            </a:r>
          </a:p>
          <a:p>
            <a:pPr marL="742950" lvl="1" indent="-285750">
              <a:buNone/>
            </a:pPr>
            <a:r>
              <a:rPr lang="en-US" dirty="0"/>
              <a:t>	does not satisfy branch condition adequacy</a:t>
            </a:r>
          </a:p>
          <a:p>
            <a:pPr>
              <a:lnSpc>
                <a:spcPct val="90000"/>
              </a:lnSpc>
              <a:buFont typeface="Wingdings 3" charset="0"/>
              <a:buNone/>
            </a:pPr>
            <a:endParaRPr lang="en-US" sz="1200" dirty="0"/>
          </a:p>
          <a:p>
            <a:pPr marL="742950" lvl="1" indent="-285750">
              <a:buNone/>
            </a:pPr>
            <a:r>
              <a:rPr lang="en-US" dirty="0">
                <a:solidFill>
                  <a:srgbClr val="000080"/>
                </a:solidFill>
              </a:rPr>
              <a:t>			</a:t>
            </a:r>
            <a:r>
              <a:rPr lang="en-US" dirty="0">
                <a:solidFill>
                  <a:srgbClr val="000080"/>
                </a:solidFill>
                <a:latin typeface="+mn-lt"/>
              </a:rPr>
              <a:t>if (digit_high == -1 || digit_low == -1)</a:t>
            </a:r>
            <a:endParaRPr lang="en-US" dirty="0">
              <a:latin typeface="+mn-lt"/>
            </a:endParaRPr>
          </a:p>
          <a:p>
            <a:pPr marL="742950" lvl="1" indent="-285750">
              <a:buNone/>
            </a:pPr>
            <a:r>
              <a:rPr lang="en-US" dirty="0"/>
              <a:t>	</a:t>
            </a:r>
            <a:r>
              <a:rPr lang="en-US" dirty="0">
                <a:solidFill>
                  <a:srgbClr val="0000FF"/>
                </a:solidFill>
              </a:rPr>
              <a:t>%9K</a:t>
            </a:r>
            <a:r>
              <a:rPr lang="en-US" dirty="0"/>
              <a:t>		false			true</a:t>
            </a:r>
          </a:p>
          <a:p>
            <a:pPr marL="742950" lvl="1" indent="-285750">
              <a:buNone/>
            </a:pPr>
            <a:r>
              <a:rPr lang="en-US" dirty="0"/>
              <a:t>	</a:t>
            </a:r>
            <a:r>
              <a:rPr lang="en-US" dirty="0">
                <a:solidFill>
                  <a:srgbClr val="0000FF"/>
                </a:solidFill>
              </a:rPr>
              <a:t>%K9</a:t>
            </a:r>
            <a:r>
              <a:rPr lang="en-US" dirty="0"/>
              <a:t>		true			false</a:t>
            </a:r>
            <a:endParaRPr lang="en-US" sz="2000" dirty="0"/>
          </a:p>
          <a:p>
            <a:pPr>
              <a:lnSpc>
                <a:spcPct val="90000"/>
              </a:lnSpc>
            </a:pPr>
            <a:r>
              <a:rPr lang="en-US" dirty="0"/>
              <a:t>Branch and basic condition are not comparable</a:t>
            </a:r>
          </a:p>
          <a:p>
            <a:pPr>
              <a:lnSpc>
                <a:spcPct val="90000"/>
              </a:lnSpc>
              <a:buFont typeface="Wingdings 3" charset="0"/>
              <a:buNone/>
            </a:pPr>
            <a:r>
              <a:rPr lang="en-US" dirty="0"/>
              <a:t>	(neither implies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615747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30440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4800" dirty="0"/>
              <a:t>Beyond Branch and Condition Testing</a:t>
            </a:r>
            <a:endParaRPr lang="en-US" sz="3600" dirty="0">
              <a:solidFill>
                <a:srgbClr val="FFFFFF"/>
              </a:solidFill>
            </a:endParaRP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845825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pic>
        <p:nvPicPr>
          <p:cNvPr id="77830" name="Picture 8" descr="decision_tree_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3810000" cy="314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925677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1304544" y="5843337"/>
            <a:ext cx="8964168" cy="69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400" dirty="0">
                <a:solidFill>
                  <a:schemeClr val="tx2"/>
                </a:solidFill>
                <a:latin typeface="Garamond"/>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695655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87797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4946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lnSpcReduction="10000"/>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1552093520"/>
              </p:ext>
            </p:extLst>
          </p:nvPr>
        </p:nvGraphicFramePr>
        <p:xfrm>
          <a:off x="6330696" y="2029969"/>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172817569"/>
              </p:ext>
            </p:extLst>
          </p:nvPr>
        </p:nvGraphicFramePr>
        <p:xfrm>
          <a:off x="6330696" y="4451096"/>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103819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idx="4294967295"/>
          </p:nvPr>
        </p:nvSpPr>
        <p:spPr/>
        <p:txBody>
          <a:bodyPr/>
          <a:lstStyle/>
          <a:p>
            <a:r>
              <a:rPr lang="en-US" dirty="0"/>
              <a:t>Construct Test Cases for MC/DC</a:t>
            </a:r>
          </a:p>
        </p:txBody>
      </p:sp>
      <p:sp>
        <p:nvSpPr>
          <p:cNvPr id="84997" name="Rectangle 3"/>
          <p:cNvSpPr>
            <a:spLocks noGrp="1"/>
          </p:cNvSpPr>
          <p:nvPr>
            <p:ph type="body" idx="4294967295"/>
          </p:nvPr>
        </p:nvSpPr>
        <p:spPr>
          <a:xfrm>
            <a:off x="1121664" y="1466089"/>
            <a:ext cx="8229600" cy="5099304"/>
          </a:xfrm>
        </p:spPr>
        <p:txBody>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graphicFrame>
        <p:nvGraphicFramePr>
          <p:cNvPr id="441393" name="Group 49"/>
          <p:cNvGraphicFramePr>
            <a:graphicFrameLocks noGrp="1"/>
          </p:cNvGraphicFramePr>
          <p:nvPr>
            <p:extLst>
              <p:ext uri="{D42A27DB-BD31-4B8C-83A1-F6EECF244321}">
                <p14:modId xmlns:p14="http://schemas.microsoft.com/office/powerpoint/2010/main" val="1908481382"/>
              </p:ext>
            </p:extLst>
          </p:nvPr>
        </p:nvGraphicFramePr>
        <p:xfrm>
          <a:off x="2493265" y="3523488"/>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1401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idx="4294967295"/>
          </p:nvPr>
        </p:nvSpPr>
        <p:spPr/>
        <p:txBody>
          <a:bodyPr/>
          <a:lstStyle/>
          <a:p>
            <a:r>
              <a:rPr lang="en-US" dirty="0"/>
              <a:t>Construct Test Cases for MC/DC</a:t>
            </a:r>
          </a:p>
        </p:txBody>
      </p:sp>
      <p:sp>
        <p:nvSpPr>
          <p:cNvPr id="86021" name="Rectangle 3"/>
          <p:cNvSpPr>
            <a:spLocks noGrp="1"/>
          </p:cNvSpPr>
          <p:nvPr>
            <p:ph type="body" idx="4294967295"/>
          </p:nvPr>
        </p:nvSpPr>
        <p:spPr>
          <a:xfrm>
            <a:off x="1063752" y="1606297"/>
            <a:ext cx="8229600" cy="5445125"/>
          </a:xfrm>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6706908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idx="4294967295"/>
          </p:nvPr>
        </p:nvSpPr>
        <p:spPr/>
        <p:txBody>
          <a:bodyPr/>
          <a:lstStyle/>
          <a:p>
            <a:r>
              <a:rPr lang="en-US" dirty="0"/>
              <a:t>MC/DC: Linear Complexity</a:t>
            </a:r>
          </a:p>
        </p:txBody>
      </p:sp>
      <p:sp>
        <p:nvSpPr>
          <p:cNvPr id="87045" name="Rectangle 3"/>
          <p:cNvSpPr>
            <a:spLocks noGrp="1"/>
          </p:cNvSpPr>
          <p:nvPr>
            <p:ph type="body" idx="4294967295"/>
          </p:nvPr>
        </p:nvSpPr>
        <p:spPr>
          <a:xfrm>
            <a:off x="902208" y="1395984"/>
            <a:ext cx="8686800" cy="5187696"/>
          </a:xfrm>
          <a:noFill/>
        </p:spPr>
        <p:txBody>
          <a:bodyPr>
            <a:normAutofit lnSpcReduction="1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409672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838200" y="154813"/>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838200" y="1761744"/>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18813833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idx="4294967295"/>
          </p:nvPr>
        </p:nvSpPr>
        <p:spPr/>
        <p:txBody>
          <a:bodyPr/>
          <a:lstStyle/>
          <a:p>
            <a:r>
              <a:rPr lang="en-US" dirty="0"/>
              <a:t>Leave (Almost) No Code Untested</a:t>
            </a:r>
          </a:p>
        </p:txBody>
      </p:sp>
      <p:sp>
        <p:nvSpPr>
          <p:cNvPr id="23557" name="Rectangle 3"/>
          <p:cNvSpPr>
            <a:spLocks noGrp="1"/>
          </p:cNvSpPr>
          <p:nvPr>
            <p:ph type="body" idx="4294967295"/>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77644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838200" y="227965"/>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6587220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209924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19987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559499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type="body" idx="4294967295"/>
          </p:nvPr>
        </p:nvSpPr>
        <p:spPr>
          <a:xfrm>
            <a:off x="737616" y="1575816"/>
            <a:ext cx="10451592" cy="5035296"/>
          </a:xfrm>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9116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838200" y="94537"/>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642872" y="5529072"/>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189270126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6395684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5490780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8750394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p>
            <a:pPr algn="l"/>
            <a:r>
              <a:rPr lang="en-US" sz="2000" b="1" dirty="0">
                <a:solidFill>
                  <a:srgbClr val="000090"/>
                </a:solidFill>
                <a:latin typeface="Courier New" charset="0"/>
              </a:rPr>
              <a:t>if (a) {</a:t>
            </a:r>
          </a:p>
          <a:p>
            <a:pPr algn="l"/>
            <a:r>
              <a:rPr lang="en-US" sz="2000" b="1" dirty="0">
                <a:solidFill>
                  <a:srgbClr val="000090"/>
                </a:solidFill>
                <a:latin typeface="Courier New" charset="0"/>
              </a:rPr>
              <a:t>   S1;</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(b) {</a:t>
            </a:r>
          </a:p>
          <a:p>
            <a:pPr algn="l"/>
            <a:r>
              <a:rPr lang="en-US" sz="2000" b="1" dirty="0">
                <a:solidFill>
                  <a:srgbClr val="000090"/>
                </a:solidFill>
                <a:latin typeface="Courier New" charset="0"/>
              </a:rPr>
              <a:t>   S2;</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(c) {</a:t>
            </a:r>
          </a:p>
          <a:p>
            <a:pPr algn="l"/>
            <a:r>
              <a:rPr lang="en-US" sz="2000" b="1" dirty="0">
                <a:solidFill>
                  <a:srgbClr val="000090"/>
                </a:solidFill>
                <a:latin typeface="Courier New" charset="0"/>
              </a:rPr>
              <a:t>   S3;</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(x) {</a:t>
            </a:r>
          </a:p>
          <a:p>
            <a:pPr algn="l"/>
            <a:r>
              <a:rPr lang="en-US" sz="2000" b="1" dirty="0">
                <a:solidFill>
                  <a:srgbClr val="000090"/>
                </a:solidFill>
                <a:latin typeface="Courier New" charset="0"/>
              </a:rPr>
              <a:t>   Sn;</a:t>
            </a:r>
          </a:p>
          <a:p>
            <a:pPr algn="l"/>
            <a:r>
              <a:rPr lang="en-US" sz="2000" b="1" dirty="0">
                <a:solidFill>
                  <a:srgbClr val="000090"/>
                </a:solidFill>
                <a:latin typeface="Courier New" charset="0"/>
              </a:rPr>
              <a:t>}</a:t>
            </a:r>
            <a:endParaRPr lang="it-IT" sz="2000" b="1" dirty="0">
              <a:solidFill>
                <a:srgbClr val="000090"/>
              </a:solidFill>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38254778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838200" y="47885"/>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2673585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7896068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3797730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sz="half" idx="1"/>
          </p:nvPr>
        </p:nvSpPr>
        <p:spPr>
          <a:xfrm>
            <a:off x="948612" y="1701284"/>
            <a:ext cx="4038600" cy="4411662"/>
          </a:xfrm>
        </p:spPr>
        <p:txBody>
          <a:bodyPr/>
          <a:lstStyle/>
          <a:p>
            <a:r>
              <a:rPr lang="en-US" sz="2400" dirty="0"/>
              <a:t>Consider this program.</a:t>
            </a:r>
          </a:p>
          <a:p>
            <a:endParaRPr lang="en-US" dirty="0"/>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404162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2966067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7197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 Testing</a:t>
            </a:r>
          </a:p>
        </p:txBody>
      </p:sp>
      <p:sp>
        <p:nvSpPr>
          <p:cNvPr id="158723" name="Rectangle 3"/>
          <p:cNvSpPr>
            <a:spLocks noGrp="1" noChangeArrowheads="1"/>
          </p:cNvSpPr>
          <p:nvPr>
            <p:ph type="body" idx="4294967295"/>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43657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838200" y="197203"/>
            <a:ext cx="10515600" cy="1325563"/>
          </a:xfrm>
        </p:spPr>
        <p:txBody>
          <a:bodyPr/>
          <a:lstStyle/>
          <a:p>
            <a:r>
              <a:rPr lang="en-US" dirty="0">
                <a:effectLst>
                  <a:outerShdw blurRad="38100" dist="38100" dir="2700000" algn="tl">
                    <a:srgbClr val="DDDDDD"/>
                  </a:outerShdw>
                </a:effectLst>
                <a:ea typeface="ＭＳ Ｐゴシック" charset="0"/>
                <a:cs typeface="ＭＳ Ｐゴシック" charset="0"/>
              </a:rPr>
              <a:t>Flow Graph Notation</a:t>
            </a:r>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8114626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838200" y="195928"/>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Flow chart and corresponding flow graph</a:t>
            </a:r>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
        <p:nvSpPr>
          <p:cNvPr id="3" name="Slide Number Placeholder 2"/>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1442155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Compound logic</a:t>
            </a:r>
          </a:p>
        </p:txBody>
      </p:sp>
      <p:sp>
        <p:nvSpPr>
          <p:cNvPr id="164868" name="Rectangle 4"/>
          <p:cNvSpPr>
            <a:spLocks noGrp="1" noChangeArrowheads="1"/>
          </p:cNvSpPr>
          <p:nvPr>
            <p:ph type="body" idx="4294967295"/>
          </p:nvPr>
        </p:nvSpPr>
        <p:spPr>
          <a:xfrm>
            <a:off x="838200" y="1690688"/>
            <a:ext cx="9640078" cy="4343400"/>
          </a:xfrm>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4606781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Independent Program Paths</a:t>
            </a:r>
          </a:p>
        </p:txBody>
      </p:sp>
      <p:sp>
        <p:nvSpPr>
          <p:cNvPr id="166915" name="Rectangle 3"/>
          <p:cNvSpPr>
            <a:spLocks noGrp="1" noChangeArrowheads="1"/>
          </p:cNvSpPr>
          <p:nvPr>
            <p:ph type="body" idx="4294967295"/>
          </p:nvPr>
        </p:nvSpPr>
        <p:spPr>
          <a:xfrm>
            <a:off x="917511" y="1690688"/>
            <a:ext cx="9952652" cy="3329181"/>
          </a:xfrm>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0234699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Paths Example</a:t>
            </a:r>
            <a:endParaRPr lang="en-US" dirty="0"/>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9865496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10044186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Paths</a:t>
            </a:r>
          </a:p>
        </p:txBody>
      </p:sp>
      <p:sp>
        <p:nvSpPr>
          <p:cNvPr id="168963" name="Rectangle 3"/>
          <p:cNvSpPr>
            <a:spLocks noGrp="1" noChangeArrowheads="1"/>
          </p:cNvSpPr>
          <p:nvPr>
            <p:ph type="body" idx="4294967295"/>
          </p:nvPr>
        </p:nvSpPr>
        <p:spPr>
          <a:xfrm>
            <a:off x="838200" y="1690688"/>
            <a:ext cx="10013302" cy="4551492"/>
          </a:xfrm>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8617462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71014" name="Rectangle 17"/>
          <p:cNvSpPr>
            <a:spLocks noGrp="1" noChangeArrowheads="1"/>
          </p:cNvSpPr>
          <p:nvPr>
            <p:ph type="body" idx="1"/>
          </p:nvPr>
        </p:nvSpPr>
        <p:spPr>
          <a:xfrm>
            <a:off x="838200" y="1508919"/>
            <a:ext cx="10515600" cy="5029200"/>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b="1" dirty="0">
                <a:ea typeface="ＭＳ Ｐゴシック" charset="0"/>
                <a:cs typeface="Courier" charset="0"/>
              </a:rPr>
              <a:t>if(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35474296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3001704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lnSpcReduction="10000"/>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6227728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a:xfrm>
            <a:off x="609600" y="180389"/>
            <a:ext cx="10972800" cy="990600"/>
          </a:xfrm>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80</a:t>
            </a:fld>
            <a:r>
              <a:rPr lang="en-US" smtClean="0"/>
              <a:t> of 103</a:t>
            </a:r>
            <a:endParaRPr lang="en-US" dirty="0"/>
          </a:p>
        </p:txBody>
      </p:sp>
    </p:spTree>
    <p:extLst>
      <p:ext uri="{BB962C8B-B14F-4D97-AF65-F5344CB8AC3E}">
        <p14:creationId xmlns:p14="http://schemas.microsoft.com/office/powerpoint/2010/main" val="32941778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lstStyle/>
          <a:p>
            <a:r>
              <a:rPr lang="en-US" dirty="0" smtClean="0"/>
              <a:t>Cyclomatic Testing</a:t>
            </a:r>
            <a:endParaRPr lang="en-US" dirty="0"/>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1202590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945501" y="1617306"/>
            <a:ext cx="9588759" cy="4858139"/>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CFG</a:t>
            </a:r>
          </a:p>
          <a:p>
            <a:pPr marL="342900" indent="-342900"/>
            <a:r>
              <a:rPr lang="en-US" dirty="0"/>
              <a:t>Calculate Cyclomatic complexity of CFG </a:t>
            </a:r>
            <a:r>
              <a:rPr lang="en-US" i="1" dirty="0"/>
              <a:t>G</a:t>
            </a:r>
          </a:p>
          <a:p>
            <a:pPr marL="617538" lvl="1" indent="-342900"/>
            <a:r>
              <a:rPr lang="en-US" sz="2500" dirty="0"/>
              <a:t>e = #edges in </a:t>
            </a:r>
            <a:r>
              <a:rPr lang="en-US" sz="2500" i="1" dirty="0"/>
              <a:t>G</a:t>
            </a:r>
          </a:p>
          <a:p>
            <a:pPr marL="617538" lvl="1" indent="-342900"/>
            <a:r>
              <a:rPr lang="en-US" sz="2500" dirty="0"/>
              <a:t>n = #nodes in </a:t>
            </a:r>
            <a:r>
              <a:rPr lang="en-US" sz="2500" i="1" dirty="0"/>
              <a:t>G</a:t>
            </a:r>
          </a:p>
          <a:p>
            <a:pPr marL="342900" indent="-342900"/>
            <a:r>
              <a:rPr lang="en-US" dirty="0"/>
              <a:t>The cyclomatic complexity of </a:t>
            </a:r>
            <a:r>
              <a:rPr lang="en-US" i="1" dirty="0"/>
              <a:t>G</a:t>
            </a:r>
            <a:r>
              <a:rPr lang="en-US" dirty="0"/>
              <a:t> </a:t>
            </a:r>
          </a:p>
          <a:p>
            <a:pPr marL="274638" lvl="1" indent="0">
              <a:buNone/>
            </a:pPr>
            <a:r>
              <a:rPr lang="en-US" sz="2500" dirty="0"/>
              <a:t>	</a:t>
            </a:r>
            <a:r>
              <a:rPr lang="en-US" sz="2500" dirty="0">
                <a:solidFill>
                  <a:srgbClr val="000000"/>
                </a:solidFill>
              </a:rPr>
              <a:t>V(</a:t>
            </a:r>
            <a:r>
              <a:rPr lang="en-US" sz="2500" i="1" dirty="0">
                <a:solidFill>
                  <a:srgbClr val="000000"/>
                </a:solidFill>
              </a:rPr>
              <a:t>G</a:t>
            </a:r>
            <a:r>
              <a:rPr lang="en-US" sz="2500" dirty="0">
                <a:solidFill>
                  <a:srgbClr val="000000"/>
                </a:solidFill>
              </a:rPr>
              <a:t>) </a:t>
            </a:r>
            <a:r>
              <a:rPr lang="en-US" sz="2100" dirty="0">
                <a:solidFill>
                  <a:srgbClr val="000000"/>
                </a:solidFill>
              </a:rPr>
              <a:t>= </a:t>
            </a:r>
            <a:r>
              <a:rPr lang="en-US" sz="2800" dirty="0">
                <a:solidFill>
                  <a:srgbClr val="000000"/>
                </a:solidFill>
              </a:rPr>
              <a:t>e - n + 2 </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19174377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5331465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83725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8610600" y="43434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8549882" y="19050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3242613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68149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2243735" y="4800600"/>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8772407" y="50292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772407" y="2286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268646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148868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905007" y="2667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8763001" y="52578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686801" y="2057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3048001" y="5486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74724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73003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idx="4294967295"/>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type="body" idx="4294967295"/>
          </p:nvPr>
        </p:nvSpPr>
        <p:spPr>
          <a:xfrm>
            <a:off x="838199" y="1690688"/>
            <a:ext cx="10339874" cy="5030787"/>
          </a:xfrm>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cxnSp>
        <p:nvCxnSpPr>
          <p:cNvPr id="5" name="Straight Connector 4"/>
          <p:cNvCxnSpPr/>
          <p:nvPr/>
        </p:nvCxnSpPr>
        <p:spPr bwMode="auto">
          <a:xfrm>
            <a:off x="1922106" y="5175380"/>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198832609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70834" y="65314"/>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An Example:</a:t>
            </a:r>
            <a:endParaRPr lang="en-US" sz="2800" b="1" dirty="0">
              <a:effectLst>
                <a:outerShdw blurRad="38100" dist="38100" dir="2700000" algn="tl">
                  <a:srgbClr val="DDDDDD"/>
                </a:outerShdw>
              </a:effectLst>
              <a:ea typeface="ＭＳ Ｐゴシック" charset="0"/>
              <a:cs typeface="ＭＳ Ｐゴシック" charset="0"/>
            </a:endParaRPr>
          </a:p>
        </p:txBody>
      </p:sp>
      <p:sp>
        <p:nvSpPr>
          <p:cNvPr id="175107" name="Rectangle 3"/>
          <p:cNvSpPr>
            <a:spLocks noGrp="1" noChangeArrowheads="1"/>
          </p:cNvSpPr>
          <p:nvPr>
            <p:ph sz="half" idx="1"/>
          </p:nvPr>
        </p:nvSpPr>
        <p:spPr>
          <a:xfrm>
            <a:off x="870834" y="1147665"/>
            <a:ext cx="9111366" cy="5573810"/>
          </a:xfrm>
        </p:spPr>
        <p:txBody>
          <a:bodyPr/>
          <a:lstStyle/>
          <a:p>
            <a:pPr>
              <a:spcBef>
                <a:spcPct val="0"/>
              </a:spcBef>
              <a:buFont typeface="Wingdings" charset="0"/>
              <a:buNone/>
            </a:pPr>
            <a:r>
              <a:rPr lang="en-US" sz="1600" b="1" dirty="0">
                <a:latin typeface="Courier" charset="0"/>
                <a:ea typeface="ＭＳ Ｐゴシック" charset="0"/>
                <a:cs typeface="Courier" charset="0"/>
              </a:rPr>
              <a:t>Float Function CalculateFees ( String mgroup, Integer mAge, Float mBaseFees, Integer mFamilyCount, Integer mMinFee)</a:t>
            </a:r>
          </a:p>
          <a:p>
            <a:pPr>
              <a:spcBef>
                <a:spcPct val="0"/>
              </a:spcBef>
              <a:buFont typeface="Wingdings" charset="0"/>
              <a:buNone/>
            </a:pPr>
            <a:r>
              <a:rPr lang="en-US" sz="1600" b="1" dirty="0">
                <a:latin typeface="Courier" charset="0"/>
                <a:ea typeface="ＭＳ Ｐゴシック" charset="0"/>
                <a:cs typeface="Courier" charset="0"/>
              </a:rPr>
              <a:t>/* How many months left in the year */</a:t>
            </a:r>
          </a:p>
          <a:p>
            <a:pPr>
              <a:spcBef>
                <a:spcPct val="0"/>
              </a:spcBef>
              <a:buFont typeface="Wingdings" charset="0"/>
              <a:buNone/>
            </a:pPr>
            <a:r>
              <a:rPr lang="en-US" sz="1600" b="1" dirty="0">
                <a:latin typeface="Courier" charset="0"/>
                <a:ea typeface="ＭＳ Ｐゴシック" charset="0"/>
                <a:cs typeface="Courier" charset="0"/>
              </a:rPr>
              <a:t>1  MonthsLeft = 12 – GetMonth(SystemDate())</a:t>
            </a:r>
          </a:p>
          <a:p>
            <a:pPr>
              <a:spcBef>
                <a:spcPct val="0"/>
              </a:spcBef>
              <a:buFont typeface="Wingdings" charset="0"/>
              <a:buNone/>
            </a:pPr>
            <a:r>
              <a:rPr lang="en-US" sz="1600" b="1" dirty="0">
                <a:latin typeface="Courier" charset="0"/>
                <a:ea typeface="ＭＳ Ｐゴシック" charset="0"/>
                <a:cs typeface="Courier" charset="0"/>
              </a:rPr>
              <a:t>/* Calculate base rate for the group */</a:t>
            </a:r>
          </a:p>
          <a:p>
            <a:pPr>
              <a:spcBef>
                <a:spcPct val="0"/>
              </a:spcBef>
              <a:buFont typeface="Wingdings" charset="0"/>
              <a:buNone/>
            </a:pPr>
            <a:r>
              <a:rPr lang="en-US" sz="1600" b="1" dirty="0">
                <a:latin typeface="Courier" charset="0"/>
                <a:ea typeface="ＭＳ Ｐゴシック" charset="0"/>
                <a:cs typeface="Courier" charset="0"/>
              </a:rPr>
              <a:t>2	if mgroup == 1 then</a:t>
            </a:r>
          </a:p>
          <a:p>
            <a:pPr>
              <a:spcBef>
                <a:spcPct val="0"/>
              </a:spcBef>
              <a:buFont typeface="Wingdings" charset="0"/>
              <a:buNone/>
            </a:pPr>
            <a:r>
              <a:rPr lang="en-US" sz="1600" b="1" dirty="0">
                <a:latin typeface="Courier" charset="0"/>
                <a:ea typeface="ＭＳ Ｐゴシック" charset="0"/>
                <a:cs typeface="Courier" charset="0"/>
              </a:rPr>
              <a:t>3		mRate = mBaseFees</a:t>
            </a:r>
          </a:p>
          <a:p>
            <a:pPr>
              <a:spcBef>
                <a:spcPct val="0"/>
              </a:spcBef>
              <a:buFont typeface="Wingdings" charset="0"/>
              <a:buNone/>
            </a:pPr>
            <a:r>
              <a:rPr lang="en-US" sz="1600" b="1" dirty="0">
                <a:latin typeface="Courier" charset="0"/>
                <a:ea typeface="ＭＳ Ｐゴシック" charset="0"/>
                <a:cs typeface="Courier" charset="0"/>
              </a:rPr>
              <a:t>4	else </a:t>
            </a:r>
          </a:p>
          <a:p>
            <a:pPr>
              <a:spcBef>
                <a:spcPct val="0"/>
              </a:spcBef>
              <a:buFont typeface="Wingdings" charset="0"/>
              <a:buNone/>
            </a:pPr>
            <a:r>
              <a:rPr lang="en-US" sz="1600" b="1" dirty="0">
                <a:latin typeface="Courier" charset="0"/>
                <a:ea typeface="ＭＳ Ｐゴシック" charset="0"/>
                <a:cs typeface="Courier" charset="0"/>
              </a:rPr>
              <a:t>5    if mgroup == 2 then</a:t>
            </a:r>
          </a:p>
          <a:p>
            <a:pPr>
              <a:spcBef>
                <a:spcPct val="0"/>
              </a:spcBef>
              <a:buFont typeface="Wingdings" charset="0"/>
              <a:buNone/>
            </a:pPr>
            <a:r>
              <a:rPr lang="en-US" sz="1600" b="1" dirty="0">
                <a:latin typeface="Courier" charset="0"/>
                <a:ea typeface="ＭＳ Ｐゴシック" charset="0"/>
                <a:cs typeface="Courier" charset="0"/>
              </a:rPr>
              <a:t>6	     mRate = mBaseFees * 0.80</a:t>
            </a:r>
          </a:p>
          <a:p>
            <a:pPr>
              <a:spcBef>
                <a:spcPct val="0"/>
              </a:spcBef>
              <a:buFont typeface="Wingdings" charset="0"/>
              <a:buNone/>
            </a:pPr>
            <a:r>
              <a:rPr lang="en-US" sz="1600" b="1" dirty="0">
                <a:latin typeface="Courier" charset="0"/>
                <a:ea typeface="ＭＳ Ｐゴシック" charset="0"/>
                <a:cs typeface="Courier" charset="0"/>
              </a:rPr>
              <a:t>7	  else </a:t>
            </a:r>
          </a:p>
          <a:p>
            <a:pPr>
              <a:spcBef>
                <a:spcPct val="0"/>
              </a:spcBef>
              <a:buFont typeface="Wingdings" charset="0"/>
              <a:buNone/>
            </a:pPr>
            <a:r>
              <a:rPr lang="en-US" sz="1600" b="1" dirty="0">
                <a:latin typeface="Courier" charset="0"/>
                <a:ea typeface="ＭＳ Ｐゴシック" charset="0"/>
                <a:cs typeface="Courier" charset="0"/>
              </a:rPr>
              <a:t>8	    mRate = mBaseFees * 0.65</a:t>
            </a:r>
          </a:p>
          <a:p>
            <a:pPr>
              <a:spcBef>
                <a:spcPct val="0"/>
              </a:spcBef>
              <a:buFont typeface="Wingdings" charset="0"/>
              <a:buNone/>
            </a:pPr>
            <a:r>
              <a:rPr lang="en-US" sz="1600" b="1" dirty="0">
                <a:latin typeface="Courier" charset="0"/>
                <a:ea typeface="ＭＳ Ｐゴシック" charset="0"/>
                <a:cs typeface="Courier" charset="0"/>
              </a:rPr>
              <a:t>9	  endif</a:t>
            </a:r>
          </a:p>
          <a:p>
            <a:pPr>
              <a:spcBef>
                <a:spcPct val="0"/>
              </a:spcBef>
              <a:buFont typeface="Wingdings" charset="0"/>
              <a:buNone/>
            </a:pPr>
            <a:r>
              <a:rPr lang="en-US" sz="1600" b="1" dirty="0">
                <a:latin typeface="Courier" charset="0"/>
                <a:ea typeface="ＭＳ Ｐゴシック" charset="0"/>
                <a:cs typeface="Courier" charset="0"/>
              </a:rPr>
              <a:t>10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11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mRate</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MonthsLeft</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12	while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&gt; 1 and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&gt; </a:t>
            </a:r>
            <a:r>
              <a:rPr lang="en-US" sz="1600" b="1" dirty="0" err="1">
                <a:latin typeface="Courier" charset="0"/>
                <a:ea typeface="ＭＳ Ｐゴシック" charset="0"/>
                <a:cs typeface="Courier" charset="0"/>
              </a:rPr>
              <a:t>mMinFee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13	  if </a:t>
            </a:r>
            <a:r>
              <a:rPr lang="en-US" sz="1600" b="1" dirty="0" err="1">
                <a:latin typeface="Courier" charset="0"/>
                <a:ea typeface="ＭＳ Ｐゴシック" charset="0"/>
                <a:cs typeface="Courier" charset="0"/>
              </a:rPr>
              <a:t>mAge</a:t>
            </a:r>
            <a:r>
              <a:rPr lang="en-US" sz="1600" b="1" dirty="0">
                <a:latin typeface="Courier" charset="0"/>
                <a:ea typeface="ＭＳ Ｐゴシック" charset="0"/>
                <a:cs typeface="Courier" charset="0"/>
              </a:rPr>
              <a:t> &gt;= 21</a:t>
            </a:r>
          </a:p>
          <a:p>
            <a:pPr>
              <a:spcBef>
                <a:spcPct val="0"/>
              </a:spcBef>
              <a:buNone/>
            </a:pPr>
            <a:r>
              <a:rPr lang="en-US" sz="1600" b="1" dirty="0">
                <a:latin typeface="Courier" charset="0"/>
                <a:ea typeface="ＭＳ Ｐゴシック" charset="0"/>
                <a:cs typeface="Courier" charset="0"/>
              </a:rPr>
              <a:t>14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10</a:t>
            </a:r>
          </a:p>
          <a:p>
            <a:pPr>
              <a:spcBef>
                <a:spcPct val="0"/>
              </a:spcBef>
              <a:buNone/>
            </a:pPr>
            <a:r>
              <a:rPr lang="en-US" sz="1600" b="1" dirty="0">
                <a:latin typeface="Courier" charset="0"/>
                <a:ea typeface="ＭＳ Ｐゴシック" charset="0"/>
                <a:cs typeface="Courier" charset="0"/>
              </a:rPr>
              <a:t>15	  else</a:t>
            </a:r>
          </a:p>
          <a:p>
            <a:pPr>
              <a:spcBef>
                <a:spcPct val="0"/>
              </a:spcBef>
              <a:buNone/>
            </a:pPr>
            <a:r>
              <a:rPr lang="en-US" sz="1600" b="1" dirty="0">
                <a:latin typeface="Courier" charset="0"/>
                <a:ea typeface="ＭＳ Ｐゴシック" charset="0"/>
                <a:cs typeface="Courier" charset="0"/>
              </a:rPr>
              <a:t>16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5</a:t>
            </a:r>
          </a:p>
          <a:p>
            <a:pPr>
              <a:spcBef>
                <a:spcPct val="0"/>
              </a:spcBef>
              <a:buNone/>
            </a:pPr>
            <a:r>
              <a:rPr lang="en-US" sz="1600" b="1" dirty="0">
                <a:latin typeface="Courier" charset="0"/>
                <a:ea typeface="ＭＳ Ｐゴシック" charset="0"/>
                <a:cs typeface="Courier" charset="0"/>
              </a:rPr>
              <a:t>17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18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1</a:t>
            </a:r>
          </a:p>
          <a:p>
            <a:pPr>
              <a:spcBef>
                <a:spcPct val="0"/>
              </a:spcBef>
              <a:buNone/>
            </a:pPr>
            <a:r>
              <a:rPr lang="en-US" sz="1600" b="1" dirty="0">
                <a:latin typeface="Courier" charset="0"/>
                <a:ea typeface="ＭＳ Ｐゴシック" charset="0"/>
                <a:cs typeface="Courier" charset="0"/>
              </a:rPr>
              <a:t>19	</a:t>
            </a:r>
            <a:r>
              <a:rPr lang="en-US" sz="1600" b="1" dirty="0" err="1">
                <a:latin typeface="Courier" charset="0"/>
                <a:ea typeface="ＭＳ Ｐゴシック" charset="0"/>
                <a:cs typeface="Courier" charset="0"/>
              </a:rPr>
              <a:t>endwhile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20	return </a:t>
            </a:r>
            <a:r>
              <a:rPr lang="en-US" sz="1600" b="1" dirty="0" err="1">
                <a:latin typeface="Courier" charset="0"/>
                <a:ea typeface="ＭＳ Ｐゴシック" charset="0"/>
                <a:cs typeface="Courier" charset="0"/>
              </a:rPr>
              <a:t>mBaseFees</a:t>
            </a:r>
            <a:endParaRPr lang="en-US" sz="1600" b="1" dirty="0">
              <a:latin typeface="Courier" charset="0"/>
              <a:ea typeface="ＭＳ Ｐゴシック" charset="0"/>
              <a:cs typeface="Courier"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15886927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1153885" y="1815451"/>
            <a:ext cx="5480179" cy="4540899"/>
          </a:xfrm>
        </p:spPr>
        <p:txBody>
          <a:bodyPr/>
          <a:lstStyle/>
          <a:p>
            <a:pPr marL="495300" indent="-495300">
              <a:spcBef>
                <a:spcPct val="35000"/>
              </a:spcBef>
              <a:buFont typeface="Wingdings" charset="0"/>
              <a:buChar char="Ø"/>
            </a:pPr>
            <a:r>
              <a:rPr lang="en-US" sz="2000" dirty="0">
                <a:ea typeface="ＭＳ Ｐゴシック" charset="0"/>
                <a:cs typeface="ＭＳ Ｐゴシック" charset="0"/>
              </a:rPr>
              <a:t>Use the design or code </a:t>
            </a:r>
            <a:br>
              <a:rPr lang="en-US" sz="2000" dirty="0">
                <a:ea typeface="ＭＳ Ｐゴシック" charset="0"/>
                <a:cs typeface="ＭＳ Ｐゴシック" charset="0"/>
              </a:rPr>
            </a:br>
            <a:r>
              <a:rPr lang="en-US" sz="2000" dirty="0">
                <a:ea typeface="ＭＳ Ｐゴシック" charset="0"/>
                <a:cs typeface="ＭＳ Ｐゴシック" charset="0"/>
              </a:rPr>
              <a:t>as a foundation and </a:t>
            </a:r>
            <a:br>
              <a:rPr lang="en-US" sz="2000" dirty="0">
                <a:ea typeface="ＭＳ Ｐゴシック" charset="0"/>
                <a:cs typeface="ＭＳ Ｐゴシック" charset="0"/>
              </a:rPr>
            </a:br>
            <a:r>
              <a:rPr lang="en-US" sz="2000" dirty="0">
                <a:ea typeface="ＭＳ Ｐゴシック" charset="0"/>
                <a:cs typeface="ＭＳ Ｐゴシック" charset="0"/>
              </a:rPr>
              <a:t>draw corresponding </a:t>
            </a:r>
            <a:br>
              <a:rPr lang="en-US" sz="2000" dirty="0">
                <a:ea typeface="ＭＳ Ｐゴシック" charset="0"/>
                <a:cs typeface="ＭＳ Ｐゴシック" charset="0"/>
              </a:rPr>
            </a:br>
            <a:r>
              <a:rPr lang="en-US" sz="2000" dirty="0">
                <a:ea typeface="ＭＳ Ｐゴシック" charset="0"/>
                <a:cs typeface="ＭＳ Ｐゴシック" charset="0"/>
              </a:rPr>
              <a:t>flow graph</a:t>
            </a:r>
            <a:r>
              <a:rPr lang="en-US" sz="2000" dirty="0" smtClean="0">
                <a:ea typeface="ＭＳ Ｐゴシック" charset="0"/>
                <a:cs typeface="ＭＳ Ｐゴシック" charset="0"/>
              </a:rPr>
              <a:t>.</a:t>
            </a:r>
          </a:p>
          <a:p>
            <a:pPr marL="495300" indent="-495300">
              <a:spcBef>
                <a:spcPct val="35000"/>
              </a:spcBef>
              <a:buFont typeface="Wingdings" charset="0"/>
              <a:buChar char="Ø"/>
            </a:pP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Determine the </a:t>
            </a:r>
            <a:r>
              <a:rPr lang="en-US" sz="2000" dirty="0" smtClean="0">
                <a:ea typeface="ＭＳ Ｐゴシック" charset="0"/>
                <a:cs typeface="ＭＳ Ｐゴシック" charset="0"/>
              </a:rPr>
              <a:t>Cyclomatic </a:t>
            </a:r>
            <a:r>
              <a:rPr lang="en-US" sz="2000" dirty="0">
                <a:ea typeface="ＭＳ Ｐゴシック" charset="0"/>
                <a:cs typeface="ＭＳ Ｐゴシック" charset="0"/>
              </a:rPr>
              <a:t>complexity </a:t>
            </a:r>
            <a:br>
              <a:rPr lang="en-US" sz="2000" dirty="0">
                <a:ea typeface="ＭＳ Ｐゴシック" charset="0"/>
                <a:cs typeface="ＭＳ Ｐゴシック" charset="0"/>
              </a:rPr>
            </a:br>
            <a:r>
              <a:rPr lang="en-US" sz="2000" dirty="0">
                <a:ea typeface="ＭＳ Ｐゴシック" charset="0"/>
                <a:cs typeface="ＭＳ Ｐゴシック" charset="0"/>
              </a:rPr>
              <a:t>of the resultant flow graph.</a:t>
            </a:r>
            <a:br>
              <a:rPr lang="en-US" sz="2000" dirty="0">
                <a:ea typeface="ＭＳ Ｐゴシック" charset="0"/>
                <a:cs typeface="ＭＳ Ｐゴシック" charset="0"/>
              </a:rPr>
            </a:b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V(G) = 5 predicate nodes + 1 = 6. </a:t>
            </a:r>
          </a:p>
          <a:p>
            <a:pPr marL="495300" indent="-495300">
              <a:spcBef>
                <a:spcPct val="35000"/>
              </a:spcBef>
              <a:buFont typeface="Wingdings" charset="0"/>
              <a:buChar char="Ø"/>
            </a:pPr>
            <a:r>
              <a:rPr lang="en-US" sz="2000" dirty="0">
                <a:ea typeface="ＭＳ Ｐゴシック" charset="0"/>
                <a:cs typeface="ＭＳ Ｐゴシック" charset="0"/>
              </a:rPr>
              <a:t>[Line 12 has two predicates]</a:t>
            </a:r>
            <a:endParaRPr lang="en-US" sz="2000" b="1" u="sng" dirty="0">
              <a:ea typeface="ＭＳ Ｐゴシック" charset="0"/>
              <a:cs typeface="ＭＳ Ｐゴシック" charset="0"/>
            </a:endParaRPr>
          </a:p>
          <a:p>
            <a:pPr marL="495300" indent="-495300">
              <a:spcBef>
                <a:spcPct val="35000"/>
              </a:spcBef>
              <a:buFont typeface="Wingdings" charset="0"/>
              <a:buAutoNum type="arabicPeriod"/>
            </a:pPr>
            <a:endParaRPr lang="en-US" sz="1900" dirty="0">
              <a:ea typeface="ＭＳ Ｐゴシック" charset="0"/>
              <a:cs typeface="ＭＳ Ｐゴシック" charset="0"/>
            </a:endParaRPr>
          </a:p>
        </p:txBody>
      </p:sp>
      <p:pic>
        <p:nvPicPr>
          <p:cNvPr id="177159" name="Picture 10" descr="lect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8712" y="1432719"/>
            <a:ext cx="22637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473096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954831" y="1652781"/>
            <a:ext cx="6892214" cy="4886131"/>
          </a:xfrm>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1-2-3-11-12-20</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pic>
        <p:nvPicPr>
          <p:cNvPr id="179204" name="Content Placeholder 35" descr="SE435FinalW08-p2.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024909" y="1293845"/>
            <a:ext cx="2181225" cy="4876800"/>
          </a:xfrm>
        </p:spPr>
      </p:pic>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3125766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Infeasible Paths</a:t>
            </a:r>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7367173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pPr eaLnBrk="1" hangingPunct="1"/>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187242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49293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pPr eaLnBrk="1" hangingPunct="1"/>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0738248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idx="4294967295"/>
          </p:nvPr>
        </p:nvSpPr>
        <p:spPr>
          <a:xfrm>
            <a:off x="838200" y="271819"/>
            <a:ext cx="10515600" cy="1325563"/>
          </a:xfrm>
        </p:spPr>
        <p:txBody>
          <a:bodyPr vert="horz" lIns="91440" tIns="45720" rIns="132080" bIns="45720" rtlCol="0" anchor="ctr">
            <a:normAutofit/>
          </a:bodyPr>
          <a:lstStyle/>
          <a:p>
            <a:r>
              <a:rPr lang="en-US" sz="3200" dirty="0"/>
              <a:t>The Subsumes Relation among Structural Testing Criteria</a:t>
            </a:r>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1"/>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143765431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idx="4294967295"/>
          </p:nvPr>
        </p:nvSpPr>
        <p:spPr/>
        <p:txBody>
          <a:bodyPr/>
          <a:lstStyle/>
          <a:p>
            <a:r>
              <a:rPr lang="en-US" dirty="0"/>
              <a:t>Satisfying Structural Criteria</a:t>
            </a:r>
          </a:p>
        </p:txBody>
      </p:sp>
      <p:sp>
        <p:nvSpPr>
          <p:cNvPr id="132101" name="Rectangle 3"/>
          <p:cNvSpPr>
            <a:spLocks noGrp="1"/>
          </p:cNvSpPr>
          <p:nvPr>
            <p:ph type="body" idx="4294967295"/>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4030948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9225</Words>
  <Application>Microsoft Office PowerPoint</Application>
  <PresentationFormat>Widescreen</PresentationFormat>
  <Paragraphs>1541</Paragraphs>
  <Slides>102</Slides>
  <Notes>78</Notes>
  <HiddenSlides>3</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25" baseType="lpstr">
      <vt:lpstr>ＭＳ Ｐゴシック</vt:lpstr>
      <vt:lpstr>游ゴシック</vt:lpstr>
      <vt:lpstr>游ゴシック Light</vt:lpstr>
      <vt:lpstr>American Typewriter</vt:lpstr>
      <vt:lpstr>Arial</vt:lpstr>
      <vt:lpstr>Arial Narrow</vt:lpstr>
      <vt:lpstr>Calibri</vt:lpstr>
      <vt:lpstr>Candara</vt:lpstr>
      <vt:lpstr>Courier</vt:lpstr>
      <vt:lpstr>Courier New</vt:lpstr>
      <vt:lpstr>Garamond</vt:lpstr>
      <vt:lpstr>Gill Sans MT</vt:lpstr>
      <vt:lpstr>Helvetica</vt:lpstr>
      <vt:lpstr>Mangal</vt:lpstr>
      <vt:lpstr>Symbol</vt:lpstr>
      <vt:lpstr>Tahoma</vt:lpstr>
      <vt:lpstr>Times</vt:lpstr>
      <vt:lpstr>Times New Roman</vt:lpstr>
      <vt:lpstr>Wingdings</vt:lpstr>
      <vt:lpstr>Wingdings 3</vt:lpstr>
      <vt:lpstr>ヒラギノ角ゴ Pro W3</vt:lpstr>
      <vt:lpstr>Office Theme</vt:lpstr>
      <vt:lpstr>Visio</vt:lpstr>
      <vt:lpstr>SE401 - Software Quality Assurance and Testing</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Testing with variation...</vt:lpstr>
      <vt:lpstr>No Guarantee of Finding All Defects</vt:lpstr>
      <vt:lpstr>Structural testing brings value...</vt:lpstr>
      <vt:lpstr>Structural Testing Complements Functional Testing</vt:lpstr>
      <vt:lpstr>Structural Testing in Practice</vt:lpstr>
      <vt:lpstr>Control Flow Coverage</vt:lpstr>
      <vt:lpstr>Test Adequacy Criterion</vt:lpstr>
      <vt:lpstr>Control Flow Based Adequacy Criteria and Coverage</vt:lpstr>
      <vt:lpstr>Condition Coverage</vt:lpstr>
      <vt:lpstr>Decision and Condition Coverage</vt:lpstr>
      <vt:lpstr>Decision and condition coverage (contd)</vt:lpstr>
      <vt:lpstr>Decision and Condition coverage (contd)</vt:lpstr>
      <vt:lpstr>A Simple Example of Coverage</vt:lpstr>
      <vt:lpstr>Statement Testing</vt:lpstr>
      <vt:lpstr>Statements or Blocks?</vt:lpstr>
      <vt:lpstr>Example: cgi_decode </vt:lpstr>
      <vt:lpstr>Example: cgi_decode</vt:lpstr>
      <vt:lpstr>Example: cgi_decode</vt:lpstr>
      <vt:lpstr>Example: cgi_decode</vt:lpstr>
      <vt:lpstr>Coverage is Not Size</vt:lpstr>
      <vt:lpstr>“All Statements” Can Miss Some Cases</vt:lpstr>
      <vt:lpstr>Branch Testing</vt:lpstr>
      <vt:lpstr>Statements vs. Branches</vt:lpstr>
      <vt:lpstr>“All Branches” Can Still Miss Conditions</vt:lpstr>
      <vt:lpstr>Condition Testing</vt:lpstr>
      <vt:lpstr>(Basic) Condition Testing</vt:lpstr>
      <vt:lpstr>Basic Conditions vs. Branches</vt:lpstr>
      <vt:lpstr>Branch-Condition Testing</vt:lpstr>
      <vt:lpstr>Beyond Branch and 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cp:revision>
  <dcterms:created xsi:type="dcterms:W3CDTF">2020-12-01T06:37:59Z</dcterms:created>
  <dcterms:modified xsi:type="dcterms:W3CDTF">2021-10-21T06:13:16Z</dcterms:modified>
</cp:coreProperties>
</file>