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53" r:id="rId3"/>
    <p:sldId id="552" r:id="rId4"/>
    <p:sldId id="549" r:id="rId5"/>
    <p:sldId id="551" r:id="rId6"/>
    <p:sldId id="506" r:id="rId7"/>
    <p:sldId id="553" r:id="rId8"/>
    <p:sldId id="554" r:id="rId9"/>
    <p:sldId id="555" r:id="rId10"/>
    <p:sldId id="557" r:id="rId11"/>
    <p:sldId id="550" r:id="rId12"/>
    <p:sldId id="545" r:id="rId13"/>
    <p:sldId id="547" r:id="rId14"/>
    <p:sldId id="548" r:id="rId15"/>
    <p:sldId id="559" r:id="rId16"/>
    <p:sldId id="562" r:id="rId17"/>
    <p:sldId id="558" r:id="rId18"/>
    <p:sldId id="560" r:id="rId19"/>
    <p:sldId id="561" r:id="rId20"/>
    <p:sldId id="563" r:id="rId21"/>
    <p:sldId id="564" r:id="rId22"/>
    <p:sldId id="565" r:id="rId23"/>
    <p:sldId id="566" r:id="rId24"/>
    <p:sldId id="568" r:id="rId25"/>
    <p:sldId id="569" r:id="rId26"/>
    <p:sldId id="571" r:id="rId27"/>
    <p:sldId id="570" r:id="rId28"/>
    <p:sldId id="5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2060"/>
    <a:srgbClr val="FFFFFF"/>
    <a:srgbClr val="356DE6"/>
    <a:srgbClr val="1288B7"/>
    <a:srgbClr val="38A6E2"/>
    <a:srgbClr val="5197D7"/>
    <a:srgbClr val="D2D2D2"/>
    <a:srgbClr val="888888"/>
    <a:srgbClr val="FF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70" autoAdjust="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07AD-71EE-4F71-BFB0-5CFFA7745367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DevOps? | Dynatrace 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84" y="230775"/>
            <a:ext cx="1849800" cy="104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9948-F8FC-4163-B3EE-CE0CD0EF91F9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3B62-4C74-4EE9-93F0-BE51AE88912F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70F-AE83-4D43-9CAA-74593F94EAD0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C5BE-3403-4496-9B81-C40FD99BCC4A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1C0-1713-41FC-9E65-ABB713C18815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83D-0DA7-48F4-B572-48ADE24F3969}" type="datetime1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054D-416E-4D32-B207-3C4728F29C83}" type="datetime1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F2DF-EBB2-4927-9B4B-28D12CAF900C}" type="datetime1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8537-E29A-46E3-9242-0E7B32B09241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9EDF-63DE-4DED-A3C4-232814F0B4D7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4F13-F0A8-4E10-9ECC-0BA9AAA5E3EB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SE489</a:t>
            </a:r>
            <a:r>
              <a:rPr lang="en-US" dirty="0"/>
              <a:t>: DevOps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10</a:t>
            </a:fld>
            <a:endParaRPr lang="en-US"/>
          </a:p>
        </p:txBody>
      </p:sp>
      <p:sp>
        <p:nvSpPr>
          <p:cNvPr id="24" name="Round Single Corner Rectangle 23"/>
          <p:cNvSpPr/>
          <p:nvPr/>
        </p:nvSpPr>
        <p:spPr>
          <a:xfrm>
            <a:off x="164592" y="1371600"/>
            <a:ext cx="1344168" cy="48920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Before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15784" y="1668780"/>
            <a:ext cx="3922776" cy="132130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Rolling back was a problem since there was no tool to document the different versions of the application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47527" y="3739896"/>
            <a:ext cx="112196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 Single Corner Rectangle 34"/>
          <p:cNvSpPr/>
          <p:nvPr/>
        </p:nvSpPr>
        <p:spPr>
          <a:xfrm>
            <a:off x="164592" y="3978836"/>
            <a:ext cx="1344168" cy="48920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After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240" y="5085560"/>
            <a:ext cx="710109" cy="710109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V="1">
            <a:off x="4971308" y="5401666"/>
            <a:ext cx="262192" cy="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928349" y="5401599"/>
            <a:ext cx="3810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74904" y="2446020"/>
            <a:ext cx="1133856" cy="530352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Version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663696" y="2436876"/>
            <a:ext cx="1133856" cy="530352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Version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28216" y="1773936"/>
            <a:ext cx="1746504" cy="18653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92808" y="2112264"/>
            <a:ext cx="1335024" cy="566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Delete old version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892808" y="2934029"/>
            <a:ext cx="1335024" cy="566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Deploy new version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19656" y="1545628"/>
            <a:ext cx="1545336" cy="383756"/>
          </a:xfrm>
          <a:prstGeom prst="roundRect">
            <a:avLst/>
          </a:prstGeom>
          <a:solidFill>
            <a:srgbClr val="5B9BD5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Upgrade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12" name="Straight Arrow Connector 11"/>
          <p:cNvCxnSpPr>
            <a:stCxn id="2" idx="3"/>
            <a:endCxn id="6" idx="1"/>
          </p:cNvCxnSpPr>
          <p:nvPr/>
        </p:nvCxnSpPr>
        <p:spPr>
          <a:xfrm flipV="1">
            <a:off x="1508760" y="2706624"/>
            <a:ext cx="219456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46" idx="1"/>
          </p:cNvCxnSpPr>
          <p:nvPr/>
        </p:nvCxnSpPr>
        <p:spPr>
          <a:xfrm flipV="1">
            <a:off x="3474720" y="2702052"/>
            <a:ext cx="188976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66344" y="5151157"/>
            <a:ext cx="1133856" cy="530352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Version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55136" y="5142013"/>
            <a:ext cx="1133856" cy="530352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Version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819656" y="4479073"/>
            <a:ext cx="1746504" cy="18653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1984248" y="4817401"/>
            <a:ext cx="1335024" cy="566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Delete old version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984248" y="5639166"/>
            <a:ext cx="1335024" cy="566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Deploy new version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911096" y="4250765"/>
            <a:ext cx="1545336" cy="383756"/>
          </a:xfrm>
          <a:prstGeom prst="roundRect">
            <a:avLst/>
          </a:prstGeom>
          <a:solidFill>
            <a:srgbClr val="5B9BD5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Upgrade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70" name="Straight Arrow Connector 69"/>
          <p:cNvCxnSpPr>
            <a:stCxn id="57" idx="3"/>
            <a:endCxn id="62" idx="1"/>
          </p:cNvCxnSpPr>
          <p:nvPr/>
        </p:nvCxnSpPr>
        <p:spPr>
          <a:xfrm flipV="1">
            <a:off x="1600200" y="5411761"/>
            <a:ext cx="219456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3"/>
            <a:endCxn id="59" idx="1"/>
          </p:cNvCxnSpPr>
          <p:nvPr/>
        </p:nvCxnSpPr>
        <p:spPr>
          <a:xfrm flipV="1">
            <a:off x="3566160" y="5407189"/>
            <a:ext cx="188976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379464" y="5123725"/>
            <a:ext cx="1133856" cy="530352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Version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668256" y="5114581"/>
            <a:ext cx="1133856" cy="530352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Version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732776" y="4342205"/>
            <a:ext cx="1746504" cy="20936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7897368" y="4434842"/>
            <a:ext cx="1335024" cy="566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Delete old version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897368" y="5715403"/>
            <a:ext cx="1335024" cy="566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Deploy new version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7824216" y="3994733"/>
            <a:ext cx="1545336" cy="383756"/>
          </a:xfrm>
          <a:prstGeom prst="roundRect">
            <a:avLst/>
          </a:prstGeom>
          <a:solidFill>
            <a:srgbClr val="5B9BD5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Upgrade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89" name="Straight Arrow Connector 88"/>
          <p:cNvCxnSpPr>
            <a:stCxn id="72" idx="3"/>
            <a:endCxn id="74" idx="1"/>
          </p:cNvCxnSpPr>
          <p:nvPr/>
        </p:nvCxnSpPr>
        <p:spPr>
          <a:xfrm>
            <a:off x="7513320" y="5388901"/>
            <a:ext cx="219456" cy="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4" idx="3"/>
            <a:endCxn id="73" idx="1"/>
          </p:cNvCxnSpPr>
          <p:nvPr/>
        </p:nvCxnSpPr>
        <p:spPr>
          <a:xfrm flipV="1">
            <a:off x="9479280" y="5379757"/>
            <a:ext cx="188976" cy="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7897368" y="5073506"/>
            <a:ext cx="1335024" cy="566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Document old version</a:t>
            </a:r>
            <a:endParaRPr lang="en-US" sz="1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17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 Tools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8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Configuration Management Too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95" y="1315440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56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 descr="Top 8 Tools of Configuration Managemen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2" t="11162" r="5468" b="47222"/>
          <a:stretch/>
        </p:blipFill>
        <p:spPr bwMode="auto">
          <a:xfrm>
            <a:off x="1901952" y="1300899"/>
            <a:ext cx="7616952" cy="495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4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 descr="Top 8 Tools of Configuration Managemen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2" t="52502" r="5468" b="4478"/>
          <a:stretch/>
        </p:blipFill>
        <p:spPr bwMode="auto">
          <a:xfrm>
            <a:off x="1911096" y="1380745"/>
            <a:ext cx="7616952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04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Ansible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Ansible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16</a:t>
            </a:fld>
            <a:endParaRPr lang="en-US"/>
          </a:p>
        </p:txBody>
      </p:sp>
      <p:pic>
        <p:nvPicPr>
          <p:cNvPr id="8194" name="Picture 2" descr="https://miro.medium.com/max/1276/1*_XYxQjme5PJO5JdDNqFuBg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7"/>
          <a:stretch/>
        </p:blipFill>
        <p:spPr bwMode="auto">
          <a:xfrm>
            <a:off x="2368422" y="1406880"/>
            <a:ext cx="6857873" cy="480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2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Ansible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9637721" cy="4746091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Ansible</a:t>
            </a:r>
            <a:r>
              <a:rPr lang="en-US" sz="2200" dirty="0" smtClean="0"/>
              <a:t> is a Configuration Management, Deployment, and Orchestration tool</a:t>
            </a:r>
          </a:p>
          <a:p>
            <a:r>
              <a:rPr lang="en-US" sz="2200" dirty="0" smtClean="0"/>
              <a:t>It is a “push-based</a:t>
            </a:r>
            <a:r>
              <a:rPr lang="en-US" sz="2200" dirty="0"/>
              <a:t>” Configuration </a:t>
            </a:r>
            <a:r>
              <a:rPr lang="en-US" sz="2200" dirty="0" smtClean="0"/>
              <a:t>Management tool</a:t>
            </a:r>
          </a:p>
          <a:p>
            <a:r>
              <a:rPr lang="en-US" sz="2200" dirty="0" smtClean="0"/>
              <a:t>It automates your entire IT infrastructure by providing large productivity gain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122" name="Picture 2" descr="Ansible - Wikid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435" y="1406880"/>
            <a:ext cx="1486875" cy="183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224" t="40298" r="40447" b="22028"/>
          <a:stretch/>
        </p:blipFill>
        <p:spPr>
          <a:xfrm>
            <a:off x="2478401" y="2835381"/>
            <a:ext cx="7689727" cy="367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170" name="Picture 2" descr="https://miro.medium.com/max/950/1*QwQONMtEG1XuF0AhKb_w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26" y="1973662"/>
            <a:ext cx="4524375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nsible-Simple-Powerful-Agentle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7" t="19914" r="74944" b="28865"/>
          <a:stretch/>
        </p:blipFill>
        <p:spPr bwMode="auto">
          <a:xfrm>
            <a:off x="4929340" y="1273161"/>
            <a:ext cx="820134" cy="127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nsible-Simple-Powerful-Agentle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28" t="20248" r="13458" b="26505"/>
          <a:stretch/>
        </p:blipFill>
        <p:spPr bwMode="auto">
          <a:xfrm>
            <a:off x="4927927" y="2784210"/>
            <a:ext cx="822960" cy="86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06913" y="1406880"/>
            <a:ext cx="6191378" cy="968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Simple to install and setup and very easy to learn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Picture 4" descr="Ansible-Simple-Powerful-Agentles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1" t="21650" r="43315" b="27129"/>
          <a:stretch/>
        </p:blipFill>
        <p:spPr bwMode="auto">
          <a:xfrm>
            <a:off x="4983953" y="4098207"/>
            <a:ext cx="822960" cy="87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806913" y="2732515"/>
            <a:ext cx="6191378" cy="968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No need for any agent or client software to manage nodes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06913" y="4052617"/>
            <a:ext cx="6191378" cy="968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Capabilities to model complex IT workflows and orchestrate your entire IT infrastructure 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13942" y="5372719"/>
            <a:ext cx="6191378" cy="968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Extensible with modules written in any programming language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7176" name="Picture 8" descr="Free Icon | Efficienc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318" y="5424415"/>
            <a:ext cx="642156" cy="6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16916" y="6140135"/>
            <a:ext cx="82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Eras Light ITC" panose="020B0402030504020804" pitchFamily="34" charset="0"/>
              </a:rPr>
              <a:t>EFFICENT</a:t>
            </a:r>
            <a:endParaRPr lang="en-US" sz="1200" b="1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6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Case </a:t>
            </a:r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What </a:t>
            </a:r>
            <a:r>
              <a:rPr lang="en-US" dirty="0"/>
              <a:t>is Configuration </a:t>
            </a:r>
            <a:r>
              <a:rPr lang="en-US" dirty="0" smtClean="0"/>
              <a:t>Management?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Before and After Configuration Management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Configuration </a:t>
            </a:r>
            <a:r>
              <a:rPr lang="en-US" dirty="0"/>
              <a:t>Management </a:t>
            </a:r>
            <a:r>
              <a:rPr lang="en-US" dirty="0" smtClean="0"/>
              <a:t>Tools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</a:t>
            </a:r>
            <a:r>
              <a:rPr lang="en-US" dirty="0" err="1" smtClean="0"/>
              <a:t>Ansible</a:t>
            </a:r>
            <a:r>
              <a:rPr lang="en-US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Ansible</a:t>
            </a:r>
            <a:r>
              <a:rPr lang="en-US" dirty="0" smtClean="0"/>
              <a:t> Features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Ansible</a:t>
            </a:r>
            <a:r>
              <a:rPr lang="en-US" dirty="0"/>
              <a:t> </a:t>
            </a:r>
            <a:r>
              <a:rPr lang="en-US" dirty="0" smtClean="0"/>
              <a:t>Case Study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Ansible</a:t>
            </a:r>
            <a:r>
              <a:rPr lang="en-US" dirty="0"/>
              <a:t> </a:t>
            </a:r>
            <a:r>
              <a:rPr lang="en-US" dirty="0" smtClean="0"/>
              <a:t>for Orchestration, Provisioning, CM, AD, and Security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Ansible</a:t>
            </a:r>
            <a:r>
              <a:rPr lang="en-US" dirty="0"/>
              <a:t> Case </a:t>
            </a:r>
            <a:r>
              <a:rPr lang="en-US" dirty="0" smtClean="0"/>
              <a:t>Study: NASA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NASA wanted to move 65 applications from traditional hardware based data centers to cloud based environment</a:t>
            </a:r>
          </a:p>
          <a:p>
            <a:r>
              <a:rPr lang="en-US" dirty="0" smtClean="0"/>
              <a:t>What NASA wanted to achieve: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855" y="3160554"/>
            <a:ext cx="8450130" cy="2992417"/>
          </a:xfrm>
          <a:prstGeom prst="rect">
            <a:avLst/>
          </a:prstGeom>
        </p:spPr>
      </p:pic>
      <p:pic>
        <p:nvPicPr>
          <p:cNvPr id="9224" name="Picture 8" descr="Symbols of NASA | NAS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3" r="21644"/>
          <a:stretch/>
        </p:blipFill>
        <p:spPr bwMode="auto">
          <a:xfrm>
            <a:off x="10608403" y="5141705"/>
            <a:ext cx="1389888" cy="121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15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 were migrated “as is” to cloud environment.</a:t>
            </a:r>
          </a:p>
          <a:p>
            <a:r>
              <a:rPr lang="en-US" dirty="0" smtClean="0"/>
              <a:t>Environment spanning multiple VPCs and AWS accounts was created which couldn’t be easily managed</a:t>
            </a:r>
          </a:p>
          <a:p>
            <a:r>
              <a:rPr lang="en-US" dirty="0" smtClean="0"/>
              <a:t>Managing access rights, security patching, and other simple tasks became tedious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8" descr="Symbols of NASA | NAS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3" r="21644"/>
          <a:stretch/>
        </p:blipFill>
        <p:spPr bwMode="auto">
          <a:xfrm>
            <a:off x="10608403" y="5141705"/>
            <a:ext cx="1389888" cy="121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120 Workloads Migrated to Azure in 60 days - CloudSt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409" y="3344344"/>
            <a:ext cx="3364992" cy="314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448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980" t="25374" r="29550" b="24776"/>
          <a:stretch/>
        </p:blipFill>
        <p:spPr>
          <a:xfrm>
            <a:off x="621038" y="1521610"/>
            <a:ext cx="10223746" cy="4516629"/>
          </a:xfrm>
          <a:prstGeom prst="rect">
            <a:avLst/>
          </a:prstGeom>
        </p:spPr>
      </p:pic>
      <p:pic>
        <p:nvPicPr>
          <p:cNvPr id="6" name="Picture 8" descr="Symbols of NASA | NAS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3" r="21644"/>
          <a:stretch/>
        </p:blipFill>
        <p:spPr bwMode="auto">
          <a:xfrm>
            <a:off x="10608403" y="5141705"/>
            <a:ext cx="1389888" cy="121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10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Tower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789" t="25472" r="28746" b="22294"/>
          <a:stretch/>
        </p:blipFill>
        <p:spPr>
          <a:xfrm>
            <a:off x="347526" y="1406880"/>
            <a:ext cx="10529741" cy="4725947"/>
          </a:xfrm>
          <a:prstGeom prst="rect">
            <a:avLst/>
          </a:prstGeom>
        </p:spPr>
      </p:pic>
      <p:pic>
        <p:nvPicPr>
          <p:cNvPr id="6" name="Picture 8" descr="Symbols of NASA | NAS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3" r="21644"/>
          <a:stretch/>
        </p:blipFill>
        <p:spPr bwMode="auto">
          <a:xfrm>
            <a:off x="10608403" y="5141705"/>
            <a:ext cx="1389888" cy="121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314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Tower </a:t>
            </a:r>
            <a:r>
              <a:rPr lang="en-US" dirty="0" err="1" smtClean="0"/>
              <a:t>Dahsboard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1266" name="Picture 2" descr="Ansible Tower - Standard subscription (1 year) | www.shi.co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" t="25468" r="3538" b="25795"/>
          <a:stretch/>
        </p:blipFill>
        <p:spPr bwMode="auto">
          <a:xfrm>
            <a:off x="173736" y="1316736"/>
            <a:ext cx="2414016" cy="94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Ansible made easy: an introduction to Ansible Tower | Devot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26" y="2262894"/>
            <a:ext cx="7150554" cy="420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Symbols of NASA | NAS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3" r="21644"/>
          <a:stretch/>
        </p:blipFill>
        <p:spPr bwMode="auto">
          <a:xfrm>
            <a:off x="10608403" y="5141705"/>
            <a:ext cx="1389888" cy="121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8432048" y="1861267"/>
            <a:ext cx="3044952" cy="132588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Provides status summary of all jobs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432048" y="3700770"/>
            <a:ext cx="3044952" cy="132588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Divided organization into groups to manage access permissions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087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</a:t>
            </a:r>
            <a:r>
              <a:rPr lang="en-US" b="1" dirty="0" smtClean="0"/>
              <a:t>nasa.gov</a:t>
            </a:r>
            <a:r>
              <a:rPr lang="en-US" dirty="0" smtClean="0"/>
              <a:t> went from 1 hour to 5 minutes</a:t>
            </a:r>
          </a:p>
          <a:p>
            <a:r>
              <a:rPr lang="en-US" dirty="0" smtClean="0"/>
              <a:t>Security patching updates went from multi-day process to 45 minutes</a:t>
            </a:r>
          </a:p>
          <a:p>
            <a:r>
              <a:rPr lang="en-US" dirty="0" smtClean="0"/>
              <a:t>Provisioning OS accounts across entire environment under 10 minutes</a:t>
            </a:r>
          </a:p>
          <a:p>
            <a:r>
              <a:rPr lang="en-US" dirty="0" smtClean="0"/>
              <a:t>Application stacks set up time reduced from 1-2 hours to 10 minutes</a:t>
            </a:r>
          </a:p>
          <a:p>
            <a:r>
              <a:rPr lang="en-US" dirty="0" smtClean="0"/>
              <a:t>Achieved near real-time RAM and disk-monitoring </a:t>
            </a:r>
          </a:p>
          <a:p>
            <a:r>
              <a:rPr lang="en-US" dirty="0" smtClean="0"/>
              <a:t>Baselining standard AMIs from 1 hour manual process to invisible process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8" descr="Symbols of NASA | NAS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3" r="21644"/>
          <a:stretch/>
        </p:blipFill>
        <p:spPr bwMode="auto">
          <a:xfrm>
            <a:off x="10608403" y="5141705"/>
            <a:ext cx="1389888" cy="121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509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Architecture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4344" name="Picture 8" descr="Ansible Tutorial for Beginners – Learn Ansible Bas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99" y="1208085"/>
            <a:ext cx="10561193" cy="514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 Single Corner Rectangle 4"/>
          <p:cNvSpPr/>
          <p:nvPr/>
        </p:nvSpPr>
        <p:spPr>
          <a:xfrm>
            <a:off x="8540496" y="1265769"/>
            <a:ext cx="2532888" cy="941832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2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Configuration Management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0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and maintain consistency of product performance</a:t>
            </a:r>
          </a:p>
          <a:p>
            <a:r>
              <a:rPr lang="en-US" dirty="0" smtClean="0"/>
              <a:t>Maintain physical attributes with its requirements and design</a:t>
            </a:r>
          </a:p>
          <a:p>
            <a:r>
              <a:rPr lang="en-US" dirty="0" smtClean="0"/>
              <a:t>Preserve operation information throughout its life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5155" t="42787" r="38247" b="23528"/>
          <a:stretch/>
        </p:blipFill>
        <p:spPr>
          <a:xfrm>
            <a:off x="5263219" y="3493008"/>
            <a:ext cx="6541685" cy="265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9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 management (CM) manages changes in the system </a:t>
            </a:r>
            <a:r>
              <a:rPr lang="en-US" dirty="0" smtClean="0"/>
              <a:t>or the </a:t>
            </a:r>
            <a:r>
              <a:rPr lang="en-US" dirty="0"/>
              <a:t>server runtime environment. </a:t>
            </a:r>
            <a:endParaRPr lang="en-US" dirty="0" smtClean="0"/>
          </a:p>
          <a:p>
            <a:r>
              <a:rPr lang="en-US" dirty="0"/>
              <a:t>Let's consider an example where we need to manage multiple servers with the same kind </a:t>
            </a:r>
            <a:r>
              <a:rPr lang="en-US" dirty="0" smtClean="0"/>
              <a:t>of configuration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example, we need to install Tomcat on each server. 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if we need to change the </a:t>
            </a:r>
            <a:r>
              <a:rPr lang="en-US" dirty="0" smtClean="0"/>
              <a:t>port on </a:t>
            </a:r>
            <a:r>
              <a:rPr lang="en-US" dirty="0"/>
              <a:t>all servers, update some packages, or provide rights to some users? </a:t>
            </a:r>
            <a:endParaRPr lang="en-US" dirty="0" smtClean="0"/>
          </a:p>
          <a:p>
            <a:pPr lvl="1"/>
            <a:r>
              <a:rPr lang="en-US" dirty="0" smtClean="0"/>
              <a:t>Any </a:t>
            </a:r>
            <a:r>
              <a:rPr lang="en-US" dirty="0"/>
              <a:t>kind </a:t>
            </a:r>
            <a:r>
              <a:rPr lang="en-US" dirty="0" smtClean="0"/>
              <a:t>of modification </a:t>
            </a:r>
            <a:r>
              <a:rPr lang="en-US" dirty="0"/>
              <a:t>in this scenario is a manual and, if so, error-prone process. 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the </a:t>
            </a:r>
            <a:r>
              <a:rPr lang="en-US" dirty="0" smtClean="0"/>
              <a:t>same configuration </a:t>
            </a:r>
            <a:r>
              <a:rPr lang="en-US" dirty="0"/>
              <a:t>is being used for all the servers, automation can be useful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Apache Tomcat – Logos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749" y="5198187"/>
            <a:ext cx="2384324" cy="129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94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 Configuration 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7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7906512" y="4532175"/>
            <a:ext cx="551688" cy="552817"/>
            <a:chOff x="1801368" y="2889504"/>
            <a:chExt cx="713232" cy="777240"/>
          </a:xfrm>
        </p:grpSpPr>
        <p:sp>
          <p:nvSpPr>
            <p:cNvPr id="75" name="Can 74"/>
            <p:cNvSpPr/>
            <p:nvPr/>
          </p:nvSpPr>
          <p:spPr>
            <a:xfrm>
              <a:off x="1801368" y="3383280"/>
              <a:ext cx="713232" cy="283464"/>
            </a:xfrm>
            <a:prstGeom prst="can">
              <a:avLst/>
            </a:prstGeom>
            <a:solidFill>
              <a:srgbClr val="00206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/>
            <p:cNvSpPr/>
            <p:nvPr/>
          </p:nvSpPr>
          <p:spPr>
            <a:xfrm>
              <a:off x="1801368" y="3136392"/>
              <a:ext cx="713232" cy="28346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Can 76"/>
            <p:cNvSpPr/>
            <p:nvPr/>
          </p:nvSpPr>
          <p:spPr>
            <a:xfrm>
              <a:off x="1801368" y="2889504"/>
              <a:ext cx="713232" cy="2834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2" name="Pictur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853" y="4852086"/>
            <a:ext cx="365760" cy="3657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71216" y="1527048"/>
            <a:ext cx="713232" cy="777240"/>
            <a:chOff x="1801368" y="2889504"/>
            <a:chExt cx="713232" cy="777240"/>
          </a:xfrm>
        </p:grpSpPr>
        <p:sp>
          <p:nvSpPr>
            <p:cNvPr id="10" name="Can 9"/>
            <p:cNvSpPr/>
            <p:nvPr/>
          </p:nvSpPr>
          <p:spPr>
            <a:xfrm>
              <a:off x="1801368" y="3383280"/>
              <a:ext cx="713232" cy="283464"/>
            </a:xfrm>
            <a:prstGeom prst="can">
              <a:avLst/>
            </a:prstGeom>
            <a:solidFill>
              <a:srgbClr val="00206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n 8"/>
            <p:cNvSpPr/>
            <p:nvPr/>
          </p:nvSpPr>
          <p:spPr>
            <a:xfrm>
              <a:off x="1801368" y="3136392"/>
              <a:ext cx="713232" cy="28346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>
              <a:off x="1801368" y="2889504"/>
              <a:ext cx="713232" cy="2834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63696" y="1527048"/>
            <a:ext cx="713232" cy="777240"/>
            <a:chOff x="1801368" y="2889504"/>
            <a:chExt cx="713232" cy="777240"/>
          </a:xfrm>
        </p:grpSpPr>
        <p:sp>
          <p:nvSpPr>
            <p:cNvPr id="13" name="Can 12"/>
            <p:cNvSpPr/>
            <p:nvPr/>
          </p:nvSpPr>
          <p:spPr>
            <a:xfrm>
              <a:off x="1801368" y="3383280"/>
              <a:ext cx="713232" cy="283464"/>
            </a:xfrm>
            <a:prstGeom prst="can">
              <a:avLst/>
            </a:prstGeom>
            <a:solidFill>
              <a:srgbClr val="00206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/>
            <p:cNvSpPr/>
            <p:nvPr/>
          </p:nvSpPr>
          <p:spPr>
            <a:xfrm>
              <a:off x="1801368" y="3136392"/>
              <a:ext cx="713232" cy="28346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14"/>
            <p:cNvSpPr/>
            <p:nvPr/>
          </p:nvSpPr>
          <p:spPr>
            <a:xfrm>
              <a:off x="1801368" y="2889504"/>
              <a:ext cx="713232" cy="2834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71216" y="2354401"/>
            <a:ext cx="713232" cy="777240"/>
            <a:chOff x="1801368" y="2889504"/>
            <a:chExt cx="713232" cy="777240"/>
          </a:xfrm>
        </p:grpSpPr>
        <p:sp>
          <p:nvSpPr>
            <p:cNvPr id="17" name="Can 16"/>
            <p:cNvSpPr/>
            <p:nvPr/>
          </p:nvSpPr>
          <p:spPr>
            <a:xfrm>
              <a:off x="1801368" y="3383280"/>
              <a:ext cx="713232" cy="283464"/>
            </a:xfrm>
            <a:prstGeom prst="can">
              <a:avLst/>
            </a:prstGeom>
            <a:solidFill>
              <a:srgbClr val="00206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an 17"/>
            <p:cNvSpPr/>
            <p:nvPr/>
          </p:nvSpPr>
          <p:spPr>
            <a:xfrm>
              <a:off x="1801368" y="3136392"/>
              <a:ext cx="713232" cy="28346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/>
            <p:cNvSpPr/>
            <p:nvPr/>
          </p:nvSpPr>
          <p:spPr>
            <a:xfrm>
              <a:off x="1801368" y="2889504"/>
              <a:ext cx="713232" cy="2834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63696" y="2354401"/>
            <a:ext cx="713232" cy="777240"/>
            <a:chOff x="1801368" y="2889504"/>
            <a:chExt cx="713232" cy="777240"/>
          </a:xfrm>
        </p:grpSpPr>
        <p:sp>
          <p:nvSpPr>
            <p:cNvPr id="21" name="Can 20"/>
            <p:cNvSpPr/>
            <p:nvPr/>
          </p:nvSpPr>
          <p:spPr>
            <a:xfrm>
              <a:off x="1801368" y="3383280"/>
              <a:ext cx="713232" cy="283464"/>
            </a:xfrm>
            <a:prstGeom prst="can">
              <a:avLst/>
            </a:prstGeom>
            <a:solidFill>
              <a:srgbClr val="00206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an 21"/>
            <p:cNvSpPr/>
            <p:nvPr/>
          </p:nvSpPr>
          <p:spPr>
            <a:xfrm>
              <a:off x="1801368" y="3136392"/>
              <a:ext cx="713232" cy="28346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n 22"/>
            <p:cNvSpPr/>
            <p:nvPr/>
          </p:nvSpPr>
          <p:spPr>
            <a:xfrm>
              <a:off x="1801368" y="2889504"/>
              <a:ext cx="713232" cy="2834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X Icon Png #383647 - Free Icons Libra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28" y="2797885"/>
            <a:ext cx="420624" cy="42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 Single Corner Rectangle 23"/>
          <p:cNvSpPr/>
          <p:nvPr/>
        </p:nvSpPr>
        <p:spPr>
          <a:xfrm>
            <a:off x="164592" y="1371600"/>
            <a:ext cx="1344168" cy="48920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Before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24912" y="1424178"/>
            <a:ext cx="2185416" cy="19133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83920" y="2112264"/>
            <a:ext cx="832104" cy="54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6" idx="6"/>
            <a:endCxn id="25" idx="1"/>
          </p:cNvCxnSpPr>
          <p:nvPr/>
        </p:nvCxnSpPr>
        <p:spPr>
          <a:xfrm flipV="1">
            <a:off x="1716024" y="2380869"/>
            <a:ext cx="1008888" cy="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4360" y="2743021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Application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96184" y="3363206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Servers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15784" y="1668780"/>
            <a:ext cx="3922776" cy="132130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Problems in managing multiple servers 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47527" y="3739896"/>
            <a:ext cx="112196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 Single Corner Rectangle 34"/>
          <p:cNvSpPr/>
          <p:nvPr/>
        </p:nvSpPr>
        <p:spPr>
          <a:xfrm>
            <a:off x="164592" y="3978836"/>
            <a:ext cx="1344168" cy="48920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After</a:t>
            </a:r>
            <a:endParaRPr lang="en-US" sz="2400" dirty="0">
              <a:latin typeface="Candara" panose="020E0502030303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834640" y="4323664"/>
            <a:ext cx="713232" cy="777240"/>
            <a:chOff x="1801368" y="2889504"/>
            <a:chExt cx="713232" cy="777240"/>
          </a:xfrm>
        </p:grpSpPr>
        <p:sp>
          <p:nvSpPr>
            <p:cNvPr id="37" name="Can 36"/>
            <p:cNvSpPr/>
            <p:nvPr/>
          </p:nvSpPr>
          <p:spPr>
            <a:xfrm>
              <a:off x="1801368" y="3383280"/>
              <a:ext cx="713232" cy="283464"/>
            </a:xfrm>
            <a:prstGeom prst="can">
              <a:avLst/>
            </a:prstGeom>
            <a:solidFill>
              <a:srgbClr val="00206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an 37"/>
            <p:cNvSpPr/>
            <p:nvPr/>
          </p:nvSpPr>
          <p:spPr>
            <a:xfrm>
              <a:off x="1801368" y="3136392"/>
              <a:ext cx="713232" cy="28346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801368" y="2889504"/>
              <a:ext cx="713232" cy="2834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627120" y="4323664"/>
            <a:ext cx="713232" cy="777240"/>
            <a:chOff x="1801368" y="2889504"/>
            <a:chExt cx="713232" cy="777240"/>
          </a:xfrm>
        </p:grpSpPr>
        <p:sp>
          <p:nvSpPr>
            <p:cNvPr id="41" name="Can 40"/>
            <p:cNvSpPr/>
            <p:nvPr/>
          </p:nvSpPr>
          <p:spPr>
            <a:xfrm>
              <a:off x="1801368" y="3383280"/>
              <a:ext cx="713232" cy="283464"/>
            </a:xfrm>
            <a:prstGeom prst="can">
              <a:avLst/>
            </a:prstGeom>
            <a:solidFill>
              <a:srgbClr val="00206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801368" y="3136392"/>
              <a:ext cx="713232" cy="28346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an 42"/>
            <p:cNvSpPr/>
            <p:nvPr/>
          </p:nvSpPr>
          <p:spPr>
            <a:xfrm>
              <a:off x="1801368" y="2889504"/>
              <a:ext cx="713232" cy="2834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834640" y="5151017"/>
            <a:ext cx="713232" cy="777240"/>
            <a:chOff x="1801368" y="2889504"/>
            <a:chExt cx="713232" cy="777240"/>
          </a:xfrm>
        </p:grpSpPr>
        <p:sp>
          <p:nvSpPr>
            <p:cNvPr id="45" name="Can 44"/>
            <p:cNvSpPr/>
            <p:nvPr/>
          </p:nvSpPr>
          <p:spPr>
            <a:xfrm>
              <a:off x="1801368" y="3383280"/>
              <a:ext cx="713232" cy="283464"/>
            </a:xfrm>
            <a:prstGeom prst="can">
              <a:avLst/>
            </a:prstGeom>
            <a:solidFill>
              <a:srgbClr val="00206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an 45"/>
            <p:cNvSpPr/>
            <p:nvPr/>
          </p:nvSpPr>
          <p:spPr>
            <a:xfrm>
              <a:off x="1801368" y="3136392"/>
              <a:ext cx="713232" cy="28346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an 46"/>
            <p:cNvSpPr/>
            <p:nvPr/>
          </p:nvSpPr>
          <p:spPr>
            <a:xfrm>
              <a:off x="1801368" y="2889504"/>
              <a:ext cx="713232" cy="2834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627120" y="5151017"/>
            <a:ext cx="713232" cy="777240"/>
            <a:chOff x="1801368" y="2889504"/>
            <a:chExt cx="713232" cy="777240"/>
          </a:xfrm>
        </p:grpSpPr>
        <p:sp>
          <p:nvSpPr>
            <p:cNvPr id="49" name="Can 48"/>
            <p:cNvSpPr/>
            <p:nvPr/>
          </p:nvSpPr>
          <p:spPr>
            <a:xfrm>
              <a:off x="1801368" y="3383280"/>
              <a:ext cx="713232" cy="283464"/>
            </a:xfrm>
            <a:prstGeom prst="can">
              <a:avLst/>
            </a:prstGeom>
            <a:solidFill>
              <a:srgbClr val="00206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an 49"/>
            <p:cNvSpPr/>
            <p:nvPr/>
          </p:nvSpPr>
          <p:spPr>
            <a:xfrm>
              <a:off x="1801368" y="3136392"/>
              <a:ext cx="713232" cy="28346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an 50"/>
            <p:cNvSpPr/>
            <p:nvPr/>
          </p:nvSpPr>
          <p:spPr>
            <a:xfrm>
              <a:off x="1801368" y="2889504"/>
              <a:ext cx="713232" cy="2834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2" name="Picture 2" descr="X Icon Png #383647 - Free Icons Libra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352" y="5594501"/>
            <a:ext cx="420624" cy="42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2688336" y="4220794"/>
            <a:ext cx="2185416" cy="19133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83920" y="4908880"/>
            <a:ext cx="832104" cy="54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4" idx="6"/>
            <a:endCxn id="53" idx="1"/>
          </p:cNvCxnSpPr>
          <p:nvPr/>
        </p:nvCxnSpPr>
        <p:spPr>
          <a:xfrm flipV="1">
            <a:off x="1716024" y="5177485"/>
            <a:ext cx="972312" cy="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4360" y="5539637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Application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79648" y="615982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Servers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44" y="4820384"/>
            <a:ext cx="710109" cy="710109"/>
          </a:xfrm>
          <a:prstGeom prst="rect">
            <a:avLst/>
          </a:prstGeom>
        </p:spPr>
      </p:pic>
      <p:cxnSp>
        <p:nvCxnSpPr>
          <p:cNvPr id="60" name="Straight Arrow Connector 59"/>
          <p:cNvCxnSpPr>
            <a:stCxn id="53" idx="3"/>
            <a:endCxn id="58" idx="1"/>
          </p:cNvCxnSpPr>
          <p:nvPr/>
        </p:nvCxnSpPr>
        <p:spPr>
          <a:xfrm flipV="1">
            <a:off x="4873752" y="5175439"/>
            <a:ext cx="262192" cy="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8" idx="3"/>
          </p:cNvCxnSpPr>
          <p:nvPr/>
        </p:nvCxnSpPr>
        <p:spPr>
          <a:xfrm flipV="1">
            <a:off x="5846053" y="5175438"/>
            <a:ext cx="3810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467856" y="4909628"/>
            <a:ext cx="832104" cy="54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9" idx="6"/>
            <a:endCxn id="72" idx="1"/>
          </p:cNvCxnSpPr>
          <p:nvPr/>
        </p:nvCxnSpPr>
        <p:spPr>
          <a:xfrm flipV="1">
            <a:off x="7299960" y="5177485"/>
            <a:ext cx="445008" cy="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81344" y="5539637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Application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744968" y="4220794"/>
            <a:ext cx="3593592" cy="19133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994648" y="615982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Servers</a:t>
            </a:r>
            <a:endParaRPr lang="en-US" dirty="0">
              <a:latin typeface="Candara" panose="020E0502030303020204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7780031" y="4768763"/>
            <a:ext cx="551688" cy="552817"/>
            <a:chOff x="1801368" y="2889504"/>
            <a:chExt cx="713232" cy="777240"/>
          </a:xfrm>
        </p:grpSpPr>
        <p:sp>
          <p:nvSpPr>
            <p:cNvPr id="79" name="Can 78"/>
            <p:cNvSpPr/>
            <p:nvPr/>
          </p:nvSpPr>
          <p:spPr>
            <a:xfrm>
              <a:off x="1801368" y="3383280"/>
              <a:ext cx="713232" cy="283464"/>
            </a:xfrm>
            <a:prstGeom prst="can">
              <a:avLst/>
            </a:prstGeom>
            <a:solidFill>
              <a:srgbClr val="00206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an 79"/>
            <p:cNvSpPr/>
            <p:nvPr/>
          </p:nvSpPr>
          <p:spPr>
            <a:xfrm>
              <a:off x="1801368" y="3136392"/>
              <a:ext cx="713232" cy="28346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Can 80"/>
            <p:cNvSpPr/>
            <p:nvPr/>
          </p:nvSpPr>
          <p:spPr>
            <a:xfrm>
              <a:off x="1801368" y="2889504"/>
              <a:ext cx="713232" cy="2834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885198" y="5084992"/>
            <a:ext cx="551688" cy="552817"/>
            <a:chOff x="1801368" y="2889504"/>
            <a:chExt cx="713232" cy="777240"/>
          </a:xfrm>
        </p:grpSpPr>
        <p:sp>
          <p:nvSpPr>
            <p:cNvPr id="83" name="Can 82"/>
            <p:cNvSpPr/>
            <p:nvPr/>
          </p:nvSpPr>
          <p:spPr>
            <a:xfrm>
              <a:off x="1801368" y="3383280"/>
              <a:ext cx="713232" cy="283464"/>
            </a:xfrm>
            <a:prstGeom prst="can">
              <a:avLst/>
            </a:prstGeom>
            <a:solidFill>
              <a:srgbClr val="00206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Can 83"/>
            <p:cNvSpPr/>
            <p:nvPr/>
          </p:nvSpPr>
          <p:spPr>
            <a:xfrm>
              <a:off x="1801368" y="3136392"/>
              <a:ext cx="713232" cy="28346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Can 84"/>
            <p:cNvSpPr/>
            <p:nvPr/>
          </p:nvSpPr>
          <p:spPr>
            <a:xfrm>
              <a:off x="1801368" y="2889504"/>
              <a:ext cx="713232" cy="2834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7589520" y="5644793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ndara" panose="020E0502030303020204" pitchFamily="34" charset="0"/>
              </a:rPr>
              <a:t>Web Servers</a:t>
            </a:r>
            <a:endParaRPr lang="en-US" sz="1400" dirty="0">
              <a:latin typeface="Candara" panose="020E0502030303020204" pitchFamily="34" charset="0"/>
            </a:endParaRPr>
          </a:p>
        </p:txBody>
      </p:sp>
      <p:pic>
        <p:nvPicPr>
          <p:cNvPr id="2054" name="Picture 20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0" y="5348869"/>
            <a:ext cx="365760" cy="365760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9078468" y="4760637"/>
            <a:ext cx="551688" cy="552817"/>
            <a:chOff x="1801368" y="2889504"/>
            <a:chExt cx="713232" cy="777240"/>
          </a:xfrm>
        </p:grpSpPr>
        <p:sp>
          <p:nvSpPr>
            <p:cNvPr id="91" name="Can 90"/>
            <p:cNvSpPr/>
            <p:nvPr/>
          </p:nvSpPr>
          <p:spPr>
            <a:xfrm>
              <a:off x="1801368" y="3383280"/>
              <a:ext cx="713232" cy="283464"/>
            </a:xfrm>
            <a:prstGeom prst="can">
              <a:avLst/>
            </a:prstGeom>
            <a:solidFill>
              <a:srgbClr val="00206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an 91"/>
            <p:cNvSpPr/>
            <p:nvPr/>
          </p:nvSpPr>
          <p:spPr>
            <a:xfrm>
              <a:off x="1801368" y="3136392"/>
              <a:ext cx="713232" cy="28346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an 92"/>
            <p:cNvSpPr/>
            <p:nvPr/>
          </p:nvSpPr>
          <p:spPr>
            <a:xfrm>
              <a:off x="1801368" y="2889504"/>
              <a:ext cx="713232" cy="2834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258278" y="4839370"/>
            <a:ext cx="551688" cy="552817"/>
            <a:chOff x="1801368" y="2889504"/>
            <a:chExt cx="713232" cy="777240"/>
          </a:xfrm>
        </p:grpSpPr>
        <p:sp>
          <p:nvSpPr>
            <p:cNvPr id="95" name="Can 94"/>
            <p:cNvSpPr/>
            <p:nvPr/>
          </p:nvSpPr>
          <p:spPr>
            <a:xfrm>
              <a:off x="1801368" y="3383280"/>
              <a:ext cx="713232" cy="283464"/>
            </a:xfrm>
            <a:prstGeom prst="can">
              <a:avLst/>
            </a:prstGeom>
            <a:solidFill>
              <a:srgbClr val="00206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Can 95"/>
            <p:cNvSpPr/>
            <p:nvPr/>
          </p:nvSpPr>
          <p:spPr>
            <a:xfrm>
              <a:off x="1801368" y="3136392"/>
              <a:ext cx="713232" cy="28346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Can 96"/>
            <p:cNvSpPr/>
            <p:nvPr/>
          </p:nvSpPr>
          <p:spPr>
            <a:xfrm>
              <a:off x="1801368" y="2889504"/>
              <a:ext cx="713232" cy="2834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226" y="5211871"/>
            <a:ext cx="365760" cy="365760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8833104" y="5659562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ndara" panose="020E0502030303020204" pitchFamily="34" charset="0"/>
              </a:rPr>
              <a:t>DB Servers</a:t>
            </a:r>
            <a:endParaRPr lang="en-US" sz="1400" dirty="0">
              <a:latin typeface="Candara" panose="020E0502030303020204" pitchFamily="34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10721296" y="4793393"/>
            <a:ext cx="551688" cy="552817"/>
            <a:chOff x="1801368" y="2889504"/>
            <a:chExt cx="713232" cy="777240"/>
          </a:xfrm>
        </p:grpSpPr>
        <p:sp>
          <p:nvSpPr>
            <p:cNvPr id="102" name="Can 101"/>
            <p:cNvSpPr/>
            <p:nvPr/>
          </p:nvSpPr>
          <p:spPr>
            <a:xfrm>
              <a:off x="1801368" y="3383280"/>
              <a:ext cx="713232" cy="283464"/>
            </a:xfrm>
            <a:prstGeom prst="can">
              <a:avLst/>
            </a:prstGeom>
            <a:solidFill>
              <a:srgbClr val="00206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an 102"/>
            <p:cNvSpPr/>
            <p:nvPr/>
          </p:nvSpPr>
          <p:spPr>
            <a:xfrm>
              <a:off x="1801368" y="3136392"/>
              <a:ext cx="713232" cy="28346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Can 103"/>
            <p:cNvSpPr/>
            <p:nvPr/>
          </p:nvSpPr>
          <p:spPr>
            <a:xfrm>
              <a:off x="1801368" y="2889504"/>
              <a:ext cx="713232" cy="2834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0169608" y="4794321"/>
            <a:ext cx="551688" cy="552817"/>
            <a:chOff x="1801368" y="2889504"/>
            <a:chExt cx="713232" cy="777240"/>
          </a:xfrm>
        </p:grpSpPr>
        <p:sp>
          <p:nvSpPr>
            <p:cNvPr id="106" name="Can 105"/>
            <p:cNvSpPr/>
            <p:nvPr/>
          </p:nvSpPr>
          <p:spPr>
            <a:xfrm>
              <a:off x="1801368" y="3383280"/>
              <a:ext cx="713232" cy="283464"/>
            </a:xfrm>
            <a:prstGeom prst="can">
              <a:avLst/>
            </a:prstGeom>
            <a:solidFill>
              <a:srgbClr val="00206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Can 106"/>
            <p:cNvSpPr/>
            <p:nvPr/>
          </p:nvSpPr>
          <p:spPr>
            <a:xfrm>
              <a:off x="1801368" y="3136392"/>
              <a:ext cx="713232" cy="28346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an 107"/>
            <p:cNvSpPr/>
            <p:nvPr/>
          </p:nvSpPr>
          <p:spPr>
            <a:xfrm>
              <a:off x="1801368" y="2889504"/>
              <a:ext cx="713232" cy="2834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9" name="Picture 10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345" y="5163794"/>
            <a:ext cx="365760" cy="365760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10099548" y="5657623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ndara" panose="020E0502030303020204" pitchFamily="34" charset="0"/>
              </a:rPr>
              <a:t>App Servers</a:t>
            </a:r>
            <a:endParaRPr lang="en-US" sz="1400" dirty="0">
              <a:latin typeface="Candara" panose="020E0502030303020204" pitchFamily="34" charset="0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79" y="5178521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2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8</a:t>
            </a:fld>
            <a:endParaRPr lang="en-US"/>
          </a:p>
        </p:txBody>
      </p:sp>
      <p:sp>
        <p:nvSpPr>
          <p:cNvPr id="24" name="Round Single Corner Rectangle 23"/>
          <p:cNvSpPr/>
          <p:nvPr/>
        </p:nvSpPr>
        <p:spPr>
          <a:xfrm>
            <a:off x="164592" y="1371600"/>
            <a:ext cx="1344168" cy="48920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Before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297" y="1960298"/>
            <a:ext cx="2999232" cy="13772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15784" y="1668780"/>
            <a:ext cx="3922776" cy="132130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Scaling up of manual systems was a very tedious task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47527" y="3739896"/>
            <a:ext cx="112196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 Single Corner Rectangle 34"/>
          <p:cNvSpPr/>
          <p:nvPr/>
        </p:nvSpPr>
        <p:spPr>
          <a:xfrm>
            <a:off x="164592" y="3978836"/>
            <a:ext cx="1344168" cy="48920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After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44" y="5030696"/>
            <a:ext cx="710109" cy="710109"/>
          </a:xfrm>
          <a:prstGeom prst="rect">
            <a:avLst/>
          </a:prstGeom>
        </p:spPr>
      </p:pic>
      <p:cxnSp>
        <p:nvCxnSpPr>
          <p:cNvPr id="60" name="Straight Arrow Connector 59"/>
          <p:cNvCxnSpPr>
            <a:endCxn id="58" idx="1"/>
          </p:cNvCxnSpPr>
          <p:nvPr/>
        </p:nvCxnSpPr>
        <p:spPr>
          <a:xfrm flipV="1">
            <a:off x="4873752" y="5385751"/>
            <a:ext cx="262192" cy="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855246" y="5391864"/>
            <a:ext cx="3810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40" y="2113547"/>
            <a:ext cx="724220" cy="51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3" name="Group 112"/>
          <p:cNvGrpSpPr/>
          <p:nvPr/>
        </p:nvGrpSpPr>
        <p:grpSpPr>
          <a:xfrm>
            <a:off x="2727960" y="2075176"/>
            <a:ext cx="551688" cy="552817"/>
            <a:chOff x="1801368" y="2889504"/>
            <a:chExt cx="713232" cy="777240"/>
          </a:xfrm>
        </p:grpSpPr>
        <p:sp>
          <p:nvSpPr>
            <p:cNvPr id="114" name="Can 113"/>
            <p:cNvSpPr/>
            <p:nvPr/>
          </p:nvSpPr>
          <p:spPr>
            <a:xfrm>
              <a:off x="1801368" y="3383280"/>
              <a:ext cx="713232" cy="283464"/>
            </a:xfrm>
            <a:prstGeom prst="can">
              <a:avLst/>
            </a:prstGeom>
            <a:solidFill>
              <a:srgbClr val="00206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Can 114"/>
            <p:cNvSpPr/>
            <p:nvPr/>
          </p:nvSpPr>
          <p:spPr>
            <a:xfrm>
              <a:off x="1801368" y="3136392"/>
              <a:ext cx="713232" cy="28346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Can 115"/>
            <p:cNvSpPr/>
            <p:nvPr/>
          </p:nvSpPr>
          <p:spPr>
            <a:xfrm>
              <a:off x="1801368" y="2889504"/>
              <a:ext cx="713232" cy="2834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7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40" y="2742548"/>
            <a:ext cx="724220" cy="51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139" y="2372894"/>
            <a:ext cx="724220" cy="51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Group 118"/>
          <p:cNvGrpSpPr/>
          <p:nvPr/>
        </p:nvGrpSpPr>
        <p:grpSpPr>
          <a:xfrm>
            <a:off x="2733128" y="2723362"/>
            <a:ext cx="551688" cy="552817"/>
            <a:chOff x="1801368" y="2889504"/>
            <a:chExt cx="713232" cy="777240"/>
          </a:xfrm>
        </p:grpSpPr>
        <p:sp>
          <p:nvSpPr>
            <p:cNvPr id="120" name="Can 119"/>
            <p:cNvSpPr/>
            <p:nvPr/>
          </p:nvSpPr>
          <p:spPr>
            <a:xfrm>
              <a:off x="1801368" y="3383280"/>
              <a:ext cx="713232" cy="283464"/>
            </a:xfrm>
            <a:prstGeom prst="can">
              <a:avLst/>
            </a:prstGeom>
            <a:solidFill>
              <a:srgbClr val="00206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Can 120"/>
            <p:cNvSpPr/>
            <p:nvPr/>
          </p:nvSpPr>
          <p:spPr>
            <a:xfrm>
              <a:off x="1801368" y="3136392"/>
              <a:ext cx="713232" cy="28346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Can 121"/>
            <p:cNvSpPr/>
            <p:nvPr/>
          </p:nvSpPr>
          <p:spPr>
            <a:xfrm>
              <a:off x="1801368" y="2889504"/>
              <a:ext cx="713232" cy="2834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3627120" y="2231457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+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23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23" y="1825835"/>
            <a:ext cx="724220" cy="51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669" y="2435899"/>
            <a:ext cx="724220" cy="51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23" y="3008376"/>
            <a:ext cx="724220" cy="51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angle 125"/>
          <p:cNvSpPr/>
          <p:nvPr/>
        </p:nvSpPr>
        <p:spPr>
          <a:xfrm>
            <a:off x="630271" y="4700622"/>
            <a:ext cx="2999232" cy="13772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4" y="4853871"/>
            <a:ext cx="724220" cy="51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127"/>
          <p:cNvGrpSpPr/>
          <p:nvPr/>
        </p:nvGrpSpPr>
        <p:grpSpPr>
          <a:xfrm>
            <a:off x="2761934" y="4815500"/>
            <a:ext cx="551688" cy="552817"/>
            <a:chOff x="1801368" y="2889504"/>
            <a:chExt cx="713232" cy="777240"/>
          </a:xfrm>
        </p:grpSpPr>
        <p:sp>
          <p:nvSpPr>
            <p:cNvPr id="129" name="Can 128"/>
            <p:cNvSpPr/>
            <p:nvPr/>
          </p:nvSpPr>
          <p:spPr>
            <a:xfrm>
              <a:off x="1801368" y="3383280"/>
              <a:ext cx="713232" cy="283464"/>
            </a:xfrm>
            <a:prstGeom prst="can">
              <a:avLst/>
            </a:prstGeom>
            <a:solidFill>
              <a:srgbClr val="00206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Can 129"/>
            <p:cNvSpPr/>
            <p:nvPr/>
          </p:nvSpPr>
          <p:spPr>
            <a:xfrm>
              <a:off x="1801368" y="3136392"/>
              <a:ext cx="713232" cy="28346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Can 130"/>
            <p:cNvSpPr/>
            <p:nvPr/>
          </p:nvSpPr>
          <p:spPr>
            <a:xfrm>
              <a:off x="1801368" y="2889504"/>
              <a:ext cx="713232" cy="2834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2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4" y="5482872"/>
            <a:ext cx="724220" cy="51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13" y="5113218"/>
            <a:ext cx="724220" cy="51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oup 133"/>
          <p:cNvGrpSpPr/>
          <p:nvPr/>
        </p:nvGrpSpPr>
        <p:grpSpPr>
          <a:xfrm>
            <a:off x="2767102" y="5463686"/>
            <a:ext cx="551688" cy="552817"/>
            <a:chOff x="1801368" y="2889504"/>
            <a:chExt cx="713232" cy="777240"/>
          </a:xfrm>
        </p:grpSpPr>
        <p:sp>
          <p:nvSpPr>
            <p:cNvPr id="135" name="Can 134"/>
            <p:cNvSpPr/>
            <p:nvPr/>
          </p:nvSpPr>
          <p:spPr>
            <a:xfrm>
              <a:off x="1801368" y="3383280"/>
              <a:ext cx="713232" cy="283464"/>
            </a:xfrm>
            <a:prstGeom prst="can">
              <a:avLst/>
            </a:prstGeom>
            <a:solidFill>
              <a:srgbClr val="00206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Can 135"/>
            <p:cNvSpPr/>
            <p:nvPr/>
          </p:nvSpPr>
          <p:spPr>
            <a:xfrm>
              <a:off x="1801368" y="3136392"/>
              <a:ext cx="713232" cy="28346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an 136"/>
            <p:cNvSpPr/>
            <p:nvPr/>
          </p:nvSpPr>
          <p:spPr>
            <a:xfrm>
              <a:off x="1801368" y="2889504"/>
              <a:ext cx="713232" cy="2834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3661094" y="4971781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+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9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97" y="4566159"/>
            <a:ext cx="724220" cy="51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643" y="5176223"/>
            <a:ext cx="724220" cy="51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97" y="5748700"/>
            <a:ext cx="724220" cy="51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/>
          <p:cNvSpPr/>
          <p:nvPr/>
        </p:nvSpPr>
        <p:spPr>
          <a:xfrm>
            <a:off x="6557494" y="4489705"/>
            <a:ext cx="3564914" cy="177344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106" y="4577013"/>
            <a:ext cx="724220" cy="51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106" y="5123718"/>
            <a:ext cx="724220" cy="51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957" y="5712124"/>
            <a:ext cx="724220" cy="51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640" y="4577013"/>
            <a:ext cx="724220" cy="51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640" y="5123718"/>
            <a:ext cx="724220" cy="51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491" y="5712124"/>
            <a:ext cx="724220" cy="51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9" name="Group 148"/>
          <p:cNvGrpSpPr/>
          <p:nvPr/>
        </p:nvGrpSpPr>
        <p:grpSpPr>
          <a:xfrm>
            <a:off x="9114867" y="4740707"/>
            <a:ext cx="551688" cy="552817"/>
            <a:chOff x="1801368" y="2889504"/>
            <a:chExt cx="713232" cy="777240"/>
          </a:xfrm>
        </p:grpSpPr>
        <p:sp>
          <p:nvSpPr>
            <p:cNvPr id="150" name="Can 149"/>
            <p:cNvSpPr/>
            <p:nvPr/>
          </p:nvSpPr>
          <p:spPr>
            <a:xfrm>
              <a:off x="1801368" y="3383280"/>
              <a:ext cx="713232" cy="283464"/>
            </a:xfrm>
            <a:prstGeom prst="can">
              <a:avLst/>
            </a:prstGeom>
            <a:solidFill>
              <a:srgbClr val="00206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Can 150"/>
            <p:cNvSpPr/>
            <p:nvPr/>
          </p:nvSpPr>
          <p:spPr>
            <a:xfrm>
              <a:off x="1801368" y="3136392"/>
              <a:ext cx="713232" cy="28346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Can 151"/>
            <p:cNvSpPr/>
            <p:nvPr/>
          </p:nvSpPr>
          <p:spPr>
            <a:xfrm>
              <a:off x="1801368" y="2889504"/>
              <a:ext cx="713232" cy="2834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120035" y="5388893"/>
            <a:ext cx="551688" cy="552817"/>
            <a:chOff x="1801368" y="2889504"/>
            <a:chExt cx="713232" cy="777240"/>
          </a:xfrm>
        </p:grpSpPr>
        <p:sp>
          <p:nvSpPr>
            <p:cNvPr id="154" name="Can 153"/>
            <p:cNvSpPr/>
            <p:nvPr/>
          </p:nvSpPr>
          <p:spPr>
            <a:xfrm>
              <a:off x="1801368" y="3383280"/>
              <a:ext cx="713232" cy="283464"/>
            </a:xfrm>
            <a:prstGeom prst="can">
              <a:avLst/>
            </a:prstGeom>
            <a:solidFill>
              <a:srgbClr val="00206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Can 154"/>
            <p:cNvSpPr/>
            <p:nvPr/>
          </p:nvSpPr>
          <p:spPr>
            <a:xfrm>
              <a:off x="1801368" y="3136392"/>
              <a:ext cx="713232" cy="28346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Can 155"/>
            <p:cNvSpPr/>
            <p:nvPr/>
          </p:nvSpPr>
          <p:spPr>
            <a:xfrm>
              <a:off x="1801368" y="2889504"/>
              <a:ext cx="713232" cy="2834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705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9</a:t>
            </a:fld>
            <a:endParaRPr lang="en-US"/>
          </a:p>
        </p:txBody>
      </p:sp>
      <p:sp>
        <p:nvSpPr>
          <p:cNvPr id="24" name="Round Single Corner Rectangle 23"/>
          <p:cNvSpPr/>
          <p:nvPr/>
        </p:nvSpPr>
        <p:spPr>
          <a:xfrm>
            <a:off x="164592" y="1371600"/>
            <a:ext cx="1344168" cy="48920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Before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15784" y="1668780"/>
            <a:ext cx="3922776" cy="132130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The work velocity of developers were affected since </a:t>
            </a:r>
            <a:r>
              <a:rPr lang="en-US" sz="2000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sysadmins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 were taking time to configure servers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47527" y="3739896"/>
            <a:ext cx="112196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 Single Corner Rectangle 34"/>
          <p:cNvSpPr/>
          <p:nvPr/>
        </p:nvSpPr>
        <p:spPr>
          <a:xfrm>
            <a:off x="164592" y="3978836"/>
            <a:ext cx="1344168" cy="48920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After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944" y="5030696"/>
            <a:ext cx="710109" cy="710109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V="1">
            <a:off x="6032012" y="5346802"/>
            <a:ext cx="262192" cy="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989053" y="5346735"/>
            <a:ext cx="3810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eveloper flat isolated icon Royalty Free Vector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5" t="5390" r="6208" b="11650"/>
          <a:stretch/>
        </p:blipFill>
        <p:spPr bwMode="auto">
          <a:xfrm>
            <a:off x="1685501" y="1371180"/>
            <a:ext cx="888771" cy="90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chnological development, web developer, web page developer, web  programming, website developer icon - Download on Iconfin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73" y="3058682"/>
            <a:ext cx="568087" cy="56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35957" y="1502055"/>
            <a:ext cx="1076461" cy="63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Code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54017" y="1502055"/>
            <a:ext cx="1076461" cy="63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Deploy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7" name="Straight Arrow Connector 6"/>
          <p:cNvCxnSpPr>
            <a:stCxn id="3074" idx="3"/>
            <a:endCxn id="3" idx="1"/>
          </p:cNvCxnSpPr>
          <p:nvPr/>
        </p:nvCxnSpPr>
        <p:spPr>
          <a:xfrm flipV="1">
            <a:off x="2574272" y="1817523"/>
            <a:ext cx="361685" cy="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" idx="3"/>
            <a:endCxn id="61" idx="1"/>
          </p:cNvCxnSpPr>
          <p:nvPr/>
        </p:nvCxnSpPr>
        <p:spPr>
          <a:xfrm>
            <a:off x="4012418" y="1817523"/>
            <a:ext cx="341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103698" y="2482842"/>
            <a:ext cx="853645" cy="441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Prod Server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949615" y="2474738"/>
            <a:ext cx="853645" cy="441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Test Server</a:t>
            </a:r>
            <a:endParaRPr lang="en-US" sz="1600" dirty="0">
              <a:latin typeface="Candara" panose="020E0502030303020204" pitchFamily="34" charset="0"/>
            </a:endParaRPr>
          </a:p>
        </p:txBody>
      </p:sp>
      <p:cxnSp>
        <p:nvCxnSpPr>
          <p:cNvPr id="11" name="Straight Arrow Connector 10"/>
          <p:cNvCxnSpPr>
            <a:stCxn id="61" idx="2"/>
            <a:endCxn id="68" idx="0"/>
          </p:cNvCxnSpPr>
          <p:nvPr/>
        </p:nvCxnSpPr>
        <p:spPr>
          <a:xfrm flipH="1">
            <a:off x="4376438" y="2132991"/>
            <a:ext cx="515810" cy="34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1" idx="2"/>
            <a:endCxn id="67" idx="0"/>
          </p:cNvCxnSpPr>
          <p:nvPr/>
        </p:nvCxnSpPr>
        <p:spPr>
          <a:xfrm>
            <a:off x="4892248" y="2132991"/>
            <a:ext cx="638273" cy="34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lock Icon - Download in Colored Outline Sty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681" y="3153032"/>
            <a:ext cx="476908" cy="47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Developer flat isolated icon Royalty Free Vector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5" t="5390" r="6208" b="11650"/>
          <a:stretch/>
        </p:blipFill>
        <p:spPr bwMode="auto">
          <a:xfrm>
            <a:off x="1685501" y="4113780"/>
            <a:ext cx="888771" cy="90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Technological development, web developer, web page developer, web  programming, website developer icon - Download on Iconfin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73" y="5801282"/>
            <a:ext cx="568087" cy="56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2935957" y="4244655"/>
            <a:ext cx="1076461" cy="63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Code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354017" y="4244655"/>
            <a:ext cx="1076461" cy="63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Deploy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80" name="Straight Arrow Connector 79"/>
          <p:cNvCxnSpPr>
            <a:stCxn id="76" idx="3"/>
            <a:endCxn id="78" idx="1"/>
          </p:cNvCxnSpPr>
          <p:nvPr/>
        </p:nvCxnSpPr>
        <p:spPr>
          <a:xfrm flipV="1">
            <a:off x="2574272" y="4560123"/>
            <a:ext cx="361685" cy="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8" idx="3"/>
            <a:endCxn id="79" idx="1"/>
          </p:cNvCxnSpPr>
          <p:nvPr/>
        </p:nvCxnSpPr>
        <p:spPr>
          <a:xfrm>
            <a:off x="4012418" y="4560123"/>
            <a:ext cx="341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103698" y="5225442"/>
            <a:ext cx="853645" cy="441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Prod Server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949615" y="5217338"/>
            <a:ext cx="853645" cy="441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Test Server</a:t>
            </a:r>
            <a:endParaRPr lang="en-US" sz="1600" dirty="0">
              <a:latin typeface="Candara" panose="020E0502030303020204" pitchFamily="34" charset="0"/>
            </a:endParaRPr>
          </a:p>
        </p:txBody>
      </p:sp>
      <p:pic>
        <p:nvPicPr>
          <p:cNvPr id="84" name="Picture 6" descr="Clock Icon - Download in Colored Outline Sty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681" y="5895632"/>
            <a:ext cx="476908" cy="47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Straight Arrow Connector 84"/>
          <p:cNvCxnSpPr/>
          <p:nvPr/>
        </p:nvCxnSpPr>
        <p:spPr>
          <a:xfrm flipH="1">
            <a:off x="4382369" y="4866759"/>
            <a:ext cx="515810" cy="34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898179" y="4866759"/>
            <a:ext cx="638273" cy="34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2" descr="Developer flat isolated icon Royalty Free Vector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5" t="5390" r="6208" b="11650"/>
          <a:stretch/>
        </p:blipFill>
        <p:spPr bwMode="auto">
          <a:xfrm>
            <a:off x="7575187" y="4109370"/>
            <a:ext cx="888771" cy="90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8825643" y="4240245"/>
            <a:ext cx="1076461" cy="63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Code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0243703" y="4240245"/>
            <a:ext cx="1076461" cy="63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Deploy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95" name="Straight Arrow Connector 94"/>
          <p:cNvCxnSpPr>
            <a:stCxn id="92" idx="3"/>
            <a:endCxn id="93" idx="1"/>
          </p:cNvCxnSpPr>
          <p:nvPr/>
        </p:nvCxnSpPr>
        <p:spPr>
          <a:xfrm flipV="1">
            <a:off x="8463958" y="4555713"/>
            <a:ext cx="361685" cy="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3" idx="3"/>
            <a:endCxn id="94" idx="1"/>
          </p:cNvCxnSpPr>
          <p:nvPr/>
        </p:nvCxnSpPr>
        <p:spPr>
          <a:xfrm>
            <a:off x="9902104" y="4555713"/>
            <a:ext cx="341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41" y="4866759"/>
            <a:ext cx="572491" cy="572491"/>
          </a:xfrm>
          <a:prstGeom prst="rect">
            <a:avLst/>
          </a:prstGeom>
        </p:spPr>
      </p:pic>
      <p:pic>
        <p:nvPicPr>
          <p:cNvPr id="98" name="Picture 4" descr="Technological development, web developer, web page developer, web  programming, website developer icon - Download on Iconfin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094" y="4941398"/>
            <a:ext cx="568087" cy="56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Clock Icon - Download in Colored Outline Style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065" y="5030696"/>
            <a:ext cx="476908" cy="47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/>
          <p:cNvSpPr/>
          <p:nvPr/>
        </p:nvSpPr>
        <p:spPr>
          <a:xfrm>
            <a:off x="11127035" y="5801282"/>
            <a:ext cx="853645" cy="441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Prod Server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972952" y="5793178"/>
            <a:ext cx="853645" cy="441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Test Server</a:t>
            </a:r>
            <a:endParaRPr lang="en-US" sz="1600" dirty="0">
              <a:latin typeface="Candara" panose="020E0502030303020204" pitchFamily="34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10405706" y="5442599"/>
            <a:ext cx="515810" cy="34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0921516" y="5442599"/>
            <a:ext cx="638273" cy="34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62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605</Words>
  <Application>Microsoft Office PowerPoint</Application>
  <PresentationFormat>Widescreen</PresentationFormat>
  <Paragraphs>142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Candara</vt:lpstr>
      <vt:lpstr>Eras Light ITC</vt:lpstr>
      <vt:lpstr>Office Theme</vt:lpstr>
      <vt:lpstr>Configuration Management</vt:lpstr>
      <vt:lpstr>Outline</vt:lpstr>
      <vt:lpstr>What is Configuration Management?</vt:lpstr>
      <vt:lpstr>Configuration Management</vt:lpstr>
      <vt:lpstr>Configuration Management</vt:lpstr>
      <vt:lpstr>Before and After Configuration Management</vt:lpstr>
      <vt:lpstr>Before and After Configuration Management</vt:lpstr>
      <vt:lpstr>Before and After Configuration Management</vt:lpstr>
      <vt:lpstr>Before and After Configuration Management</vt:lpstr>
      <vt:lpstr>Before and After Configuration Management</vt:lpstr>
      <vt:lpstr>Configuration Management Tools</vt:lpstr>
      <vt:lpstr>Configuration Management Tools</vt:lpstr>
      <vt:lpstr>PowerPoint Presentation</vt:lpstr>
      <vt:lpstr>PowerPoint Presentation</vt:lpstr>
      <vt:lpstr>What is Ansible?</vt:lpstr>
      <vt:lpstr>What is Ansible?</vt:lpstr>
      <vt:lpstr>What is Ansible?</vt:lpstr>
      <vt:lpstr>Ansible Features</vt:lpstr>
      <vt:lpstr>Ansible Case Study</vt:lpstr>
      <vt:lpstr>Ansible Case Study: NASA</vt:lpstr>
      <vt:lpstr>The problem …</vt:lpstr>
      <vt:lpstr>The problem …</vt:lpstr>
      <vt:lpstr>Ansible Tower to the rescue</vt:lpstr>
      <vt:lpstr>Ansible Tower Dahsboard</vt:lpstr>
      <vt:lpstr>Results …</vt:lpstr>
      <vt:lpstr>Ansible Architecture</vt:lpstr>
      <vt:lpstr>Ansible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208</cp:revision>
  <cp:lastPrinted>2021-10-18T07:27:50Z</cp:lastPrinted>
  <dcterms:created xsi:type="dcterms:W3CDTF">2021-10-12T10:09:12Z</dcterms:created>
  <dcterms:modified xsi:type="dcterms:W3CDTF">2022-03-27T09:25:42Z</dcterms:modified>
</cp:coreProperties>
</file>