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020AB-CBD5-437C-95E8-69FC5AD9996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BB6EC-89F9-499A-8CE6-080AEE1B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C5A3-DB74-4ACD-84FA-51D8EF50FAE9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7FEE-064B-4562-BB47-45D1BB22CD38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08E-127B-43D6-A8BE-5CE7D67D77C9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B8A9-8616-481A-9F0B-0A016FF1ED60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6D3E-90CE-4EC6-A594-6CC88BB199F8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70ED-086C-4177-A2D4-9990275E8221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E62-2316-40CE-BB97-33C04C206C67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5E72-348A-428B-9006-7EA69B6B28A1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3239-7CB9-4A04-8D5A-03799E9BA489}" type="datetime1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450A-A890-4C38-A643-A1F983F1D1C8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9785-832E-4A59-A193-4248D3B71C83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2026-E2FC-4D07-B2A1-4E525273E422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static analysis valuable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detection of defects prior to test execution.</a:t>
            </a:r>
          </a:p>
          <a:p>
            <a:pPr lvl="1"/>
            <a:r>
              <a:rPr lang="en-US" dirty="0" smtClean="0"/>
              <a:t>Early </a:t>
            </a:r>
            <a:r>
              <a:rPr lang="en-US" dirty="0"/>
              <a:t>warning about suspicious aspects of the code or design, by the calculation of metrics, such as a high complexity measure.</a:t>
            </a:r>
          </a:p>
          <a:p>
            <a:pPr lvl="1"/>
            <a:r>
              <a:rPr lang="en-US" dirty="0" smtClean="0"/>
              <a:t>Identification </a:t>
            </a:r>
            <a:r>
              <a:rPr lang="en-US" dirty="0"/>
              <a:t>of defects not easily found by dynamic testing.</a:t>
            </a:r>
          </a:p>
          <a:p>
            <a:pPr lvl="1"/>
            <a:r>
              <a:rPr lang="en-US" dirty="0" smtClean="0"/>
              <a:t>Detecting </a:t>
            </a:r>
            <a:r>
              <a:rPr lang="en-US" dirty="0"/>
              <a:t>dependencies and inconsistencies in software models, such as links.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maintainability of code and design.</a:t>
            </a:r>
          </a:p>
          <a:p>
            <a:pPr lvl="1"/>
            <a:r>
              <a:rPr lang="en-US" dirty="0" smtClean="0"/>
              <a:t>Prevention </a:t>
            </a:r>
            <a:r>
              <a:rPr lang="en-US" dirty="0"/>
              <a:t>of defects, if lessons are learned in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Coding standards</a:t>
            </a:r>
          </a:p>
          <a:p>
            <a:r>
              <a:rPr lang="en-US" dirty="0" smtClean="0"/>
              <a:t>Recommended that existing standards should be adopted in order to save a lot of effort</a:t>
            </a:r>
          </a:p>
          <a:p>
            <a:pPr lvl="1"/>
            <a:r>
              <a:rPr lang="en-US" dirty="0" smtClean="0"/>
              <a:t>Set of programming rules , </a:t>
            </a:r>
            <a:r>
              <a:rPr lang="en-US" dirty="0" err="1" smtClean="0"/>
              <a:t>i</a:t>
            </a:r>
            <a:r>
              <a:rPr lang="en-US" dirty="0" smtClean="0"/>
              <a:t> .e. always check boundaries on an array when using it</a:t>
            </a:r>
          </a:p>
          <a:p>
            <a:pPr lvl="1"/>
            <a:r>
              <a:rPr lang="en-US" dirty="0" smtClean="0"/>
              <a:t>Naming conversions , e.g. class name should start with a Capital letter</a:t>
            </a:r>
          </a:p>
          <a:p>
            <a:pPr lvl="1"/>
            <a:r>
              <a:rPr lang="en-US" dirty="0" smtClean="0"/>
              <a:t>Access conversions , e. public/private</a:t>
            </a:r>
          </a:p>
          <a:p>
            <a:pPr lvl="1"/>
            <a:r>
              <a:rPr lang="en-US" dirty="0" smtClean="0"/>
              <a:t>Layout specifications, e.g. indents</a:t>
            </a:r>
          </a:p>
          <a:p>
            <a:pPr lvl="1"/>
            <a:r>
              <a:rPr lang="en-US" dirty="0" smtClean="0"/>
              <a:t>Checking tools supports code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metrics</a:t>
            </a:r>
            <a:endParaRPr lang="en-US" dirty="0"/>
          </a:p>
          <a:p>
            <a:pPr lvl="1"/>
            <a:r>
              <a:rPr lang="en-US" dirty="0" smtClean="0"/>
              <a:t>Comments </a:t>
            </a:r>
            <a:r>
              <a:rPr lang="en-US" dirty="0"/>
              <a:t>frequency</a:t>
            </a:r>
          </a:p>
          <a:p>
            <a:pPr lvl="1"/>
            <a:r>
              <a:rPr lang="en-US" dirty="0" smtClean="0"/>
              <a:t>Depth </a:t>
            </a:r>
            <a:r>
              <a:rPr lang="en-US" dirty="0"/>
              <a:t>of nesting</a:t>
            </a:r>
          </a:p>
          <a:p>
            <a:pPr lvl="1"/>
            <a:r>
              <a:rPr lang="en-US" dirty="0" smtClean="0"/>
              <a:t>Cyclomatic complexity </a:t>
            </a:r>
            <a:r>
              <a:rPr lang="en-US" dirty="0"/>
              <a:t>/complexity </a:t>
            </a:r>
            <a:r>
              <a:rPr lang="en-US" dirty="0" smtClean="0"/>
              <a:t>metrics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7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can be measured in different ways, e.g. based on the number of decisions in the program (the number of binary decisions)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58" y="2961229"/>
            <a:ext cx="7995483" cy="33506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4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Code structure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sequence in which the instructions are executed</a:t>
            </a:r>
          </a:p>
          <a:p>
            <a:r>
              <a:rPr lang="en-US" dirty="0" smtClean="0"/>
              <a:t>Data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follows </a:t>
            </a:r>
            <a:r>
              <a:rPr lang="en-US" dirty="0"/>
              <a:t>the trail of a </a:t>
            </a:r>
            <a:r>
              <a:rPr lang="en-US" dirty="0" smtClean="0"/>
              <a:t>data item </a:t>
            </a:r>
            <a:r>
              <a:rPr lang="en-US" dirty="0"/>
              <a:t>as it is accessed and modified by the code</a:t>
            </a:r>
          </a:p>
          <a:p>
            <a:r>
              <a:rPr lang="en-US" dirty="0" smtClean="0"/>
              <a:t>Data </a:t>
            </a:r>
            <a:r>
              <a:rPr lang="en-US" dirty="0"/>
              <a:t>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organization of the data </a:t>
            </a:r>
            <a:r>
              <a:rPr lang="en-US" dirty="0" smtClean="0"/>
              <a:t>itself, </a:t>
            </a:r>
            <a:r>
              <a:rPr lang="en-US" dirty="0"/>
              <a:t>independent of the program (Array, list, stack, queue, tree, graph,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3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Practical side</a:t>
            </a:r>
          </a:p>
          <a:p>
            <a:pPr lvl="1"/>
            <a:r>
              <a:rPr lang="en-US" dirty="0" smtClean="0"/>
              <a:t>Static analysis tools may produce a large number of warning messages , which need to be well managed to allow the most effective use of the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Testing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7" y="1664739"/>
            <a:ext cx="11520332" cy="43366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7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testing  </a:t>
            </a:r>
            <a:r>
              <a:rPr lang="en-US" dirty="0"/>
              <a:t>-manual examination and automated analysis of the code or documentation without execution of the software under </a:t>
            </a:r>
            <a:r>
              <a:rPr lang="en-US" dirty="0" smtClean="0"/>
              <a:t>test</a:t>
            </a:r>
            <a:endParaRPr lang="en-US" dirty="0"/>
          </a:p>
          <a:p>
            <a:pPr lvl="1"/>
            <a:r>
              <a:rPr lang="en-US" b="1" dirty="0"/>
              <a:t>Reviews -</a:t>
            </a:r>
            <a:r>
              <a:rPr lang="en-US" dirty="0"/>
              <a:t>a way of testing software products (including code) and can be </a:t>
            </a:r>
            <a:r>
              <a:rPr lang="en-US" dirty="0" smtClean="0"/>
              <a:t>performed well </a:t>
            </a:r>
            <a:r>
              <a:rPr lang="en-US" dirty="0"/>
              <a:t>before dynamic test </a:t>
            </a:r>
            <a:r>
              <a:rPr lang="en-US" dirty="0" smtClean="0"/>
              <a:t>execution</a:t>
            </a:r>
            <a:endParaRPr lang="en-US" dirty="0"/>
          </a:p>
          <a:p>
            <a:pPr lvl="1"/>
            <a:r>
              <a:rPr lang="en-US" b="1" dirty="0"/>
              <a:t>Static analysis </a:t>
            </a:r>
            <a:r>
              <a:rPr lang="en-US" dirty="0"/>
              <a:t>tools analyze </a:t>
            </a:r>
            <a:r>
              <a:rPr lang="en-US" dirty="0" smtClean="0"/>
              <a:t>program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Reason to make reviews</a:t>
            </a:r>
            <a:endParaRPr lang="en-US" dirty="0"/>
          </a:p>
          <a:p>
            <a:pPr lvl="1"/>
            <a:r>
              <a:rPr lang="en-US" dirty="0" smtClean="0"/>
              <a:t>Defects detected during </a:t>
            </a:r>
            <a:r>
              <a:rPr lang="en-US" dirty="0"/>
              <a:t>reviews early in the life cycle are cheaper to remove than those detected while running tests.</a:t>
            </a:r>
          </a:p>
          <a:p>
            <a:pPr lvl="1"/>
            <a:r>
              <a:rPr lang="en-US" dirty="0" smtClean="0"/>
              <a:t>Reviews </a:t>
            </a:r>
            <a:r>
              <a:rPr lang="en-US" dirty="0"/>
              <a:t>can find omissions, for example, in requirements, which are unlikely to be found in dynamic testing.</a:t>
            </a:r>
          </a:p>
          <a:p>
            <a:r>
              <a:rPr lang="en-US" b="1" dirty="0"/>
              <a:t>Tools (manual + tool support)</a:t>
            </a:r>
            <a:endParaRPr lang="en-US" dirty="0"/>
          </a:p>
          <a:p>
            <a:pPr lvl="1"/>
            <a:r>
              <a:rPr lang="en-US" dirty="0"/>
              <a:t>The main manual activity is to examine a work product and make comments about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5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 of reviews</a:t>
            </a:r>
          </a:p>
          <a:p>
            <a:r>
              <a:rPr lang="en-US" dirty="0" smtClean="0"/>
              <a:t>Any software work product can be reviewed, e.g.</a:t>
            </a:r>
          </a:p>
          <a:p>
            <a:pPr lvl="1"/>
            <a:r>
              <a:rPr lang="en-US" dirty="0" smtClean="0"/>
              <a:t>requirements specifications</a:t>
            </a:r>
          </a:p>
          <a:p>
            <a:pPr lvl="1"/>
            <a:r>
              <a:rPr lang="en-US" dirty="0" smtClean="0"/>
              <a:t>design specifications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test plans, test specifications, test cases, test scripts</a:t>
            </a:r>
          </a:p>
          <a:p>
            <a:pPr lvl="1"/>
            <a:r>
              <a:rPr lang="en-US" dirty="0" smtClean="0"/>
              <a:t>user guides</a:t>
            </a:r>
          </a:p>
          <a:p>
            <a:pPr lvl="1"/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</a:p>
          <a:p>
            <a:r>
              <a:rPr lang="en-US" dirty="0" smtClean="0"/>
              <a:t>Review process</a:t>
            </a:r>
          </a:p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defect detection and correction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productivity improvements</a:t>
            </a:r>
          </a:p>
          <a:p>
            <a:pPr lvl="1"/>
            <a:r>
              <a:rPr lang="en-US" dirty="0" smtClean="0"/>
              <a:t>reduced development </a:t>
            </a:r>
            <a:r>
              <a:rPr lang="en-US" dirty="0"/>
              <a:t>timescales </a:t>
            </a:r>
          </a:p>
          <a:p>
            <a:pPr lvl="1"/>
            <a:r>
              <a:rPr lang="en-US" dirty="0" smtClean="0"/>
              <a:t>reduced testing </a:t>
            </a:r>
            <a:r>
              <a:rPr lang="en-US" dirty="0"/>
              <a:t>cost and time</a:t>
            </a:r>
          </a:p>
          <a:p>
            <a:pPr lvl="1"/>
            <a:r>
              <a:rPr lang="en-US" dirty="0" smtClean="0"/>
              <a:t>lifetime cost </a:t>
            </a:r>
            <a:r>
              <a:rPr lang="en-US" dirty="0"/>
              <a:t>reductions</a:t>
            </a:r>
          </a:p>
          <a:p>
            <a:pPr lvl="1"/>
            <a:r>
              <a:rPr lang="en-US" dirty="0" smtClean="0"/>
              <a:t>fewer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Typical defects </a:t>
            </a:r>
            <a:endParaRPr lang="en-US" dirty="0"/>
          </a:p>
          <a:p>
            <a:pPr lvl="1"/>
            <a:r>
              <a:rPr lang="en-US" dirty="0" smtClean="0"/>
              <a:t>deviations </a:t>
            </a:r>
            <a:r>
              <a:rPr lang="en-US" dirty="0"/>
              <a:t>from standards</a:t>
            </a:r>
          </a:p>
          <a:p>
            <a:pPr lvl="1"/>
            <a:r>
              <a:rPr lang="en-US" dirty="0" smtClean="0"/>
              <a:t>requirement defects</a:t>
            </a:r>
            <a:endParaRPr lang="en-US" dirty="0"/>
          </a:p>
          <a:p>
            <a:pPr lvl="1"/>
            <a:r>
              <a:rPr lang="en-US" dirty="0" smtClean="0"/>
              <a:t>design defects</a:t>
            </a:r>
            <a:endParaRPr lang="en-US" dirty="0"/>
          </a:p>
          <a:p>
            <a:pPr lvl="1"/>
            <a:r>
              <a:rPr lang="en-US" dirty="0" smtClean="0"/>
              <a:t>insufficient </a:t>
            </a:r>
            <a:r>
              <a:rPr lang="en-US" dirty="0"/>
              <a:t>maintainability</a:t>
            </a:r>
          </a:p>
          <a:p>
            <a:pPr lvl="1"/>
            <a:r>
              <a:rPr lang="en-US" dirty="0" smtClean="0"/>
              <a:t>incorrect </a:t>
            </a:r>
            <a:r>
              <a:rPr lang="en-US" dirty="0"/>
              <a:t>interface specifications</a:t>
            </a:r>
          </a:p>
          <a:p>
            <a:pPr lvl="1"/>
            <a:r>
              <a:rPr lang="en-US" dirty="0" smtClean="0"/>
              <a:t>inconsistencies</a:t>
            </a:r>
            <a:r>
              <a:rPr lang="en-US" dirty="0"/>
              <a:t>, ambiguities, contradictions, omissions, inaccuracies, and </a:t>
            </a:r>
            <a:r>
              <a:rPr lang="en-US" dirty="0" smtClean="0"/>
              <a:t> redundancies in requirements</a:t>
            </a:r>
            <a:endParaRPr lang="en-US" dirty="0"/>
          </a:p>
          <a:p>
            <a:r>
              <a:rPr lang="en-US" dirty="0"/>
              <a:t>These defects are easier to find in reviews than in dynamic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3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of </a:t>
            </a:r>
            <a:r>
              <a:rPr lang="en-US" dirty="0"/>
              <a:t>a formal review</a:t>
            </a:r>
          </a:p>
          <a:p>
            <a:r>
              <a:rPr lang="en-US" dirty="0" smtClean="0"/>
              <a:t>Roles and </a:t>
            </a:r>
            <a:r>
              <a:rPr lang="en-US" dirty="0"/>
              <a:t>responsibilities</a:t>
            </a:r>
          </a:p>
          <a:p>
            <a:r>
              <a:rPr lang="en-US" dirty="0" smtClean="0"/>
              <a:t>Types of </a:t>
            </a:r>
            <a:r>
              <a:rPr lang="en-US" dirty="0"/>
              <a:t>reviews</a:t>
            </a:r>
          </a:p>
          <a:p>
            <a:r>
              <a:rPr lang="en-US" dirty="0" smtClean="0"/>
              <a:t>Review techniques</a:t>
            </a:r>
            <a:endParaRPr lang="en-US" dirty="0"/>
          </a:p>
          <a:p>
            <a:r>
              <a:rPr lang="en-US" dirty="0" smtClean="0"/>
              <a:t>Success </a:t>
            </a:r>
            <a:r>
              <a:rPr lang="en-US" dirty="0"/>
              <a:t>factors for reviews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</a:t>
            </a:r>
            <a:r>
              <a:rPr lang="en-US" dirty="0"/>
              <a:t>of reviews vary </a:t>
            </a:r>
            <a:r>
              <a:rPr lang="en-US" dirty="0" smtClean="0"/>
              <a:t>from: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    very </a:t>
            </a:r>
            <a:r>
              <a:rPr lang="en-US" sz="1800" dirty="0"/>
              <a:t>informal(e.g. no written instructions for reviewers) to very formal (i.e. well structured and regulated)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466809"/>
            <a:ext cx="9821646" cy="2381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2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Process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formality </a:t>
            </a:r>
            <a:r>
              <a:rPr lang="en-US" dirty="0"/>
              <a:t>of a review process is related to factors like</a:t>
            </a:r>
          </a:p>
          <a:p>
            <a:pPr lvl="1"/>
            <a:r>
              <a:rPr lang="en-US" dirty="0" smtClean="0"/>
              <a:t>Risk</a:t>
            </a:r>
            <a:endParaRPr lang="en-US" dirty="0"/>
          </a:p>
          <a:p>
            <a:pPr lvl="1"/>
            <a:r>
              <a:rPr lang="en-US" dirty="0" smtClean="0"/>
              <a:t>Size </a:t>
            </a:r>
            <a:r>
              <a:rPr lang="en-US" dirty="0"/>
              <a:t>of the project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maturity of the development process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legal or regulatory 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need for an audit trail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9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 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a review is carried out depends </a:t>
            </a:r>
            <a:r>
              <a:rPr lang="en-US" dirty="0" smtClean="0"/>
              <a:t>on the </a:t>
            </a:r>
            <a:r>
              <a:rPr lang="en-US" dirty="0"/>
              <a:t>agreed objective of </a:t>
            </a:r>
            <a:r>
              <a:rPr lang="en-US" dirty="0" smtClean="0"/>
              <a:t>the review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and omissions</a:t>
            </a:r>
          </a:p>
          <a:p>
            <a:pPr lvl="1"/>
            <a:r>
              <a:rPr lang="en-US" dirty="0" smtClean="0"/>
              <a:t>gain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discussion </a:t>
            </a:r>
            <a:r>
              <a:rPr lang="en-US" dirty="0"/>
              <a:t>and decision by consensus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6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a 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</a:t>
            </a:r>
            <a:r>
              <a:rPr lang="en-US" dirty="0"/>
              <a:t>review </a:t>
            </a:r>
            <a:r>
              <a:rPr lang="en-US" dirty="0" smtClean="0"/>
              <a:t>– kick off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</a:t>
            </a:r>
            <a:r>
              <a:rPr lang="en-US" dirty="0"/>
              <a:t>review </a:t>
            </a:r>
            <a:r>
              <a:rPr lang="en-US" dirty="0" smtClean="0"/>
              <a:t>– individual </a:t>
            </a:r>
            <a:r>
              <a:rPr lang="en-US" dirty="0"/>
              <a:t>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communication and </a:t>
            </a:r>
            <a:r>
              <a:rPr lang="en-US" dirty="0"/>
              <a:t>analysis – </a:t>
            </a:r>
            <a:r>
              <a:rPr lang="en-US" dirty="0" smtClean="0"/>
              <a:t>review </a:t>
            </a:r>
            <a:r>
              <a:rPr lang="en-US" dirty="0"/>
              <a:t>meeting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Fixing and reporting </a:t>
            </a:r>
            <a:r>
              <a:rPr lang="en-US" dirty="0"/>
              <a:t>– </a:t>
            </a:r>
            <a:r>
              <a:rPr lang="en-US" dirty="0" smtClean="0"/>
              <a:t>Rework and </a:t>
            </a:r>
            <a:r>
              <a:rPr lang="en-US" dirty="0"/>
              <a:t>follow-up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the personnel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Allocate </a:t>
            </a:r>
            <a:r>
              <a:rPr lang="en-US" dirty="0"/>
              <a:t>roles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Define </a:t>
            </a:r>
            <a:r>
              <a:rPr lang="en-US" dirty="0"/>
              <a:t>the entry and exit criteria for more </a:t>
            </a:r>
            <a:r>
              <a:rPr lang="en-US" dirty="0" smtClean="0"/>
              <a:t>formal review </a:t>
            </a:r>
            <a:r>
              <a:rPr lang="en-US" dirty="0"/>
              <a:t>types (e.g. inspection)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which parts of documents to look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6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Initiate </a:t>
            </a:r>
            <a:r>
              <a:rPr lang="en-US" dirty="0" smtClean="0"/>
              <a:t>review - kick </a:t>
            </a:r>
            <a:r>
              <a:rPr lang="en-US" dirty="0"/>
              <a:t>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Distributing </a:t>
            </a:r>
            <a:r>
              <a:rPr lang="en-US" dirty="0"/>
              <a:t>documents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objectives of the review and </a:t>
            </a:r>
            <a:r>
              <a:rPr lang="en-US" dirty="0" smtClean="0"/>
              <a:t>the review </a:t>
            </a:r>
            <a:r>
              <a:rPr lang="en-US" dirty="0"/>
              <a:t>process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documents to the participants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Checking </a:t>
            </a:r>
            <a:r>
              <a:rPr lang="en-US" dirty="0"/>
              <a:t>and discuss entry/exit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Individual review/preparation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done </a:t>
            </a:r>
            <a:r>
              <a:rPr lang="en-US" dirty="0" smtClean="0"/>
              <a:t>by each </a:t>
            </a:r>
            <a:r>
              <a:rPr lang="en-US" dirty="0"/>
              <a:t>of the participants on their own before </a:t>
            </a:r>
            <a:r>
              <a:rPr lang="en-US" dirty="0" smtClean="0"/>
              <a:t>the review </a:t>
            </a:r>
            <a:r>
              <a:rPr lang="en-US" dirty="0"/>
              <a:t>meeting , noting potential defects , questions </a:t>
            </a:r>
            <a:r>
              <a:rPr lang="en-US" dirty="0" smtClean="0"/>
              <a:t>and comments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participants proposes </a:t>
            </a:r>
            <a:r>
              <a:rPr lang="en-US" dirty="0"/>
              <a:t>the severity of the </a:t>
            </a:r>
            <a:r>
              <a:rPr lang="en-US" dirty="0" smtClean="0"/>
              <a:t>defects </a:t>
            </a:r>
          </a:p>
          <a:p>
            <a:r>
              <a:rPr lang="en-US" dirty="0" smtClean="0"/>
              <a:t>Severity </a:t>
            </a:r>
            <a:r>
              <a:rPr lang="en-US" dirty="0"/>
              <a:t>classes: critical, major or minor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0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504"/>
            <a:ext cx="10515600" cy="4351338"/>
          </a:xfrm>
        </p:spPr>
        <p:txBody>
          <a:bodyPr/>
          <a:lstStyle/>
          <a:p>
            <a:r>
              <a:rPr lang="en-US" dirty="0"/>
              <a:t>Know the </a:t>
            </a:r>
            <a:r>
              <a:rPr lang="en-US" dirty="0" smtClean="0"/>
              <a:t>difference between </a:t>
            </a:r>
            <a:r>
              <a:rPr lang="en-US" dirty="0"/>
              <a:t>static and dynamic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1933187" y="2205135"/>
            <a:ext cx="18427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Static</a:t>
            </a:r>
            <a:r>
              <a:rPr sz="2500" spc="-4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186228" y="3431848"/>
            <a:ext cx="3336689" cy="32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513803" y="2703122"/>
            <a:ext cx="3327605" cy="1779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8035875" y="2157376"/>
            <a:ext cx="22834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Dynamic</a:t>
            </a:r>
            <a:r>
              <a:rPr sz="2500" spc="-3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560717" y="4256288"/>
            <a:ext cx="5348377" cy="156068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Examination of </a:t>
            </a: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code without </a:t>
            </a: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executing it</a:t>
            </a:r>
          </a:p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Can be applied to </a:t>
            </a: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other work </a:t>
            </a: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products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443216" y="4761592"/>
            <a:ext cx="3465576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500" spc="-5" dirty="0" smtClean="0">
                <a:latin typeface="Candara" panose="020E0502030303020204" pitchFamily="34" charset="0"/>
                <a:cs typeface="Arial"/>
              </a:rPr>
              <a:t>Requires source code to be executed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Issue </a:t>
            </a:r>
            <a:r>
              <a:rPr lang="en-US" dirty="0" smtClean="0"/>
              <a:t>communication and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Review meeting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and discussion, with documented results or minutes </a:t>
            </a:r>
          </a:p>
          <a:p>
            <a:r>
              <a:rPr lang="en-US" dirty="0" smtClean="0"/>
              <a:t>The </a:t>
            </a:r>
            <a:r>
              <a:rPr lang="en-US" dirty="0"/>
              <a:t>meeting participants may simply note defects, make recommendations for handling the defects, or make decisions about the defects. </a:t>
            </a:r>
          </a:p>
          <a:p>
            <a:r>
              <a:rPr lang="en-US" dirty="0" smtClean="0"/>
              <a:t>Decisions based </a:t>
            </a:r>
            <a:r>
              <a:rPr lang="en-US" dirty="0"/>
              <a:t>on the exit criteria</a:t>
            </a:r>
          </a:p>
          <a:p>
            <a:r>
              <a:rPr lang="en-US" dirty="0" smtClean="0"/>
              <a:t>Examining</a:t>
            </a:r>
            <a:r>
              <a:rPr lang="en-US" dirty="0"/>
              <a:t>, </a:t>
            </a:r>
            <a:r>
              <a:rPr lang="en-US" dirty="0" smtClean="0"/>
              <a:t>evaluation and </a:t>
            </a:r>
            <a:r>
              <a:rPr lang="en-US" dirty="0"/>
              <a:t>recording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25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Fixing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Rework and follow-up </a:t>
            </a:r>
            <a:endParaRPr lang="en-US" dirty="0"/>
          </a:p>
          <a:p>
            <a:r>
              <a:rPr lang="en-US" dirty="0" smtClean="0"/>
              <a:t>fixing </a:t>
            </a:r>
            <a:r>
              <a:rPr lang="en-US" dirty="0"/>
              <a:t>defects found, typically done by the author.</a:t>
            </a:r>
          </a:p>
          <a:p>
            <a:r>
              <a:rPr lang="en-US" dirty="0" smtClean="0"/>
              <a:t>Check that </a:t>
            </a:r>
            <a:r>
              <a:rPr lang="en-US" dirty="0"/>
              <a:t>defects have been addressed</a:t>
            </a:r>
          </a:p>
          <a:p>
            <a:r>
              <a:rPr lang="en-US" dirty="0" smtClean="0"/>
              <a:t>gather </a:t>
            </a:r>
            <a:r>
              <a:rPr lang="en-US" dirty="0"/>
              <a:t>metrics, e.g.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 per page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spent checking per page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review effort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One person may take one or </a:t>
            </a:r>
            <a:r>
              <a:rPr lang="en-US" i="1" dirty="0"/>
              <a:t>more roles</a:t>
            </a:r>
            <a:r>
              <a:rPr lang="en-US" i="1" dirty="0" smtClean="0"/>
              <a:t>!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author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Management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review leader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facilitator or moderator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reviewers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scribe (or recorder)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00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writer or person with chief responsibility for </a:t>
            </a:r>
            <a:r>
              <a:rPr lang="en-US" dirty="0" smtClean="0"/>
              <a:t>the documents </a:t>
            </a:r>
            <a:r>
              <a:rPr lang="en-US" dirty="0"/>
              <a:t>to be reviewed and the rework to </a:t>
            </a:r>
            <a:r>
              <a:rPr lang="en-US" dirty="0" smtClean="0"/>
              <a:t>be done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46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on the execution of reviews</a:t>
            </a:r>
          </a:p>
          <a:p>
            <a:r>
              <a:rPr lang="en-US" dirty="0" smtClean="0"/>
              <a:t>Assigning </a:t>
            </a:r>
            <a:r>
              <a:rPr lang="en-US" dirty="0"/>
              <a:t>resources : staff, budget and time</a:t>
            </a:r>
          </a:p>
          <a:p>
            <a:r>
              <a:rPr lang="en-US" dirty="0" smtClean="0"/>
              <a:t>Determines </a:t>
            </a:r>
            <a:r>
              <a:rPr lang="en-US" dirty="0"/>
              <a:t>if the review objectives have been 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46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the overall responsibilities for the review</a:t>
            </a:r>
          </a:p>
          <a:p>
            <a:r>
              <a:rPr lang="en-US" dirty="0" smtClean="0"/>
              <a:t>Deciding </a:t>
            </a:r>
            <a:r>
              <a:rPr lang="en-US" dirty="0"/>
              <a:t>who will be involved</a:t>
            </a:r>
          </a:p>
          <a:p>
            <a:r>
              <a:rPr lang="en-US" dirty="0" smtClean="0"/>
              <a:t>Works </a:t>
            </a:r>
            <a:r>
              <a:rPr lang="en-US" dirty="0"/>
              <a:t>closely with both the management and </a:t>
            </a:r>
            <a:r>
              <a:rPr lang="en-US" dirty="0" smtClean="0"/>
              <a:t>the facilitator </a:t>
            </a:r>
            <a:r>
              <a:rPr lang="en-US" dirty="0"/>
              <a:t>(moderator).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0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facilitator or moderator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leads </a:t>
            </a:r>
            <a:r>
              <a:rPr lang="en-US" dirty="0"/>
              <a:t>the review of the document(s)</a:t>
            </a:r>
          </a:p>
          <a:p>
            <a:r>
              <a:rPr lang="en-US" dirty="0" smtClean="0"/>
              <a:t>planning </a:t>
            </a:r>
            <a:r>
              <a:rPr lang="en-US" dirty="0"/>
              <a:t>the review</a:t>
            </a:r>
          </a:p>
          <a:p>
            <a:r>
              <a:rPr lang="en-US" dirty="0" smtClean="0"/>
              <a:t>running </a:t>
            </a:r>
            <a:r>
              <a:rPr lang="en-US" dirty="0"/>
              <a:t>the meetings</a:t>
            </a:r>
          </a:p>
          <a:p>
            <a:r>
              <a:rPr lang="en-US" dirty="0" smtClean="0"/>
              <a:t>and </a:t>
            </a:r>
            <a:r>
              <a:rPr lang="en-US" dirty="0"/>
              <a:t>follow up after the meeting</a:t>
            </a:r>
          </a:p>
          <a:p>
            <a:r>
              <a:rPr lang="en-US" dirty="0" smtClean="0"/>
              <a:t>If </a:t>
            </a:r>
            <a:r>
              <a:rPr lang="en-US" dirty="0"/>
              <a:t>necessary, the facilitator or moderator may </a:t>
            </a:r>
            <a:r>
              <a:rPr lang="en-US" dirty="0" smtClean="0"/>
              <a:t>mediate between </a:t>
            </a:r>
            <a:r>
              <a:rPr lang="en-US" dirty="0"/>
              <a:t>the various points of view and is often </a:t>
            </a:r>
            <a:r>
              <a:rPr lang="en-US" dirty="0" smtClean="0"/>
              <a:t>the person </a:t>
            </a:r>
            <a:r>
              <a:rPr lang="en-US" dirty="0"/>
              <a:t>upon whom the success of the review rests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3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</a:t>
            </a:r>
            <a:r>
              <a:rPr lang="en-US" dirty="0"/>
              <a:t>with specific technical or business background</a:t>
            </a:r>
          </a:p>
          <a:p>
            <a:r>
              <a:rPr lang="en-US" dirty="0" smtClean="0"/>
              <a:t>Identify </a:t>
            </a:r>
            <a:r>
              <a:rPr lang="en-US" dirty="0"/>
              <a:t>and describe the findings in the product under </a:t>
            </a:r>
            <a:r>
              <a:rPr lang="en-US" dirty="0" smtClean="0"/>
              <a:t>review</a:t>
            </a:r>
          </a:p>
          <a:p>
            <a:endParaRPr lang="en-US" dirty="0"/>
          </a:p>
          <a:p>
            <a:r>
              <a:rPr lang="en-US" dirty="0"/>
              <a:t>Note: reviewers should be chosen to represent different </a:t>
            </a:r>
            <a:r>
              <a:rPr lang="en-US" dirty="0" smtClean="0"/>
              <a:t> perspectives and roles in </a:t>
            </a:r>
            <a:r>
              <a:rPr lang="en-US" dirty="0"/>
              <a:t>the review process</a:t>
            </a:r>
          </a:p>
          <a:p>
            <a:r>
              <a:rPr lang="en-US" dirty="0"/>
              <a:t>Note: reviewers should take part in the review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85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Scribe (or recorder)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all the issues , problems and open </a:t>
            </a:r>
            <a:r>
              <a:rPr lang="en-US" dirty="0" smtClean="0"/>
              <a:t>points that </a:t>
            </a:r>
            <a:r>
              <a:rPr lang="en-US" dirty="0"/>
              <a:t>were identified during the meeting.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93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Informal 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Walkthrough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Technical </a:t>
            </a:r>
            <a:r>
              <a:rPr lang="en-US" b="1" dirty="0"/>
              <a:t>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Inspections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25" y="3771389"/>
            <a:ext cx="9821646" cy="2381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and dynamic </a:t>
            </a:r>
            <a:r>
              <a:rPr lang="en-US" dirty="0" smtClean="0"/>
              <a:t>testing have </a:t>
            </a:r>
            <a:r>
              <a:rPr lang="en-US" dirty="0"/>
              <a:t>the same objective: identifying defects. </a:t>
            </a:r>
          </a:p>
          <a:p>
            <a:r>
              <a:rPr lang="en-US" dirty="0" smtClean="0"/>
              <a:t>They </a:t>
            </a:r>
            <a:r>
              <a:rPr lang="en-US" dirty="0"/>
              <a:t>are complementary. </a:t>
            </a:r>
          </a:p>
          <a:p>
            <a:r>
              <a:rPr lang="en-US" dirty="0" smtClean="0"/>
              <a:t>Compared </a:t>
            </a:r>
            <a:r>
              <a:rPr lang="en-US" dirty="0"/>
              <a:t>to dynamic </a:t>
            </a:r>
            <a:r>
              <a:rPr lang="en-US" dirty="0" smtClean="0"/>
              <a:t>testing,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techniques find causes of failures (defects) rather than the failures themselves.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0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 smtClean="0"/>
              <a:t>Inexpensive way </a:t>
            </a:r>
            <a:r>
              <a:rPr lang="en-US" dirty="0"/>
              <a:t>to get some benefit</a:t>
            </a:r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Pair reviews; e.g. pair programming or a technical lead reviewing designs and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Note: No formal process</a:t>
            </a:r>
          </a:p>
          <a:p>
            <a:r>
              <a:rPr lang="en-US" dirty="0"/>
              <a:t>Note: Optionally may be documented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1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learning</a:t>
            </a:r>
            <a:endParaRPr lang="en-US" dirty="0"/>
          </a:p>
          <a:p>
            <a:pPr lvl="1"/>
            <a:r>
              <a:rPr lang="en-US" dirty="0" smtClean="0"/>
              <a:t>gaining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defect finding</a:t>
            </a:r>
            <a:endParaRPr lang="en-US" dirty="0"/>
          </a:p>
          <a:p>
            <a:pPr lvl="1"/>
            <a:r>
              <a:rPr lang="en-US" dirty="0" smtClean="0"/>
              <a:t>feedback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 smtClean="0"/>
              <a:t>meeting </a:t>
            </a:r>
            <a:r>
              <a:rPr lang="en-US" dirty="0"/>
              <a:t>led by author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vary in practice from quite informal to very formal</a:t>
            </a:r>
          </a:p>
          <a:p>
            <a:pPr lvl="1"/>
            <a:r>
              <a:rPr lang="en-US" dirty="0" smtClean="0"/>
              <a:t>stakeholders may </a:t>
            </a:r>
            <a:r>
              <a:rPr lang="en-US" dirty="0"/>
              <a:t>participate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19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discuss</a:t>
            </a:r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decisions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/>
              <a:t>alternatives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solve technical </a:t>
            </a:r>
            <a:r>
              <a:rPr lang="en-US" dirty="0"/>
              <a:t>problems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conformance to specifications and standards</a:t>
            </a:r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May vary from very formal to informal peer review without management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4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</a:t>
            </a:r>
            <a:r>
              <a:rPr lang="en-US" dirty="0"/>
              <a:t>led by trained facilitator or moderator </a:t>
            </a:r>
          </a:p>
          <a:p>
            <a:r>
              <a:rPr lang="en-US" dirty="0" smtClean="0"/>
              <a:t>documented</a:t>
            </a:r>
            <a:r>
              <a:rPr lang="en-US" dirty="0"/>
              <a:t>, defined defect-detection process; includes peers and technical experts</a:t>
            </a:r>
          </a:p>
          <a:p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r>
              <a:rPr lang="en-US" dirty="0" smtClean="0"/>
              <a:t>optionally </a:t>
            </a:r>
            <a:r>
              <a:rPr lang="en-US" dirty="0"/>
              <a:t>the use of checklists, review report, list of </a:t>
            </a:r>
            <a:r>
              <a:rPr lang="en-US" dirty="0" err="1"/>
              <a:t>findingsand</a:t>
            </a:r>
            <a:r>
              <a:rPr lang="en-US" dirty="0"/>
              <a:t> management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7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/>
              <a:t>Find </a:t>
            </a:r>
            <a:r>
              <a:rPr lang="en-US" dirty="0" smtClean="0"/>
              <a:t>defects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Form </a:t>
            </a:r>
            <a:endParaRPr lang="en-US" dirty="0"/>
          </a:p>
          <a:p>
            <a:pPr lvl="1"/>
            <a:r>
              <a:rPr lang="en-US" dirty="0" smtClean="0"/>
              <a:t>Usually </a:t>
            </a:r>
            <a:r>
              <a:rPr lang="en-US" dirty="0"/>
              <a:t>peer examination led by trained facilitator or moderator (not the author)</a:t>
            </a:r>
          </a:p>
          <a:p>
            <a:pPr lvl="1"/>
            <a:r>
              <a:rPr lang="en-US" dirty="0" smtClean="0"/>
              <a:t>Formal </a:t>
            </a:r>
            <a:r>
              <a:rPr lang="en-US" dirty="0"/>
              <a:t>process based on </a:t>
            </a:r>
            <a:r>
              <a:rPr lang="en-US" dirty="0" smtClean="0"/>
              <a:t>rules and checklists with </a:t>
            </a:r>
            <a:r>
              <a:rPr lang="en-US" dirty="0"/>
              <a:t>entry and exit criteria</a:t>
            </a:r>
          </a:p>
          <a:p>
            <a:pPr lvl="1"/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roles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metrics </a:t>
            </a:r>
          </a:p>
          <a:p>
            <a:pPr lvl="1"/>
            <a:r>
              <a:rPr lang="en-US" dirty="0" smtClean="0"/>
              <a:t>inspection </a:t>
            </a:r>
            <a:r>
              <a:rPr lang="en-US" dirty="0"/>
              <a:t>report</a:t>
            </a:r>
            <a:r>
              <a:rPr lang="en-US" dirty="0" smtClean="0"/>
              <a:t>, list </a:t>
            </a:r>
            <a:r>
              <a:rPr lang="en-US" dirty="0"/>
              <a:t>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78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/>
              <a:t>hoc reviewing</a:t>
            </a:r>
          </a:p>
          <a:p>
            <a:r>
              <a:rPr lang="en-US" dirty="0" smtClean="0"/>
              <a:t>Checklist-based reviewing</a:t>
            </a:r>
            <a:endParaRPr lang="en-US" dirty="0"/>
          </a:p>
          <a:p>
            <a:r>
              <a:rPr lang="en-US" dirty="0" smtClean="0"/>
              <a:t>Scenario-based reviewing and </a:t>
            </a:r>
            <a:r>
              <a:rPr lang="en-US" dirty="0"/>
              <a:t>dry runs</a:t>
            </a:r>
          </a:p>
          <a:p>
            <a:r>
              <a:rPr lang="en-US" dirty="0" smtClean="0"/>
              <a:t>Role-based reviewing</a:t>
            </a:r>
            <a:endParaRPr lang="en-US" dirty="0"/>
          </a:p>
          <a:p>
            <a:r>
              <a:rPr lang="en-US" dirty="0" smtClean="0"/>
              <a:t>Perspective-based reviewing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28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Organizational success </a:t>
            </a:r>
            <a:r>
              <a:rPr lang="en-US" dirty="0"/>
              <a:t>factors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 clear objective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review type and technique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material need to be </a:t>
            </a:r>
            <a:r>
              <a:rPr lang="en-US" dirty="0" err="1"/>
              <a:t>keept</a:t>
            </a:r>
            <a:r>
              <a:rPr lang="en-US" dirty="0"/>
              <a:t> up to date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review</a:t>
            </a:r>
          </a:p>
          <a:p>
            <a:pPr lvl="1"/>
            <a:r>
              <a:rPr lang="en-US" dirty="0" smtClean="0"/>
              <a:t>Enough </a:t>
            </a:r>
            <a:r>
              <a:rPr lang="en-US" dirty="0"/>
              <a:t>time!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/>
              <a:t>support is 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8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related </a:t>
            </a:r>
            <a:r>
              <a:rPr lang="en-US" dirty="0"/>
              <a:t>success factors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reviewers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testers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reviewers does their review work well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the review and pick things that really count</a:t>
            </a:r>
          </a:p>
          <a:p>
            <a:pPr lvl="1"/>
            <a:r>
              <a:rPr lang="en-US" dirty="0" smtClean="0"/>
              <a:t>Defects </a:t>
            </a:r>
            <a:r>
              <a:rPr lang="en-US" dirty="0"/>
              <a:t>found should be welcomed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meeting are well managed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94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related </a:t>
            </a:r>
            <a:r>
              <a:rPr lang="en-US" dirty="0"/>
              <a:t>success factors , continues</a:t>
            </a:r>
          </a:p>
          <a:p>
            <a:pPr lvl="1"/>
            <a:r>
              <a:rPr lang="en-US" dirty="0" smtClean="0"/>
              <a:t>Trust </a:t>
            </a:r>
            <a:r>
              <a:rPr lang="en-US" dirty="0"/>
              <a:t>is critical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you communication is important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rules, but keep it simple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participants</a:t>
            </a:r>
          </a:p>
          <a:p>
            <a:pPr lvl="1"/>
            <a:r>
              <a:rPr lang="en-US" dirty="0" smtClean="0"/>
              <a:t>Continuously </a:t>
            </a:r>
            <a:r>
              <a:rPr lang="en-US" dirty="0"/>
              <a:t>improve process and tools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0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Defects </a:t>
            </a:r>
            <a:r>
              <a:rPr lang="en-US" dirty="0"/>
              <a:t>found are welcome and </a:t>
            </a:r>
            <a:r>
              <a:rPr lang="en-US" dirty="0" smtClean="0"/>
              <a:t>expressed objectively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/>
              <a:t>suitable review techniques for the type </a:t>
            </a:r>
            <a:r>
              <a:rPr lang="en-US" dirty="0" smtClean="0"/>
              <a:t>and level </a:t>
            </a:r>
            <a:r>
              <a:rPr lang="en-US" dirty="0"/>
              <a:t>of software products.</a:t>
            </a:r>
          </a:p>
          <a:p>
            <a:r>
              <a:rPr lang="en-US" dirty="0" smtClean="0"/>
              <a:t>Use </a:t>
            </a:r>
            <a:r>
              <a:rPr lang="en-US" dirty="0"/>
              <a:t>checklists or roles if appropriate to </a:t>
            </a:r>
            <a:r>
              <a:rPr lang="en-US" dirty="0" smtClean="0"/>
              <a:t>increase effectiveness </a:t>
            </a:r>
            <a:r>
              <a:rPr lang="en-US" dirty="0"/>
              <a:t>of defect identification.</a:t>
            </a:r>
          </a:p>
          <a:p>
            <a:r>
              <a:rPr lang="en-US" dirty="0" smtClean="0"/>
              <a:t>Management </a:t>
            </a:r>
            <a:r>
              <a:rPr lang="en-US" dirty="0"/>
              <a:t>supports a good review process (e.g</a:t>
            </a:r>
            <a:r>
              <a:rPr lang="en-US" dirty="0" smtClean="0"/>
              <a:t>. by </a:t>
            </a:r>
            <a:r>
              <a:rPr lang="en-US" dirty="0"/>
              <a:t>incorporating adequate time for </a:t>
            </a:r>
            <a:r>
              <a:rPr lang="en-US" dirty="0" smtClean="0"/>
              <a:t>review activities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3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testing </a:t>
            </a:r>
            <a:r>
              <a:rPr lang="en-US" dirty="0"/>
              <a:t>-requires </a:t>
            </a:r>
            <a:r>
              <a:rPr lang="en-US" dirty="0" smtClean="0"/>
              <a:t>the execution </a:t>
            </a:r>
            <a:r>
              <a:rPr lang="en-US" dirty="0"/>
              <a:t>of software under test.</a:t>
            </a:r>
          </a:p>
          <a:p>
            <a:r>
              <a:rPr lang="en-US" b="1" dirty="0"/>
              <a:t>Static testing  </a:t>
            </a:r>
            <a:r>
              <a:rPr lang="en-US" dirty="0"/>
              <a:t>-</a:t>
            </a:r>
            <a:r>
              <a:rPr lang="en-US" dirty="0" smtClean="0"/>
              <a:t>manual examination and </a:t>
            </a:r>
            <a:r>
              <a:rPr lang="en-US" dirty="0"/>
              <a:t>automated analysis of the code or documentation without execution of the software under test.</a:t>
            </a:r>
          </a:p>
          <a:p>
            <a:pPr lvl="1"/>
            <a:r>
              <a:rPr lang="en-US" b="1" dirty="0"/>
              <a:t>Reviews -</a:t>
            </a:r>
            <a:r>
              <a:rPr lang="en-US" dirty="0"/>
              <a:t>a way of testing software products (including code) and can be </a:t>
            </a:r>
            <a:r>
              <a:rPr lang="en-US" dirty="0" smtClean="0"/>
              <a:t>performed well </a:t>
            </a:r>
            <a:r>
              <a:rPr lang="en-US" dirty="0"/>
              <a:t>before dynamic test execution. </a:t>
            </a:r>
          </a:p>
          <a:p>
            <a:pPr lvl="1"/>
            <a:r>
              <a:rPr lang="en-US" b="1" dirty="0"/>
              <a:t>Static analysis </a:t>
            </a:r>
            <a:r>
              <a:rPr lang="en-US" dirty="0"/>
              <a:t>tools analyze program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0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training </a:t>
            </a:r>
            <a:r>
              <a:rPr lang="en-US" dirty="0"/>
              <a:t>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is given in review techniques, </a:t>
            </a:r>
            <a:r>
              <a:rPr lang="en-US" dirty="0" smtClean="0"/>
              <a:t>especially the </a:t>
            </a:r>
            <a:r>
              <a:rPr lang="en-US" dirty="0"/>
              <a:t>more formal techniques, such as inspection.</a:t>
            </a:r>
          </a:p>
          <a:p>
            <a:r>
              <a:rPr lang="en-US" dirty="0" smtClean="0"/>
              <a:t>There </a:t>
            </a:r>
            <a:r>
              <a:rPr lang="en-US" dirty="0"/>
              <a:t>is an emphasis on learning and </a:t>
            </a:r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0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40" y="1824365"/>
            <a:ext cx="8220192" cy="43525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4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 of static analysis</a:t>
            </a:r>
            <a:endParaRPr lang="en-US" dirty="0"/>
          </a:p>
          <a:p>
            <a:r>
              <a:rPr lang="en-US" dirty="0"/>
              <a:t>Find defects in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source code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models </a:t>
            </a:r>
          </a:p>
          <a:p>
            <a:r>
              <a:rPr lang="en-US" b="1" i="1" dirty="0"/>
              <a:t>Note</a:t>
            </a:r>
            <a:r>
              <a:rPr lang="en-US" i="1" dirty="0"/>
              <a:t>! Static analysis finds defects rather than failures</a:t>
            </a:r>
            <a:endParaRPr lang="en-US" dirty="0"/>
          </a:p>
          <a:p>
            <a:r>
              <a:rPr lang="en-US" dirty="0"/>
              <a:t>Static analysis is performed without actually executing the </a:t>
            </a:r>
            <a:r>
              <a:rPr lang="en-US" dirty="0" smtClean="0"/>
              <a:t>software being </a:t>
            </a:r>
            <a:r>
              <a:rPr lang="en-US" dirty="0"/>
              <a:t>examined by the tool.</a:t>
            </a:r>
          </a:p>
          <a:p>
            <a:r>
              <a:rPr lang="en-US" dirty="0"/>
              <a:t>Static analysis tools analyze program code, as well as generated output such as HTML and XML.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8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Typical defects </a:t>
            </a:r>
            <a:r>
              <a:rPr lang="en-US" dirty="0"/>
              <a:t>discovered by static analysis tools include:</a:t>
            </a:r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variable with an undefined value</a:t>
            </a:r>
          </a:p>
          <a:p>
            <a:pPr lvl="1"/>
            <a:r>
              <a:rPr lang="en-US" dirty="0" smtClean="0"/>
              <a:t>inconsistent interface between </a:t>
            </a:r>
            <a:r>
              <a:rPr lang="en-US" dirty="0"/>
              <a:t>modules and components</a:t>
            </a:r>
          </a:p>
          <a:p>
            <a:pPr lvl="1"/>
            <a:r>
              <a:rPr lang="en-US" dirty="0" smtClean="0"/>
              <a:t>variables that </a:t>
            </a:r>
            <a:r>
              <a:rPr lang="en-US" dirty="0"/>
              <a:t>are never used</a:t>
            </a:r>
          </a:p>
          <a:p>
            <a:pPr lvl="1"/>
            <a:r>
              <a:rPr lang="en-US" dirty="0" smtClean="0"/>
              <a:t>unreachable(dead</a:t>
            </a:r>
            <a:r>
              <a:rPr lang="en-US" dirty="0"/>
              <a:t>) code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standards violations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vulnerabilities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violations of code and software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0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Developers</a:t>
            </a:r>
            <a:endParaRPr lang="en-US" dirty="0"/>
          </a:p>
          <a:p>
            <a:r>
              <a:rPr lang="en-US" dirty="0"/>
              <a:t>Use static analysis before and during:</a:t>
            </a:r>
          </a:p>
          <a:p>
            <a:pPr lvl="1"/>
            <a:r>
              <a:rPr lang="en-US" dirty="0" smtClean="0"/>
              <a:t>Component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b="1" dirty="0"/>
              <a:t>Designers</a:t>
            </a:r>
            <a:endParaRPr lang="en-US" dirty="0"/>
          </a:p>
          <a:p>
            <a:pPr lvl="1"/>
            <a:r>
              <a:rPr lang="en-US" dirty="0"/>
              <a:t>Use static analysis during software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0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1842</Words>
  <Application>Microsoft Office PowerPoint</Application>
  <PresentationFormat>Widescreen</PresentationFormat>
  <Paragraphs>354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Candara</vt:lpstr>
      <vt:lpstr>Carlito</vt:lpstr>
      <vt:lpstr>Office Theme</vt:lpstr>
      <vt:lpstr>Static Testing</vt:lpstr>
      <vt:lpstr>Outline</vt:lpstr>
      <vt:lpstr>Static Techniques</vt:lpstr>
      <vt:lpstr>Static Techniques</vt:lpstr>
      <vt:lpstr>Static Techniques and the Test Process</vt:lpstr>
      <vt:lpstr>The V-model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Examples of Testing tools</vt:lpstr>
      <vt:lpstr>Reviews</vt:lpstr>
      <vt:lpstr>Reviews</vt:lpstr>
      <vt:lpstr>The review process</vt:lpstr>
      <vt:lpstr>The review process</vt:lpstr>
      <vt:lpstr>The review process</vt:lpstr>
      <vt:lpstr>The Review Process</vt:lpstr>
      <vt:lpstr>The review process</vt:lpstr>
      <vt:lpstr>Review Process - Background</vt:lpstr>
      <vt:lpstr>Review Process - Background</vt:lpstr>
      <vt:lpstr>Phases of a formal review</vt:lpstr>
      <vt:lpstr>1. Planning</vt:lpstr>
      <vt:lpstr>2. Initiate review - kick off</vt:lpstr>
      <vt:lpstr>3. Individual review/preparation</vt:lpstr>
      <vt:lpstr>4. Issue communication and analysis</vt:lpstr>
      <vt:lpstr>5. Fixing and reporting</vt:lpstr>
      <vt:lpstr>Roles and responsibilities</vt:lpstr>
      <vt:lpstr>Author</vt:lpstr>
      <vt:lpstr>The management</vt:lpstr>
      <vt:lpstr>The review leader</vt:lpstr>
      <vt:lpstr>The facilitator or moderator</vt:lpstr>
      <vt:lpstr>The reviewers</vt:lpstr>
      <vt:lpstr>Scribe (or recorder)</vt:lpstr>
      <vt:lpstr>Types of reviews</vt:lpstr>
      <vt:lpstr>1. Informal review</vt:lpstr>
      <vt:lpstr>2. Walkthrough</vt:lpstr>
      <vt:lpstr>3. Technical review</vt:lpstr>
      <vt:lpstr>3. Technical review</vt:lpstr>
      <vt:lpstr>4. Inspection</vt:lpstr>
      <vt:lpstr>Review techniques</vt:lpstr>
      <vt:lpstr>Success factors for reviews</vt:lpstr>
      <vt:lpstr>Success factors for reviews</vt:lpstr>
      <vt:lpstr>Success factors for reviews</vt:lpstr>
      <vt:lpstr>Success factors - approach</vt:lpstr>
      <vt:lpstr>Success factors - training and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7</cp:revision>
  <dcterms:created xsi:type="dcterms:W3CDTF">2021-10-12T10:09:12Z</dcterms:created>
  <dcterms:modified xsi:type="dcterms:W3CDTF">2022-02-09T05:13:01Z</dcterms:modified>
</cp:coreProperties>
</file>