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97" d="100"/>
          <a:sy n="97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5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5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969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19" y="457200"/>
            <a:ext cx="9961047" cy="3678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5278" y="668740"/>
            <a:ext cx="7574507" cy="3330055"/>
          </a:xfrm>
        </p:spPr>
        <p:txBody>
          <a:bodyPr anchor="ctr">
            <a:normAutofit fontScale="90000"/>
          </a:bodyPr>
          <a:lstStyle/>
          <a:p>
            <a:r>
              <a:rPr lang="en-US" sz="6000" dirty="0" err="1">
                <a:solidFill>
                  <a:srgbClr val="FFFFFF"/>
                </a:solidFill>
              </a:rPr>
              <a:t>Grunderna</a:t>
            </a:r>
            <a:r>
              <a:rPr lang="en-US" sz="6000" dirty="0">
                <a:solidFill>
                  <a:srgbClr val="FFFFFF"/>
                </a:solidFill>
              </a:rPr>
              <a:t> I OOP -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 err="1">
                <a:solidFill>
                  <a:srgbClr val="FFFFFF"/>
                </a:solidFill>
              </a:rPr>
              <a:t>Objekt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Orienterad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programmering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352" y="4244454"/>
            <a:ext cx="9961115" cy="20724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5278" y="4462818"/>
            <a:ext cx="7574507" cy="1640983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Jeton Mustini</a:t>
            </a:r>
            <a:endParaRPr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19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innehåll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 err="1"/>
              <a:t>Bakgrund</a:t>
            </a:r>
            <a:endParaRPr lang="en-US" dirty="0"/>
          </a:p>
          <a:p>
            <a:r>
              <a:rPr lang="en-US" dirty="0"/>
              <a:t>Problem Scenario </a:t>
            </a:r>
            <a:r>
              <a:rPr lang="en-US" dirty="0" err="1"/>
              <a:t>Exempel</a:t>
            </a:r>
            <a:endParaRPr lang="en-US" dirty="0"/>
          </a:p>
          <a:p>
            <a:r>
              <a:rPr lang="en-US" dirty="0" err="1"/>
              <a:t>Grundstenarna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OOP</a:t>
            </a:r>
          </a:p>
          <a:p>
            <a:pPr lvl="1"/>
            <a:r>
              <a:rPr lang="en-US" dirty="0" err="1"/>
              <a:t>Inkapsling</a:t>
            </a:r>
            <a:endParaRPr lang="en-US" dirty="0"/>
          </a:p>
          <a:p>
            <a:pPr lvl="1"/>
            <a:r>
              <a:rPr lang="en-US" dirty="0" err="1"/>
              <a:t>Abstraktion</a:t>
            </a:r>
            <a:endParaRPr lang="en-US" dirty="0"/>
          </a:p>
          <a:p>
            <a:pPr lvl="1"/>
            <a:r>
              <a:rPr lang="en-US" dirty="0"/>
              <a:t>Arv</a:t>
            </a:r>
          </a:p>
          <a:p>
            <a:pPr lvl="1"/>
            <a:r>
              <a:rPr lang="en-US" dirty="0" err="1"/>
              <a:t>Polymorfism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3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err="1"/>
              <a:t>Bakgrund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2D6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244" y="1445342"/>
            <a:ext cx="3409782" cy="3502611"/>
          </a:xfrm>
        </p:spPr>
        <p:txBody>
          <a:bodyPr>
            <a:norm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OOP är ett tankesätt som hjälper oss bryta ner en avgränsad del av verkligheten för att strukturera och organisera den i objekt. </a:t>
            </a:r>
          </a:p>
          <a:p>
            <a:r>
              <a:rPr lang="sv-SE" dirty="0">
                <a:solidFill>
                  <a:schemeClr val="bg1"/>
                </a:solidFill>
              </a:rPr>
              <a:t>Vad är objekt i bilden?</a:t>
            </a:r>
          </a:p>
          <a:p>
            <a:endParaRPr lang="sv-SE" dirty="0">
              <a:solidFill>
                <a:schemeClr val="bg1"/>
              </a:solidFill>
            </a:endParaRPr>
          </a:p>
        </p:txBody>
      </p:sp>
      <p:pic>
        <p:nvPicPr>
          <p:cNvPr id="5" name="Picture 4" descr="A birthday cake with lit candles&#10;&#10;Description automatically generated">
            <a:extLst>
              <a:ext uri="{FF2B5EF4-FFF2-40B4-BE49-F238E27FC236}">
                <a16:creationId xmlns:a16="http://schemas.microsoft.com/office/drawing/2014/main" id="{30056404-C1CC-45E1-BB21-3F15E2C7B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401" y="1445342"/>
            <a:ext cx="7725747" cy="3437958"/>
          </a:xfrm>
          <a:prstGeom prst="rect">
            <a:avLst/>
          </a:prstGeom>
        </p:spPr>
      </p:pic>
      <p:pic>
        <p:nvPicPr>
          <p:cNvPr id="7" name="Picture 6" descr="A picture containing text, newspaper, photo, woman&#10;&#10;Description automatically generated">
            <a:extLst>
              <a:ext uri="{FF2B5EF4-FFF2-40B4-BE49-F238E27FC236}">
                <a16:creationId xmlns:a16="http://schemas.microsoft.com/office/drawing/2014/main" id="{D25E4801-B987-4755-A997-BB1605D8F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730" y="4310014"/>
            <a:ext cx="1629346" cy="138112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E9DDDE8-0790-4ED3-BF51-6F26F3525527}"/>
              </a:ext>
            </a:extLst>
          </p:cNvPr>
          <p:cNvGrpSpPr/>
          <p:nvPr/>
        </p:nvGrpSpPr>
        <p:grpSpPr>
          <a:xfrm>
            <a:off x="4241830" y="1291084"/>
            <a:ext cx="5469424" cy="4871513"/>
            <a:chOff x="4241830" y="1291084"/>
            <a:chExt cx="5469424" cy="487151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9B51E6D-A48C-4609-9CAF-E33EE7E4AE7F}"/>
                </a:ext>
              </a:extLst>
            </p:cNvPr>
            <p:cNvSpPr/>
            <p:nvPr/>
          </p:nvSpPr>
          <p:spPr>
            <a:xfrm>
              <a:off x="4241830" y="1291084"/>
              <a:ext cx="2444105" cy="1592826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8ADB9B29-90B2-4680-9B26-E5B044DEE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95159" y="5265875"/>
              <a:ext cx="896722" cy="896722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12B3D0D8-993B-43CF-8DDC-0333A997F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49978" y="5383598"/>
              <a:ext cx="661276" cy="661276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A36F7C6-A34D-49C0-8EE4-15DFFD5DD37F}"/>
                </a:ext>
              </a:extLst>
            </p:cNvPr>
            <p:cNvCxnSpPr>
              <a:stCxn id="4" idx="2"/>
              <a:endCxn id="8" idx="0"/>
            </p:cNvCxnSpPr>
            <p:nvPr/>
          </p:nvCxnSpPr>
          <p:spPr>
            <a:xfrm flipH="1">
              <a:off x="5443520" y="2883910"/>
              <a:ext cx="20363" cy="2381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B9D392-DA8F-4E87-BE32-9F84F9AC5C6D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>
              <a:off x="5891881" y="5714236"/>
              <a:ext cx="31580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47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Scenario </a:t>
            </a:r>
            <a:br>
              <a:rPr lang="en-US" dirty="0"/>
            </a:br>
            <a:r>
              <a:rPr lang="en-US" dirty="0" err="1"/>
              <a:t>Exempel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1D64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224" y="1715956"/>
            <a:ext cx="3409782" cy="30707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 </a:t>
            </a:r>
            <a:r>
              <a:rPr lang="en-US" dirty="0" err="1">
                <a:solidFill>
                  <a:schemeClr val="bg1"/>
                </a:solidFill>
              </a:rPr>
              <a:t>vill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ett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datorprogram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beskriva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simulera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GO-kart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bana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 err="1">
                <a:solidFill>
                  <a:schemeClr val="bg1"/>
                </a:solidFill>
              </a:rPr>
              <a:t>Vad</a:t>
            </a:r>
            <a:r>
              <a:rPr lang="en-US" dirty="0">
                <a:solidFill>
                  <a:schemeClr val="bg1"/>
                </a:solidFill>
              </a:rPr>
              <a:t> har vi </a:t>
            </a:r>
            <a:r>
              <a:rPr lang="en-US" dirty="0" err="1">
                <a:solidFill>
                  <a:schemeClr val="bg1"/>
                </a:solidFill>
              </a:rPr>
              <a:t>för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intressanta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objekt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bilden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3327B6-6800-4253-8E41-2EC92CFA7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479" y="1111641"/>
            <a:ext cx="5381905" cy="465534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A223A7-570B-495C-A8BB-DCD00027FE82}"/>
              </a:ext>
            </a:extLst>
          </p:cNvPr>
          <p:cNvCxnSpPr>
            <a:cxnSpLocks/>
          </p:cNvCxnSpPr>
          <p:nvPr/>
        </p:nvCxnSpPr>
        <p:spPr>
          <a:xfrm flipH="1">
            <a:off x="8337755" y="2025445"/>
            <a:ext cx="2664542" cy="110121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91BE94E-F77E-4C93-B050-DA415CAF29E0}"/>
              </a:ext>
            </a:extLst>
          </p:cNvPr>
          <p:cNvSpPr txBox="1"/>
          <p:nvPr/>
        </p:nvSpPr>
        <p:spPr>
          <a:xfrm>
            <a:off x="11105564" y="171595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</a:t>
            </a:r>
            <a:endParaRPr lang="LID4096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12D7F4-F4C1-4EE7-B7EF-DDA607704DFC}"/>
              </a:ext>
            </a:extLst>
          </p:cNvPr>
          <p:cNvCxnSpPr>
            <a:cxnSpLocks/>
          </p:cNvCxnSpPr>
          <p:nvPr/>
        </p:nvCxnSpPr>
        <p:spPr>
          <a:xfrm flipH="1" flipV="1">
            <a:off x="8351050" y="3534279"/>
            <a:ext cx="2754514" cy="85090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54CD2C-8E40-48A5-AB7A-D5A9627FBC7A}"/>
              </a:ext>
            </a:extLst>
          </p:cNvPr>
          <p:cNvSpPr txBox="1"/>
          <p:nvPr/>
        </p:nvSpPr>
        <p:spPr>
          <a:xfrm>
            <a:off x="11186720" y="4316474"/>
            <a:ext cx="82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  <a:endParaRPr lang="LID4096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CF687C-F7F9-43EF-BFE9-9A9E7BC1F350}"/>
              </a:ext>
            </a:extLst>
          </p:cNvPr>
          <p:cNvCxnSpPr>
            <a:cxnSpLocks/>
          </p:cNvCxnSpPr>
          <p:nvPr/>
        </p:nvCxnSpPr>
        <p:spPr>
          <a:xfrm flipH="1" flipV="1">
            <a:off x="6093490" y="3731343"/>
            <a:ext cx="484291" cy="253288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16FAB8-992C-4237-B24A-5DFF3024DB14}"/>
              </a:ext>
            </a:extLst>
          </p:cNvPr>
          <p:cNvSpPr txBox="1"/>
          <p:nvPr/>
        </p:nvSpPr>
        <p:spPr>
          <a:xfrm>
            <a:off x="6459793" y="627919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Bil</a:t>
            </a:r>
            <a:endParaRPr lang="LID4096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8ACA316-E0CE-4A24-9467-58DB2C9F801A}"/>
              </a:ext>
            </a:extLst>
          </p:cNvPr>
          <p:cNvSpPr txBox="1">
            <a:spLocks/>
          </p:cNvSpPr>
          <p:nvPr/>
        </p:nvSpPr>
        <p:spPr>
          <a:xfrm>
            <a:off x="581192" y="3607355"/>
            <a:ext cx="3409782" cy="2156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Relevanta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objekt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för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programmet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är</a:t>
            </a:r>
            <a:r>
              <a:rPr lang="en-US" dirty="0">
                <a:solidFill>
                  <a:schemeClr val="bg1"/>
                </a:solidFill>
              </a:rPr>
              <a:t> Bana, </a:t>
            </a:r>
            <a:r>
              <a:rPr lang="en-US" dirty="0" err="1">
                <a:solidFill>
                  <a:schemeClr val="bg1"/>
                </a:solidFill>
              </a:rPr>
              <a:t>Bil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och</a:t>
            </a:r>
            <a:r>
              <a:rPr lang="en-US" dirty="0">
                <a:solidFill>
                  <a:schemeClr val="bg1"/>
                </a:solidFill>
              </a:rPr>
              <a:t> Person.</a:t>
            </a:r>
          </a:p>
        </p:txBody>
      </p:sp>
    </p:spTree>
    <p:extLst>
      <p:ext uri="{BB962C8B-B14F-4D97-AF65-F5344CB8AC3E}">
        <p14:creationId xmlns:p14="http://schemas.microsoft.com/office/powerpoint/2010/main" val="132481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 err="1"/>
              <a:t>Objekt</a:t>
            </a:r>
            <a:r>
              <a:rPr lang="en-US" dirty="0"/>
              <a:t>-</a:t>
            </a:r>
            <a:br>
              <a:rPr lang="en-US" dirty="0"/>
            </a:br>
            <a:r>
              <a:rPr lang="en-US" dirty="0" err="1"/>
              <a:t>beskrivning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2A3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2D9850A-70C9-4A09-A2BA-2116F4ACF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24" y="1715956"/>
            <a:ext cx="3409782" cy="165410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Objekt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defineras</a:t>
            </a:r>
            <a:r>
              <a:rPr lang="en-US" dirty="0">
                <a:solidFill>
                  <a:schemeClr val="bg1"/>
                </a:solidFill>
              </a:rPr>
              <a:t> av </a:t>
            </a:r>
            <a:r>
              <a:rPr lang="en-US" dirty="0" err="1">
                <a:solidFill>
                  <a:schemeClr val="bg1"/>
                </a:solidFill>
              </a:rPr>
              <a:t>ett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Namn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Egenskaper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Metoder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19AEDA-10C8-4BC0-9397-3A5DDFE49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914" y="1111640"/>
            <a:ext cx="5387447" cy="488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0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I </a:t>
            </a:r>
            <a:r>
              <a:rPr lang="en-US" sz="2700" dirty="0" err="1">
                <a:solidFill>
                  <a:srgbClr val="FFFFFF"/>
                </a:solidFill>
              </a:rPr>
              <a:t>Programmerings</a:t>
            </a:r>
            <a:r>
              <a:rPr lang="en-US" sz="2700" dirty="0">
                <a:solidFill>
                  <a:srgbClr val="FFFFFF"/>
                </a:solidFill>
              </a:rPr>
              <a:t> </a:t>
            </a:r>
            <a:r>
              <a:rPr lang="en-US" sz="2700" dirty="0" err="1">
                <a:solidFill>
                  <a:srgbClr val="FFFFFF"/>
                </a:solidFill>
              </a:rPr>
              <a:t>kod</a:t>
            </a:r>
            <a:r>
              <a:rPr lang="en-US" sz="2700" dirty="0">
                <a:solidFill>
                  <a:srgbClr val="FFFFFF"/>
                </a:solidFill>
              </a:rPr>
              <a:t> – </a:t>
            </a:r>
            <a:r>
              <a:rPr lang="en-US" sz="2700" dirty="0" err="1">
                <a:solidFill>
                  <a:srgbClr val="FFFFFF"/>
                </a:solidFill>
              </a:rPr>
              <a:t>Språket</a:t>
            </a:r>
            <a:r>
              <a:rPr lang="en-US" sz="2700" dirty="0">
                <a:solidFill>
                  <a:srgbClr val="FFFFFF"/>
                </a:solidFill>
              </a:rPr>
              <a:t> C#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F815F-3935-4003-9055-AA7A2368A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1" y="1989861"/>
            <a:ext cx="4663439" cy="367830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   // Egenskaper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Namn {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Ålder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Kön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Längd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sv-SE" dirty="0" err="1">
                <a:solidFill>
                  <a:srgbClr val="008000"/>
                </a:solidFill>
                <a:latin typeface="Consolas" panose="020B0609020204030204" pitchFamily="49" charset="0"/>
              </a:rPr>
              <a:t>Konstruktor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Namn,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Ålder,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Kön,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Längd) { }</a:t>
            </a:r>
          </a:p>
          <a:p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// Metoder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Sova() {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Vakna() {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KöraBil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Äta() {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LID4096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C7E886B-8E1E-442C-823F-FAC82C13560C}"/>
              </a:ext>
            </a:extLst>
          </p:cNvPr>
          <p:cNvSpPr txBox="1">
            <a:spLocks/>
          </p:cNvSpPr>
          <p:nvPr/>
        </p:nvSpPr>
        <p:spPr>
          <a:xfrm>
            <a:off x="6947369" y="2125981"/>
            <a:ext cx="4663439" cy="40908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>
                <a:solidFill>
                  <a:srgbClr val="2B91AF"/>
                </a:solidFill>
                <a:latin typeface="Consolas" panose="020B0609020204030204" pitchFamily="49" charset="0"/>
              </a:rPr>
              <a:t>Bil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// Egenskaper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Modell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Färg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AntalHjul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TillverkningsÅr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Drivmedel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sv-SE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Konstruktor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pPr marL="0" indent="0">
              <a:buNone/>
            </a:pP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>
                <a:solidFill>
                  <a:srgbClr val="2B91AF"/>
                </a:solidFill>
                <a:latin typeface="Consolas" panose="020B0609020204030204" pitchFamily="49" charset="0"/>
              </a:rPr>
              <a:t>Bil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(Person p) {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    // Metoder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Start() {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Stanna() {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Bromsa() {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Svänga() {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LID4096" sz="900" dirty="0"/>
          </a:p>
        </p:txBody>
      </p:sp>
    </p:spTree>
    <p:extLst>
      <p:ext uri="{BB962C8B-B14F-4D97-AF65-F5344CB8AC3E}">
        <p14:creationId xmlns:p14="http://schemas.microsoft.com/office/powerpoint/2010/main" val="28572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I </a:t>
            </a:r>
            <a:r>
              <a:rPr lang="en-US" sz="2700" dirty="0" err="1">
                <a:solidFill>
                  <a:srgbClr val="FFFFFF"/>
                </a:solidFill>
              </a:rPr>
              <a:t>Programmerings</a:t>
            </a:r>
            <a:r>
              <a:rPr lang="en-US" sz="2700" dirty="0">
                <a:solidFill>
                  <a:srgbClr val="FFFFFF"/>
                </a:solidFill>
              </a:rPr>
              <a:t> </a:t>
            </a:r>
            <a:r>
              <a:rPr lang="en-US" sz="2700" dirty="0" err="1">
                <a:solidFill>
                  <a:srgbClr val="FFFFFF"/>
                </a:solidFill>
              </a:rPr>
              <a:t>kod</a:t>
            </a:r>
            <a:r>
              <a:rPr lang="en-US" sz="2700" dirty="0">
                <a:solidFill>
                  <a:srgbClr val="FFFFFF"/>
                </a:solidFill>
              </a:rPr>
              <a:t> – </a:t>
            </a:r>
            <a:r>
              <a:rPr lang="en-US" sz="2700" dirty="0" err="1">
                <a:solidFill>
                  <a:srgbClr val="FFFFFF"/>
                </a:solidFill>
              </a:rPr>
              <a:t>Språket</a:t>
            </a:r>
            <a:r>
              <a:rPr lang="en-US" sz="2700" dirty="0">
                <a:solidFill>
                  <a:srgbClr val="FFFFFF"/>
                </a:solidFill>
              </a:rPr>
              <a:t> C#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F815F-3935-4003-9055-AA7A2368A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928" y="2177356"/>
            <a:ext cx="4663439" cy="43506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>
                <a:solidFill>
                  <a:srgbClr val="2B91AF"/>
                </a:solidFill>
                <a:latin typeface="Consolas" panose="020B0609020204030204" pitchFamily="49" charset="0"/>
              </a:rPr>
              <a:t>Program 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// Skapa personer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Person p1 = </a:t>
            </a: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sv-SE" sz="900" dirty="0">
                <a:solidFill>
                  <a:srgbClr val="A31515"/>
                </a:solidFill>
                <a:latin typeface="Consolas" panose="020B0609020204030204" pitchFamily="49" charset="0"/>
              </a:rPr>
              <a:t>"Kalle"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, 12, </a:t>
            </a:r>
            <a:r>
              <a:rPr lang="sv-SE" sz="900" dirty="0">
                <a:solidFill>
                  <a:srgbClr val="A31515"/>
                </a:solidFill>
                <a:latin typeface="Consolas" panose="020B0609020204030204" pitchFamily="49" charset="0"/>
              </a:rPr>
              <a:t>"Man"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, 150);</a:t>
            </a: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Person p2 = </a:t>
            </a: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sv-SE" sz="900" dirty="0">
                <a:solidFill>
                  <a:srgbClr val="A31515"/>
                </a:solidFill>
                <a:latin typeface="Consolas" panose="020B0609020204030204" pitchFamily="49" charset="0"/>
              </a:rPr>
              <a:t>"Anna"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, 16, </a:t>
            </a:r>
            <a:r>
              <a:rPr lang="sv-SE" sz="900" dirty="0">
                <a:solidFill>
                  <a:srgbClr val="A31515"/>
                </a:solidFill>
                <a:latin typeface="Consolas" panose="020B0609020204030204" pitchFamily="49" charset="0"/>
              </a:rPr>
              <a:t>"Kvinna"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, 155);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Person p3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"Adam"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15,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"Man"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178);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// Skapa Bilar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Bil b1 = 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Bil(p1);</a:t>
            </a:r>
          </a:p>
          <a:p>
            <a:pPr marL="0" indent="0">
              <a:buNone/>
            </a:pP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Bil b2 = 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Bil(p2);</a:t>
            </a:r>
          </a:p>
          <a:p>
            <a:pPr marL="0" indent="0">
              <a:buNone/>
            </a:pP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Bil b3 = 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Bil(p3);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// Skapa Bana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Bana Banan = </a:t>
            </a: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Bana(b1, b2, b3);</a:t>
            </a: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	     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// Starta Loppet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sv-S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Banan.StartaLopp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/* LOPPET PÅGÅR */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sv-S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Banan.AvslutaLopp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LID4096" sz="900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C7E886B-8E1E-442C-823F-FAC82C13560C}"/>
              </a:ext>
            </a:extLst>
          </p:cNvPr>
          <p:cNvSpPr txBox="1">
            <a:spLocks/>
          </p:cNvSpPr>
          <p:nvPr/>
        </p:nvSpPr>
        <p:spPr>
          <a:xfrm>
            <a:off x="6947369" y="2005781"/>
            <a:ext cx="4663439" cy="4211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>
                <a:solidFill>
                  <a:srgbClr val="2B91AF"/>
                </a:solidFill>
                <a:latin typeface="Consolas" panose="020B0609020204030204" pitchFamily="49" charset="0"/>
              </a:rPr>
              <a:t>Bana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4000" lvl="1" indent="0">
              <a:buNone/>
            </a:pP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// Egenskaper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Längd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324000" lvl="1" indent="0"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Bredd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324000" lvl="1" indent="0">
              <a:buNone/>
            </a:pP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ByggnadsÅr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lvl="1"/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sv-SE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Konstruktor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>
                <a:solidFill>
                  <a:srgbClr val="2B91AF"/>
                </a:solidFill>
                <a:latin typeface="Consolas" panose="020B0609020204030204" pitchFamily="49" charset="0"/>
              </a:rPr>
              <a:t>Bana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(Bil b1, Bil b2, Bil b3) {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// Metoder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StartaLopp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4000" lvl="1" indent="0">
              <a:buNone/>
            </a:pPr>
            <a:r>
              <a:rPr lang="sv-SE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AvslutaLopp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LID4096" sz="900" dirty="0"/>
          </a:p>
        </p:txBody>
      </p:sp>
    </p:spTree>
    <p:extLst>
      <p:ext uri="{BB962C8B-B14F-4D97-AF65-F5344CB8AC3E}">
        <p14:creationId xmlns:p14="http://schemas.microsoft.com/office/powerpoint/2010/main" val="157114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FEE19F-5EEB-4C78-9CCD-EACED2DB6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99481-64B1-46B6-BAAA-1B81C728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03" y="617964"/>
            <a:ext cx="3269749" cy="596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Grundstenar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DBA421E-6845-4D28-9066-AD479B756248}"/>
              </a:ext>
            </a:extLst>
          </p:cNvPr>
          <p:cNvSpPr txBox="1">
            <a:spLocks/>
          </p:cNvSpPr>
          <p:nvPr/>
        </p:nvSpPr>
        <p:spPr>
          <a:xfrm>
            <a:off x="880103" y="1390163"/>
            <a:ext cx="3269749" cy="97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</a:rPr>
              <a:t>INKAPSLING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B47F057-9605-4F96-ADB6-C190D653819D}"/>
              </a:ext>
            </a:extLst>
          </p:cNvPr>
          <p:cNvSpPr txBox="1">
            <a:spLocks/>
          </p:cNvSpPr>
          <p:nvPr/>
        </p:nvSpPr>
        <p:spPr>
          <a:xfrm>
            <a:off x="880104" y="3718913"/>
            <a:ext cx="3269749" cy="97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err="1">
                <a:solidFill>
                  <a:srgbClr val="FFFFFF"/>
                </a:solidFill>
              </a:rPr>
              <a:t>ABSTRAkTION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1" name="Content Placeholder 14">
            <a:extLst>
              <a:ext uri="{FF2B5EF4-FFF2-40B4-BE49-F238E27FC236}">
                <a16:creationId xmlns:a16="http://schemas.microsoft.com/office/drawing/2014/main" id="{024B5550-5728-4507-8E89-AF2D1EFBB32A}"/>
              </a:ext>
            </a:extLst>
          </p:cNvPr>
          <p:cNvSpPr txBox="1">
            <a:spLocks/>
          </p:cNvSpPr>
          <p:nvPr/>
        </p:nvSpPr>
        <p:spPr>
          <a:xfrm>
            <a:off x="723591" y="2258353"/>
            <a:ext cx="3409782" cy="1654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</a:rPr>
              <a:t>Ett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objekts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exakta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beteende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funktion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är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inkapslad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enhet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form av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class </a:t>
            </a:r>
            <a:r>
              <a:rPr lang="en-US" dirty="0" err="1">
                <a:solidFill>
                  <a:schemeClr val="bg1"/>
                </a:solidFill>
              </a:rPr>
              <a:t>och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defineras</a:t>
            </a:r>
            <a:r>
              <a:rPr lang="en-US" dirty="0">
                <a:solidFill>
                  <a:schemeClr val="bg1"/>
                </a:solidFill>
              </a:rPr>
              <a:t> av </a:t>
            </a:r>
            <a:r>
              <a:rPr lang="en-US" dirty="0" err="1">
                <a:solidFill>
                  <a:schemeClr val="bg1"/>
                </a:solidFill>
              </a:rPr>
              <a:t>ett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Namn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Egenskaper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Methoder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13EB60A8-F75F-418A-B999-3A4A220AC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56200" y="1114425"/>
            <a:ext cx="6107113" cy="46243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   // Egenskaper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Namn {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Ålder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Kön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Längd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Sjukdom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}</a:t>
            </a:r>
          </a:p>
          <a:p>
            <a:endParaRPr lang="sv-SE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sv-SE" dirty="0" err="1">
                <a:solidFill>
                  <a:srgbClr val="008000"/>
                </a:solidFill>
                <a:latin typeface="Consolas" panose="020B0609020204030204" pitchFamily="49" charset="0"/>
              </a:rPr>
              <a:t>Konstruktor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Namn,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Ålder,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Kön,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Längd) { }</a:t>
            </a:r>
          </a:p>
          <a:p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// Metoder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Sova() {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Vakna() {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KöraBil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Äta() {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LID4096" dirty="0"/>
          </a:p>
        </p:txBody>
      </p:sp>
      <p:sp>
        <p:nvSpPr>
          <p:cNvPr id="24" name="Content Placeholder 14">
            <a:extLst>
              <a:ext uri="{FF2B5EF4-FFF2-40B4-BE49-F238E27FC236}">
                <a16:creationId xmlns:a16="http://schemas.microsoft.com/office/drawing/2014/main" id="{EC689B17-3AB0-47AF-A817-363F2105A314}"/>
              </a:ext>
            </a:extLst>
          </p:cNvPr>
          <p:cNvSpPr txBox="1">
            <a:spLocks/>
          </p:cNvSpPr>
          <p:nvPr/>
        </p:nvSpPr>
        <p:spPr>
          <a:xfrm>
            <a:off x="740070" y="4572333"/>
            <a:ext cx="3409782" cy="1654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</a:rPr>
              <a:t>Varje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är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abstraktion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visar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ett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gränssnitt</a:t>
            </a:r>
            <a:r>
              <a:rPr lang="en-US" dirty="0">
                <a:solidFill>
                  <a:schemeClr val="bg1"/>
                </a:solidFill>
              </a:rPr>
              <a:t> mot </a:t>
            </a:r>
            <a:r>
              <a:rPr lang="en-US" dirty="0" err="1">
                <a:solidFill>
                  <a:schemeClr val="bg1"/>
                </a:solidFill>
              </a:rPr>
              <a:t>omvärlden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visar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andra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klasser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får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interagera</a:t>
            </a:r>
            <a:r>
              <a:rPr lang="en-US" dirty="0">
                <a:solidFill>
                  <a:schemeClr val="bg1"/>
                </a:solidFill>
              </a:rPr>
              <a:t> mot den.</a:t>
            </a:r>
          </a:p>
        </p:txBody>
      </p:sp>
    </p:spTree>
    <p:extLst>
      <p:ext uri="{BB962C8B-B14F-4D97-AF65-F5344CB8AC3E}">
        <p14:creationId xmlns:p14="http://schemas.microsoft.com/office/powerpoint/2010/main" val="55923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FEE19F-5EEB-4C78-9CCD-EACED2DB6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99481-64B1-46B6-BAAA-1B81C728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03" y="617964"/>
            <a:ext cx="3269749" cy="596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Grundstenar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DBA421E-6845-4D28-9066-AD479B756248}"/>
              </a:ext>
            </a:extLst>
          </p:cNvPr>
          <p:cNvSpPr txBox="1">
            <a:spLocks/>
          </p:cNvSpPr>
          <p:nvPr/>
        </p:nvSpPr>
        <p:spPr>
          <a:xfrm>
            <a:off x="880103" y="1390163"/>
            <a:ext cx="3269749" cy="97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</a:rPr>
              <a:t>ARV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B47F057-9605-4F96-ADB6-C190D653819D}"/>
              </a:ext>
            </a:extLst>
          </p:cNvPr>
          <p:cNvSpPr txBox="1">
            <a:spLocks/>
          </p:cNvSpPr>
          <p:nvPr/>
        </p:nvSpPr>
        <p:spPr>
          <a:xfrm>
            <a:off x="880104" y="3718913"/>
            <a:ext cx="3269749" cy="97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err="1">
                <a:solidFill>
                  <a:srgbClr val="FFFFFF"/>
                </a:solidFill>
              </a:rPr>
              <a:t>polymorfism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1" name="Content Placeholder 14">
            <a:extLst>
              <a:ext uri="{FF2B5EF4-FFF2-40B4-BE49-F238E27FC236}">
                <a16:creationId xmlns:a16="http://schemas.microsoft.com/office/drawing/2014/main" id="{024B5550-5728-4507-8E89-AF2D1EFBB32A}"/>
              </a:ext>
            </a:extLst>
          </p:cNvPr>
          <p:cNvSpPr txBox="1">
            <a:spLocks/>
          </p:cNvSpPr>
          <p:nvPr/>
        </p:nvSpPr>
        <p:spPr>
          <a:xfrm>
            <a:off x="723591" y="2258353"/>
            <a:ext cx="3409782" cy="1654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ärva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egenskaper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beteende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från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andra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klasser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Bra </a:t>
            </a:r>
            <a:r>
              <a:rPr lang="en-US" dirty="0" err="1">
                <a:solidFill>
                  <a:schemeClr val="bg1"/>
                </a:solidFill>
              </a:rPr>
              <a:t>sätt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återanvända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klasser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tydliggöra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kopplingar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mellan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klasser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24" name="Content Placeholder 14">
            <a:extLst>
              <a:ext uri="{FF2B5EF4-FFF2-40B4-BE49-F238E27FC236}">
                <a16:creationId xmlns:a16="http://schemas.microsoft.com/office/drawing/2014/main" id="{EC689B17-3AB0-47AF-A817-363F2105A314}"/>
              </a:ext>
            </a:extLst>
          </p:cNvPr>
          <p:cNvSpPr txBox="1">
            <a:spLocks/>
          </p:cNvSpPr>
          <p:nvPr/>
        </p:nvSpPr>
        <p:spPr>
          <a:xfrm>
            <a:off x="773829" y="4572333"/>
            <a:ext cx="3409782" cy="1654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Poly = “</a:t>
            </a:r>
            <a:r>
              <a:rPr lang="en-US" dirty="0" err="1">
                <a:solidFill>
                  <a:schemeClr val="bg1"/>
                </a:solidFill>
              </a:rPr>
              <a:t>många</a:t>
            </a:r>
            <a:r>
              <a:rPr lang="en-US" dirty="0">
                <a:solidFill>
                  <a:schemeClr val="bg1"/>
                </a:solidFill>
              </a:rPr>
              <a:t>” </a:t>
            </a:r>
            <a:r>
              <a:rPr lang="en-US" dirty="0" err="1">
                <a:solidFill>
                  <a:schemeClr val="bg1"/>
                </a:solidFill>
              </a:rPr>
              <a:t>och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fism</a:t>
            </a:r>
            <a:r>
              <a:rPr lang="en-US" dirty="0">
                <a:solidFill>
                  <a:schemeClr val="bg1"/>
                </a:solidFill>
              </a:rPr>
              <a:t> = “former”, vid </a:t>
            </a:r>
            <a:r>
              <a:rPr lang="en-US" dirty="0" err="1">
                <a:solidFill>
                  <a:schemeClr val="bg1"/>
                </a:solidFill>
              </a:rPr>
              <a:t>arv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ärver</a:t>
            </a:r>
            <a:r>
              <a:rPr lang="en-US" dirty="0">
                <a:solidFill>
                  <a:schemeClr val="bg1"/>
                </a:solidFill>
              </a:rPr>
              <a:t> ta </a:t>
            </a:r>
            <a:r>
              <a:rPr lang="en-US" dirty="0" err="1">
                <a:solidFill>
                  <a:schemeClr val="bg1"/>
                </a:solidFill>
              </a:rPr>
              <a:t>många</a:t>
            </a:r>
            <a:r>
              <a:rPr lang="en-US" dirty="0">
                <a:solidFill>
                  <a:schemeClr val="bg1"/>
                </a:solidFill>
              </a:rPr>
              <a:t> former </a:t>
            </a:r>
            <a:r>
              <a:rPr lang="en-US" dirty="0" err="1">
                <a:solidFill>
                  <a:schemeClr val="bg1"/>
                </a:solidFill>
              </a:rPr>
              <a:t>och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bete</a:t>
            </a:r>
            <a:r>
              <a:rPr lang="en-US" dirty="0">
                <a:solidFill>
                  <a:schemeClr val="bg1"/>
                </a:solidFill>
              </a:rPr>
              <a:t> sig </a:t>
            </a:r>
            <a:r>
              <a:rPr lang="en-US" dirty="0" err="1">
                <a:solidFill>
                  <a:schemeClr val="bg1"/>
                </a:solidFill>
              </a:rPr>
              <a:t>som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klasserna</a:t>
            </a:r>
            <a:r>
              <a:rPr lang="en-US" dirty="0">
                <a:solidFill>
                  <a:schemeClr val="bg1"/>
                </a:solidFill>
              </a:rPr>
              <a:t> den </a:t>
            </a:r>
            <a:r>
              <a:rPr lang="en-US" dirty="0" err="1">
                <a:solidFill>
                  <a:schemeClr val="bg1"/>
                </a:solidFill>
              </a:rPr>
              <a:t>ärver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från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B1C21B-C239-43FE-817E-4B8D7F36E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961" y="927412"/>
            <a:ext cx="43910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545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</Words>
  <Application>Microsoft Office PowerPoint</Application>
  <PresentationFormat>Widescreen</PresentationFormat>
  <Paragraphs>122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Consolas</vt:lpstr>
      <vt:lpstr>Gill Sans MT</vt:lpstr>
      <vt:lpstr>Wingdings</vt:lpstr>
      <vt:lpstr>Wingdings 2</vt:lpstr>
      <vt:lpstr>Dividend</vt:lpstr>
      <vt:lpstr>Grunderna I OOP - Objekt Orienterad programmering</vt:lpstr>
      <vt:lpstr>innehåll</vt:lpstr>
      <vt:lpstr>Bakgrund</vt:lpstr>
      <vt:lpstr>Problem Scenario  Exempel</vt:lpstr>
      <vt:lpstr>Objekt- beskrivning</vt:lpstr>
      <vt:lpstr>I Programmerings kod – Språket C#</vt:lpstr>
      <vt:lpstr>I Programmerings kod – Språket C#</vt:lpstr>
      <vt:lpstr>Grundstenar</vt:lpstr>
      <vt:lpstr>Grundstenar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Grunderna I OOP - Objekt Orienterad programmering</dc:title>
  <dc:creator>Jeton Mustini</dc:creator>
  <cp:lastModifiedBy>Jeton Mustini</cp:lastModifiedBy>
  <cp:revision>15</cp:revision>
  <dcterms:created xsi:type="dcterms:W3CDTF">2020-03-25T21:14:59Z</dcterms:created>
  <dcterms:modified xsi:type="dcterms:W3CDTF">2021-01-12T12:55:28Z</dcterms:modified>
</cp:coreProperties>
</file>