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811B-A483-D23E-09DF-6A4EB2DD4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1ECBF-B6BF-1685-031F-3C2DAF629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89AB-4ABB-03E8-F120-3C70660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4B91-811F-1877-B14D-0D967310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68AE7-AD29-7E7D-270A-FE56C47E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516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49A2-7626-A0A8-8628-19599BB0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2A243-79F8-7071-47A5-F60EDE053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EC17B-4F35-BADE-93F1-4A61FA23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83AF9-8CBA-825C-98B0-B6C72D53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21F4-ECE8-4C8F-3605-9A23A676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027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07D58-9961-115D-258C-93B975B29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E14C1-3F7C-952F-F44C-A8C877B0A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3D4B7-C462-4A56-4BB5-5E3E323C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8CA9-AF7B-FF49-9F90-622083EB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6A83-F036-B584-1052-E33D98DD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333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034D-F159-AB26-376E-DD76B7FA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315F-1B14-798D-6E10-856E00AF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E4BA4-C898-55E0-B9B5-8A62B43F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CCA8-B01F-779B-B1CD-B7A7CECE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1E45D-54CB-3568-72D3-BFDF9673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964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BE0A-DCDD-6EB3-F21E-7268EDE3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710AB-7D13-F934-9D21-37DC75593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ADD7-620E-2EB1-8219-C779FE62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9CE6-0D17-BC58-EB98-FBE8A65D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4936-3AF8-C606-8E8B-84FBCB68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799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11F3-37EE-B483-1116-8D1AD4C9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38A6-0F5F-88BB-7662-3C9644B71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8CB82-9CFD-B578-A53A-C1303D757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489B8-E6FB-58CD-41C4-4053A339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AEA16-D4D1-8EA1-ECA4-F188B52C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E088A-8899-93AF-D016-DECC9ED9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258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FA04-B68B-2CFE-C2B6-09AB03D2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7DFDE-4347-A636-A570-9FE765FB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A33EB-4CCF-3200-7DAF-D4BB829FB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6D48F-C606-D611-AB55-0B1F7E928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7A9A8-EE28-2066-D728-625DF91C6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29E4B-6CA5-2B0C-9359-BFA5023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1ADC2-F557-DE2F-40B6-BD9087BA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53E23-DBF0-6C85-A6A4-FCA505F2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65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C33C-8DFA-D640-9BF4-E7D2AF4A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6332-D074-29C8-6B95-A5EEB12B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C8606-27DD-01A6-7D7D-5C77955D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44045-9A14-33C3-367A-042469B2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322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745DA-75D0-375C-9D55-14F401BC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37D3E-9786-2B6D-B25F-81480DD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FFCE8-55E5-2969-43A9-0E490579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64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6B33-344C-4039-50AD-FAC5A0AA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96D5-0533-B0A3-8156-5CF40E31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CCDF9-DFF0-A42C-9AEC-6315CE791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BCE24-57BF-7CF7-B528-700AAAAE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4E7C8-8445-D95C-9D39-7BD04565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A8D9F-A0A6-5837-CD23-08133D2E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D638-F734-42B5-8ED4-838C423B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C0D95-0E50-220B-61AA-35E3774F8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BC0B6-F482-103A-7582-4FE7ABD57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2194-0371-D5E0-AB0C-4963D12E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6105-ADDE-45DB-A0E5-BD63D6838E0A}" type="datetimeFigureOut">
              <a:rPr lang="sv-SE" smtClean="0"/>
              <a:t>2023-01-07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B9F3-52E4-178F-4BC7-77AD29B3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82555-FA10-5F3F-2645-ED444350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488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310D3-F497-E307-1EE2-7BDFAA1C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670CF-FBB0-5C25-96F8-9C742746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1935-E734-4850-8BF7-95F3A6FF9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6105-ADDE-45DB-A0E5-BD63D6838E0A}" type="datetimeFigureOut">
              <a:rPr lang="sv-SE" smtClean="0"/>
              <a:t>2023-01-07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EFDA-C156-DC0E-47FD-6BB7B90D3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A72E-CFF3-40E4-F77E-59F87388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B646-0984-4832-916D-4F5120FE33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487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8494-EA97-D3A7-8573-B1ED068BE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Relationsdatabaser</a:t>
            </a:r>
          </a:p>
        </p:txBody>
      </p:sp>
      <p:pic>
        <p:nvPicPr>
          <p:cNvPr id="4" name="Picture 2" descr="S:\dfm\info\icons\v-collections\v_collections_png\business_finance_data\128x128\shadow\data_copy.png">
            <a:extLst>
              <a:ext uri="{FF2B5EF4-FFF2-40B4-BE49-F238E27FC236}">
                <a16:creationId xmlns:a16="http://schemas.microsoft.com/office/drawing/2014/main" id="{FB47C592-38AD-6135-F429-322DB1843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513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57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9220-6217-8FC0-8800-A64429AA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och Tabeller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57130-74C2-E8AC-4903-8D405DC3C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919" y="1284450"/>
            <a:ext cx="5234965" cy="26997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F75C0-478B-8495-1026-31F0E59A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47" y="4284929"/>
            <a:ext cx="10799212" cy="20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0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C3C3-D384-0E91-FEB5-AF951B22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20361" cy="1325563"/>
          </a:xfrm>
        </p:spPr>
        <p:txBody>
          <a:bodyPr/>
          <a:lstStyle/>
          <a:p>
            <a:r>
              <a:rPr lang="sv-SE" dirty="0"/>
              <a:t>Relaterad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76150-0E50-A22C-3FA3-73FE3075F176}"/>
              </a:ext>
            </a:extLst>
          </p:cNvPr>
          <p:cNvSpPr txBox="1"/>
          <p:nvPr/>
        </p:nvSpPr>
        <p:spPr>
          <a:xfrm>
            <a:off x="6209950" y="843240"/>
            <a:ext cx="3194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https://www.kittenwar.com/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265CA4-16D0-ED60-0591-9F96305B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61956"/>
              </p:ext>
            </p:extLst>
          </p:nvPr>
        </p:nvGraphicFramePr>
        <p:xfrm>
          <a:off x="-4545" y="1919426"/>
          <a:ext cx="4094525" cy="1981200"/>
        </p:xfrm>
        <a:graphic>
          <a:graphicData uri="http://schemas.openxmlformats.org/drawingml/2006/table">
            <a:tbl>
              <a:tblPr/>
              <a:tblGrid>
                <a:gridCol w="604033">
                  <a:extLst>
                    <a:ext uri="{9D8B030D-6E8A-4147-A177-3AD203B41FA5}">
                      <a16:colId xmlns:a16="http://schemas.microsoft.com/office/drawing/2014/main" val="3667723114"/>
                    </a:ext>
                  </a:extLst>
                </a:gridCol>
                <a:gridCol w="1102533">
                  <a:extLst>
                    <a:ext uri="{9D8B030D-6E8A-4147-A177-3AD203B41FA5}">
                      <a16:colId xmlns:a16="http://schemas.microsoft.com/office/drawing/2014/main" val="2785115191"/>
                    </a:ext>
                  </a:extLst>
                </a:gridCol>
                <a:gridCol w="2387959">
                  <a:extLst>
                    <a:ext uri="{9D8B030D-6E8A-4147-A177-3AD203B41FA5}">
                      <a16:colId xmlns:a16="http://schemas.microsoft.com/office/drawing/2014/main" val="2612749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id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name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dirty="0" err="1">
                          <a:effectLst/>
                        </a:rPr>
                        <a:t>filename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28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fluffsocute.jpg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24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monstie-basket.png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6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1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george.jpg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32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022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B36171-51CC-0437-064F-2728EF049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577734"/>
              </p:ext>
            </p:extLst>
          </p:nvPr>
        </p:nvGraphicFramePr>
        <p:xfrm>
          <a:off x="4245878" y="1919426"/>
          <a:ext cx="2775708" cy="3169920"/>
        </p:xfrm>
        <a:graphic>
          <a:graphicData uri="http://schemas.openxmlformats.org/drawingml/2006/table">
            <a:tbl>
              <a:tblPr/>
              <a:tblGrid>
                <a:gridCol w="925236">
                  <a:extLst>
                    <a:ext uri="{9D8B030D-6E8A-4147-A177-3AD203B41FA5}">
                      <a16:colId xmlns:a16="http://schemas.microsoft.com/office/drawing/2014/main" val="2287762335"/>
                    </a:ext>
                  </a:extLst>
                </a:gridCol>
                <a:gridCol w="925236">
                  <a:extLst>
                    <a:ext uri="{9D8B030D-6E8A-4147-A177-3AD203B41FA5}">
                      <a16:colId xmlns:a16="http://schemas.microsoft.com/office/drawing/2014/main" val="1847866777"/>
                    </a:ext>
                  </a:extLst>
                </a:gridCol>
                <a:gridCol w="925236">
                  <a:extLst>
                    <a:ext uri="{9D8B030D-6E8A-4147-A177-3AD203B41FA5}">
                      <a16:colId xmlns:a16="http://schemas.microsoft.com/office/drawing/2014/main" val="3875206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left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right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winner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8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69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224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2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6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31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B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01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063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5EBC44-C55A-5DD7-DF7A-AFA1D34F4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40507"/>
              </p:ext>
            </p:extLst>
          </p:nvPr>
        </p:nvGraphicFramePr>
        <p:xfrm>
          <a:off x="7177484" y="1919426"/>
          <a:ext cx="5011722" cy="3169920"/>
        </p:xfrm>
        <a:graphic>
          <a:graphicData uri="http://schemas.openxmlformats.org/drawingml/2006/table">
            <a:tbl>
              <a:tblPr/>
              <a:tblGrid>
                <a:gridCol w="1670574">
                  <a:extLst>
                    <a:ext uri="{9D8B030D-6E8A-4147-A177-3AD203B41FA5}">
                      <a16:colId xmlns:a16="http://schemas.microsoft.com/office/drawing/2014/main" val="2461976287"/>
                    </a:ext>
                  </a:extLst>
                </a:gridCol>
                <a:gridCol w="1670574">
                  <a:extLst>
                    <a:ext uri="{9D8B030D-6E8A-4147-A177-3AD203B41FA5}">
                      <a16:colId xmlns:a16="http://schemas.microsoft.com/office/drawing/2014/main" val="2026689950"/>
                    </a:ext>
                  </a:extLst>
                </a:gridCol>
                <a:gridCol w="1670574">
                  <a:extLst>
                    <a:ext uri="{9D8B030D-6E8A-4147-A177-3AD203B41FA5}">
                      <a16:colId xmlns:a16="http://schemas.microsoft.com/office/drawing/2014/main" val="3226363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dirty="0" err="1">
                          <a:effectLst/>
                        </a:rPr>
                        <a:t>left_name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 dirty="0" err="1">
                          <a:effectLst/>
                        </a:rPr>
                        <a:t>right_name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1">
                          <a:effectLst/>
                        </a:rPr>
                        <a:t>winner_name</a:t>
                      </a:r>
                      <a:endParaRPr lang="sv-SE" sz="160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0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6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66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73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46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87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Fluffy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 err="1">
                          <a:effectLst/>
                        </a:rPr>
                        <a:t>Fluffy</a:t>
                      </a:r>
                      <a:endParaRPr lang="sv-SE" sz="1600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997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Monster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9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600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0559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3C12D87-E43F-2058-8D0B-1D95CD158B14}"/>
              </a:ext>
            </a:extLst>
          </p:cNvPr>
          <p:cNvSpPr txBox="1"/>
          <p:nvPr/>
        </p:nvSpPr>
        <p:spPr>
          <a:xfrm>
            <a:off x="92275" y="4284314"/>
            <a:ext cx="3691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Image tabellen lagrar namnen på söta djur och filnamnen på deras bilder.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C3C017-F1AB-0B87-9D78-63A4BA266FB5}"/>
              </a:ext>
            </a:extLst>
          </p:cNvPr>
          <p:cNvSpPr txBox="1"/>
          <p:nvPr/>
        </p:nvSpPr>
        <p:spPr>
          <a:xfrm>
            <a:off x="4105709" y="5207644"/>
            <a:ext cx="3194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/>
              <a:t>Votes</a:t>
            </a:r>
            <a:r>
              <a:rPr lang="sv-SE" dirty="0"/>
              <a:t> tabellen lagrar information om vilka bilder som har visats tillsammans och vilken användaren röstade på: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37F4D-E613-C899-7C87-60191C375D92}"/>
              </a:ext>
            </a:extLst>
          </p:cNvPr>
          <p:cNvSpPr txBox="1"/>
          <p:nvPr/>
        </p:nvSpPr>
        <p:spPr>
          <a:xfrm>
            <a:off x="7807004" y="5207644"/>
            <a:ext cx="34709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Vi kan be databasen att gå med i dessa tabeller för att slå upp djurnamnen för var och en av rösterna:</a:t>
            </a:r>
            <a:endParaRPr lang="sv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B21F2-BA8D-7115-4D5F-CA492F49D425}"/>
              </a:ext>
            </a:extLst>
          </p:cNvPr>
          <p:cNvSpPr txBox="1"/>
          <p:nvPr/>
        </p:nvSpPr>
        <p:spPr>
          <a:xfrm>
            <a:off x="1254150" y="1506022"/>
            <a:ext cx="98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Images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D2AEC-FA1F-F212-F9C5-2868A68573EE}"/>
              </a:ext>
            </a:extLst>
          </p:cNvPr>
          <p:cNvSpPr txBox="1"/>
          <p:nvPr/>
        </p:nvSpPr>
        <p:spPr>
          <a:xfrm>
            <a:off x="5104344" y="1486969"/>
            <a:ext cx="98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/>
              <a:t>Votes</a:t>
            </a:r>
            <a:endParaRPr lang="sv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E5BCA-D263-57A2-C3C0-26981BD0E544}"/>
              </a:ext>
            </a:extLst>
          </p:cNvPr>
          <p:cNvSpPr txBox="1"/>
          <p:nvPr/>
        </p:nvSpPr>
        <p:spPr>
          <a:xfrm>
            <a:off x="9404059" y="1486969"/>
            <a:ext cx="98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/>
              <a:t>Joined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274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4D39-7B63-6CBA-1CCB-9F483395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Datatyper i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E6E0-4F27-EE43-6375-37DB3FC2C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130"/>
            <a:ext cx="10515600" cy="5280869"/>
          </a:xfrm>
        </p:spPr>
        <p:txBody>
          <a:bodyPr>
            <a:normAutofit lnSpcReduction="10000"/>
          </a:bodyPr>
          <a:lstStyle/>
          <a:p>
            <a:r>
              <a:rPr lang="sv-SE" dirty="0"/>
              <a:t>Text och sträng typer</a:t>
            </a:r>
          </a:p>
          <a:p>
            <a:pPr lvl="1"/>
            <a:r>
              <a:rPr lang="sv-SE" b="1" dirty="0"/>
              <a:t>text </a:t>
            </a:r>
            <a:r>
              <a:rPr lang="sv-SE" dirty="0"/>
              <a:t>– en sträng med valfri längd</a:t>
            </a:r>
          </a:p>
          <a:p>
            <a:pPr lvl="1"/>
            <a:r>
              <a:rPr lang="sv-SE" b="1" dirty="0"/>
              <a:t>char(n)</a:t>
            </a:r>
            <a:r>
              <a:rPr lang="sv-SE" dirty="0"/>
              <a:t> – en sträng med exakt längd av tecken</a:t>
            </a:r>
          </a:p>
          <a:p>
            <a:pPr lvl="1"/>
            <a:r>
              <a:rPr lang="sv-SE" b="1" dirty="0" err="1"/>
              <a:t>varchar</a:t>
            </a:r>
            <a:r>
              <a:rPr lang="sv-SE" b="1" dirty="0"/>
              <a:t>(n)</a:t>
            </a:r>
            <a:r>
              <a:rPr lang="sv-SE" dirty="0"/>
              <a:t> – en sträng med upp till n tecken</a:t>
            </a:r>
          </a:p>
          <a:p>
            <a:r>
              <a:rPr lang="sv-SE" dirty="0"/>
              <a:t>Numeriska typer</a:t>
            </a:r>
          </a:p>
          <a:p>
            <a:pPr lvl="1"/>
            <a:r>
              <a:rPr lang="sv-SE" b="1" dirty="0" err="1"/>
              <a:t>integer</a:t>
            </a:r>
            <a:r>
              <a:rPr lang="sv-SE" b="1" dirty="0"/>
              <a:t> </a:t>
            </a:r>
            <a:r>
              <a:rPr lang="sv-SE" dirty="0"/>
              <a:t>– ett heltal</a:t>
            </a:r>
          </a:p>
          <a:p>
            <a:pPr lvl="1"/>
            <a:r>
              <a:rPr lang="sv-SE" b="1" dirty="0"/>
              <a:t>real</a:t>
            </a:r>
            <a:r>
              <a:rPr lang="sv-SE" dirty="0"/>
              <a:t> – ett flyttals värde upp till 6 decimaler</a:t>
            </a:r>
          </a:p>
          <a:p>
            <a:pPr lvl="1"/>
            <a:r>
              <a:rPr lang="sv-SE" b="1" dirty="0"/>
              <a:t>double precision </a:t>
            </a:r>
            <a:r>
              <a:rPr lang="sv-SE" dirty="0"/>
              <a:t>– ett flyttals värde med upp till 15 decimaler</a:t>
            </a:r>
            <a:endParaRPr lang="sv-SE" b="1" dirty="0"/>
          </a:p>
          <a:p>
            <a:pPr lvl="1"/>
            <a:r>
              <a:rPr lang="sv-SE" b="1" dirty="0"/>
              <a:t>decimal</a:t>
            </a:r>
            <a:r>
              <a:rPr lang="sv-SE" dirty="0"/>
              <a:t> – ett exakt decimal värde</a:t>
            </a:r>
          </a:p>
          <a:p>
            <a:r>
              <a:rPr lang="sv-SE" dirty="0"/>
              <a:t>Datum och tider typer</a:t>
            </a:r>
          </a:p>
          <a:p>
            <a:pPr lvl="1"/>
            <a:r>
              <a:rPr lang="sv-SE" b="1" dirty="0"/>
              <a:t>date </a:t>
            </a:r>
            <a:r>
              <a:rPr lang="sv-SE" dirty="0"/>
              <a:t>– ett kalender datum; med årtal, månad, och dag. 2020-12-13 </a:t>
            </a:r>
          </a:p>
          <a:p>
            <a:pPr lvl="1"/>
            <a:r>
              <a:rPr lang="sv-SE" b="1" dirty="0" err="1"/>
              <a:t>time</a:t>
            </a:r>
            <a:r>
              <a:rPr lang="sv-SE" dirty="0"/>
              <a:t> – tidpunkt på dygnet</a:t>
            </a:r>
          </a:p>
          <a:p>
            <a:pPr lvl="1"/>
            <a:r>
              <a:rPr lang="sv-SE" b="1" dirty="0" err="1"/>
              <a:t>timestamp</a:t>
            </a:r>
            <a:r>
              <a:rPr lang="sv-SE" dirty="0"/>
              <a:t> – datum och tid tillsammans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7331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453-E7DA-CE9C-9202-E7FD313E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Normaliserad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0F87-03B8-506F-C09E-5C3F0EA0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I en normaliserad databas, ska</a:t>
            </a:r>
          </a:p>
        </p:txBody>
      </p:sp>
    </p:spTree>
    <p:extLst>
      <p:ext uri="{BB962C8B-B14F-4D97-AF65-F5344CB8AC3E}">
        <p14:creationId xmlns:p14="http://schemas.microsoft.com/office/powerpoint/2010/main" val="141096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AE0F-1371-D5DF-C44E-A333912B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en databas egentligen? </a:t>
            </a:r>
            <a:br>
              <a:rPr lang="sv-SE" dirty="0"/>
            </a:br>
            <a:r>
              <a:rPr lang="sv-SE" dirty="0"/>
              <a:t>Hur lagrar vi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E147-F77D-F0AE-933D-0C5C78C23466}"/>
              </a:ext>
            </a:extLst>
          </p:cNvPr>
          <p:cNvSpPr txBox="1"/>
          <p:nvPr/>
        </p:nvSpPr>
        <p:spPr>
          <a:xfrm>
            <a:off x="838200" y="1962951"/>
            <a:ext cx="4346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I korttidsminnet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Enkla variabler: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sz="2400" dirty="0"/>
              <a:t>Siffror, strängar </a:t>
            </a:r>
            <a:r>
              <a:rPr lang="sv-SE" sz="2400" dirty="0" err="1"/>
              <a:t>m.m</a:t>
            </a:r>
            <a:endParaRPr lang="sv-S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Data strukturer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v-SE" sz="2400" dirty="0"/>
              <a:t>Listor, objekt </a:t>
            </a:r>
            <a:r>
              <a:rPr lang="sv-SE" sz="2400" dirty="0" err="1"/>
              <a:t>m.m</a:t>
            </a:r>
            <a:endParaRPr lang="sv-SE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D4F09-2290-F219-FA48-F7B2DFEC06E7}"/>
              </a:ext>
            </a:extLst>
          </p:cNvPr>
          <p:cNvSpPr txBox="1"/>
          <p:nvPr/>
        </p:nvSpPr>
        <p:spPr>
          <a:xfrm>
            <a:off x="6595729" y="1962951"/>
            <a:ext cx="517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I </a:t>
            </a:r>
            <a:r>
              <a:rPr lang="sv-SE" sz="2400" dirty="0" err="1"/>
              <a:t>långvarit</a:t>
            </a:r>
            <a:r>
              <a:rPr lang="sv-SE" sz="2400" dirty="0"/>
              <a:t> minne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Text filer, XML, JSON </a:t>
            </a:r>
            <a:r>
              <a:rPr lang="sv-SE" sz="2400" dirty="0" err="1"/>
              <a:t>m.m</a:t>
            </a:r>
            <a:r>
              <a:rPr lang="sv-SE" sz="2400" dirty="0"/>
              <a:t> görs på hårddisken</a:t>
            </a:r>
          </a:p>
        </p:txBody>
      </p:sp>
    </p:spTree>
    <p:extLst>
      <p:ext uri="{BB962C8B-B14F-4D97-AF65-F5344CB8AC3E}">
        <p14:creationId xmlns:p14="http://schemas.microsoft.com/office/powerpoint/2010/main" val="407642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AE0F-1371-D5DF-C44E-A333912B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23" y="139961"/>
            <a:ext cx="10515600" cy="826112"/>
          </a:xfrm>
        </p:spPr>
        <p:txBody>
          <a:bodyPr/>
          <a:lstStyle/>
          <a:p>
            <a:r>
              <a:rPr lang="sv-SE" dirty="0"/>
              <a:t>Egenskaper hos relationsdatabaser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E147-F77D-F0AE-933D-0C5C78C23466}"/>
              </a:ext>
            </a:extLst>
          </p:cNvPr>
          <p:cNvSpPr txBox="1"/>
          <p:nvPr/>
        </p:nvSpPr>
        <p:spPr>
          <a:xfrm>
            <a:off x="896923" y="881390"/>
            <a:ext cx="4589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b="1" dirty="0"/>
              <a:t>Alla databaser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Långvarigt minne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Säker åtkomst av data från flera program samtidigt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D4F09-2290-F219-FA48-F7B2DFEC06E7}"/>
              </a:ext>
            </a:extLst>
          </p:cNvPr>
          <p:cNvSpPr txBox="1"/>
          <p:nvPr/>
        </p:nvSpPr>
        <p:spPr>
          <a:xfrm>
            <a:off x="6154723" y="752282"/>
            <a:ext cx="56789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b="1" dirty="0"/>
              <a:t>Bara relationsdatabaser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Lagrar data i tabeller med relationer till varandra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Flexibelt språk att göra aggregationer, kombinationer och gruppering på relaterad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Villkor – regler för att skydda och säkerställa kvaliteten på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400" dirty="0"/>
              <a:t>Använder språket SQL för att hämta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91A8C-184F-C55A-C2D4-66D6B732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14" y="2881463"/>
            <a:ext cx="3262214" cy="3095147"/>
          </a:xfrm>
          <a:prstGeom prst="rect">
            <a:avLst/>
          </a:prstGeom>
        </p:spPr>
      </p:pic>
      <p:pic>
        <p:nvPicPr>
          <p:cNvPr id="4" name="Picture 2" descr="S:\dfm\info\icons\v-collections\v_collections_png\business_finance_data\128x128\shadow\data_copy.png">
            <a:extLst>
              <a:ext uri="{FF2B5EF4-FFF2-40B4-BE49-F238E27FC236}">
                <a16:creationId xmlns:a16="http://schemas.microsoft.com/office/drawing/2014/main" id="{B245CBA9-E748-6821-FBB1-9E2DDA474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0" y="482452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5838270-28CE-05B7-C896-86891CBC1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186981"/>
              </p:ext>
            </p:extLst>
          </p:nvPr>
        </p:nvGraphicFramePr>
        <p:xfrm>
          <a:off x="7403422" y="4587220"/>
          <a:ext cx="3558429" cy="1693800"/>
        </p:xfrm>
        <a:graphic>
          <a:graphicData uri="http://schemas.openxmlformats.org/drawingml/2006/table">
            <a:tbl>
              <a:tblPr/>
              <a:tblGrid>
                <a:gridCol w="1186143">
                  <a:extLst>
                    <a:ext uri="{9D8B030D-6E8A-4147-A177-3AD203B41FA5}">
                      <a16:colId xmlns:a16="http://schemas.microsoft.com/office/drawing/2014/main" val="521001462"/>
                    </a:ext>
                  </a:extLst>
                </a:gridCol>
                <a:gridCol w="1186143">
                  <a:extLst>
                    <a:ext uri="{9D8B030D-6E8A-4147-A177-3AD203B41FA5}">
                      <a16:colId xmlns:a16="http://schemas.microsoft.com/office/drawing/2014/main" val="764206598"/>
                    </a:ext>
                  </a:extLst>
                </a:gridCol>
                <a:gridCol w="1186143">
                  <a:extLst>
                    <a:ext uri="{9D8B030D-6E8A-4147-A177-3AD203B41FA5}">
                      <a16:colId xmlns:a16="http://schemas.microsoft.com/office/drawing/2014/main" val="2535075706"/>
                    </a:ext>
                  </a:extLst>
                </a:gridCol>
              </a:tblGrid>
              <a:tr h="251755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dirty="0">
                          <a:effectLst/>
                        </a:rPr>
                        <a:t>country</a:t>
                      </a:r>
                      <a:endParaRPr lang="sv-SE" sz="1200" dirty="0">
                        <a:effectLst/>
                      </a:endParaRPr>
                    </a:p>
                  </a:txBody>
                  <a:tcPr marL="99419" marR="99419" marT="49710" marB="4971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dirty="0">
                          <a:effectLst/>
                        </a:rPr>
                        <a:t>population</a:t>
                      </a:r>
                      <a:endParaRPr lang="sv-SE" sz="1200" dirty="0">
                        <a:effectLst/>
                      </a:endParaRPr>
                    </a:p>
                  </a:txBody>
                  <a:tcPr marL="99419" marR="99419" marT="49710" marB="4971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>
                          <a:effectLst/>
                        </a:rPr>
                        <a:t>literacy</a:t>
                      </a:r>
                      <a:endParaRPr lang="sv-SE" sz="1200">
                        <a:effectLst/>
                      </a:endParaRPr>
                    </a:p>
                  </a:txBody>
                  <a:tcPr marL="99419" marR="99419" marT="49710" marB="4971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84224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Argentina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43 million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98%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62235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Brazil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203 million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91%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04108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Colombia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47 million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94%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95157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Ecuador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15 million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>
                          <a:effectLst/>
                        </a:rPr>
                        <a:t>92%</a:t>
                      </a:r>
                    </a:p>
                  </a:txBody>
                  <a:tcPr marL="99419" marR="99419" marT="49710" marB="4971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97931"/>
                  </a:ext>
                </a:extLst>
              </a:tr>
              <a:tr h="251755"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...</a:t>
                      </a:r>
                    </a:p>
                  </a:txBody>
                  <a:tcPr marL="99419" marR="99419" marT="49710" marB="4971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...</a:t>
                      </a:r>
                    </a:p>
                  </a:txBody>
                  <a:tcPr marL="99419" marR="99419" marT="49710" marB="4971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1200" dirty="0">
                          <a:effectLst/>
                        </a:rPr>
                        <a:t>...</a:t>
                      </a:r>
                    </a:p>
                  </a:txBody>
                  <a:tcPr marL="99419" marR="99419" marT="49710" marB="4971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46211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2C3117AF-0D22-3D9C-AD4E-98955F71AED5}"/>
              </a:ext>
            </a:extLst>
          </p:cNvPr>
          <p:cNvSpPr/>
          <p:nvPr/>
        </p:nvSpPr>
        <p:spPr>
          <a:xfrm rot="20421876">
            <a:off x="2158281" y="5006060"/>
            <a:ext cx="659627" cy="326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81838EC-022A-890D-CE39-D318DE0FD810}"/>
              </a:ext>
            </a:extLst>
          </p:cNvPr>
          <p:cNvSpPr/>
          <p:nvPr/>
        </p:nvSpPr>
        <p:spPr>
          <a:xfrm rot="1402452">
            <a:off x="6536717" y="4873049"/>
            <a:ext cx="659627" cy="326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EAD22-D36A-A203-7D30-411CD2015783}"/>
              </a:ext>
            </a:extLst>
          </p:cNvPr>
          <p:cNvSpPr txBox="1"/>
          <p:nvPr/>
        </p:nvSpPr>
        <p:spPr>
          <a:xfrm>
            <a:off x="693620" y="6124832"/>
            <a:ext cx="94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Databas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BE08C-FF51-1E50-DA44-3174290C89A8}"/>
              </a:ext>
            </a:extLst>
          </p:cNvPr>
          <p:cNvSpPr txBox="1"/>
          <p:nvPr/>
        </p:nvSpPr>
        <p:spPr>
          <a:xfrm>
            <a:off x="4188770" y="6095033"/>
            <a:ext cx="181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Relationsdiagram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E9D2B-6059-C5C1-84E8-8528BB73FA37}"/>
              </a:ext>
            </a:extLst>
          </p:cNvPr>
          <p:cNvSpPr txBox="1"/>
          <p:nvPr/>
        </p:nvSpPr>
        <p:spPr>
          <a:xfrm>
            <a:off x="8277420" y="6364566"/>
            <a:ext cx="310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Tabell med kolumner och rader</a:t>
            </a:r>
          </a:p>
        </p:txBody>
      </p:sp>
    </p:spTree>
    <p:extLst>
      <p:ext uri="{BB962C8B-B14F-4D97-AF65-F5344CB8AC3E}">
        <p14:creationId xmlns:p14="http://schemas.microsoft.com/office/powerpoint/2010/main" val="80522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0E2D-7705-7E22-7826-6CF27CF3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Kika på tabeller och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AB0910F-13B1-23C0-37C9-60CA01DEA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593438"/>
              </p:ext>
            </p:extLst>
          </p:nvPr>
        </p:nvGraphicFramePr>
        <p:xfrm>
          <a:off x="838200" y="1601460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210014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642065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5075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>
                          <a:effectLst/>
                        </a:rPr>
                        <a:t>country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population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literacy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84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Argentina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43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98%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62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Brazil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203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91%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0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Colombia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47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94%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95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Ecuador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15 million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92%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97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462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BA34A4-DAC0-277B-F88F-070F10325625}"/>
              </a:ext>
            </a:extLst>
          </p:cNvPr>
          <p:cNvSpPr txBox="1"/>
          <p:nvPr/>
        </p:nvSpPr>
        <p:spPr>
          <a:xfrm>
            <a:off x="989045" y="4721290"/>
            <a:ext cx="373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Vad har värdena i en rad gemensamt?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A11E6-A384-8CD6-0202-5C46B494CABF}"/>
              </a:ext>
            </a:extLst>
          </p:cNvPr>
          <p:cNvSpPr txBox="1"/>
          <p:nvPr/>
        </p:nvSpPr>
        <p:spPr>
          <a:xfrm>
            <a:off x="989044" y="5465466"/>
            <a:ext cx="412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Vad har värdena i en kolumn gemensamt?</a:t>
            </a:r>
          </a:p>
        </p:txBody>
      </p:sp>
    </p:spTree>
    <p:extLst>
      <p:ext uri="{BB962C8B-B14F-4D97-AF65-F5344CB8AC3E}">
        <p14:creationId xmlns:p14="http://schemas.microsoft.com/office/powerpoint/2010/main" val="130243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10BF-6733-89D8-ED13-9F398632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Datatyper och </a:t>
            </a:r>
            <a:r>
              <a:rPr lang="sv-SE" dirty="0" err="1"/>
              <a:t>Meaning</a:t>
            </a:r>
            <a:endParaRPr lang="sv-SE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8274BA0F-3134-837B-BCF3-E647844BD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344909"/>
              </p:ext>
            </p:extLst>
          </p:nvPr>
        </p:nvGraphicFramePr>
        <p:xfrm>
          <a:off x="838200" y="1601460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210014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642065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5075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Name</a:t>
                      </a:r>
                      <a:r>
                        <a:rPr lang="sv-SE" b="1" dirty="0">
                          <a:effectLst/>
                        </a:rPr>
                        <a:t> (förnamn) ”string”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Height</a:t>
                      </a:r>
                      <a:r>
                        <a:rPr lang="sv-SE" b="1" dirty="0">
                          <a:effectLst/>
                        </a:rPr>
                        <a:t> (centimeter) ”numerisk”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Weight</a:t>
                      </a:r>
                      <a:r>
                        <a:rPr lang="sv-SE" b="1" dirty="0">
                          <a:effectLst/>
                        </a:rPr>
                        <a:t> (kilogram) ”numerisk”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84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Alan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188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98%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62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Lora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160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91%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0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Kevin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185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94%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95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Kalle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120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92%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97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...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4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08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1F81-ACD4-B058-0C2A-4AB58F5D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30" y="364492"/>
            <a:ext cx="10515600" cy="840700"/>
          </a:xfrm>
        </p:spPr>
        <p:txBody>
          <a:bodyPr/>
          <a:lstStyle/>
          <a:p>
            <a:r>
              <a:rPr lang="sv-SE" dirty="0"/>
              <a:t>Anatomin av en tabell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D11156-9B37-DEDD-8908-D3DB2F9F7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649115"/>
              </p:ext>
            </p:extLst>
          </p:nvPr>
        </p:nvGraphicFramePr>
        <p:xfrm>
          <a:off x="838200" y="2652395"/>
          <a:ext cx="6271728" cy="3840480"/>
        </p:xfrm>
        <a:graphic>
          <a:graphicData uri="http://schemas.openxmlformats.org/drawingml/2006/table">
            <a:tbl>
              <a:tblPr/>
              <a:tblGrid>
                <a:gridCol w="2090576">
                  <a:extLst>
                    <a:ext uri="{9D8B030D-6E8A-4147-A177-3AD203B41FA5}">
                      <a16:colId xmlns:a16="http://schemas.microsoft.com/office/drawing/2014/main" val="1733222573"/>
                    </a:ext>
                  </a:extLst>
                </a:gridCol>
                <a:gridCol w="2090576">
                  <a:extLst>
                    <a:ext uri="{9D8B030D-6E8A-4147-A177-3AD203B41FA5}">
                      <a16:colId xmlns:a16="http://schemas.microsoft.com/office/drawing/2014/main" val="2515439865"/>
                    </a:ext>
                  </a:extLst>
                </a:gridCol>
                <a:gridCol w="2090576">
                  <a:extLst>
                    <a:ext uri="{9D8B030D-6E8A-4147-A177-3AD203B41FA5}">
                      <a16:colId xmlns:a16="http://schemas.microsoft.com/office/drawing/2014/main" val="1013371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name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birthdate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date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034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2001-04-13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0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Sue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1998-06-12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E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4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moose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2012-02-20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321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Alison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1997-11-24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3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536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2011-01-09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864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Spot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iguana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2010-07-23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3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298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Ratu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1989-09-15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3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0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Eli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2002-02-22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34329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DC7F232-B286-FBE1-C21B-4A1F1BD5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71432"/>
            <a:ext cx="6271728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800" b="1" i="0" u="none" strike="noStrike" cap="none" normalizeH="0" baseline="0" dirty="0">
                <a:ln>
                  <a:noFill/>
                </a:ln>
                <a:solidFill>
                  <a:srgbClr val="1A202C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Animals:</a:t>
            </a:r>
            <a:endParaRPr kumimoji="0" lang="sv-SE" altLang="sv-S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78E22-CF64-6F54-D3EF-3C3F62F140B5}"/>
              </a:ext>
            </a:extLst>
          </p:cNvPr>
          <p:cNvSpPr txBox="1"/>
          <p:nvPr/>
        </p:nvSpPr>
        <p:spPr>
          <a:xfrm>
            <a:off x="7576457" y="2789853"/>
            <a:ext cx="43736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/>
              <a:t>Frågor</a:t>
            </a:r>
            <a:br>
              <a:rPr lang="sv-SE" dirty="0"/>
            </a:br>
            <a:br>
              <a:rPr lang="sv-SE" dirty="0"/>
            </a:br>
            <a:r>
              <a:rPr lang="sv-SE" dirty="0"/>
              <a:t>1. När var ”</a:t>
            </a:r>
            <a:r>
              <a:rPr lang="sv-SE" dirty="0" err="1"/>
              <a:t>moose</a:t>
            </a:r>
            <a:r>
              <a:rPr lang="sv-SE" dirty="0"/>
              <a:t>” med namnet Max född?</a:t>
            </a:r>
            <a:br>
              <a:rPr lang="sv-SE" dirty="0"/>
            </a:br>
            <a:br>
              <a:rPr lang="sv-SE" dirty="0"/>
            </a:br>
            <a:r>
              <a:rPr lang="sv-SE" dirty="0"/>
              <a:t>2. Var det några ”</a:t>
            </a:r>
            <a:r>
              <a:rPr lang="sv-SE" dirty="0" err="1"/>
              <a:t>llamas</a:t>
            </a:r>
            <a:r>
              <a:rPr lang="sv-SE" dirty="0"/>
              <a:t>” födda mellan 1995 </a:t>
            </a:r>
            <a:br>
              <a:rPr lang="sv-SE" dirty="0"/>
            </a:br>
            <a:r>
              <a:rPr lang="sv-SE" dirty="0"/>
              <a:t>och 1998?</a:t>
            </a:r>
            <a:br>
              <a:rPr lang="sv-SE" dirty="0"/>
            </a:br>
            <a:br>
              <a:rPr lang="sv-SE" dirty="0"/>
            </a:br>
            <a:r>
              <a:rPr lang="sv-SE" dirty="0"/>
              <a:t>3. Vilken gorilla var </a:t>
            </a:r>
            <a:r>
              <a:rPr lang="sv-SE" dirty="0" err="1"/>
              <a:t>George’s</a:t>
            </a:r>
            <a:r>
              <a:rPr lang="sv-SE" dirty="0"/>
              <a:t> mamma?</a:t>
            </a:r>
            <a:br>
              <a:rPr lang="sv-SE" dirty="0"/>
            </a:br>
            <a:br>
              <a:rPr lang="sv-SE" dirty="0"/>
            </a:br>
            <a:r>
              <a:rPr lang="sv-SE" dirty="0"/>
              <a:t>4. Hur många gorillor finns det?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21197F-9697-8153-5824-D957900C773F}"/>
              </a:ext>
            </a:extLst>
          </p:cNvPr>
          <p:cNvSpPr/>
          <p:nvPr/>
        </p:nvSpPr>
        <p:spPr>
          <a:xfrm>
            <a:off x="447869" y="1652631"/>
            <a:ext cx="6988629" cy="1459686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5818EC-A2F7-B9C4-8800-5CBD8F7FA730}"/>
              </a:ext>
            </a:extLst>
          </p:cNvPr>
          <p:cNvCxnSpPr>
            <a:cxnSpLocks/>
          </p:cNvCxnSpPr>
          <p:nvPr/>
        </p:nvCxnSpPr>
        <p:spPr>
          <a:xfrm flipH="1">
            <a:off x="2692866" y="1313807"/>
            <a:ext cx="2248250" cy="649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23F6A8-6CCF-C6B1-DF65-37198D4E54D4}"/>
              </a:ext>
            </a:extLst>
          </p:cNvPr>
          <p:cNvCxnSpPr>
            <a:cxnSpLocks/>
          </p:cNvCxnSpPr>
          <p:nvPr/>
        </p:nvCxnSpPr>
        <p:spPr>
          <a:xfrm flipH="1">
            <a:off x="5945476" y="2041235"/>
            <a:ext cx="2248250" cy="649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F0D0B8-493E-BC5E-E820-77157A014AA6}"/>
              </a:ext>
            </a:extLst>
          </p:cNvPr>
          <p:cNvCxnSpPr>
            <a:cxnSpLocks/>
          </p:cNvCxnSpPr>
          <p:nvPr/>
        </p:nvCxnSpPr>
        <p:spPr>
          <a:xfrm flipH="1">
            <a:off x="6702704" y="2235508"/>
            <a:ext cx="2248250" cy="649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54DD03-BBB8-F3F3-3AE1-4DE4432EDBF0}"/>
              </a:ext>
            </a:extLst>
          </p:cNvPr>
          <p:cNvSpPr txBox="1"/>
          <p:nvPr/>
        </p:nvSpPr>
        <p:spPr>
          <a:xfrm>
            <a:off x="4941116" y="1113887"/>
            <a:ext cx="165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Tabellens namn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4CA6B9-26DD-7221-EA64-1BD7952C2BFD}"/>
              </a:ext>
            </a:extLst>
          </p:cNvPr>
          <p:cNvSpPr txBox="1"/>
          <p:nvPr/>
        </p:nvSpPr>
        <p:spPr>
          <a:xfrm>
            <a:off x="8199319" y="1758707"/>
            <a:ext cx="18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Kolumnens namn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BDEB5-BF99-5F36-81FD-5F5A8D687B21}"/>
              </a:ext>
            </a:extLst>
          </p:cNvPr>
          <p:cNvSpPr txBox="1"/>
          <p:nvPr/>
        </p:nvSpPr>
        <p:spPr>
          <a:xfrm>
            <a:off x="9006881" y="2091378"/>
            <a:ext cx="158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Kolumnens typ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32E556-345E-F5AA-DF26-78C621DF896F}"/>
              </a:ext>
            </a:extLst>
          </p:cNvPr>
          <p:cNvSpPr/>
          <p:nvPr/>
        </p:nvSpPr>
        <p:spPr>
          <a:xfrm>
            <a:off x="447869" y="3121677"/>
            <a:ext cx="6988629" cy="345194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A2700E-4E2C-A11D-334F-DFD4184A7627}"/>
              </a:ext>
            </a:extLst>
          </p:cNvPr>
          <p:cNvSpPr txBox="1"/>
          <p:nvPr/>
        </p:nvSpPr>
        <p:spPr>
          <a:xfrm>
            <a:off x="8060323" y="6021854"/>
            <a:ext cx="249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Tabellens kropp/innehåll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E471A5-A3B7-ADE1-68BC-4A4697C1FB01}"/>
              </a:ext>
            </a:extLst>
          </p:cNvPr>
          <p:cNvCxnSpPr>
            <a:cxnSpLocks/>
          </p:cNvCxnSpPr>
          <p:nvPr/>
        </p:nvCxnSpPr>
        <p:spPr>
          <a:xfrm flipH="1" flipV="1">
            <a:off x="7109928" y="5981318"/>
            <a:ext cx="793099" cy="22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4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F12D-89D3-E9D8-AFCB-9DEFA46C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sv-SE" dirty="0"/>
              <a:t>Aggregering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81439A-F3F3-3BF3-7B35-5BC8B2C8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42742"/>
              </p:ext>
            </p:extLst>
          </p:nvPr>
        </p:nvGraphicFramePr>
        <p:xfrm>
          <a:off x="838200" y="2827791"/>
          <a:ext cx="5086740" cy="3840480"/>
        </p:xfrm>
        <a:graphic>
          <a:graphicData uri="http://schemas.openxmlformats.org/drawingml/2006/table">
            <a:tbl>
              <a:tblPr/>
              <a:tblGrid>
                <a:gridCol w="1695580">
                  <a:extLst>
                    <a:ext uri="{9D8B030D-6E8A-4147-A177-3AD203B41FA5}">
                      <a16:colId xmlns:a16="http://schemas.microsoft.com/office/drawing/2014/main" val="2176268412"/>
                    </a:ext>
                  </a:extLst>
                </a:gridCol>
                <a:gridCol w="1695580">
                  <a:extLst>
                    <a:ext uri="{9D8B030D-6E8A-4147-A177-3AD203B41FA5}">
                      <a16:colId xmlns:a16="http://schemas.microsoft.com/office/drawing/2014/main" val="3189252019"/>
                    </a:ext>
                  </a:extLst>
                </a:gridCol>
                <a:gridCol w="1695580">
                  <a:extLst>
                    <a:ext uri="{9D8B030D-6E8A-4147-A177-3AD203B41FA5}">
                      <a16:colId xmlns:a16="http://schemas.microsoft.com/office/drawing/2014/main" val="1690443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name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birthdate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date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80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2001-04-13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940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Sue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1998-06-12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53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Max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moose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2012-02-20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51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Alison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1997-11-24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72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George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2011-01-09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9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4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Spot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iguana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2010-07-23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87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Ratu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1989-09-15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E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818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Eli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2002-02-22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1181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AFF340-80DF-C459-BE10-BD0DF421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96767"/>
              </p:ext>
            </p:extLst>
          </p:nvPr>
        </p:nvGraphicFramePr>
        <p:xfrm>
          <a:off x="7893698" y="3845259"/>
          <a:ext cx="3460102" cy="2560320"/>
        </p:xfrm>
        <a:graphic>
          <a:graphicData uri="http://schemas.openxmlformats.org/drawingml/2006/table">
            <a:tbl>
              <a:tblPr/>
              <a:tblGrid>
                <a:gridCol w="1730051">
                  <a:extLst>
                    <a:ext uri="{9D8B030D-6E8A-4147-A177-3AD203B41FA5}">
                      <a16:colId xmlns:a16="http://schemas.microsoft.com/office/drawing/2014/main" val="1703408479"/>
                    </a:ext>
                  </a:extLst>
                </a:gridCol>
                <a:gridCol w="1730051">
                  <a:extLst>
                    <a:ext uri="{9D8B030D-6E8A-4147-A177-3AD203B41FA5}">
                      <a16:colId xmlns:a16="http://schemas.microsoft.com/office/drawing/2014/main" val="3439381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count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integer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26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gorilla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3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1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moose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27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2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74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iguana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62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1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3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26922F4C-F935-5C86-0500-80815EAE5DF8}"/>
              </a:ext>
            </a:extLst>
          </p:cNvPr>
          <p:cNvSpPr/>
          <p:nvPr/>
        </p:nvSpPr>
        <p:spPr>
          <a:xfrm>
            <a:off x="6420115" y="48831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count</a:t>
            </a:r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8DB48-697B-0F35-4B7C-50C6260D504B}"/>
              </a:ext>
            </a:extLst>
          </p:cNvPr>
          <p:cNvSpPr txBox="1"/>
          <p:nvPr/>
        </p:nvSpPr>
        <p:spPr>
          <a:xfrm>
            <a:off x="725922" y="1134793"/>
            <a:ext cx="10271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Aggregering är att gruppera och beräkna på data i en tabell utifrån en tex en kolumn.</a:t>
            </a:r>
            <a:br>
              <a:rPr lang="sv-SE" dirty="0"/>
            </a:b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Här ser vi en beräkningsaggregation som grupperar värdena i tabellen med hjälp av ”species” kolumnen. </a:t>
            </a:r>
            <a:br>
              <a:rPr lang="sv-SE" dirty="0"/>
            </a:br>
            <a:r>
              <a:rPr lang="sv-SE" dirty="0"/>
              <a:t>Vi räkna antalet rader som har samma värde i den kolumnen.</a:t>
            </a:r>
          </a:p>
        </p:txBody>
      </p:sp>
    </p:spTree>
    <p:extLst>
      <p:ext uri="{BB962C8B-B14F-4D97-AF65-F5344CB8AC3E}">
        <p14:creationId xmlns:p14="http://schemas.microsoft.com/office/powerpoint/2010/main" val="219621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47C2-B7C8-40BB-871B-B0CB9679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0568"/>
          </a:xfrm>
        </p:spPr>
        <p:txBody>
          <a:bodyPr/>
          <a:lstStyle/>
          <a:p>
            <a:r>
              <a:rPr lang="sv-SE" dirty="0"/>
              <a:t>Fråga / Filtrera / Query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2D03BF-7AFC-A5C2-3749-9E8C2DEDE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870761"/>
              </p:ext>
            </p:extLst>
          </p:nvPr>
        </p:nvGraphicFramePr>
        <p:xfrm>
          <a:off x="1089869" y="1517174"/>
          <a:ext cx="3799114" cy="2987040"/>
        </p:xfrm>
        <a:graphic>
          <a:graphicData uri="http://schemas.openxmlformats.org/drawingml/2006/table">
            <a:tbl>
              <a:tblPr/>
              <a:tblGrid>
                <a:gridCol w="1899557">
                  <a:extLst>
                    <a:ext uri="{9D8B030D-6E8A-4147-A177-3AD203B41FA5}">
                      <a16:colId xmlns:a16="http://schemas.microsoft.com/office/drawing/2014/main" val="2837312115"/>
                    </a:ext>
                  </a:extLst>
                </a:gridCol>
                <a:gridCol w="1899557">
                  <a:extLst>
                    <a:ext uri="{9D8B030D-6E8A-4147-A177-3AD203B41FA5}">
                      <a16:colId xmlns:a16="http://schemas.microsoft.com/office/drawing/2014/main" val="3195581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food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2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fish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meat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3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94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B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52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3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insects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13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186FE6F-810D-7F8F-F230-DC8D2B992B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609334"/>
              </p:ext>
            </p:extLst>
          </p:nvPr>
        </p:nvGraphicFramePr>
        <p:xfrm>
          <a:off x="6740482" y="900410"/>
          <a:ext cx="5289330" cy="1706880"/>
        </p:xfrm>
        <a:graphic>
          <a:graphicData uri="http://schemas.openxmlformats.org/drawingml/2006/table">
            <a:tbl>
              <a:tblPr/>
              <a:tblGrid>
                <a:gridCol w="1763110">
                  <a:extLst>
                    <a:ext uri="{9D8B030D-6E8A-4147-A177-3AD203B41FA5}">
                      <a16:colId xmlns:a16="http://schemas.microsoft.com/office/drawing/2014/main" val="2837312115"/>
                    </a:ext>
                  </a:extLst>
                </a:gridCol>
                <a:gridCol w="1763110">
                  <a:extLst>
                    <a:ext uri="{9D8B030D-6E8A-4147-A177-3AD203B41FA5}">
                      <a16:colId xmlns:a16="http://schemas.microsoft.com/office/drawing/2014/main" val="3195581960"/>
                    </a:ext>
                  </a:extLst>
                </a:gridCol>
                <a:gridCol w="1763110">
                  <a:extLst>
                    <a:ext uri="{9D8B030D-6E8A-4147-A177-3AD203B41FA5}">
                      <a16:colId xmlns:a16="http://schemas.microsoft.com/office/drawing/2014/main" val="1361807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>
                          <a:effectLst/>
                        </a:rPr>
                        <a:t>food1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>
                          <a:effectLst/>
                        </a:rPr>
                        <a:t>food2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2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vegetables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fish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meat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plants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insects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372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4B10A0C-4184-CA94-00D1-D3A5758B34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012052"/>
              </p:ext>
            </p:extLst>
          </p:nvPr>
        </p:nvGraphicFramePr>
        <p:xfrm>
          <a:off x="6740482" y="3513614"/>
          <a:ext cx="3526220" cy="1981200"/>
        </p:xfrm>
        <a:graphic>
          <a:graphicData uri="http://schemas.openxmlformats.org/drawingml/2006/table">
            <a:tbl>
              <a:tblPr/>
              <a:tblGrid>
                <a:gridCol w="1763110">
                  <a:extLst>
                    <a:ext uri="{9D8B030D-6E8A-4147-A177-3AD203B41FA5}">
                      <a16:colId xmlns:a16="http://schemas.microsoft.com/office/drawing/2014/main" val="2837312115"/>
                    </a:ext>
                  </a:extLst>
                </a:gridCol>
                <a:gridCol w="1763110">
                  <a:extLst>
                    <a:ext uri="{9D8B030D-6E8A-4147-A177-3AD203B41FA5}">
                      <a16:colId xmlns:a16="http://schemas.microsoft.com/office/drawing/2014/main" val="3195581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v-SE" b="1">
                          <a:effectLst/>
                        </a:rPr>
                        <a:t>species</a:t>
                      </a:r>
                      <a:r>
                        <a:rPr lang="sv-SE">
                          <a:effectLst/>
                        </a:rPr>
                        <a:t> </a:t>
                      </a:r>
                      <a:r>
                        <a:rPr lang="sv-SE" i="1">
                          <a:effectLst/>
                        </a:rPr>
                        <a:t>string</a:t>
                      </a:r>
                      <a:endParaRPr lang="sv-SE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b="1" dirty="0" err="1">
                          <a:effectLst/>
                        </a:rPr>
                        <a:t>food</a:t>
                      </a:r>
                      <a:r>
                        <a:rPr lang="sv-SE" dirty="0">
                          <a:effectLst/>
                        </a:rPr>
                        <a:t> </a:t>
                      </a:r>
                      <a:r>
                        <a:rPr lang="sv-SE" i="1" dirty="0">
                          <a:effectLst/>
                        </a:rPr>
                        <a:t>string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 anchor="b">
                    <a:lnL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5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2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llama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plants, </a:t>
                      </a:r>
                      <a:r>
                        <a:rPr lang="sv-SE" dirty="0" err="1">
                          <a:effectLst/>
                        </a:rPr>
                        <a:t>vegetebals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F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brown bear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 err="1">
                          <a:effectLst/>
                        </a:rPr>
                        <a:t>fish</a:t>
                      </a:r>
                      <a:r>
                        <a:rPr lang="sv-SE" dirty="0">
                          <a:effectLst/>
                        </a:rPr>
                        <a:t>, </a:t>
                      </a:r>
                      <a:r>
                        <a:rPr lang="sv-SE" dirty="0" err="1">
                          <a:effectLst/>
                        </a:rPr>
                        <a:t>meat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D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30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sv-SE">
                          <a:effectLst/>
                        </a:rPr>
                        <a:t>orangutan</a:t>
                      </a: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dirty="0">
                          <a:effectLst/>
                        </a:rPr>
                        <a:t>plants, </a:t>
                      </a:r>
                      <a:r>
                        <a:rPr lang="sv-SE" dirty="0" err="1">
                          <a:effectLst/>
                        </a:rPr>
                        <a:t>insects</a:t>
                      </a:r>
                      <a:endParaRPr lang="sv-SE" dirty="0">
                        <a:effectLst/>
                      </a:endParaRPr>
                    </a:p>
                  </a:txBody>
                  <a:tcPr marL="152400" marR="152400" marT="76200" marB="76200">
                    <a:lnL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37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569B26-2DD0-B6EC-ACE6-0E71852FE823}"/>
              </a:ext>
            </a:extLst>
          </p:cNvPr>
          <p:cNvSpPr txBox="1"/>
          <p:nvPr/>
        </p:nvSpPr>
        <p:spPr>
          <a:xfrm>
            <a:off x="6669247" y="2894728"/>
            <a:ext cx="528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För varje </a:t>
            </a:r>
            <a:r>
              <a:rPr lang="sv-SE" dirty="0" err="1"/>
              <a:t>mattyp</a:t>
            </a:r>
            <a:r>
              <a:rPr lang="sv-SE" dirty="0"/>
              <a:t> krävs en ny kolumn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8DAB1-C73F-668C-A77C-847185045689}"/>
              </a:ext>
            </a:extLst>
          </p:cNvPr>
          <p:cNvSpPr txBox="1"/>
          <p:nvPr/>
        </p:nvSpPr>
        <p:spPr>
          <a:xfrm>
            <a:off x="6669247" y="5744368"/>
            <a:ext cx="528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Svårt att aggregera när flera värden finns i en 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A83AE-3EA8-D9A6-91D3-0FF28052DF13}"/>
              </a:ext>
            </a:extLst>
          </p:cNvPr>
          <p:cNvSpPr txBox="1"/>
          <p:nvPr/>
        </p:nvSpPr>
        <p:spPr>
          <a:xfrm>
            <a:off x="1268134" y="4821038"/>
            <a:ext cx="3211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SELECT</a:t>
            </a:r>
            <a:r>
              <a:rPr lang="sv-SE" dirty="0"/>
              <a:t> </a:t>
            </a:r>
            <a:r>
              <a:rPr lang="sv-SE" dirty="0" err="1"/>
              <a:t>food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>
                <a:solidFill>
                  <a:srgbClr val="FF0000"/>
                </a:solidFill>
              </a:rPr>
              <a:t>FROM</a:t>
            </a:r>
            <a:r>
              <a:rPr lang="sv-SE" dirty="0"/>
              <a:t> diet </a:t>
            </a:r>
            <a:br>
              <a:rPr lang="sv-SE" dirty="0"/>
            </a:br>
            <a:r>
              <a:rPr lang="sv-SE" dirty="0">
                <a:solidFill>
                  <a:srgbClr val="FF0000"/>
                </a:solidFill>
              </a:rPr>
              <a:t>WHERE</a:t>
            </a:r>
            <a:r>
              <a:rPr lang="sv-SE" dirty="0"/>
              <a:t> species = 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sv-SE" dirty="0" err="1">
                <a:solidFill>
                  <a:schemeClr val="accent1">
                    <a:lumMod val="75000"/>
                  </a:schemeClr>
                </a:solidFill>
              </a:rPr>
              <a:t>orangutan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32007-98E6-E202-A1C2-5979B34B8873}"/>
              </a:ext>
            </a:extLst>
          </p:cNvPr>
          <p:cNvSpPr txBox="1"/>
          <p:nvPr/>
        </p:nvSpPr>
        <p:spPr>
          <a:xfrm>
            <a:off x="529904" y="6075987"/>
            <a:ext cx="528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Resultatet är alltid en ny tabell!</a:t>
            </a:r>
          </a:p>
        </p:txBody>
      </p:sp>
    </p:spTree>
    <p:extLst>
      <p:ext uri="{BB962C8B-B14F-4D97-AF65-F5344CB8AC3E}">
        <p14:creationId xmlns:p14="http://schemas.microsoft.com/office/powerpoint/2010/main" val="105410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ructured Query Language - ppt download">
            <a:extLst>
              <a:ext uri="{FF2B5EF4-FFF2-40B4-BE49-F238E27FC236}">
                <a16:creationId xmlns:a16="http://schemas.microsoft.com/office/drawing/2014/main" id="{AA8F12A5-00EA-0A89-A370-ABBDB252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00" y="125672"/>
            <a:ext cx="6120882" cy="45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Syntax">
            <a:extLst>
              <a:ext uri="{FF2B5EF4-FFF2-40B4-BE49-F238E27FC236}">
                <a16:creationId xmlns:a16="http://schemas.microsoft.com/office/drawing/2014/main" id="{22FA4C02-3C49-FB41-2932-0DBBAD47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00" y="4390344"/>
            <a:ext cx="74866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45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Microsoft Office PowerPoint</Application>
  <PresentationFormat>Widescreen</PresentationFormat>
  <Paragraphs>283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Office Theme</vt:lpstr>
      <vt:lpstr>Relationsdatabaser</vt:lpstr>
      <vt:lpstr>Vad är en databas egentligen?  Hur lagrar vi data?</vt:lpstr>
      <vt:lpstr>Egenskaper hos relationsdatabaser</vt:lpstr>
      <vt:lpstr>Kika på tabeller och data</vt:lpstr>
      <vt:lpstr>Datatyper och Meaning</vt:lpstr>
      <vt:lpstr>Anatomin av en tabell</vt:lpstr>
      <vt:lpstr>Aggregering</vt:lpstr>
      <vt:lpstr>Fråga / Filtrera / Query</vt:lpstr>
      <vt:lpstr>PowerPoint Presentation</vt:lpstr>
      <vt:lpstr>Data och Tabeller</vt:lpstr>
      <vt:lpstr>Relaterad Data</vt:lpstr>
      <vt:lpstr>Datatyper i SQL</vt:lpstr>
      <vt:lpstr>Normaliserad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Relationsdatabaser</dc:title>
  <dc:creator>Jeton Mustini</dc:creator>
  <cp:lastModifiedBy>Jeton Mustini</cp:lastModifiedBy>
  <cp:revision>30</cp:revision>
  <dcterms:created xsi:type="dcterms:W3CDTF">2023-01-03T14:20:19Z</dcterms:created>
  <dcterms:modified xsi:type="dcterms:W3CDTF">2023-01-08T09:08:02Z</dcterms:modified>
</cp:coreProperties>
</file>