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6" r:id="rId6"/>
    <p:sldId id="286" r:id="rId7"/>
    <p:sldId id="262" r:id="rId8"/>
    <p:sldId id="307" r:id="rId9"/>
    <p:sldId id="279" r:id="rId10"/>
    <p:sldId id="305" r:id="rId11"/>
    <p:sldId id="277" r:id="rId12"/>
    <p:sldId id="281" r:id="rId13"/>
    <p:sldId id="282" r:id="rId14"/>
    <p:sldId id="284" r:id="rId15"/>
    <p:sldId id="285" r:id="rId16"/>
    <p:sldId id="280" r:id="rId17"/>
    <p:sldId id="306" r:id="rId18"/>
    <p:sldId id="287" r:id="rId19"/>
    <p:sldId id="289" r:id="rId20"/>
    <p:sldId id="308" r:id="rId21"/>
    <p:sldId id="291" r:id="rId22"/>
    <p:sldId id="293" r:id="rId23"/>
    <p:sldId id="298" r:id="rId24"/>
    <p:sldId id="292" r:id="rId25"/>
    <p:sldId id="294" r:id="rId26"/>
    <p:sldId id="303" r:id="rId27"/>
    <p:sldId id="302" r:id="rId28"/>
    <p:sldId id="295" r:id="rId29"/>
    <p:sldId id="297" r:id="rId30"/>
    <p:sldId id="299" r:id="rId31"/>
    <p:sldId id="30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186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tutorial/#step-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214824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Loopar</a:t>
            </a:r>
            <a:r>
              <a:rPr lang="en-US" sz="4000" dirty="0">
                <a:latin typeface="Gill Sans MT (Body)"/>
              </a:rPr>
              <a:t>-List Rendering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F902-E0EA-4B80-A96A-6F6D5A9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20" y="2382753"/>
            <a:ext cx="4781281" cy="3848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090859-7155-4AD4-92EF-0AA49FD1EFAF}"/>
              </a:ext>
            </a:extLst>
          </p:cNvPr>
          <p:cNvSpPr txBox="1"/>
          <p:nvPr/>
        </p:nvSpPr>
        <p:spPr>
          <a:xfrm>
            <a:off x="1203434" y="810847"/>
            <a:ext cx="10106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Ett sätta att inte repetera samma kod, loopar igenom en lista/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array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och genererar html-kod för varje instans i listan.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det och det är rekommenderat att också använda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key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attributet.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4ABC3-4316-DB8D-CEFB-D473196A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34" y="2011176"/>
            <a:ext cx="5693186" cy="4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Eventhantering</a:t>
            </a:r>
            <a:r>
              <a:rPr lang="en-US" sz="4000" dirty="0">
                <a:latin typeface="Gill Sans MT (Body)"/>
              </a:rPr>
              <a:t> - user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51527-5032-46AA-8462-EBC61213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39" y="2260837"/>
            <a:ext cx="3448050" cy="3533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6AC4-0354-4434-83B4-69ED984BB1C6}"/>
              </a:ext>
            </a:extLst>
          </p:cNvPr>
          <p:cNvSpPr txBox="1"/>
          <p:nvPr/>
        </p:nvSpPr>
        <p:spPr>
          <a:xfrm>
            <a:off x="1359017" y="874053"/>
            <a:ext cx="1049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v-on:event-namn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direktivet används för att applicera event på element. Direktivet kan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forkortas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ytterligare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@event-namn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Vanligaste eventet är en knapp-tryckning/klick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v-on:click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alternativt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@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click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=”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method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E58CB-6D89-BDCC-4DF6-7847E010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4" y="2145684"/>
            <a:ext cx="5286262" cy="43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Two-way Binding v-model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48BBC-62E6-467E-BFCA-ACF54B43493B}"/>
              </a:ext>
            </a:extLst>
          </p:cNvPr>
          <p:cNvSpPr txBox="1"/>
          <p:nvPr/>
        </p:nvSpPr>
        <p:spPr>
          <a:xfrm>
            <a:off x="1900969" y="978408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direktivet används för att göra tvåvägsbindning mellan HTML-elementet och data-variabeln.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Det innebär att värdet uppdateras om fältet ändras men även om variabeln ändras.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Används oftast för input-element och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förmulär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2EEBB-C9D1-75C0-9AB7-499688C4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159" y="2272665"/>
            <a:ext cx="2541952" cy="40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1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65903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601" y="22844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Pil-funktioner</a:t>
            </a:r>
            <a:r>
              <a:rPr lang="en-US" sz="4000" dirty="0">
                <a:latin typeface="Gill Sans MT (Body)"/>
              </a:rPr>
              <a:t>/arrow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D0952-AE31-175D-E80C-7D3BCADF4252}"/>
              </a:ext>
            </a:extLst>
          </p:cNvPr>
          <p:cNvSpPr txBox="1"/>
          <p:nvPr/>
        </p:nvSpPr>
        <p:spPr>
          <a:xfrm>
            <a:off x="2166457" y="200058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https://blog.debugeverything.com/how-to-use-arrow-functions-with-javascript-filter/</a:t>
            </a: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37F64-30A1-6046-49F8-55C53E585C2B}"/>
              </a:ext>
            </a:extLst>
          </p:cNvPr>
          <p:cNvSpPr txBox="1"/>
          <p:nvPr/>
        </p:nvSpPr>
        <p:spPr>
          <a:xfrm>
            <a:off x="2432807" y="1617540"/>
            <a:ext cx="572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Bra exempel på filter används med och utan </a:t>
            </a:r>
            <a:r>
              <a:rPr lang="sv-SE" dirty="0" err="1"/>
              <a:t>arrow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758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84" y="239772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Computed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9403B-A104-42BD-A4C8-96EF9C391F17}"/>
              </a:ext>
            </a:extLst>
          </p:cNvPr>
          <p:cNvSpPr txBox="1"/>
          <p:nvPr/>
        </p:nvSpPr>
        <p:spPr>
          <a:xfrm>
            <a:off x="813139" y="1233443"/>
            <a:ext cx="48637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variabler som oftast utgår från andra variabler. Ska returnera ett värde med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return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Varje gång som en annan variabel ändras så ändras också det beroende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när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firstname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lastname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variablerna ändras så ändras även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fullname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automatiskt.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måste returnera något.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0005B-2C43-655E-8C6E-6F21B930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2647"/>
            <a:ext cx="4516712" cy="58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D3371-E4E8-4BCA-BA09-2BD1301FDB7A}"/>
              </a:ext>
            </a:extLst>
          </p:cNvPr>
          <p:cNvSpPr txBox="1"/>
          <p:nvPr/>
        </p:nvSpPr>
        <p:spPr>
          <a:xfrm>
            <a:off x="1041739" y="1300118"/>
            <a:ext cx="5578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Watchers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håller koll på en variabel och varje gång den ändras körs en funktion som får in det ändrade värdet.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använda måste man först importera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på samma sätt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ref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Därefter tar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functionen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 variabeln man vill lyssna på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arrow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eller vanlig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function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tar in och gör något med variabeln.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Väldigt bra att använda när man ska implementera sök-fält som tex Google.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2AF88-63C6-40CB-97C1-639D2AF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41" y="1300118"/>
            <a:ext cx="4435224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0EEB5-AA44-E5F5-CB20-B0FCF23B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97" y="986955"/>
            <a:ext cx="5318100" cy="5114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91FCE-F919-9A5C-6178-2B3927043C61}"/>
              </a:ext>
            </a:extLst>
          </p:cNvPr>
          <p:cNvSpPr txBox="1"/>
          <p:nvPr/>
        </p:nvSpPr>
        <p:spPr>
          <a:xfrm>
            <a:off x="1041739" y="1300118"/>
            <a:ext cx="44702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två listor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hela listan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filtrerade studenter.</a:t>
            </a:r>
          </a:p>
          <a:p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får in sök texten via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model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funktionen lyssnar på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search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variabeln och sedan uppdaterar den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med studenterna som innehåller sök texten.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filteredStudents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uppdateras sedan i html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v-for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loopen på li-taggen.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713810-0AB5-24EE-B2B9-AA0218CD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51" y="279835"/>
            <a:ext cx="5592088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Watchers</a:t>
            </a:r>
          </a:p>
        </p:txBody>
      </p:sp>
    </p:spTree>
    <p:extLst>
      <p:ext uri="{BB962C8B-B14F-4D97-AF65-F5344CB8AC3E}">
        <p14:creationId xmlns:p14="http://schemas.microsoft.com/office/powerpoint/2010/main" val="105236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3" y="136828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Class binding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F429-9D2B-4E83-A2E6-BD04525D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87" y="2432482"/>
            <a:ext cx="5954530" cy="3631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C78681-B4C7-4516-BCB8-CC048384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23" y="2432482"/>
            <a:ext cx="5291449" cy="1855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DBD65-7792-4A38-9673-BA0DBDEF02B5}"/>
              </a:ext>
            </a:extLst>
          </p:cNvPr>
          <p:cNvSpPr txBox="1"/>
          <p:nvPr/>
        </p:nvSpPr>
        <p:spPr>
          <a:xfrm>
            <a:off x="1728131" y="671837"/>
            <a:ext cx="999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 bindning tillåter oss applicera klasser på element om variablerna som kontrolleras är sanna.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isActive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sant, kommer klassen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active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appliceras. Samma sak gäller för 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hasError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sant.</a:t>
            </a:r>
          </a:p>
        </p:txBody>
      </p:sp>
    </p:spTree>
    <p:extLst>
      <p:ext uri="{BB962C8B-B14F-4D97-AF65-F5344CB8AC3E}">
        <p14:creationId xmlns:p14="http://schemas.microsoft.com/office/powerpoint/2010/main" val="87658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509" y="13473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Style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F4823-9BA9-4472-B82C-1427113D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08" y="1023937"/>
            <a:ext cx="6715125" cy="4810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EC0D4-5A9A-4E52-B67F-B133B96E20C0}"/>
              </a:ext>
            </a:extLst>
          </p:cNvPr>
          <p:cNvSpPr txBox="1"/>
          <p:nvPr/>
        </p:nvSpPr>
        <p:spPr>
          <a:xfrm>
            <a:off x="922021" y="1023937"/>
            <a:ext cx="4678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applicera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css-styles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på element med värden på data variabler kan man använda style-bindning.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Man binder till ett objekt med egenskaperna: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{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-regel: data-variabel, …}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 som till i exemplet: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:style=”{color: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activeColor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fontsize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+ ’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px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’}”</a:t>
            </a:r>
          </a:p>
        </p:txBody>
      </p:sp>
    </p:spTree>
    <p:extLst>
      <p:ext uri="{BB962C8B-B14F-4D97-AF65-F5344CB8AC3E}">
        <p14:creationId xmlns:p14="http://schemas.microsoft.com/office/powerpoint/2010/main" val="411956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och är enkelt att komma igång med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 och enkelt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Vue.js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7FAE5B-A3FE-4C6A-9787-D164F3CF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41" y="1393267"/>
            <a:ext cx="3813043" cy="546473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76EF17-0812-40F6-8652-AC721F13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6360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Komponent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Anatomi</a:t>
            </a:r>
            <a:endParaRPr lang="en-US" sz="4000" dirty="0">
              <a:latin typeface="Gill Sans MT (Body)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B8212-2005-4A45-9BDC-3B99EB969C4E}"/>
              </a:ext>
            </a:extLst>
          </p:cNvPr>
          <p:cNvSpPr txBox="1"/>
          <p:nvPr/>
        </p:nvSpPr>
        <p:spPr>
          <a:xfrm>
            <a:off x="6096000" y="1632643"/>
            <a:ext cx="56234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components: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Externa komponenter som den här komponenten använder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props: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Värden som den här komponenten kan ta emot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data: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reaktiva data/variabler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computed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Beräknade reaktiva variabler baserade på data variabler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watch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Funtioner</a:t>
            </a:r>
            <a:r>
              <a:rPr lang="sv-SE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som triggas när en viss variabel ändrar på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methods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: {…}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Komponentens metoder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8D604-02D3-4428-B494-23A0433B815F}"/>
              </a:ext>
            </a:extLst>
          </p:cNvPr>
          <p:cNvSpPr txBox="1"/>
          <p:nvPr/>
        </p:nvSpPr>
        <p:spPr>
          <a:xfrm>
            <a:off x="1571141" y="619065"/>
            <a:ext cx="964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Varje komponent består av ett antal sektioner/delar och man lägger till dem </a:t>
            </a:r>
            <a:b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sektionerna/delarna man vill använda.</a:t>
            </a:r>
          </a:p>
        </p:txBody>
      </p:sp>
    </p:spTree>
    <p:extLst>
      <p:ext uri="{BB962C8B-B14F-4D97-AF65-F5344CB8AC3E}">
        <p14:creationId xmlns:p14="http://schemas.microsoft.com/office/powerpoint/2010/main" val="3613696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5C3CE-40EA-4EAD-AB6E-B103C39D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38" y="53655"/>
            <a:ext cx="10065642" cy="67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en komponent i en annan komponent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Följ 3 steg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05CE-DF99-45F2-A4BE-9FDB6FD8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5" y="2010037"/>
            <a:ext cx="7275832" cy="433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5BE25-9557-45D5-8396-FA029F99811D}"/>
              </a:ext>
            </a:extLst>
          </p:cNvPr>
          <p:cNvSpPr txBox="1"/>
          <p:nvPr/>
        </p:nvSpPr>
        <p:spPr>
          <a:xfrm>
            <a:off x="7841040" y="3612095"/>
            <a:ext cx="402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Importera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ihåg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utgå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från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den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här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../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betyder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gå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upp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mapp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E0EC9-5821-4973-8E19-A91004AE1EBB}"/>
              </a:ext>
            </a:extLst>
          </p:cNvPr>
          <p:cNvSpPr txBox="1"/>
          <p:nvPr/>
        </p:nvSpPr>
        <p:spPr>
          <a:xfrm>
            <a:off x="6218968" y="4958907"/>
            <a:ext cx="4349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Definera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components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sektionen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CD41CF-3EBD-40DD-A7D7-5C0883770EB6}"/>
              </a:ext>
            </a:extLst>
          </p:cNvPr>
          <p:cNvSpPr txBox="1"/>
          <p:nvPr/>
        </p:nvSpPr>
        <p:spPr>
          <a:xfrm>
            <a:off x="5925085" y="2796487"/>
            <a:ext cx="4403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Använd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en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vanlig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HTML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tagg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men med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komponentens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namn</a:t>
            </a:r>
            <a:endParaRPr lang="en-SE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3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08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Exempel</a:t>
            </a:r>
            <a:endParaRPr lang="en-US" sz="4000" dirty="0">
              <a:latin typeface="Bodoni MT" panose="020706030806060202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DCF84D-7185-4E6D-926A-784B9F2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1" y="3051759"/>
            <a:ext cx="5735010" cy="323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22C67-242E-4365-A378-2807E93FEC00}"/>
              </a:ext>
            </a:extLst>
          </p:cNvPr>
          <p:cNvSpPr txBox="1"/>
          <p:nvPr/>
        </p:nvSpPr>
        <p:spPr>
          <a:xfrm>
            <a:off x="1900969" y="978408"/>
            <a:ext cx="912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 har en huvudkomponent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app-7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en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child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-komponent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exemplet har vi inkluderat 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, men i ett CLI-projekt måste man importera och inkludera komponenter som man vill använda.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todo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-item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skriver får in ett objekt och skriver ut det.</a:t>
            </a:r>
            <a:b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</a:br>
            <a:endParaRPr lang="sv-SE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20DFF-7F25-441B-9AC7-5D5B44FB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2669544"/>
            <a:ext cx="5124000" cy="402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135110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60" y="615760"/>
            <a:ext cx="4276725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7F3F4A-C6EE-4262-B9E5-23012706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333" y="4084334"/>
            <a:ext cx="4815080" cy="174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1ED7EB82-DB80-4705-A1C0-0D5E43013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34" y="3429000"/>
            <a:ext cx="5077389" cy="338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694E16-5AA0-4F22-84C0-BE2A869806E6}"/>
              </a:ext>
            </a:extLst>
          </p:cNvPr>
          <p:cNvSpPr txBox="1">
            <a:spLocks/>
          </p:cNvSpPr>
          <p:nvPr/>
        </p:nvSpPr>
        <p:spPr>
          <a:xfrm>
            <a:off x="1203434" y="2711874"/>
            <a:ext cx="10893973" cy="4644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Parent -&gt; Child Communication : PROPS</a:t>
            </a:r>
          </a:p>
        </p:txBody>
      </p:sp>
    </p:spTree>
    <p:extLst>
      <p:ext uri="{BB962C8B-B14F-4D97-AF65-F5344CB8AC3E}">
        <p14:creationId xmlns:p14="http://schemas.microsoft.com/office/powerpoint/2010/main" val="28725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71" y="108893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Component Communication</a:t>
            </a:r>
          </a:p>
        </p:txBody>
      </p:sp>
      <p:pic>
        <p:nvPicPr>
          <p:cNvPr id="7170" name="Picture 2" descr="The Perfect Wrapper Components in Vue 2.6 and soon Vue 3.0 | by Vaibhav  Namburi | Noteworthy - The Journal Blog">
            <a:extLst>
              <a:ext uri="{FF2B5EF4-FFF2-40B4-BE49-F238E27FC236}">
                <a16:creationId xmlns:a16="http://schemas.microsoft.com/office/drawing/2014/main" id="{52EE8D40-CE2E-403A-BCDB-64FA8D31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411" y="623844"/>
            <a:ext cx="3778354" cy="188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E6935B7-33F0-45D2-8824-5A45D77C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44" y="2968142"/>
            <a:ext cx="4866047" cy="38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C7F704-C40E-4109-B2EC-85BDA098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386" y="2904948"/>
            <a:ext cx="5588215" cy="39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EA6821-E32D-4B97-BEDE-CDC1DBB218BE}"/>
              </a:ext>
            </a:extLst>
          </p:cNvPr>
          <p:cNvSpPr txBox="1">
            <a:spLocks/>
          </p:cNvSpPr>
          <p:nvPr/>
        </p:nvSpPr>
        <p:spPr>
          <a:xfrm>
            <a:off x="944012" y="2513022"/>
            <a:ext cx="11192531" cy="477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Gill Sans MT (Body)"/>
              </a:rPr>
              <a:t>Child -&gt; Parent Communication :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6B9EB-09AF-47D4-8D53-74A5B6449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51" y="1292406"/>
            <a:ext cx="36480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4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 </a:t>
            </a:r>
            <a:r>
              <a:rPr lang="en-US" sz="4000" dirty="0" err="1">
                <a:latin typeface="Gill Sans MT (Body)"/>
              </a:rPr>
              <a:t>Resten</a:t>
            </a:r>
            <a:r>
              <a:rPr lang="en-US" sz="4000" dirty="0">
                <a:latin typeface="Gill Sans MT (Body)"/>
              </a:rPr>
              <a:t> av </a:t>
            </a:r>
            <a:r>
              <a:rPr lang="en-US" sz="4000" dirty="0" err="1">
                <a:latin typeface="Gill Sans MT (Body)"/>
              </a:rPr>
              <a:t>övningarna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/>
          </a:bodyPr>
          <a:lstStyle/>
          <a:p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Gör resten </a:t>
            </a:r>
            <a:r>
              <a:rPr lang="sv-SE" sz="2800">
                <a:latin typeface="Gill Sans MT (Body)"/>
                <a:cs typeface="Times New Roman" panose="02020603050405020304" pitchFamily="18" charset="0"/>
              </a:rPr>
              <a:t>av övningarna 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på Vue.js</a:t>
            </a:r>
          </a:p>
        </p:txBody>
      </p:sp>
    </p:spTree>
    <p:extLst>
      <p:ext uri="{BB962C8B-B14F-4D97-AF65-F5344CB8AC3E}">
        <p14:creationId xmlns:p14="http://schemas.microsoft.com/office/powerpoint/2010/main" val="3383785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Mappstruktur</a:t>
            </a:r>
            <a:r>
              <a:rPr lang="en-US" sz="4000" dirty="0">
                <a:latin typeface="Gill Sans MT (Body)"/>
              </a:rPr>
              <a:t> I </a:t>
            </a:r>
            <a:r>
              <a:rPr lang="en-US" sz="4000" dirty="0" err="1">
                <a:latin typeface="Gill Sans MT (Body)"/>
              </a:rPr>
              <a:t>ett</a:t>
            </a:r>
            <a:r>
              <a:rPr lang="en-US" sz="4000" dirty="0">
                <a:latin typeface="Gill Sans MT (Body)"/>
              </a:rPr>
              <a:t> Vue </a:t>
            </a:r>
            <a:r>
              <a:rPr lang="en-US" sz="4000" dirty="0" err="1">
                <a:latin typeface="Gill Sans MT (Body)"/>
              </a:rPr>
              <a:t>projekt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4A04-8223-49E2-A410-0D2B9F24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94071"/>
            <a:ext cx="6635022" cy="3885521"/>
          </a:xfrm>
        </p:spPr>
        <p:txBody>
          <a:bodyPr>
            <a:normAutofit lnSpcReduction="10000"/>
          </a:bodyPr>
          <a:lstStyle/>
          <a:p>
            <a:r>
              <a:rPr lang="en-US" sz="1400" b="1" dirty="0" err="1"/>
              <a:t>node_modules</a:t>
            </a:r>
            <a:endParaRPr lang="en-US" sz="1400" b="1" dirty="0"/>
          </a:p>
          <a:p>
            <a:pPr lvl="1"/>
            <a:r>
              <a:rPr lang="en-US" sz="1400" dirty="0"/>
              <a:t>Mapp med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bibliotek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projektet</a:t>
            </a:r>
            <a:r>
              <a:rPr lang="en-US" sz="1400" dirty="0"/>
              <a:t> </a:t>
            </a:r>
            <a:r>
              <a:rPr lang="en-US" sz="1400" dirty="0" err="1"/>
              <a:t>är</a:t>
            </a:r>
            <a:r>
              <a:rPr lang="en-US" sz="1400" dirty="0"/>
              <a:t> </a:t>
            </a:r>
            <a:r>
              <a:rPr lang="en-US" sz="1400" dirty="0" err="1"/>
              <a:t>beroende</a:t>
            </a:r>
            <a:r>
              <a:rPr lang="en-US" sz="1400" dirty="0"/>
              <a:t> </a:t>
            </a:r>
            <a:r>
              <a:rPr lang="en-US" sz="1400" dirty="0" err="1"/>
              <a:t>utav</a:t>
            </a:r>
            <a:r>
              <a:rPr lang="en-US" sz="1400" dirty="0"/>
              <a:t>, </a:t>
            </a:r>
            <a:r>
              <a:rPr lang="en-US" sz="1400" dirty="0" err="1"/>
              <a:t>behöver</a:t>
            </a:r>
            <a:r>
              <a:rPr lang="en-US" sz="1400" dirty="0"/>
              <a:t> </a:t>
            </a:r>
            <a:r>
              <a:rPr lang="en-US" sz="1400" dirty="0" err="1"/>
              <a:t>alldrig</a:t>
            </a:r>
            <a:r>
              <a:rPr lang="en-US" sz="1400" dirty="0"/>
              <a:t> </a:t>
            </a:r>
            <a:r>
              <a:rPr lang="en-US" sz="1400" dirty="0" err="1"/>
              <a:t>ändra</a:t>
            </a:r>
            <a:r>
              <a:rPr lang="en-US" sz="1400" dirty="0"/>
              <a:t> </a:t>
            </a:r>
            <a:r>
              <a:rPr lang="en-US" sz="1400" dirty="0" err="1"/>
              <a:t>eller</a:t>
            </a:r>
            <a:r>
              <a:rPr lang="en-US" sz="1400" dirty="0"/>
              <a:t> </a:t>
            </a:r>
            <a:r>
              <a:rPr lang="en-US" sz="1400" dirty="0" err="1"/>
              <a:t>pilla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</a:p>
          <a:p>
            <a:r>
              <a:rPr lang="en-US" sz="1400" b="1" dirty="0" err="1"/>
              <a:t>src</a:t>
            </a:r>
            <a:endParaRPr lang="en-US" sz="1400" b="1" dirty="0"/>
          </a:p>
          <a:p>
            <a:pPr lvl="1"/>
            <a:r>
              <a:rPr lang="en-US" sz="1400" dirty="0" err="1"/>
              <a:t>Projektets</a:t>
            </a:r>
            <a:r>
              <a:rPr lang="en-US" sz="1400" dirty="0"/>
              <a:t> </a:t>
            </a:r>
            <a:r>
              <a:rPr lang="en-US" sz="1400" dirty="0" err="1"/>
              <a:t>viktigaste</a:t>
            </a:r>
            <a:r>
              <a:rPr lang="en-US" sz="1400" dirty="0"/>
              <a:t> </a:t>
            </a:r>
            <a:r>
              <a:rPr lang="en-US" sz="1400" dirty="0" err="1"/>
              <a:t>mapp</a:t>
            </a:r>
            <a:r>
              <a:rPr lang="en-US" sz="1400" dirty="0"/>
              <a:t> </a:t>
            </a:r>
            <a:r>
              <a:rPr lang="en-US" sz="1400" dirty="0" err="1"/>
              <a:t>där</a:t>
            </a:r>
            <a:r>
              <a:rPr lang="en-US" sz="1400" dirty="0"/>
              <a:t> all er </a:t>
            </a:r>
            <a:r>
              <a:rPr lang="en-US" sz="1400" dirty="0" err="1"/>
              <a:t>kod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r>
              <a:rPr lang="en-US" sz="1400" dirty="0"/>
              <a:t> </a:t>
            </a:r>
            <a:r>
              <a:rPr lang="en-US" sz="1400" dirty="0" err="1"/>
              <a:t>kommer</a:t>
            </a:r>
            <a:r>
              <a:rPr lang="en-US" sz="1400" dirty="0"/>
              <a:t> </a:t>
            </a:r>
            <a:r>
              <a:rPr lang="en-US" sz="1400" dirty="0" err="1"/>
              <a:t>ligga</a:t>
            </a:r>
            <a:r>
              <a:rPr lang="en-US" sz="1400" dirty="0"/>
              <a:t>. 99% av </a:t>
            </a:r>
            <a:r>
              <a:rPr lang="en-US" sz="1400" dirty="0" err="1"/>
              <a:t>tiden</a:t>
            </a:r>
            <a:r>
              <a:rPr lang="en-US" sz="1400" dirty="0"/>
              <a:t> </a:t>
            </a:r>
            <a:r>
              <a:rPr lang="en-US" sz="1400" dirty="0" err="1"/>
              <a:t>jobbar</a:t>
            </a:r>
            <a:r>
              <a:rPr lang="en-US" sz="1400" dirty="0"/>
              <a:t> vi </a:t>
            </a:r>
            <a:r>
              <a:rPr lang="en-US" sz="1400" dirty="0" err="1"/>
              <a:t>i</a:t>
            </a:r>
            <a:r>
              <a:rPr lang="en-US" sz="1400" dirty="0"/>
              <a:t> den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assets </a:t>
            </a:r>
            <a:r>
              <a:rPr lang="en-US" sz="1400" dirty="0"/>
              <a:t>– </a:t>
            </a:r>
            <a:r>
              <a:rPr lang="en-US" sz="1400" dirty="0" err="1"/>
              <a:t>resurser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komma</a:t>
            </a:r>
            <a:r>
              <a:rPr lang="en-US" sz="1400" dirty="0"/>
              <a:t> </a:t>
            </a:r>
            <a:r>
              <a:rPr lang="en-US" sz="1400" dirty="0" err="1"/>
              <a:t>åt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bilder</a:t>
            </a:r>
            <a:r>
              <a:rPr lang="en-US" sz="1400" dirty="0"/>
              <a:t> </a:t>
            </a:r>
            <a:r>
              <a:rPr lang="en-US" sz="1400" dirty="0" err="1"/>
              <a:t>osv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components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man </a:t>
            </a:r>
            <a:r>
              <a:rPr lang="en-US" sz="1400" dirty="0" err="1"/>
              <a:t>skapar</a:t>
            </a:r>
            <a:r>
              <a:rPr lang="en-US" sz="1400" dirty="0"/>
              <a:t> </a:t>
            </a:r>
            <a:r>
              <a:rPr lang="en-US" sz="1400" dirty="0" err="1"/>
              <a:t>sina</a:t>
            </a:r>
            <a:r>
              <a:rPr lang="en-US" sz="1400" dirty="0"/>
              <a:t> </a:t>
            </a:r>
            <a:r>
              <a:rPr lang="en-US" sz="1400" dirty="0" err="1"/>
              <a:t>componenter</a:t>
            </a:r>
            <a:r>
              <a:rPr lang="en-US" sz="1400" dirty="0"/>
              <a:t> om man </a:t>
            </a:r>
            <a:r>
              <a:rPr lang="en-US" sz="1400" dirty="0" err="1"/>
              <a:t>vill</a:t>
            </a:r>
            <a:r>
              <a:rPr lang="en-US" sz="1400" dirty="0"/>
              <a:t> </a:t>
            </a:r>
            <a:r>
              <a:rPr lang="en-US" sz="1400" dirty="0" err="1"/>
              <a:t>inte</a:t>
            </a:r>
            <a:r>
              <a:rPr lang="en-US" sz="1400" dirty="0"/>
              <a:t> </a:t>
            </a:r>
            <a:r>
              <a:rPr lang="en-US" sz="1400" dirty="0" err="1"/>
              <a:t>nödvändigt</a:t>
            </a:r>
            <a:r>
              <a:rPr lang="en-US" sz="1400" dirty="0"/>
              <a:t> </a:t>
            </a:r>
            <a:r>
              <a:rPr lang="en-US" sz="1400" dirty="0" err="1"/>
              <a:t>så</a:t>
            </a:r>
            <a:r>
              <a:rPr lang="en-US" sz="1400" dirty="0"/>
              <a:t> </a:t>
            </a:r>
            <a:r>
              <a:rPr lang="en-US" sz="1400" dirty="0" err="1"/>
              <a:t>länge</a:t>
            </a:r>
            <a:r>
              <a:rPr lang="en-US" sz="1400" dirty="0"/>
              <a:t> de </a:t>
            </a:r>
            <a:r>
              <a:rPr lang="en-US" sz="1400" dirty="0" err="1"/>
              <a:t>är</a:t>
            </a:r>
            <a:r>
              <a:rPr lang="en-US" sz="1400" dirty="0"/>
              <a:t> I </a:t>
            </a:r>
            <a:r>
              <a:rPr lang="en-US" sz="1400" dirty="0" err="1"/>
              <a:t>src</a:t>
            </a:r>
            <a:r>
              <a:rPr lang="en-US" sz="1400" dirty="0"/>
              <a:t> </a:t>
            </a:r>
            <a:r>
              <a:rPr lang="en-US" sz="1400" dirty="0" err="1"/>
              <a:t>mappen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main.js </a:t>
            </a:r>
            <a:r>
              <a:rPr lang="en-US" sz="1400" dirty="0"/>
              <a:t>– </a:t>
            </a:r>
            <a:r>
              <a:rPr lang="en-US" sz="1400" dirty="0" err="1"/>
              <a:t>där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initieras</a:t>
            </a:r>
            <a:r>
              <a:rPr lang="en-US" sz="1400" dirty="0"/>
              <a:t> </a:t>
            </a:r>
            <a:r>
              <a:rPr lang="en-US" sz="1400" dirty="0" err="1"/>
              <a:t>och</a:t>
            </a:r>
            <a:r>
              <a:rPr lang="en-US" sz="1400" dirty="0"/>
              <a:t> </a:t>
            </a:r>
            <a:r>
              <a:rPr lang="en-US" sz="1400" dirty="0" err="1"/>
              <a:t>andra</a:t>
            </a:r>
            <a:r>
              <a:rPr lang="en-US" sz="1400" dirty="0"/>
              <a:t> </a:t>
            </a:r>
            <a:r>
              <a:rPr lang="en-US" sz="1400" dirty="0" err="1"/>
              <a:t>beroenden</a:t>
            </a:r>
            <a:r>
              <a:rPr lang="en-US" sz="1400" dirty="0"/>
              <a:t> </a:t>
            </a:r>
            <a:r>
              <a:rPr lang="en-US" sz="1400" dirty="0" err="1"/>
              <a:t>som</a:t>
            </a:r>
            <a:r>
              <a:rPr lang="en-US" sz="1400" dirty="0"/>
              <a:t> </a:t>
            </a:r>
            <a:r>
              <a:rPr lang="en-US" sz="1400" dirty="0" err="1"/>
              <a:t>applikationen</a:t>
            </a:r>
            <a:r>
              <a:rPr lang="en-US" sz="1400" dirty="0"/>
              <a:t> </a:t>
            </a:r>
            <a:r>
              <a:rPr lang="en-US" sz="1400" dirty="0" err="1"/>
              <a:t>använder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 err="1"/>
              <a:t>package.json</a:t>
            </a:r>
            <a:endParaRPr lang="en-US" sz="1400" b="1" dirty="0"/>
          </a:p>
          <a:p>
            <a:pPr lvl="1"/>
            <a:r>
              <a:rPr lang="en-US" sz="1200" dirty="0" err="1"/>
              <a:t>Listar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javascript</a:t>
            </a:r>
            <a:r>
              <a:rPr lang="en-US" sz="1200" dirty="0"/>
              <a:t> </a:t>
            </a:r>
            <a:r>
              <a:rPr lang="en-US" sz="1200" dirty="0" err="1"/>
              <a:t>bibliotek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projektet</a:t>
            </a:r>
            <a:r>
              <a:rPr lang="en-US" sz="1200" dirty="0"/>
              <a:t> </a:t>
            </a:r>
            <a:r>
              <a:rPr lang="en-US" sz="1200" dirty="0" err="1"/>
              <a:t>använder</a:t>
            </a:r>
            <a:r>
              <a:rPr lang="en-US" sz="1200" dirty="0"/>
              <a:t> sig </a:t>
            </a:r>
            <a:r>
              <a:rPr lang="en-US" sz="1200" dirty="0" err="1"/>
              <a:t>utav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del </a:t>
            </a:r>
            <a:r>
              <a:rPr lang="en-US" sz="1200" dirty="0" err="1"/>
              <a:t>inställningar</a:t>
            </a:r>
            <a:r>
              <a:rPr lang="en-US" sz="1200" dirty="0"/>
              <a:t> </a:t>
            </a:r>
            <a:r>
              <a:rPr lang="en-US" sz="1200" dirty="0" err="1"/>
              <a:t>och</a:t>
            </a:r>
            <a:r>
              <a:rPr lang="en-US" sz="1200" dirty="0"/>
              <a:t> </a:t>
            </a:r>
            <a:r>
              <a:rPr lang="en-US" sz="1200" dirty="0" err="1"/>
              <a:t>konfigurationer</a:t>
            </a:r>
            <a:r>
              <a:rPr lang="en-US" sz="1200" dirty="0"/>
              <a:t>.</a:t>
            </a:r>
            <a:endParaRPr lang="en-SE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85182-9518-4149-9732-1639889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04" y="1699631"/>
            <a:ext cx="2375535" cy="43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Bygga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komponenter</a:t>
            </a:r>
            <a:endParaRPr lang="en-US" sz="4000" dirty="0">
              <a:latin typeface="Gill Sans MT (Body)"/>
            </a:endParaRPr>
          </a:p>
        </p:txBody>
      </p:sp>
      <p:pic>
        <p:nvPicPr>
          <p:cNvPr id="2050" name="Picture 2" descr="Component Tree">
            <a:extLst>
              <a:ext uri="{FF2B5EF4-FFF2-40B4-BE49-F238E27FC236}">
                <a16:creationId xmlns:a16="http://schemas.microsoft.com/office/drawing/2014/main" id="{54961F40-8048-4A41-99B5-7724B47F21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42" y="2808206"/>
            <a:ext cx="6188280" cy="27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Komponenter är återanvändbara strukturer med inkapslade funktionaliteter. Det vill säga element som har html,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css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inkapslat och som kan vara antingen inom samma komponent eller till och med i andra projekt.</a:t>
            </a:r>
          </a:p>
        </p:txBody>
      </p:sp>
      <p:pic>
        <p:nvPicPr>
          <p:cNvPr id="2052" name="Picture 4" descr="Getting started with Vue JS.">
            <a:extLst>
              <a:ext uri="{FF2B5EF4-FFF2-40B4-BE49-F238E27FC236}">
                <a16:creationId xmlns:a16="http://schemas.microsoft.com/office/drawing/2014/main" id="{3C3A4C77-A454-4F74-A104-454F96E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0" y="1939952"/>
            <a:ext cx="4181873" cy="41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467F6D-BE32-4951-A349-E8823605A3D6}"/>
              </a:ext>
            </a:extLst>
          </p:cNvPr>
          <p:cNvSpPr/>
          <p:nvPr/>
        </p:nvSpPr>
        <p:spPr>
          <a:xfrm>
            <a:off x="1110142" y="5734337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filer har filändelsen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inte .html eller .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js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5043D-79C2-462D-993A-00B834754B7E}"/>
              </a:ext>
            </a:extLst>
          </p:cNvPr>
          <p:cNvSpPr/>
          <p:nvPr/>
        </p:nvSpPr>
        <p:spPr>
          <a:xfrm>
            <a:off x="1300294" y="2114723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Tänk legobitar för webbapplikationer.</a:t>
            </a:r>
          </a:p>
        </p:txBody>
      </p:sp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Interpolation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Attribute Binding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Conditionals –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Villkor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Loopar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Two-way binding med v-model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Computed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Watchers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Class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Style binding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Life-cycle hooks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Component communication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9FDD85-E879-9463-482C-2289713A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31" y="2000773"/>
            <a:ext cx="8705461" cy="459002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B0D44DD-0503-0D69-22F7-0E38B60B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Övningslänk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och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inställningar</a:t>
            </a:r>
            <a:endParaRPr lang="en-US" sz="4000" dirty="0">
              <a:latin typeface="Gill Sans MT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83D7E-34CA-BE1A-4F40-6DB419695938}"/>
              </a:ext>
            </a:extLst>
          </p:cNvPr>
          <p:cNvSpPr txBox="1"/>
          <p:nvPr/>
        </p:nvSpPr>
        <p:spPr>
          <a:xfrm>
            <a:off x="4744302" y="1342239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linkClick r:id="rId3"/>
              </a:rPr>
              <a:t>https://vuejs.org/tutorial/#step-1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15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 </a:t>
            </a:r>
            <a:r>
              <a:rPr lang="en-US" sz="4000" dirty="0" err="1">
                <a:latin typeface="Gill Sans MT (Body)"/>
              </a:rPr>
              <a:t>är</a:t>
            </a:r>
            <a:r>
              <a:rPr lang="en-US" sz="4000" dirty="0">
                <a:latin typeface="Gill Sans MT (Body)"/>
              </a:rPr>
              <a:t> </a:t>
            </a:r>
            <a:r>
              <a:rPr lang="en-US" sz="4000" dirty="0" err="1">
                <a:latin typeface="Gill Sans MT (Body)"/>
              </a:rPr>
              <a:t>reaktivt</a:t>
            </a:r>
            <a:endParaRPr lang="en-US" sz="4000" dirty="0">
              <a:latin typeface="Gill Sans MT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2" y="1176974"/>
            <a:ext cx="9201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är reaktivt bibliotek som ger oss superkrafter, reaktivt är inte här det vi tänker i fysiken utan det innebär att när vi ändrar variablers värden ändras html-delen direkt och visar ändringarna.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För att en variabel ska bli reaktivt måste man kapsla in det i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ref() 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Därefter så gör man ändringar på variabeln genom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varibelnamn.value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5AA117-0FBF-55F4-2B82-7E1C9FFC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87" y="2633550"/>
            <a:ext cx="3466470" cy="4451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9E7B5B-746B-AA7B-8002-9717FC822370}"/>
              </a:ext>
            </a:extLst>
          </p:cNvPr>
          <p:cNvCxnSpPr>
            <a:cxnSpLocks/>
          </p:cNvCxnSpPr>
          <p:nvPr/>
        </p:nvCxnSpPr>
        <p:spPr>
          <a:xfrm flipH="1">
            <a:off x="4018327" y="3330429"/>
            <a:ext cx="2872517" cy="6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BA947-94E8-3294-3EAE-C7715C72E3CC}"/>
              </a:ext>
            </a:extLst>
          </p:cNvPr>
          <p:cNvCxnSpPr>
            <a:cxnSpLocks/>
          </p:cNvCxnSpPr>
          <p:nvPr/>
        </p:nvCxnSpPr>
        <p:spPr>
          <a:xfrm flipH="1">
            <a:off x="4823670" y="3999451"/>
            <a:ext cx="1610686" cy="275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53896-774B-0082-726F-ABE30F77641D}"/>
              </a:ext>
            </a:extLst>
          </p:cNvPr>
          <p:cNvCxnSpPr>
            <a:cxnSpLocks/>
          </p:cNvCxnSpPr>
          <p:nvPr/>
        </p:nvCxnSpPr>
        <p:spPr>
          <a:xfrm flipH="1">
            <a:off x="4521666" y="4480466"/>
            <a:ext cx="2128754" cy="1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3E55CB-BADC-8827-F913-9EB29D4FDB2F}"/>
              </a:ext>
            </a:extLst>
          </p:cNvPr>
          <p:cNvSpPr txBox="1"/>
          <p:nvPr/>
        </p:nvSpPr>
        <p:spPr>
          <a:xfrm>
            <a:off x="7072975" y="3063564"/>
            <a:ext cx="2129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Importerar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  <a:r>
              <a:rPr lang="sv-SE" sz="1600" dirty="0"/>
              <a:t> från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endParaRPr lang="sv-SE" sz="1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01DA3-A4ED-39FA-60F9-120DBD465AAB}"/>
              </a:ext>
            </a:extLst>
          </p:cNvPr>
          <p:cNvSpPr txBox="1"/>
          <p:nvPr/>
        </p:nvSpPr>
        <p:spPr>
          <a:xfrm>
            <a:off x="6763980" y="3763021"/>
            <a:ext cx="5045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Skapar en reaktiv variabel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som kapslas in med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531B4A-E4BD-B10C-EB8A-BC62E848F27A}"/>
              </a:ext>
            </a:extLst>
          </p:cNvPr>
          <p:cNvSpPr txBox="1"/>
          <p:nvPr/>
        </p:nvSpPr>
        <p:spPr>
          <a:xfrm>
            <a:off x="6888244" y="4274750"/>
            <a:ext cx="435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Ändrar sedan </a:t>
            </a:r>
            <a:r>
              <a:rPr lang="sv-SE" sz="1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sz="1600" dirty="0"/>
              <a:t> värde till något annat vilket</a:t>
            </a:r>
            <a:br>
              <a:rPr lang="sv-SE" sz="1600" dirty="0"/>
            </a:br>
            <a:r>
              <a:rPr lang="sv-SE" sz="1600" dirty="0"/>
              <a:t>uppdaterar html elementen automagiskt!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5CAD2-7C80-8558-394E-DCCC59EB60A7}"/>
              </a:ext>
            </a:extLst>
          </p:cNvPr>
          <p:cNvSpPr txBox="1"/>
          <p:nvPr/>
        </p:nvSpPr>
        <p:spPr>
          <a:xfrm>
            <a:off x="5771626" y="5451730"/>
            <a:ext cx="590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 behöver i princip aldrig använda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document.getElementById</a:t>
            </a:r>
            <a:b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och liknande längre dvs DOM,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Vue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gör det under ytan.</a:t>
            </a:r>
          </a:p>
        </p:txBody>
      </p:sp>
    </p:spTree>
    <p:extLst>
      <p:ext uri="{BB962C8B-B14F-4D97-AF65-F5344CB8AC3E}">
        <p14:creationId xmlns:p14="http://schemas.microsoft.com/office/powerpoint/2010/main" val="184770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Interpolation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2D91F-FD32-4647-B6C6-4A91DB02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25" y="3421683"/>
            <a:ext cx="4805358" cy="1927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B5DD-85A9-4F43-913B-3383D193826A}"/>
              </a:ext>
            </a:extLst>
          </p:cNvPr>
          <p:cNvSpPr txBox="1"/>
          <p:nvPr/>
        </p:nvSpPr>
        <p:spPr>
          <a:xfrm>
            <a:off x="1704513" y="1176974"/>
            <a:ext cx="777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Visar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Kan också utföra mindre uttryck innanför {{ … }}.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86544-B6B6-5F41-472A-A2A281497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317" y="2390119"/>
            <a:ext cx="3456809" cy="38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Attribute Binding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F8FCA-1B6C-4E66-BCF7-3C80E6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8" y="2492747"/>
            <a:ext cx="4317583" cy="121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7F031-908D-4E7C-A487-436BA88AC338}"/>
              </a:ext>
            </a:extLst>
          </p:cNvPr>
          <p:cNvSpPr txBox="1"/>
          <p:nvPr/>
        </p:nvSpPr>
        <p:spPr>
          <a:xfrm>
            <a:off x="1704512" y="1176974"/>
            <a:ext cx="949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Binder data värden från </a:t>
            </a:r>
            <a:r>
              <a:rPr lang="sv-SE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eller </a:t>
            </a:r>
            <a:r>
              <a:rPr lang="sv-SE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computed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sektionen till ett html-elements attribut.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v-bind:attribut-namn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kan förkortas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:attribut-namn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26A1-8617-869F-0743-AEA5336E0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114" y="1638639"/>
            <a:ext cx="3833627" cy="5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Conditionals - </a:t>
            </a:r>
            <a:r>
              <a:rPr lang="en-US" sz="4000" dirty="0" err="1">
                <a:latin typeface="Gill Sans MT (Body)"/>
              </a:rPr>
              <a:t>Villkor</a:t>
            </a:r>
            <a:endParaRPr lang="en-US" sz="4000" dirty="0">
              <a:latin typeface="Gill Sans MT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CB1246-36FE-4919-8844-41F8DE2809AD}"/>
              </a:ext>
            </a:extLst>
          </p:cNvPr>
          <p:cNvSpPr/>
          <p:nvPr/>
        </p:nvSpPr>
        <p:spPr>
          <a:xfrm>
            <a:off x="1415253" y="1134120"/>
            <a:ext cx="100869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används för att testa villkor över t.ex. variabler i data objektet.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när villkoren på v-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 räcker till.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else</a:t>
            </a:r>
            <a:r>
              <a:rPr lang="sv-SE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</a:t>
            </a:r>
            <a:r>
              <a:rPr lang="sv-SE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direktivet kan användas på samma sätt som om du vill använda 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sv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-klausuler i JavaScript.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C67C4-20D4-20B8-F6F4-ACDD477C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81" y="2631784"/>
            <a:ext cx="3810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394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1357</Words>
  <Application>Microsoft Office PowerPoint</Application>
  <PresentationFormat>Widescreen</PresentationFormat>
  <Paragraphs>166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Bodoni MT</vt:lpstr>
      <vt:lpstr>Calibri</vt:lpstr>
      <vt:lpstr>Gill Sans MT</vt:lpstr>
      <vt:lpstr>Gill Sans MT (Body)</vt:lpstr>
      <vt:lpstr>Impact</vt:lpstr>
      <vt:lpstr>Badge</vt:lpstr>
      <vt:lpstr>Vue.js</vt:lpstr>
      <vt:lpstr>Vue.js</vt:lpstr>
      <vt:lpstr>Bygga med komponenter</vt:lpstr>
      <vt:lpstr>innehåll</vt:lpstr>
      <vt:lpstr>Övningslänk och inställningar</vt:lpstr>
      <vt:lpstr>Vue är reaktivt</vt:lpstr>
      <vt:lpstr>Interpolation</vt:lpstr>
      <vt:lpstr>Attribute Binding</vt:lpstr>
      <vt:lpstr>Conditionals - Villkor</vt:lpstr>
      <vt:lpstr>Loopar-List Rendering</vt:lpstr>
      <vt:lpstr>Eventhantering - user input</vt:lpstr>
      <vt:lpstr>Two-way Binding v-model</vt:lpstr>
      <vt:lpstr>Pil-funktioner/arrow function</vt:lpstr>
      <vt:lpstr>Pil-funktioner/arrow function</vt:lpstr>
      <vt:lpstr>Computed properties</vt:lpstr>
      <vt:lpstr>Watchers</vt:lpstr>
      <vt:lpstr>Watchers</vt:lpstr>
      <vt:lpstr>Class binding</vt:lpstr>
      <vt:lpstr>Style binding</vt:lpstr>
      <vt:lpstr>Komponent Anatomi</vt:lpstr>
      <vt:lpstr>PowerPoint Presentation</vt:lpstr>
      <vt:lpstr>Bygga med komponenter Exempel</vt:lpstr>
      <vt:lpstr>Bygga med komponenter Exempel</vt:lpstr>
      <vt:lpstr>Bygga med komponenter Exempel</vt:lpstr>
      <vt:lpstr>Component Communication</vt:lpstr>
      <vt:lpstr>Component Communication</vt:lpstr>
      <vt:lpstr>Vue.js Resten av övningarna</vt:lpstr>
      <vt:lpstr>Mappstruktur I ett Vue projekt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2022-12-20T11:37:02Z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