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256" r:id="rId5"/>
    <p:sldId id="266" r:id="rId6"/>
    <p:sldId id="286" r:id="rId7"/>
    <p:sldId id="262" r:id="rId8"/>
    <p:sldId id="307" r:id="rId9"/>
    <p:sldId id="279" r:id="rId10"/>
    <p:sldId id="305" r:id="rId11"/>
    <p:sldId id="277" r:id="rId12"/>
    <p:sldId id="281" r:id="rId13"/>
    <p:sldId id="282" r:id="rId14"/>
    <p:sldId id="284" r:id="rId15"/>
    <p:sldId id="285" r:id="rId16"/>
    <p:sldId id="280" r:id="rId17"/>
    <p:sldId id="306" r:id="rId18"/>
    <p:sldId id="287" r:id="rId19"/>
    <p:sldId id="289" r:id="rId20"/>
    <p:sldId id="308" r:id="rId21"/>
    <p:sldId id="291" r:id="rId22"/>
    <p:sldId id="293" r:id="rId23"/>
    <p:sldId id="298" r:id="rId24"/>
    <p:sldId id="292" r:id="rId25"/>
    <p:sldId id="294" r:id="rId26"/>
    <p:sldId id="295" r:id="rId27"/>
    <p:sldId id="309" r:id="rId28"/>
    <p:sldId id="297" r:id="rId29"/>
    <p:sldId id="30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68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tutorial/#step-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1786855"/>
          </a:xfrm>
        </p:spPr>
        <p:txBody>
          <a:bodyPr/>
          <a:lstStyle/>
          <a:p>
            <a:r>
              <a:rPr lang="en-US" dirty="0">
                <a:latin typeface="Gill Sans MT (Body)"/>
              </a:rPr>
              <a:t>Vue.js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2213623" y="5970236"/>
            <a:ext cx="822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Jeton Mustini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822EE6C-1A80-4B88-8273-118BFD0E8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2" y="233476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214824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Loopar</a:t>
            </a:r>
            <a:r>
              <a:rPr lang="en-US" sz="4000" dirty="0">
                <a:latin typeface="Gill Sans MT (Body)"/>
              </a:rPr>
              <a:t>-List Rendering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4F902-E0EA-4B80-A96A-6F6D5A90C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420" y="2382753"/>
            <a:ext cx="4781281" cy="38483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090859-7155-4AD4-92EF-0AA49FD1EFAF}"/>
              </a:ext>
            </a:extLst>
          </p:cNvPr>
          <p:cNvSpPr txBox="1"/>
          <p:nvPr/>
        </p:nvSpPr>
        <p:spPr>
          <a:xfrm>
            <a:off x="1203434" y="810847"/>
            <a:ext cx="10106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Ett sätta att inte repetera samma kod, loopar igenom en lista/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array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och genererar html-kod för varje instans i listan.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v-for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används för det och det är rekommenderat att också använda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key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attributet.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4ABC3-4316-DB8D-CEFB-D473196AC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34" y="2011176"/>
            <a:ext cx="5693186" cy="446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11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Eventhantering</a:t>
            </a:r>
            <a:r>
              <a:rPr lang="en-US" sz="4000" dirty="0">
                <a:latin typeface="Gill Sans MT (Body)"/>
              </a:rPr>
              <a:t> - user input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51527-5032-46AA-8462-EBC612135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639" y="2260837"/>
            <a:ext cx="3448050" cy="3533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3E6AC4-0354-4434-83B4-69ED984BB1C6}"/>
              </a:ext>
            </a:extLst>
          </p:cNvPr>
          <p:cNvSpPr txBox="1"/>
          <p:nvPr/>
        </p:nvSpPr>
        <p:spPr>
          <a:xfrm>
            <a:off x="1359017" y="874053"/>
            <a:ext cx="10494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v-on:event-namn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direktivet används för att applicera event på element. Direktivet kan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forkortas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ytterligare med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@event-namn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Vanligaste eventet är en knapp-tryckning/klick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v-on:click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=”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method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”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alternativt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@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click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=”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method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”.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DE58CB-6D89-BDCC-4DF6-7847E0104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614" y="2145684"/>
            <a:ext cx="5286262" cy="431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23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601" y="228440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Two-way Binding v-model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48BBC-62E6-467E-BFCA-ACF54B43493B}"/>
              </a:ext>
            </a:extLst>
          </p:cNvPr>
          <p:cNvSpPr txBox="1"/>
          <p:nvPr/>
        </p:nvSpPr>
        <p:spPr>
          <a:xfrm>
            <a:off x="1900969" y="978408"/>
            <a:ext cx="9127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model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direktivet används för att göra tvåvägsbindning mellan HTML-elementet och data-variabeln.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Det innebär att värdet uppdateras om fältet ändras men även om variabeln ändras.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Används oftast för input-element och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förmulär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-element.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E2EEBB-C9D1-75C0-9AB7-499688C48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159" y="2272665"/>
            <a:ext cx="2541952" cy="40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16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Gill Sans MT (Body)"/>
              </a:rPr>
              <a:t>Pil-funktioner</a:t>
            </a:r>
            <a:r>
              <a:rPr lang="en-US" sz="4000" dirty="0">
                <a:latin typeface="Gill Sans MT (Body)"/>
              </a:rPr>
              <a:t>/arrow function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565903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’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Arrow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functions</a:t>
            </a:r>
            <a:r>
              <a:rPr lang="sv-SE" dirty="0"/>
              <a:t>’ är ett mer kortfattad sätt att skapa funktioner:</a:t>
            </a:r>
          </a:p>
          <a:p>
            <a:endParaRPr lang="sv-SE" dirty="0"/>
          </a:p>
          <a:p>
            <a:r>
              <a:rPr lang="sv-SE" dirty="0"/>
              <a:t>Detta skapar en funktion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func</a:t>
            </a:r>
            <a:r>
              <a:rPr lang="sv-SE" dirty="0"/>
              <a:t> som accepterar argument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arg1, arg2, …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argN</a:t>
            </a:r>
            <a:r>
              <a:rPr lang="sv-SE" dirty="0"/>
              <a:t>, utvärderar sedan uttrycket på höger sida och returnerar dess resultat. Det är förkortning på: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Ett mer konkret exempel:</a:t>
            </a:r>
          </a:p>
          <a:p>
            <a:r>
              <a:rPr lang="sv-SE" dirty="0"/>
              <a:t>Som du kan se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(a, b) =&gt; a + b</a:t>
            </a:r>
            <a:r>
              <a:rPr lang="sv-SE" dirty="0"/>
              <a:t> betyder en funktion som accepterar två argument med namnet</a:t>
            </a:r>
            <a:br>
              <a:rPr lang="sv-SE" dirty="0"/>
            </a:b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</a:t>
            </a:r>
            <a:r>
              <a:rPr lang="sv-SE" dirty="0"/>
              <a:t> och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</a:t>
            </a:r>
            <a:r>
              <a:rPr lang="sv-SE" dirty="0"/>
              <a:t>.  Vid körningen utvärderar det uttrycket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+ b </a:t>
            </a:r>
            <a:r>
              <a:rPr lang="sv-SE" dirty="0"/>
              <a:t>och returnerar resultatet. </a:t>
            </a:r>
          </a:p>
          <a:p>
            <a:r>
              <a:rPr lang="sv-SE" dirty="0" err="1"/>
              <a:t>Multiline</a:t>
            </a:r>
            <a:r>
              <a:rPr lang="sv-SE" dirty="0"/>
              <a:t> Arrow-</a:t>
            </a:r>
            <a:r>
              <a:rPr lang="sv-SE" dirty="0" err="1"/>
              <a:t>function</a:t>
            </a:r>
            <a:endParaRPr lang="sv-SE" dirty="0"/>
          </a:p>
          <a:p>
            <a:pPr lvl="1"/>
            <a:r>
              <a:rPr lang="sv-SE" dirty="0"/>
              <a:t>Ibland behöver vi använda flera uttryck och det gör vi genom att kapsla uttrycken med måsvingar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{ }</a:t>
            </a:r>
            <a:r>
              <a:rPr lang="sv-SE" dirty="0"/>
              <a:t>, skulle vi vilja returnera data använder vi sedan ett normal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return</a:t>
            </a:r>
            <a:r>
              <a:rPr lang="sv-SE" dirty="0"/>
              <a:t> värde.</a:t>
            </a:r>
          </a:p>
          <a:p>
            <a:pPr lvl="1"/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FC0F5C-E19F-400F-9C46-33A50AADD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008" y="1065743"/>
            <a:ext cx="4229100" cy="419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2196D9-948A-4477-B8AA-6EB763D6D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008" y="2329113"/>
            <a:ext cx="4010025" cy="723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AD62EC-FFCE-43D8-8D13-618EB4439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5258" y="3191636"/>
            <a:ext cx="5267325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BA8C4F-11BE-47D9-A0B7-4CF74EE2B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3521" y="3172586"/>
            <a:ext cx="5905500" cy="38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A54C30-E596-4F32-A5A3-FB6526C88B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7008" y="5416906"/>
            <a:ext cx="68770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93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601" y="228440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Pil-funktioner</a:t>
            </a:r>
            <a:r>
              <a:rPr lang="en-US" sz="4000" dirty="0">
                <a:latin typeface="Gill Sans MT (Body)"/>
              </a:rPr>
              <a:t>/arrow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2D0952-AE31-175D-E80C-7D3BCADF4252}"/>
              </a:ext>
            </a:extLst>
          </p:cNvPr>
          <p:cNvSpPr txBox="1"/>
          <p:nvPr/>
        </p:nvSpPr>
        <p:spPr>
          <a:xfrm>
            <a:off x="2166457" y="2000585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https://blog.debugeverything.com/how-to-use-arrow-functions-with-javascript-filter/</a:t>
            </a: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37F64-30A1-6046-49F8-55C53E585C2B}"/>
              </a:ext>
            </a:extLst>
          </p:cNvPr>
          <p:cNvSpPr txBox="1"/>
          <p:nvPr/>
        </p:nvSpPr>
        <p:spPr>
          <a:xfrm>
            <a:off x="2432807" y="1617540"/>
            <a:ext cx="572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Bra exempel på filter används med och utan </a:t>
            </a:r>
            <a:r>
              <a:rPr lang="sv-SE" dirty="0" err="1"/>
              <a:t>arrow</a:t>
            </a:r>
            <a:r>
              <a:rPr lang="sv-SE" dirty="0"/>
              <a:t> </a:t>
            </a:r>
            <a:r>
              <a:rPr lang="sv-SE" dirty="0" err="1"/>
              <a:t>function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75895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484" y="239772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Computed properties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9403B-A104-42BD-A4C8-96EF9C391F17}"/>
              </a:ext>
            </a:extLst>
          </p:cNvPr>
          <p:cNvSpPr txBox="1"/>
          <p:nvPr/>
        </p:nvSpPr>
        <p:spPr>
          <a:xfrm>
            <a:off x="813139" y="1233443"/>
            <a:ext cx="48637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Beräknade variabler som oftast utgår från andra variabler. Ska returnera ett värde med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return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Varje gång som en annan variabel ändras så ändras också det beroende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variabeln.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 exemplet när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firstname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eller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lastname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variablerna ändras så ändras även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fullname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automatiskt.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För att använda måste man först importera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på samma sätt som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ref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Därefter tar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functionen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in en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arrow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function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som måste returnera något.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0005B-2C43-655E-8C6E-6F21B9301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02647"/>
            <a:ext cx="4516712" cy="581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6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551" y="279835"/>
            <a:ext cx="5592088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Watchers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D3371-E4E8-4BCA-BA09-2BD1301FDB7A}"/>
              </a:ext>
            </a:extLst>
          </p:cNvPr>
          <p:cNvSpPr txBox="1"/>
          <p:nvPr/>
        </p:nvSpPr>
        <p:spPr>
          <a:xfrm>
            <a:off x="1041739" y="1300118"/>
            <a:ext cx="55781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Watchers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håller koll på en variabel och varje gång den ändras körs en funktion som får in det ändrade värdet.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För att använda måste man först importera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watch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på samma sätt som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ref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Därefter tar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watch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functionen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in variabeln man vill lyssna på och en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arrow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function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eller vanlig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function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som tar in och gör något med variabeln.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Väldigt bra att använda när man ska implementera sök-fält som tex Google.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52AF88-63C6-40CB-97C1-639D2AFA5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641" y="1300118"/>
            <a:ext cx="4435224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61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20EEB5-AA44-E5F5-CB20-B0FCF23BE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897" y="986955"/>
            <a:ext cx="5318100" cy="51147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891FCE-F919-9A5C-6178-2B3927043C61}"/>
              </a:ext>
            </a:extLst>
          </p:cNvPr>
          <p:cNvSpPr txBox="1"/>
          <p:nvPr/>
        </p:nvSpPr>
        <p:spPr>
          <a:xfrm>
            <a:off x="1041739" y="1300118"/>
            <a:ext cx="44702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Vi har två listor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students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för hela listan och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filteredStudents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för filtrerade studenter.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search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variabeln får in sök texten via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v-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model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watch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funktionen lyssnar på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search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variabeln och sedan uppdaterar den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filteredStudents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med studenterna som innehåller sök texten.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filteredStudents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uppdateras sedan i html med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v-for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loopen på li-taggen.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713810-0AB5-24EE-B2B9-AA0218CDF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551" y="279835"/>
            <a:ext cx="5592088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Watchers</a:t>
            </a:r>
          </a:p>
        </p:txBody>
      </p:sp>
    </p:spTree>
    <p:extLst>
      <p:ext uri="{BB962C8B-B14F-4D97-AF65-F5344CB8AC3E}">
        <p14:creationId xmlns:p14="http://schemas.microsoft.com/office/powerpoint/2010/main" val="105236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3" y="136828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Class binding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DBD65-7792-4A38-9673-BA0DBDEF02B5}"/>
              </a:ext>
            </a:extLst>
          </p:cNvPr>
          <p:cNvSpPr txBox="1"/>
          <p:nvPr/>
        </p:nvSpPr>
        <p:spPr>
          <a:xfrm>
            <a:off x="1728131" y="671837"/>
            <a:ext cx="9999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 bindning tillåter oss applicera klasser på element om variablerna som kontrolleras är sanna.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Om variablerna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textColor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eller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backgroundColor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är sant, kommer klassen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’text-color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’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background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-color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 appliceras.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DDF9D-E6E4-6086-4EBB-F2CF06F52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282" y="1805835"/>
            <a:ext cx="93535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87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509" y="13473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Style binding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EC0D4-5A9A-4E52-B67F-B133B96E20C0}"/>
              </a:ext>
            </a:extLst>
          </p:cNvPr>
          <p:cNvSpPr txBox="1"/>
          <p:nvPr/>
        </p:nvSpPr>
        <p:spPr>
          <a:xfrm>
            <a:off x="922021" y="1023937"/>
            <a:ext cx="106547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Vill man applicera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css-styles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på element med värden på data variabler kan man använda style-bindning.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Man binder till ett objekt med egenskaperna: ’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{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css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-regel: data-variabel, …}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’ som till i exemplet: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:style=”{’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background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-color’: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backgroundColor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}”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2">
                  <a:lumMod val="75000"/>
                  <a:lumOff val="2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När variabeln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backgroundColor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ändras, så ändras bakgrundsfärgen också eftersom den binder till variabeln.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2AA05-2C6C-CD57-1266-57AE877AA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50" y="3071442"/>
            <a:ext cx="9118134" cy="327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6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Vue.js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83" y="1085228"/>
            <a:ext cx="10178322" cy="5508077"/>
          </a:xfrm>
        </p:spPr>
        <p:txBody>
          <a:bodyPr>
            <a:normAutofit fontScale="77500" lnSpcReduction="20000"/>
          </a:bodyPr>
          <a:lstStyle/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ett </a:t>
            </a:r>
            <a:r>
              <a:rPr lang="sv-SE" sz="2800" u="sng" dirty="0">
                <a:latin typeface="Gill Sans MT (Body)"/>
                <a:cs typeface="Times New Roman" panose="02020603050405020304" pitchFamily="18" charset="0"/>
              </a:rPr>
              <a:t>progressivt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ramverk för att bygga användargränssnitt</a:t>
            </a:r>
          </a:p>
          <a:p>
            <a:endParaRPr lang="en-US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Core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delen av ramverket är endast fokuserat på visningsskiktet och är enkelt att komma igång med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också fullt kapabelt att bygga sofistikerade applikationer (</a:t>
            </a:r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Single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Page </a:t>
            </a:r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Applications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)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flexibelt och enkelt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tillåter dig att använde det i en del av en befintlig applikation (plugin) eller hantera hela applikationen från start (CLI)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Vue-Directives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den del av Vue.js som lägger speciell betydelse och beteende till vanliga html-element på sidan.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endParaRPr lang="en-US" sz="2800" dirty="0">
              <a:latin typeface="Gill Sans MT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278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7FAE5B-A3FE-4C6A-9787-D164F3CF4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41" y="1393267"/>
            <a:ext cx="3813043" cy="546473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F76EF17-0812-40F6-8652-AC721F13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63603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Komponent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Anatomi</a:t>
            </a:r>
            <a:endParaRPr lang="en-US" sz="4000" dirty="0">
              <a:latin typeface="Gill Sans MT (Body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FB8212-2005-4A45-9BDC-3B99EB969C4E}"/>
              </a:ext>
            </a:extLst>
          </p:cNvPr>
          <p:cNvSpPr txBox="1"/>
          <p:nvPr/>
        </p:nvSpPr>
        <p:spPr>
          <a:xfrm>
            <a:off x="6096000" y="1632643"/>
            <a:ext cx="562342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components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Externa komponenter som den här komponenten använder</a:t>
            </a: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props: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Värden som den här komponenten kan ta emot</a:t>
            </a: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emits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Värden som den här komponenten kan ta emot</a:t>
            </a: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variabler med ref():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Komponentens reaktiva data/variabler</a:t>
            </a: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computed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Beräknade reaktiva variabler baserade på data variabler </a:t>
            </a: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watch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Funtioner</a:t>
            </a: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som triggas när en viss variabel ändrar på sig</a:t>
            </a: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methods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Komponentens metoder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lifecycle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events: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Speciella metoder som </a:t>
            </a:r>
            <a:r>
              <a:rPr lang="sv-SE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onMounted</a:t>
            </a: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som körs tex när en komponent skapas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A8D604-02D3-4428-B494-23A0433B815F}"/>
              </a:ext>
            </a:extLst>
          </p:cNvPr>
          <p:cNvSpPr txBox="1"/>
          <p:nvPr/>
        </p:nvSpPr>
        <p:spPr>
          <a:xfrm>
            <a:off x="1571141" y="619065"/>
            <a:ext cx="9644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Varje komponent består av ett antal sektioner/delar och man lägger till dem </a:t>
            </a:r>
            <a:b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sektionerna/delarna man vill använda.</a:t>
            </a:r>
          </a:p>
        </p:txBody>
      </p:sp>
    </p:spTree>
    <p:extLst>
      <p:ext uri="{BB962C8B-B14F-4D97-AF65-F5344CB8AC3E}">
        <p14:creationId xmlns:p14="http://schemas.microsoft.com/office/powerpoint/2010/main" val="3613696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B5C3CE-40EA-4EAD-AB6E-B103C39D2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38" y="53655"/>
            <a:ext cx="10065642" cy="675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76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A507A9-3AD2-A3B1-3F86-77BD69610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665" y="1834396"/>
            <a:ext cx="8153400" cy="2400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Bygga</a:t>
            </a:r>
            <a:r>
              <a:rPr lang="en-US" sz="4000" dirty="0">
                <a:latin typeface="Gill Sans MT (Body)"/>
              </a:rPr>
              <a:t> med </a:t>
            </a:r>
            <a:r>
              <a:rPr lang="en-US" sz="4000" dirty="0" err="1">
                <a:latin typeface="Gill Sans MT (Body)"/>
              </a:rPr>
              <a:t>komponenter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Exempel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22C67-242E-4365-A378-2807E93FEC00}"/>
              </a:ext>
            </a:extLst>
          </p:cNvPr>
          <p:cNvSpPr txBox="1"/>
          <p:nvPr/>
        </p:nvSpPr>
        <p:spPr>
          <a:xfrm>
            <a:off x="1900969" y="978408"/>
            <a:ext cx="9127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Importera en komponent i en annan komponent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Följ 2 steg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5BE25-9557-45D5-8396-FA029F99811D}"/>
              </a:ext>
            </a:extLst>
          </p:cNvPr>
          <p:cNvSpPr txBox="1"/>
          <p:nvPr/>
        </p:nvSpPr>
        <p:spPr>
          <a:xfrm>
            <a:off x="862068" y="3157478"/>
            <a:ext cx="3245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Importera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komponenten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kom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ihåg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./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betyder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utgå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från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den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här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mappen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../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betyder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gå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upp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mapp</a:t>
            </a:r>
            <a:endParaRPr lang="en-S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D41CF-3EBD-40DD-A7D7-5C0883770EB6}"/>
              </a:ext>
            </a:extLst>
          </p:cNvPr>
          <p:cNvSpPr txBox="1"/>
          <p:nvPr/>
        </p:nvSpPr>
        <p:spPr>
          <a:xfrm>
            <a:off x="927685" y="2114109"/>
            <a:ext cx="2997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Använd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komponenten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som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vanlig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HTML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tagg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men med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komponentens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namn</a:t>
            </a:r>
            <a:endParaRPr lang="en-S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929F64-9E69-5DF2-8DC1-6BBFFE95D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240" y="4980190"/>
            <a:ext cx="81248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13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135110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Component Communication</a:t>
            </a:r>
          </a:p>
        </p:txBody>
      </p:sp>
      <p:pic>
        <p:nvPicPr>
          <p:cNvPr id="7170" name="Picture 2" descr="The Perfect Wrapper Components in Vue 2.6 and soon Vue 3.0 | by Vaibhav  Namburi | Noteworthy - The Journal Blog">
            <a:extLst>
              <a:ext uri="{FF2B5EF4-FFF2-40B4-BE49-F238E27FC236}">
                <a16:creationId xmlns:a16="http://schemas.microsoft.com/office/drawing/2014/main" id="{52EE8D40-CE2E-403A-BCDB-64FA8D310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904" y="1307793"/>
            <a:ext cx="4276725" cy="213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2694E16-5AA0-4F22-84C0-BE2A869806E6}"/>
              </a:ext>
            </a:extLst>
          </p:cNvPr>
          <p:cNvSpPr txBox="1">
            <a:spLocks/>
          </p:cNvSpPr>
          <p:nvPr/>
        </p:nvSpPr>
        <p:spPr>
          <a:xfrm>
            <a:off x="976931" y="3790584"/>
            <a:ext cx="10893973" cy="464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Gill Sans MT (Body)"/>
              </a:rPr>
              <a:t>Parent -&gt; Child Communication : PROPS</a:t>
            </a:r>
          </a:p>
        </p:txBody>
      </p:sp>
    </p:spTree>
    <p:extLst>
      <p:ext uri="{BB962C8B-B14F-4D97-AF65-F5344CB8AC3E}">
        <p14:creationId xmlns:p14="http://schemas.microsoft.com/office/powerpoint/2010/main" val="287259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752E25-4FC9-0804-033D-D0A59BA99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825" y="3947123"/>
            <a:ext cx="6610350" cy="277177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EB794B-5425-BBFC-F64D-9B9A7A6FD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881" y="1393907"/>
            <a:ext cx="8200238" cy="245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41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71" y="108893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Component Communication</a:t>
            </a:r>
          </a:p>
        </p:txBody>
      </p:sp>
      <p:pic>
        <p:nvPicPr>
          <p:cNvPr id="7170" name="Picture 2" descr="The Perfect Wrapper Components in Vue 2.6 and soon Vue 3.0 | by Vaibhav  Namburi | Noteworthy - The Journal Blog">
            <a:extLst>
              <a:ext uri="{FF2B5EF4-FFF2-40B4-BE49-F238E27FC236}">
                <a16:creationId xmlns:a16="http://schemas.microsoft.com/office/drawing/2014/main" id="{52EE8D40-CE2E-403A-BCDB-64FA8D310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101" y="1009738"/>
            <a:ext cx="3778354" cy="188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AEA6821-E32D-4B97-BEDE-CDC1DBB218BE}"/>
              </a:ext>
            </a:extLst>
          </p:cNvPr>
          <p:cNvSpPr txBox="1">
            <a:spLocks/>
          </p:cNvSpPr>
          <p:nvPr/>
        </p:nvSpPr>
        <p:spPr>
          <a:xfrm>
            <a:off x="944013" y="3391769"/>
            <a:ext cx="11192531" cy="4771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Gill Sans MT (Body)"/>
              </a:rPr>
              <a:t>Child -&gt; Parent Communication : Events</a:t>
            </a:r>
          </a:p>
        </p:txBody>
      </p:sp>
    </p:spTree>
    <p:extLst>
      <p:ext uri="{BB962C8B-B14F-4D97-AF65-F5344CB8AC3E}">
        <p14:creationId xmlns:p14="http://schemas.microsoft.com/office/powerpoint/2010/main" val="1311342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045" y="292227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Mappstruktur</a:t>
            </a:r>
            <a:r>
              <a:rPr lang="en-US" sz="4000" dirty="0">
                <a:latin typeface="Gill Sans MT (Body)"/>
              </a:rPr>
              <a:t> I </a:t>
            </a:r>
            <a:r>
              <a:rPr lang="en-US" sz="4000" dirty="0" err="1">
                <a:latin typeface="Gill Sans MT (Body)"/>
              </a:rPr>
              <a:t>ett</a:t>
            </a:r>
            <a:r>
              <a:rPr lang="en-US" sz="4000" dirty="0">
                <a:latin typeface="Gill Sans MT (Body)"/>
              </a:rPr>
              <a:t> Vue </a:t>
            </a:r>
            <a:r>
              <a:rPr lang="en-US" sz="4000" dirty="0" err="1">
                <a:latin typeface="Gill Sans MT (Body)"/>
              </a:rPr>
              <a:t>projekt</a:t>
            </a:r>
            <a:endParaRPr lang="en-US" sz="4000" dirty="0">
              <a:latin typeface="Gill Sans MT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F4A04-8223-49E2-A410-0D2B9F246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94071"/>
            <a:ext cx="6635022" cy="3885521"/>
          </a:xfrm>
        </p:spPr>
        <p:txBody>
          <a:bodyPr>
            <a:normAutofit lnSpcReduction="10000"/>
          </a:bodyPr>
          <a:lstStyle/>
          <a:p>
            <a:r>
              <a:rPr lang="en-US" sz="1400" b="1" dirty="0" err="1"/>
              <a:t>node_modules</a:t>
            </a:r>
            <a:endParaRPr lang="en-US" sz="1400" b="1" dirty="0"/>
          </a:p>
          <a:p>
            <a:pPr lvl="1"/>
            <a:r>
              <a:rPr lang="en-US" sz="1400" dirty="0"/>
              <a:t>Mapp med </a:t>
            </a:r>
            <a:r>
              <a:rPr lang="en-US" sz="1400" dirty="0" err="1"/>
              <a:t>alla</a:t>
            </a:r>
            <a:r>
              <a:rPr lang="en-US" sz="1400" dirty="0"/>
              <a:t>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bibliotek</a:t>
            </a:r>
            <a:r>
              <a:rPr lang="en-US" sz="1400" dirty="0"/>
              <a:t> </a:t>
            </a:r>
            <a:r>
              <a:rPr lang="en-US" sz="1400" dirty="0" err="1"/>
              <a:t>som</a:t>
            </a:r>
            <a:r>
              <a:rPr lang="en-US" sz="1400" dirty="0"/>
              <a:t> </a:t>
            </a:r>
            <a:r>
              <a:rPr lang="en-US" sz="1400" dirty="0" err="1"/>
              <a:t>projektet</a:t>
            </a:r>
            <a:r>
              <a:rPr lang="en-US" sz="1400" dirty="0"/>
              <a:t> </a:t>
            </a:r>
            <a:r>
              <a:rPr lang="en-US" sz="1400" dirty="0" err="1"/>
              <a:t>är</a:t>
            </a:r>
            <a:r>
              <a:rPr lang="en-US" sz="1400" dirty="0"/>
              <a:t> </a:t>
            </a:r>
            <a:r>
              <a:rPr lang="en-US" sz="1400" dirty="0" err="1"/>
              <a:t>beroende</a:t>
            </a:r>
            <a:r>
              <a:rPr lang="en-US" sz="1400" dirty="0"/>
              <a:t> </a:t>
            </a:r>
            <a:r>
              <a:rPr lang="en-US" sz="1400" dirty="0" err="1"/>
              <a:t>utav</a:t>
            </a:r>
            <a:r>
              <a:rPr lang="en-US" sz="1400" dirty="0"/>
              <a:t>, </a:t>
            </a:r>
            <a:r>
              <a:rPr lang="en-US" sz="1400" dirty="0" err="1"/>
              <a:t>behöver</a:t>
            </a:r>
            <a:r>
              <a:rPr lang="en-US" sz="1400" dirty="0"/>
              <a:t> </a:t>
            </a:r>
            <a:r>
              <a:rPr lang="en-US" sz="1400" dirty="0" err="1"/>
              <a:t>alldrig</a:t>
            </a:r>
            <a:r>
              <a:rPr lang="en-US" sz="1400" dirty="0"/>
              <a:t> </a:t>
            </a:r>
            <a:r>
              <a:rPr lang="en-US" sz="1400" dirty="0" err="1"/>
              <a:t>ändra</a:t>
            </a:r>
            <a:r>
              <a:rPr lang="en-US" sz="1400" dirty="0"/>
              <a:t> </a:t>
            </a:r>
            <a:r>
              <a:rPr lang="en-US" sz="1400" dirty="0" err="1"/>
              <a:t>eller</a:t>
            </a:r>
            <a:r>
              <a:rPr lang="en-US" sz="1400" dirty="0"/>
              <a:t> </a:t>
            </a:r>
            <a:r>
              <a:rPr lang="en-US" sz="1400" dirty="0" err="1"/>
              <a:t>pilla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</a:p>
          <a:p>
            <a:r>
              <a:rPr lang="en-US" sz="1400" b="1" dirty="0" err="1"/>
              <a:t>src</a:t>
            </a:r>
            <a:endParaRPr lang="en-US" sz="1400" b="1" dirty="0"/>
          </a:p>
          <a:p>
            <a:pPr lvl="1"/>
            <a:r>
              <a:rPr lang="en-US" sz="1400" dirty="0" err="1"/>
              <a:t>Projektets</a:t>
            </a:r>
            <a:r>
              <a:rPr lang="en-US" sz="1400" dirty="0"/>
              <a:t> </a:t>
            </a:r>
            <a:r>
              <a:rPr lang="en-US" sz="1400" dirty="0" err="1"/>
              <a:t>viktigaste</a:t>
            </a:r>
            <a:r>
              <a:rPr lang="en-US" sz="1400" dirty="0"/>
              <a:t> </a:t>
            </a:r>
            <a:r>
              <a:rPr lang="en-US" sz="1400" dirty="0" err="1"/>
              <a:t>mapp</a:t>
            </a:r>
            <a:r>
              <a:rPr lang="en-US" sz="1400" dirty="0"/>
              <a:t> </a:t>
            </a:r>
            <a:r>
              <a:rPr lang="en-US" sz="1400" dirty="0" err="1"/>
              <a:t>där</a:t>
            </a:r>
            <a:r>
              <a:rPr lang="en-US" sz="1400" dirty="0"/>
              <a:t> all er </a:t>
            </a:r>
            <a:r>
              <a:rPr lang="en-US" sz="1400" dirty="0" err="1"/>
              <a:t>kod</a:t>
            </a:r>
            <a:r>
              <a:rPr lang="en-US" sz="1400" dirty="0"/>
              <a:t> </a:t>
            </a:r>
            <a:r>
              <a:rPr lang="en-US" sz="1400" dirty="0" err="1"/>
              <a:t>och</a:t>
            </a:r>
            <a:r>
              <a:rPr lang="en-US" sz="1400" dirty="0"/>
              <a:t> </a:t>
            </a:r>
            <a:r>
              <a:rPr lang="en-US" sz="1400" dirty="0" err="1"/>
              <a:t>komponenter</a:t>
            </a:r>
            <a:r>
              <a:rPr lang="en-US" sz="1400" dirty="0"/>
              <a:t> </a:t>
            </a:r>
            <a:r>
              <a:rPr lang="en-US" sz="1400" dirty="0" err="1"/>
              <a:t>kommer</a:t>
            </a:r>
            <a:r>
              <a:rPr lang="en-US" sz="1400" dirty="0"/>
              <a:t> </a:t>
            </a:r>
            <a:r>
              <a:rPr lang="en-US" sz="1400" dirty="0" err="1"/>
              <a:t>ligga</a:t>
            </a:r>
            <a:r>
              <a:rPr lang="en-US" sz="1400" dirty="0"/>
              <a:t>. 99% av </a:t>
            </a:r>
            <a:r>
              <a:rPr lang="en-US" sz="1400" dirty="0" err="1"/>
              <a:t>tiden</a:t>
            </a:r>
            <a:r>
              <a:rPr lang="en-US" sz="1400" dirty="0"/>
              <a:t> </a:t>
            </a:r>
            <a:r>
              <a:rPr lang="en-US" sz="1400" dirty="0" err="1"/>
              <a:t>jobbar</a:t>
            </a:r>
            <a:r>
              <a:rPr lang="en-US" sz="1400" dirty="0"/>
              <a:t> vi </a:t>
            </a:r>
            <a:r>
              <a:rPr lang="en-US" sz="1400" dirty="0" err="1"/>
              <a:t>i</a:t>
            </a:r>
            <a:r>
              <a:rPr lang="en-US" sz="1400" dirty="0"/>
              <a:t> den </a:t>
            </a:r>
            <a:r>
              <a:rPr lang="en-US" sz="1400" dirty="0" err="1"/>
              <a:t>mappen</a:t>
            </a:r>
            <a:r>
              <a:rPr lang="en-US" sz="1400" dirty="0"/>
              <a:t>.</a:t>
            </a:r>
          </a:p>
          <a:p>
            <a:pPr lvl="1"/>
            <a:r>
              <a:rPr lang="en-US" sz="1400" b="1" dirty="0"/>
              <a:t>assets </a:t>
            </a:r>
            <a:r>
              <a:rPr lang="en-US" sz="1400" dirty="0"/>
              <a:t>– </a:t>
            </a:r>
            <a:r>
              <a:rPr lang="en-US" sz="1400" dirty="0" err="1"/>
              <a:t>resurser</a:t>
            </a:r>
            <a:r>
              <a:rPr lang="en-US" sz="1400" dirty="0"/>
              <a:t> </a:t>
            </a:r>
            <a:r>
              <a:rPr lang="en-US" sz="1400" dirty="0" err="1"/>
              <a:t>som</a:t>
            </a:r>
            <a:r>
              <a:rPr lang="en-US" sz="1400" dirty="0"/>
              <a:t> man </a:t>
            </a:r>
            <a:r>
              <a:rPr lang="en-US" sz="1400" dirty="0" err="1"/>
              <a:t>vill</a:t>
            </a:r>
            <a:r>
              <a:rPr lang="en-US" sz="1400" dirty="0"/>
              <a:t> </a:t>
            </a:r>
            <a:r>
              <a:rPr lang="en-US" sz="1400" dirty="0" err="1"/>
              <a:t>komma</a:t>
            </a:r>
            <a:r>
              <a:rPr lang="en-US" sz="1400" dirty="0"/>
              <a:t> </a:t>
            </a:r>
            <a:r>
              <a:rPr lang="en-US" sz="1400" dirty="0" err="1"/>
              <a:t>åt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applikationen</a:t>
            </a:r>
            <a:r>
              <a:rPr lang="en-US" sz="1400" dirty="0"/>
              <a:t> </a:t>
            </a:r>
            <a:r>
              <a:rPr lang="en-US" sz="1400" dirty="0" err="1"/>
              <a:t>som</a:t>
            </a:r>
            <a:r>
              <a:rPr lang="en-US" sz="1400" dirty="0"/>
              <a:t> </a:t>
            </a:r>
            <a:r>
              <a:rPr lang="en-US" sz="1400" dirty="0" err="1"/>
              <a:t>bilder</a:t>
            </a:r>
            <a:r>
              <a:rPr lang="en-US" sz="1400" dirty="0"/>
              <a:t> </a:t>
            </a:r>
            <a:r>
              <a:rPr lang="en-US" sz="1400" dirty="0" err="1"/>
              <a:t>osv</a:t>
            </a:r>
            <a:r>
              <a:rPr lang="en-US" sz="1400" dirty="0"/>
              <a:t>.</a:t>
            </a:r>
          </a:p>
          <a:p>
            <a:pPr lvl="1"/>
            <a:r>
              <a:rPr lang="en-US" sz="1400" b="1" dirty="0"/>
              <a:t>components </a:t>
            </a:r>
            <a:r>
              <a:rPr lang="en-US" sz="1400" dirty="0"/>
              <a:t>– </a:t>
            </a:r>
            <a:r>
              <a:rPr lang="en-US" sz="1400" dirty="0" err="1"/>
              <a:t>där</a:t>
            </a:r>
            <a:r>
              <a:rPr lang="en-US" sz="1400" dirty="0"/>
              <a:t> man </a:t>
            </a:r>
            <a:r>
              <a:rPr lang="en-US" sz="1400" dirty="0" err="1"/>
              <a:t>skapar</a:t>
            </a:r>
            <a:r>
              <a:rPr lang="en-US" sz="1400" dirty="0"/>
              <a:t> </a:t>
            </a:r>
            <a:r>
              <a:rPr lang="en-US" sz="1400" dirty="0" err="1"/>
              <a:t>sina</a:t>
            </a:r>
            <a:r>
              <a:rPr lang="en-US" sz="1400" dirty="0"/>
              <a:t> </a:t>
            </a:r>
            <a:r>
              <a:rPr lang="en-US" sz="1400" dirty="0" err="1"/>
              <a:t>componenter</a:t>
            </a:r>
            <a:r>
              <a:rPr lang="en-US" sz="1400" dirty="0"/>
              <a:t> om man </a:t>
            </a:r>
            <a:r>
              <a:rPr lang="en-US" sz="1400" dirty="0" err="1"/>
              <a:t>vill</a:t>
            </a:r>
            <a:r>
              <a:rPr lang="en-US" sz="1400" dirty="0"/>
              <a:t> </a:t>
            </a:r>
            <a:r>
              <a:rPr lang="en-US" sz="1400" dirty="0" err="1"/>
              <a:t>inte</a:t>
            </a:r>
            <a:r>
              <a:rPr lang="en-US" sz="1400" dirty="0"/>
              <a:t> </a:t>
            </a:r>
            <a:r>
              <a:rPr lang="en-US" sz="1400" dirty="0" err="1"/>
              <a:t>nödvändigt</a:t>
            </a:r>
            <a:r>
              <a:rPr lang="en-US" sz="1400" dirty="0"/>
              <a:t> </a:t>
            </a:r>
            <a:r>
              <a:rPr lang="en-US" sz="1400" dirty="0" err="1"/>
              <a:t>så</a:t>
            </a:r>
            <a:r>
              <a:rPr lang="en-US" sz="1400" dirty="0"/>
              <a:t> </a:t>
            </a:r>
            <a:r>
              <a:rPr lang="en-US" sz="1400" dirty="0" err="1"/>
              <a:t>länge</a:t>
            </a:r>
            <a:r>
              <a:rPr lang="en-US" sz="1400" dirty="0"/>
              <a:t> de </a:t>
            </a:r>
            <a:r>
              <a:rPr lang="en-US" sz="1400" dirty="0" err="1"/>
              <a:t>är</a:t>
            </a:r>
            <a:r>
              <a:rPr lang="en-US" sz="1400" dirty="0"/>
              <a:t> I </a:t>
            </a:r>
            <a:r>
              <a:rPr lang="en-US" sz="1400" dirty="0" err="1"/>
              <a:t>src</a:t>
            </a:r>
            <a:r>
              <a:rPr lang="en-US" sz="1400" dirty="0"/>
              <a:t> </a:t>
            </a:r>
            <a:r>
              <a:rPr lang="en-US" sz="1400" dirty="0" err="1"/>
              <a:t>mappen</a:t>
            </a:r>
            <a:r>
              <a:rPr lang="en-US" sz="1400" dirty="0"/>
              <a:t>.</a:t>
            </a:r>
          </a:p>
          <a:p>
            <a:pPr lvl="1"/>
            <a:r>
              <a:rPr lang="en-US" sz="1400" b="1" dirty="0"/>
              <a:t>main.js </a:t>
            </a:r>
            <a:r>
              <a:rPr lang="en-US" sz="1400" dirty="0"/>
              <a:t>– </a:t>
            </a:r>
            <a:r>
              <a:rPr lang="en-US" sz="1400" dirty="0" err="1"/>
              <a:t>där</a:t>
            </a:r>
            <a:r>
              <a:rPr lang="en-US" sz="1400" dirty="0"/>
              <a:t> </a:t>
            </a:r>
            <a:r>
              <a:rPr lang="en-US" sz="1400" dirty="0" err="1"/>
              <a:t>applikationen</a:t>
            </a:r>
            <a:r>
              <a:rPr lang="en-US" sz="1400" dirty="0"/>
              <a:t> </a:t>
            </a:r>
            <a:r>
              <a:rPr lang="en-US" sz="1400" dirty="0" err="1"/>
              <a:t>initieras</a:t>
            </a:r>
            <a:r>
              <a:rPr lang="en-US" sz="1400" dirty="0"/>
              <a:t> </a:t>
            </a:r>
            <a:r>
              <a:rPr lang="en-US" sz="1400" dirty="0" err="1"/>
              <a:t>och</a:t>
            </a:r>
            <a:r>
              <a:rPr lang="en-US" sz="1400" dirty="0"/>
              <a:t> </a:t>
            </a:r>
            <a:r>
              <a:rPr lang="en-US" sz="1400" dirty="0" err="1"/>
              <a:t>andra</a:t>
            </a:r>
            <a:r>
              <a:rPr lang="en-US" sz="1400" dirty="0"/>
              <a:t> </a:t>
            </a:r>
            <a:r>
              <a:rPr lang="en-US" sz="1400" dirty="0" err="1"/>
              <a:t>beroenden</a:t>
            </a:r>
            <a:r>
              <a:rPr lang="en-US" sz="1400" dirty="0"/>
              <a:t> </a:t>
            </a:r>
            <a:r>
              <a:rPr lang="en-US" sz="1400" dirty="0" err="1"/>
              <a:t>som</a:t>
            </a:r>
            <a:r>
              <a:rPr lang="en-US" sz="1400" dirty="0"/>
              <a:t> </a:t>
            </a:r>
            <a:r>
              <a:rPr lang="en-US" sz="1400" dirty="0" err="1"/>
              <a:t>applikationen</a:t>
            </a:r>
            <a:r>
              <a:rPr lang="en-US" sz="1400" dirty="0"/>
              <a:t> </a:t>
            </a:r>
            <a:r>
              <a:rPr lang="en-US" sz="1400" dirty="0" err="1"/>
              <a:t>använder</a:t>
            </a:r>
            <a:r>
              <a:rPr lang="en-US" sz="1400" dirty="0"/>
              <a:t>.</a:t>
            </a:r>
            <a:endParaRPr lang="en-US" sz="1400" b="1" dirty="0"/>
          </a:p>
          <a:p>
            <a:r>
              <a:rPr lang="en-US" sz="1400" b="1" dirty="0" err="1"/>
              <a:t>package.json</a:t>
            </a:r>
            <a:endParaRPr lang="en-US" sz="1400" b="1" dirty="0"/>
          </a:p>
          <a:p>
            <a:pPr lvl="1"/>
            <a:r>
              <a:rPr lang="en-US" sz="1200" dirty="0" err="1"/>
              <a:t>Listar</a:t>
            </a:r>
            <a:r>
              <a:rPr lang="en-US" sz="1200" dirty="0"/>
              <a:t> </a:t>
            </a:r>
            <a:r>
              <a:rPr lang="en-US" sz="1200" dirty="0" err="1"/>
              <a:t>alla</a:t>
            </a:r>
            <a:r>
              <a:rPr lang="en-US" sz="1200" dirty="0"/>
              <a:t> </a:t>
            </a:r>
            <a:r>
              <a:rPr lang="en-US" sz="1200" dirty="0" err="1"/>
              <a:t>javascript</a:t>
            </a:r>
            <a:r>
              <a:rPr lang="en-US" sz="1200" dirty="0"/>
              <a:t> </a:t>
            </a:r>
            <a:r>
              <a:rPr lang="en-US" sz="1200" dirty="0" err="1"/>
              <a:t>bibliotek</a:t>
            </a:r>
            <a:r>
              <a:rPr lang="en-US" sz="1200" dirty="0"/>
              <a:t> </a:t>
            </a:r>
            <a:r>
              <a:rPr lang="en-US" sz="1200" dirty="0" err="1"/>
              <a:t>som</a:t>
            </a:r>
            <a:r>
              <a:rPr lang="en-US" sz="1200" dirty="0"/>
              <a:t> </a:t>
            </a:r>
            <a:r>
              <a:rPr lang="en-US" sz="1200" dirty="0" err="1"/>
              <a:t>projektet</a:t>
            </a:r>
            <a:r>
              <a:rPr lang="en-US" sz="1200" dirty="0"/>
              <a:t> </a:t>
            </a:r>
            <a:r>
              <a:rPr lang="en-US" sz="1200" dirty="0" err="1"/>
              <a:t>använder</a:t>
            </a:r>
            <a:r>
              <a:rPr lang="en-US" sz="1200" dirty="0"/>
              <a:t> sig </a:t>
            </a:r>
            <a:r>
              <a:rPr lang="en-US" sz="1200" dirty="0" err="1"/>
              <a:t>utav</a:t>
            </a:r>
            <a:r>
              <a:rPr lang="en-US" sz="1200" dirty="0"/>
              <a:t> </a:t>
            </a:r>
            <a:r>
              <a:rPr lang="en-US" sz="1200" dirty="0" err="1"/>
              <a:t>och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del </a:t>
            </a:r>
            <a:r>
              <a:rPr lang="en-US" sz="1200" dirty="0" err="1"/>
              <a:t>inställningar</a:t>
            </a:r>
            <a:r>
              <a:rPr lang="en-US" sz="1200" dirty="0"/>
              <a:t> </a:t>
            </a:r>
            <a:r>
              <a:rPr lang="en-US" sz="1200" dirty="0" err="1"/>
              <a:t>och</a:t>
            </a:r>
            <a:r>
              <a:rPr lang="en-US" sz="1200" dirty="0"/>
              <a:t> </a:t>
            </a:r>
            <a:r>
              <a:rPr lang="en-US" sz="1200" dirty="0" err="1"/>
              <a:t>konfigurationer</a:t>
            </a:r>
            <a:r>
              <a:rPr lang="en-US" sz="1200" dirty="0"/>
              <a:t>.</a:t>
            </a:r>
            <a:endParaRPr lang="en-SE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85182-9518-4149-9732-16398892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04" y="1699631"/>
            <a:ext cx="2375535" cy="437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28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045" y="292227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Bygga</a:t>
            </a:r>
            <a:r>
              <a:rPr lang="en-US" sz="4000" dirty="0">
                <a:latin typeface="Gill Sans MT (Body)"/>
              </a:rPr>
              <a:t> med </a:t>
            </a:r>
            <a:r>
              <a:rPr lang="en-US" sz="4000" dirty="0" err="1">
                <a:latin typeface="Gill Sans MT (Body)"/>
              </a:rPr>
              <a:t>komponenter</a:t>
            </a:r>
            <a:endParaRPr lang="en-US" sz="4000" dirty="0">
              <a:latin typeface="Gill Sans MT (Body)"/>
            </a:endParaRPr>
          </a:p>
        </p:txBody>
      </p:sp>
      <p:pic>
        <p:nvPicPr>
          <p:cNvPr id="2050" name="Picture 2" descr="Component Tree">
            <a:extLst>
              <a:ext uri="{FF2B5EF4-FFF2-40B4-BE49-F238E27FC236}">
                <a16:creationId xmlns:a16="http://schemas.microsoft.com/office/drawing/2014/main" id="{54961F40-8048-4A41-99B5-7724B47F21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42" y="2808206"/>
            <a:ext cx="6188280" cy="277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F1965B-4B8D-440F-B5A7-6606859B3E01}"/>
              </a:ext>
            </a:extLst>
          </p:cNvPr>
          <p:cNvSpPr/>
          <p:nvPr/>
        </p:nvSpPr>
        <p:spPr>
          <a:xfrm>
            <a:off x="1300294" y="978408"/>
            <a:ext cx="98990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Komponenter är återanvändbara strukturer med inkapslade funktionaliteter. Det vill säga element som har html,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css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javascript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inkapslat och som kan vara antingen inom samma komponent eller till och med i andra projekt.</a:t>
            </a:r>
          </a:p>
        </p:txBody>
      </p:sp>
      <p:pic>
        <p:nvPicPr>
          <p:cNvPr id="2052" name="Picture 4" descr="Getting started with Vue JS.">
            <a:extLst>
              <a:ext uri="{FF2B5EF4-FFF2-40B4-BE49-F238E27FC236}">
                <a16:creationId xmlns:a16="http://schemas.microsoft.com/office/drawing/2014/main" id="{3C3A4C77-A454-4F74-A104-454F96E70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970" y="1939952"/>
            <a:ext cx="4181873" cy="419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467F6D-BE32-4951-A349-E8823605A3D6}"/>
              </a:ext>
            </a:extLst>
          </p:cNvPr>
          <p:cNvSpPr/>
          <p:nvPr/>
        </p:nvSpPr>
        <p:spPr>
          <a:xfrm>
            <a:off x="1110142" y="5734337"/>
            <a:ext cx="9899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filer har filändelsen .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inte .html eller .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js</a:t>
            </a: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95043D-79C2-462D-993A-00B834754B7E}"/>
              </a:ext>
            </a:extLst>
          </p:cNvPr>
          <p:cNvSpPr/>
          <p:nvPr/>
        </p:nvSpPr>
        <p:spPr>
          <a:xfrm>
            <a:off x="1300294" y="2114723"/>
            <a:ext cx="9899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Tänk legobitar för webbapplikationer.</a:t>
            </a:r>
          </a:p>
        </p:txBody>
      </p:sp>
    </p:spTree>
    <p:extLst>
      <p:ext uri="{BB962C8B-B14F-4D97-AF65-F5344CB8AC3E}">
        <p14:creationId xmlns:p14="http://schemas.microsoft.com/office/powerpoint/2010/main" val="136989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2A1A00"/>
                </a:solidFill>
                <a:latin typeface="Gill Sans MT (Body)"/>
              </a:rPr>
              <a:t>innehåll</a:t>
            </a:r>
            <a:endParaRPr lang="en-US" sz="4000" dirty="0">
              <a:solidFill>
                <a:srgbClr val="2A1A00"/>
              </a:solidFill>
              <a:latin typeface="Gill Sans MT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Interpolation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Attribute Binding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Conditionals – </a:t>
            </a: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Villkor</a:t>
            </a: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Loopar</a:t>
            </a: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Events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Two-way binding med v-model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Computed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Watchers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Class binding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Style binding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Life-cycle hooks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Component communication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9FDD85-E879-9463-482C-2289713AF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231" y="2000773"/>
            <a:ext cx="8705461" cy="4590029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B0D44DD-0503-0D69-22F7-0E38B60B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Övningslänk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och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inställningar</a:t>
            </a:r>
            <a:endParaRPr lang="en-US" sz="4000" dirty="0">
              <a:latin typeface="Gill Sans MT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83D7E-34CA-BE1A-4F40-6DB419695938}"/>
              </a:ext>
            </a:extLst>
          </p:cNvPr>
          <p:cNvSpPr txBox="1"/>
          <p:nvPr/>
        </p:nvSpPr>
        <p:spPr>
          <a:xfrm>
            <a:off x="4744302" y="1342239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hlinkClick r:id="rId3"/>
              </a:rPr>
              <a:t>https://vuejs.org/tutorial/#step-1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0158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Vue </a:t>
            </a:r>
            <a:r>
              <a:rPr lang="en-US" sz="4000" dirty="0" err="1">
                <a:latin typeface="Gill Sans MT (Body)"/>
              </a:rPr>
              <a:t>är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reaktivt</a:t>
            </a:r>
            <a:endParaRPr lang="en-US" sz="4000" dirty="0">
              <a:latin typeface="Gill Sans MT (Body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5FB5DD-85A9-4F43-913B-3383D193826A}"/>
              </a:ext>
            </a:extLst>
          </p:cNvPr>
          <p:cNvSpPr txBox="1"/>
          <p:nvPr/>
        </p:nvSpPr>
        <p:spPr>
          <a:xfrm>
            <a:off x="1704512" y="1176974"/>
            <a:ext cx="9201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Vue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är reaktivt bibliotek som ger oss superkrafter, reaktivt är inte här det vi tänker i fysiken utan det innebär att när vi ändrar variablers värden ändras html-delen direkt och visar ändringarna.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För att en variabel ska bli reaktivt måste man kapsla in det i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ref() </a:t>
            </a:r>
            <a:r>
              <a:rPr lang="sv-S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Därefter så gör man ändringar på variabeln genom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varibelnamn.value</a:t>
            </a: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5AA117-0FBF-55F4-2B82-7E1C9FFC7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287" y="2633550"/>
            <a:ext cx="3466470" cy="445194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9E7B5B-746B-AA7B-8002-9717FC822370}"/>
              </a:ext>
            </a:extLst>
          </p:cNvPr>
          <p:cNvCxnSpPr>
            <a:cxnSpLocks/>
          </p:cNvCxnSpPr>
          <p:nvPr/>
        </p:nvCxnSpPr>
        <p:spPr>
          <a:xfrm flipH="1">
            <a:off x="4018327" y="3330429"/>
            <a:ext cx="2872517" cy="60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BBA947-94E8-3294-3EAE-C7715C72E3CC}"/>
              </a:ext>
            </a:extLst>
          </p:cNvPr>
          <p:cNvCxnSpPr>
            <a:cxnSpLocks/>
          </p:cNvCxnSpPr>
          <p:nvPr/>
        </p:nvCxnSpPr>
        <p:spPr>
          <a:xfrm flipH="1">
            <a:off x="4823670" y="3999451"/>
            <a:ext cx="1610686" cy="27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D53896-774B-0082-726F-ABE30F77641D}"/>
              </a:ext>
            </a:extLst>
          </p:cNvPr>
          <p:cNvCxnSpPr>
            <a:cxnSpLocks/>
          </p:cNvCxnSpPr>
          <p:nvPr/>
        </p:nvCxnSpPr>
        <p:spPr>
          <a:xfrm flipH="1">
            <a:off x="4521666" y="4480466"/>
            <a:ext cx="2128754" cy="127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3E55CB-BADC-8827-F913-9EB29D4FDB2F}"/>
              </a:ext>
            </a:extLst>
          </p:cNvPr>
          <p:cNvSpPr txBox="1"/>
          <p:nvPr/>
        </p:nvSpPr>
        <p:spPr>
          <a:xfrm>
            <a:off x="7072975" y="3063564"/>
            <a:ext cx="2129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/>
              <a:t>Importerar 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ref</a:t>
            </a:r>
            <a:r>
              <a:rPr lang="sv-SE" sz="1600" dirty="0"/>
              <a:t> från </a:t>
            </a:r>
            <a:r>
              <a:rPr lang="sv-SE" sz="1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vue</a:t>
            </a:r>
            <a:endParaRPr lang="sv-SE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401DA3-A4ED-39FA-60F9-120DBD465AAB}"/>
              </a:ext>
            </a:extLst>
          </p:cNvPr>
          <p:cNvSpPr txBox="1"/>
          <p:nvPr/>
        </p:nvSpPr>
        <p:spPr>
          <a:xfrm>
            <a:off x="6763980" y="3763021"/>
            <a:ext cx="5045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/>
              <a:t>Skapar en reaktiv variabel </a:t>
            </a:r>
            <a:r>
              <a:rPr lang="sv-SE" sz="1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message</a:t>
            </a:r>
            <a:r>
              <a:rPr lang="sv-SE" sz="1600" dirty="0"/>
              <a:t> som kapslas in med 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531B4A-E4BD-B10C-EB8A-BC62E848F27A}"/>
              </a:ext>
            </a:extLst>
          </p:cNvPr>
          <p:cNvSpPr txBox="1"/>
          <p:nvPr/>
        </p:nvSpPr>
        <p:spPr>
          <a:xfrm>
            <a:off x="6888244" y="4274750"/>
            <a:ext cx="4352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/>
              <a:t>Ändrar sedan </a:t>
            </a:r>
            <a:r>
              <a:rPr lang="sv-SE" sz="1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message</a:t>
            </a:r>
            <a:r>
              <a:rPr lang="sv-SE" sz="1600" dirty="0"/>
              <a:t> värde till något annat vilket</a:t>
            </a:r>
            <a:br>
              <a:rPr lang="sv-SE" sz="1600" dirty="0"/>
            </a:br>
            <a:r>
              <a:rPr lang="sv-SE" sz="1600" dirty="0"/>
              <a:t>uppdaterar html elementen automagiskt!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65CAD2-7C80-8558-394E-DCCC59EB60A7}"/>
              </a:ext>
            </a:extLst>
          </p:cNvPr>
          <p:cNvSpPr txBox="1"/>
          <p:nvPr/>
        </p:nvSpPr>
        <p:spPr>
          <a:xfrm>
            <a:off x="5771626" y="5451730"/>
            <a:ext cx="5905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Vi behöver i princip aldrig använda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document.getElementById</a:t>
            </a:r>
            <a:b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och liknande längre dvs DOM,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Vue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gör det under ytan.</a:t>
            </a:r>
          </a:p>
        </p:txBody>
      </p:sp>
    </p:spTree>
    <p:extLst>
      <p:ext uri="{BB962C8B-B14F-4D97-AF65-F5344CB8AC3E}">
        <p14:creationId xmlns:p14="http://schemas.microsoft.com/office/powerpoint/2010/main" val="184770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Interpolation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C2D91F-FD32-4647-B6C6-4A91DB02C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525" y="3421683"/>
            <a:ext cx="4805358" cy="1927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5FB5DD-85A9-4F43-913B-3383D193826A}"/>
              </a:ext>
            </a:extLst>
          </p:cNvPr>
          <p:cNvSpPr txBox="1"/>
          <p:nvPr/>
        </p:nvSpPr>
        <p:spPr>
          <a:xfrm>
            <a:off x="1704513" y="1176974"/>
            <a:ext cx="777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Visar data värden från 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 eller </a:t>
            </a:r>
            <a:r>
              <a:rPr lang="sv-SE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Kan också utföra mindre uttryck innanför {{ … }}.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786544-B6B6-5F41-472A-A2A281497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317" y="2390119"/>
            <a:ext cx="3456809" cy="380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2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Attribute Binding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5F8FCA-1B6C-4E66-BCF7-3C80E6C3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18" y="2492747"/>
            <a:ext cx="4317583" cy="1210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F7F031-908D-4E7C-A487-436BA88AC338}"/>
              </a:ext>
            </a:extLst>
          </p:cNvPr>
          <p:cNvSpPr txBox="1"/>
          <p:nvPr/>
        </p:nvSpPr>
        <p:spPr>
          <a:xfrm>
            <a:off x="1704512" y="1176974"/>
            <a:ext cx="9490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Binder data värden från 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 eller </a:t>
            </a:r>
            <a:r>
              <a:rPr lang="sv-SE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 till ett html-elements attribut.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v-bind:attribut-namn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kan förkortas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:attribut-namn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726A1-8617-869F-0743-AEA5336E0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114" y="1638639"/>
            <a:ext cx="3833627" cy="539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2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Conditionals - </a:t>
            </a:r>
            <a:r>
              <a:rPr lang="en-US" sz="4000" dirty="0" err="1">
                <a:latin typeface="Gill Sans MT (Body)"/>
              </a:rPr>
              <a:t>Villkor</a:t>
            </a:r>
            <a:endParaRPr lang="en-US" sz="4000" dirty="0">
              <a:latin typeface="Gill Sans MT (Body)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CB1246-36FE-4919-8844-41F8DE2809AD}"/>
              </a:ext>
            </a:extLst>
          </p:cNvPr>
          <p:cNvSpPr/>
          <p:nvPr/>
        </p:nvSpPr>
        <p:spPr>
          <a:xfrm>
            <a:off x="1415253" y="1134120"/>
            <a:ext cx="1008693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används för att testa villkor över t.ex. variabler i data objektet.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else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kan användas när villkoren på v-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 räcker till.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else</a:t>
            </a: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kan användas på samma sätt som om du vill använda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else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-klausuler i JavaScript.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DC67C4-20D4-20B8-F6F4-ACDD477CC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281" y="2631784"/>
            <a:ext cx="38100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5394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5A714DE-2D72-4B69-B5D2-B9FD42741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B3E54F-9BB9-4821-81E3-A4EFEC7BD0A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0</TotalTime>
  <Words>1263</Words>
  <Application>Microsoft Office PowerPoint</Application>
  <PresentationFormat>Widescreen</PresentationFormat>
  <Paragraphs>151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Bodoni MT</vt:lpstr>
      <vt:lpstr>Calibri</vt:lpstr>
      <vt:lpstr>Gill Sans MT</vt:lpstr>
      <vt:lpstr>Gill Sans MT (Body)</vt:lpstr>
      <vt:lpstr>Impact</vt:lpstr>
      <vt:lpstr>Badge</vt:lpstr>
      <vt:lpstr>Vue.js</vt:lpstr>
      <vt:lpstr>Vue.js</vt:lpstr>
      <vt:lpstr>Bygga med komponenter</vt:lpstr>
      <vt:lpstr>innehåll</vt:lpstr>
      <vt:lpstr>Övningslänk och inställningar</vt:lpstr>
      <vt:lpstr>Vue är reaktivt</vt:lpstr>
      <vt:lpstr>Interpolation</vt:lpstr>
      <vt:lpstr>Attribute Binding</vt:lpstr>
      <vt:lpstr>Conditionals - Villkor</vt:lpstr>
      <vt:lpstr>Loopar-List Rendering</vt:lpstr>
      <vt:lpstr>Eventhantering - user input</vt:lpstr>
      <vt:lpstr>Two-way Binding v-model</vt:lpstr>
      <vt:lpstr>Pil-funktioner/arrow function</vt:lpstr>
      <vt:lpstr>Pil-funktioner/arrow function</vt:lpstr>
      <vt:lpstr>Computed properties</vt:lpstr>
      <vt:lpstr>Watchers</vt:lpstr>
      <vt:lpstr>Watchers</vt:lpstr>
      <vt:lpstr>Class binding</vt:lpstr>
      <vt:lpstr>Style binding</vt:lpstr>
      <vt:lpstr>Komponent Anatomi</vt:lpstr>
      <vt:lpstr>PowerPoint Presentation</vt:lpstr>
      <vt:lpstr>Bygga med komponenter Exempel</vt:lpstr>
      <vt:lpstr>Component Communication</vt:lpstr>
      <vt:lpstr>PowerPoint Presentation</vt:lpstr>
      <vt:lpstr>Component Communication</vt:lpstr>
      <vt:lpstr>Mappstruktur I ett Vue projekt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2020-08-21T12:14:42Z</dcterms:created>
  <dcterms:modified xsi:type="dcterms:W3CDTF">2023-01-09T22:58:27Z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