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6" r:id="rId7"/>
    <p:sldId id="258" r:id="rId8"/>
    <p:sldId id="274" r:id="rId9"/>
    <p:sldId id="267" r:id="rId10"/>
    <p:sldId id="269" r:id="rId11"/>
    <p:sldId id="268" r:id="rId12"/>
    <p:sldId id="270" r:id="rId13"/>
    <p:sldId id="271" r:id="rId14"/>
    <p:sldId id="273" r:id="rId15"/>
    <p:sldId id="26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678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0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3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3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0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Redan 1980 hade Tim börjat</a:t>
            </a:r>
            <a:r>
              <a:rPr lang="sv-SE" baseline="0" dirty="0"/>
              <a:t> skissa på det som skulle bli WWW</a:t>
            </a:r>
            <a:endParaRPr lang="sv-SE" dirty="0"/>
          </a:p>
          <a:p>
            <a:endParaRPr lang="sv-SE" dirty="0"/>
          </a:p>
          <a:p>
            <a:r>
              <a:rPr lang="sv-SE" dirty="0"/>
              <a:t>World Wide Web</a:t>
            </a:r>
            <a:r>
              <a:rPr lang="sv-SE" baseline="0" dirty="0"/>
              <a:t> </a:t>
            </a:r>
            <a:r>
              <a:rPr lang="sv-SE" baseline="0" dirty="0" err="1"/>
              <a:t>skrevis</a:t>
            </a:r>
            <a:r>
              <a:rPr lang="sv-SE" baseline="0" dirty="0"/>
              <a:t> i </a:t>
            </a:r>
            <a:r>
              <a:rPr lang="sv-SE" baseline="0" dirty="0" err="1"/>
              <a:t>objective</a:t>
            </a:r>
            <a:r>
              <a:rPr lang="sv-SE" baseline="0" dirty="0"/>
              <a:t> C på en NeXT-dator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86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2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7.jpg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szengarden.com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 err="1">
                <a:latin typeface="Bodoni MT" panose="02070603080606020203" pitchFamily="18" charset="0"/>
              </a:rPr>
              <a:t>Webben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920203" y="599101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Introduktion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webben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Server-side-script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04F5CB-0F9C-4B35-804B-ECF480CA3BDA}"/>
              </a:ext>
            </a:extLst>
          </p:cNvPr>
          <p:cNvSpPr txBox="1">
            <a:spLocks/>
          </p:cNvSpPr>
          <p:nvPr/>
        </p:nvSpPr>
        <p:spPr>
          <a:xfrm>
            <a:off x="2634588" y="2137420"/>
            <a:ext cx="6400800" cy="28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v-SE"/>
              <a:t>Programmering på webbservern</a:t>
            </a:r>
          </a:p>
          <a:p>
            <a:pPr marL="342900" indent="-342900"/>
            <a:r>
              <a:rPr lang="sv-SE"/>
              <a:t>Oberoende av klientens mjukvara</a:t>
            </a:r>
          </a:p>
          <a:p>
            <a:pPr marL="342900" indent="-342900"/>
            <a:r>
              <a:rPr lang="sv-SE"/>
              <a:t>PHP, ASP.NET, RoR, JSP, Python, Node.js....</a:t>
            </a:r>
          </a:p>
          <a:p>
            <a:pPr marL="342900" indent="-342900"/>
            <a:r>
              <a:rPr lang="sv-SE"/>
              <a:t>Säkerhet</a:t>
            </a:r>
            <a:endParaRPr lang="sv-SE" dirty="0"/>
          </a:p>
        </p:txBody>
      </p:sp>
      <p:pic>
        <p:nvPicPr>
          <p:cNvPr id="8" name="Picture 4" descr="S:\dfm\info\icons\v-collections\v_collections_png\computer_network_security\256x256\shadow\server.png">
            <a:extLst>
              <a:ext uri="{FF2B5EF4-FFF2-40B4-BE49-F238E27FC236}">
                <a16:creationId xmlns:a16="http://schemas.microsoft.com/office/drawing/2014/main" id="{555CC1B8-8D2C-41FA-98B7-5D1664BD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99752" y="26521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:\dfm\info\icons\v-collections\v_collections_png\software_graphics_media\64x64\shadow\code_ruby.png">
            <a:extLst>
              <a:ext uri="{FF2B5EF4-FFF2-40B4-BE49-F238E27FC236}">
                <a16:creationId xmlns:a16="http://schemas.microsoft.com/office/drawing/2014/main" id="{9F816F10-687B-4740-9A11-3E7805D2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92" y="37215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:\dfm\info\icons\v-collections\v_collections_png\software_graphics_media\64x64\shadow\code_csharp.png">
            <a:extLst>
              <a:ext uri="{FF2B5EF4-FFF2-40B4-BE49-F238E27FC236}">
                <a16:creationId xmlns:a16="http://schemas.microsoft.com/office/drawing/2014/main" id="{73679F1F-84FB-48AD-B69B-55AA33E0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792" y="41536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:\dfm\info\icons\v-collections\v_collections_png\software_graphics_media\64x64\shadow\code_java.png">
            <a:extLst>
              <a:ext uri="{FF2B5EF4-FFF2-40B4-BE49-F238E27FC236}">
                <a16:creationId xmlns:a16="http://schemas.microsoft.com/office/drawing/2014/main" id="{2546FC62-F51A-41F8-87A2-54D8BD40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868" y="43311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:\dfm\info\icons\v-collections\v_collections_png\software_graphics_media\64x64\shadow\code_php.png">
            <a:extLst>
              <a:ext uri="{FF2B5EF4-FFF2-40B4-BE49-F238E27FC236}">
                <a16:creationId xmlns:a16="http://schemas.microsoft.com/office/drawing/2014/main" id="{EBD7E0F1-0624-4709-B473-EF0B7397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071" y="47632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33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datalagring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2A00FB0-8B06-4F49-A2B5-694FAC2AFD92}"/>
              </a:ext>
            </a:extLst>
          </p:cNvPr>
          <p:cNvSpPr txBox="1">
            <a:spLocks/>
          </p:cNvSpPr>
          <p:nvPr/>
        </p:nvSpPr>
        <p:spPr>
          <a:xfrm>
            <a:off x="3368382" y="1613440"/>
            <a:ext cx="6400800" cy="36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v-SE" dirty="0"/>
              <a:t>Någonstans att spara vår data</a:t>
            </a:r>
            <a:br>
              <a:rPr lang="sv-SE" dirty="0"/>
            </a:br>
            <a:endParaRPr lang="sv-SE" dirty="0"/>
          </a:p>
          <a:p>
            <a:pPr marL="342900" indent="-342900"/>
            <a:r>
              <a:rPr lang="sv-SE" dirty="0"/>
              <a:t>SQL är en standard för att hantera data lagrad i databaser</a:t>
            </a:r>
          </a:p>
          <a:p>
            <a:pPr marL="342900" indent="-342900"/>
            <a:endParaRPr lang="sv-SE" dirty="0"/>
          </a:p>
          <a:p>
            <a:pPr marL="342900" indent="-342900"/>
            <a:r>
              <a:rPr lang="sv-SE" dirty="0" err="1"/>
              <a:t>NoSQL</a:t>
            </a:r>
            <a:r>
              <a:rPr lang="sv-SE" dirty="0"/>
              <a:t> allt mer populärt</a:t>
            </a:r>
          </a:p>
        </p:txBody>
      </p:sp>
      <p:pic>
        <p:nvPicPr>
          <p:cNvPr id="14" name="Picture 2" descr="S:\dfm\info\icons\v-collections\v_collections_png\business_finance_data\128x128\shadow\data_copy.png">
            <a:extLst>
              <a:ext uri="{FF2B5EF4-FFF2-40B4-BE49-F238E27FC236}">
                <a16:creationId xmlns:a16="http://schemas.microsoft.com/office/drawing/2014/main" id="{C5F829CC-957C-4451-8814-816ACB11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08" y="2652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49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0DDE381-F9AB-4BF1-8171-9584A5C14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1196340"/>
            <a:ext cx="3962400" cy="3962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B01E4E-089C-47C0-8D5A-4614BAA41239}"/>
              </a:ext>
            </a:extLst>
          </p:cNvPr>
          <p:cNvSpPr txBox="1">
            <a:spLocks/>
          </p:cNvSpPr>
          <p:nvPr/>
        </p:nvSpPr>
        <p:spPr>
          <a:xfrm>
            <a:off x="1868898" y="5661660"/>
            <a:ext cx="10178322" cy="646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odoni MT" panose="02070603080606020203" pitchFamily="18" charset="0"/>
              </a:rPr>
              <a:t>Markus (Notch) Persson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86D886-272C-4903-8E82-DF7DB7534CBC}"/>
              </a:ext>
            </a:extLst>
          </p:cNvPr>
          <p:cNvSpPr txBox="1">
            <a:spLocks/>
          </p:cNvSpPr>
          <p:nvPr/>
        </p:nvSpPr>
        <p:spPr>
          <a:xfrm>
            <a:off x="1529808" y="226867"/>
            <a:ext cx="10178322" cy="646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odoni MT" panose="02070603080606020203" pitchFamily="18" charset="0"/>
              </a:rPr>
              <a:t>Minecraft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grass, bus, building&#10;&#10;Description automatically generated">
            <a:extLst>
              <a:ext uri="{FF2B5EF4-FFF2-40B4-BE49-F238E27FC236}">
                <a16:creationId xmlns:a16="http://schemas.microsoft.com/office/drawing/2014/main" id="{F6B042FF-D3D2-4230-8469-52CA1C1A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55" y="927837"/>
            <a:ext cx="4851496" cy="3232623"/>
          </a:xfrm>
          <a:prstGeom prst="rect">
            <a:avLst/>
          </a:prstGeom>
        </p:spPr>
      </p:pic>
      <p:pic>
        <p:nvPicPr>
          <p:cNvPr id="11" name="Picture 10" descr="Two people posing for a picture&#10;&#10;Description automatically generated">
            <a:extLst>
              <a:ext uri="{FF2B5EF4-FFF2-40B4-BE49-F238E27FC236}">
                <a16:creationId xmlns:a16="http://schemas.microsoft.com/office/drawing/2014/main" id="{C5775A5B-9C7F-43A1-AF4F-B8280FF11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90" y="4577639"/>
            <a:ext cx="3936161" cy="2214091"/>
          </a:xfrm>
          <a:prstGeom prst="rect">
            <a:avLst/>
          </a:prstGeom>
        </p:spPr>
      </p:pic>
      <p:pic>
        <p:nvPicPr>
          <p:cNvPr id="13" name="Picture 12" descr="A picture containing table, train, person, sign&#10;&#10;Description automatically generated">
            <a:extLst>
              <a:ext uri="{FF2B5EF4-FFF2-40B4-BE49-F238E27FC236}">
                <a16:creationId xmlns:a16="http://schemas.microsoft.com/office/drawing/2014/main" id="{27BAC2D2-E96F-4D27-9D9B-ED94ADB2B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86" y="2848374"/>
            <a:ext cx="3936161" cy="2215496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32B2469F-B5A7-4EA5-9940-1F4D912A4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37" y="978659"/>
            <a:ext cx="1565490" cy="15654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E452F2-F0A0-491B-8EFC-E2FD0713E13B}"/>
              </a:ext>
            </a:extLst>
          </p:cNvPr>
          <p:cNvSpPr txBox="1"/>
          <p:nvPr/>
        </p:nvSpPr>
        <p:spPr>
          <a:xfrm>
            <a:off x="2338649" y="5183429"/>
            <a:ext cx="393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2.6 miljarder dollar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00071-E932-412B-BBB4-8259B44544DD}"/>
              </a:ext>
            </a:extLst>
          </p:cNvPr>
          <p:cNvSpPr txBox="1"/>
          <p:nvPr/>
        </p:nvSpPr>
        <p:spPr>
          <a:xfrm>
            <a:off x="8450580" y="4208307"/>
            <a:ext cx="393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0.5 miljarder kr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A418AC-46B4-4446-8979-E370E365B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4861" y="5672320"/>
            <a:ext cx="3156412" cy="9473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B4D4CA6-39C8-44EB-AA41-65F935F2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49" y="187500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Inspiration </a:t>
            </a:r>
            <a:r>
              <a:rPr lang="en-US" sz="4000" dirty="0" err="1">
                <a:latin typeface="Bodoni MT" panose="02070603080606020203" pitchFamily="18" charset="0"/>
              </a:rPr>
              <a:t>inte</a:t>
            </a:r>
            <a:r>
              <a:rPr lang="en-US" sz="4000" dirty="0">
                <a:latin typeface="Bodoni MT" panose="02070603080606020203" pitchFamily="18" charset="0"/>
              </a:rPr>
              <a:t> motivation</a:t>
            </a:r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5" y="382385"/>
            <a:ext cx="10496730" cy="80217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Webben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är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inte</a:t>
            </a:r>
            <a:r>
              <a:rPr lang="en-US" sz="4000" dirty="0">
                <a:latin typeface="Bodoni MT" panose="02070603080606020203" pitchFamily="18" charset="0"/>
              </a:rPr>
              <a:t> internet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231433-273E-4A1B-B643-8352BA6578FD}"/>
              </a:ext>
            </a:extLst>
          </p:cNvPr>
          <p:cNvCxnSpPr/>
          <p:nvPr/>
        </p:nvCxnSpPr>
        <p:spPr>
          <a:xfrm>
            <a:off x="8114028" y="2132537"/>
            <a:ext cx="10951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8317D8-15C0-41B8-91D8-EEB565A11B34}"/>
              </a:ext>
            </a:extLst>
          </p:cNvPr>
          <p:cNvCxnSpPr/>
          <p:nvPr/>
        </p:nvCxnSpPr>
        <p:spPr>
          <a:xfrm flipH="1">
            <a:off x="7651853" y="2132537"/>
            <a:ext cx="462175" cy="828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AC9E9-AFA4-4EDB-A9D3-6C562BB93A5D}"/>
              </a:ext>
            </a:extLst>
          </p:cNvPr>
          <p:cNvCxnSpPr/>
          <p:nvPr/>
        </p:nvCxnSpPr>
        <p:spPr>
          <a:xfrm>
            <a:off x="6471288" y="2824251"/>
            <a:ext cx="1267089" cy="109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666CC-B94D-4BC4-A9DE-D112D352080B}"/>
              </a:ext>
            </a:extLst>
          </p:cNvPr>
          <p:cNvCxnSpPr/>
          <p:nvPr/>
        </p:nvCxnSpPr>
        <p:spPr>
          <a:xfrm>
            <a:off x="3488984" y="3671379"/>
            <a:ext cx="1257239" cy="3628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E48285-09E5-49F4-A780-FA705FB2E440}"/>
              </a:ext>
            </a:extLst>
          </p:cNvPr>
          <p:cNvCxnSpPr/>
          <p:nvPr/>
        </p:nvCxnSpPr>
        <p:spPr>
          <a:xfrm>
            <a:off x="8094454" y="3860730"/>
            <a:ext cx="634110" cy="934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6192EB-262E-41AB-876C-5A62E7F2EC58}"/>
              </a:ext>
            </a:extLst>
          </p:cNvPr>
          <p:cNvCxnSpPr/>
          <p:nvPr/>
        </p:nvCxnSpPr>
        <p:spPr>
          <a:xfrm flipH="1" flipV="1">
            <a:off x="2677424" y="2456573"/>
            <a:ext cx="850602" cy="1214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FE654B-39BF-4E1E-ADA1-8A9928EFCB25}"/>
              </a:ext>
            </a:extLst>
          </p:cNvPr>
          <p:cNvCxnSpPr/>
          <p:nvPr/>
        </p:nvCxnSpPr>
        <p:spPr>
          <a:xfrm flipH="1">
            <a:off x="2893448" y="2024525"/>
            <a:ext cx="864096" cy="306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40CF4B-3399-4F4D-A6D2-EF2CA72D7202}"/>
              </a:ext>
            </a:extLst>
          </p:cNvPr>
          <p:cNvCxnSpPr/>
          <p:nvPr/>
        </p:nvCxnSpPr>
        <p:spPr>
          <a:xfrm flipV="1">
            <a:off x="3528025" y="2960629"/>
            <a:ext cx="1813695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444AF9-E8A1-4C12-AE48-0BF54E9E2468}"/>
              </a:ext>
            </a:extLst>
          </p:cNvPr>
          <p:cNvCxnSpPr/>
          <p:nvPr/>
        </p:nvCxnSpPr>
        <p:spPr>
          <a:xfrm>
            <a:off x="6471288" y="3094552"/>
            <a:ext cx="1642740" cy="766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154294-B117-4941-BC98-E163C2BCE7BC}"/>
              </a:ext>
            </a:extLst>
          </p:cNvPr>
          <p:cNvCxnSpPr/>
          <p:nvPr/>
        </p:nvCxnSpPr>
        <p:spPr>
          <a:xfrm flipV="1">
            <a:off x="6336281" y="2132537"/>
            <a:ext cx="1777747" cy="397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8A2CA4-3A8E-4F87-8D92-DD3EA8E6092B}"/>
              </a:ext>
            </a:extLst>
          </p:cNvPr>
          <p:cNvCxnSpPr/>
          <p:nvPr/>
        </p:nvCxnSpPr>
        <p:spPr>
          <a:xfrm>
            <a:off x="3757544" y="2024525"/>
            <a:ext cx="1459994" cy="588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D185A-13CC-43BA-ADBD-DBCCE4E05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32" y="19525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F4EA8F52-0DA5-4D4C-89DE-CDAFCE42AA26}"/>
              </a:ext>
            </a:extLst>
          </p:cNvPr>
          <p:cNvSpPr txBox="1"/>
          <p:nvPr/>
        </p:nvSpPr>
        <p:spPr>
          <a:xfrm>
            <a:off x="5217538" y="25934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400" b="1" dirty="0">
                <a:latin typeface="Minya Nouvelle" pitchFamily="2" charset="0"/>
              </a:rPr>
              <a:t>Internet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0B0A80-CA13-4500-BEE1-5A6FF4DE3E1A}"/>
              </a:ext>
            </a:extLst>
          </p:cNvPr>
          <p:cNvSpPr/>
          <p:nvPr/>
        </p:nvSpPr>
        <p:spPr>
          <a:xfrm>
            <a:off x="3577524" y="1844505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C59020-7A19-4517-AD8E-4985D23839A7}"/>
              </a:ext>
            </a:extLst>
          </p:cNvPr>
          <p:cNvSpPr/>
          <p:nvPr/>
        </p:nvSpPr>
        <p:spPr>
          <a:xfrm>
            <a:off x="3308964" y="349135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035272-D142-4F2F-91C6-403BBEB6FDF4}"/>
              </a:ext>
            </a:extLst>
          </p:cNvPr>
          <p:cNvSpPr/>
          <p:nvPr/>
        </p:nvSpPr>
        <p:spPr>
          <a:xfrm>
            <a:off x="7934008" y="1952517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B70F98-EC4A-4C68-8E7E-C3D8F7CFA716}"/>
              </a:ext>
            </a:extLst>
          </p:cNvPr>
          <p:cNvSpPr/>
          <p:nvPr/>
        </p:nvSpPr>
        <p:spPr>
          <a:xfrm>
            <a:off x="7914434" y="368070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A5B1F-43F5-49F5-BE65-E268F6B3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36" y="1309850"/>
            <a:ext cx="1283569" cy="12835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64C28C-DDC0-4D81-8288-92DBC145D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576" y="4355560"/>
            <a:ext cx="792088" cy="7920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8D901-D35A-415F-9EA2-A81BC658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89" y="4550608"/>
            <a:ext cx="868265" cy="8682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C1D71B-A67D-4D36-A09D-3B58C811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564" y="1394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395F46-33CC-4050-BE5E-71D08F5C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71" y="4561134"/>
            <a:ext cx="987015" cy="9870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5E94B5-C165-4327-AE95-F832E1E8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5" y="3671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5E96AA-65CF-43F2-8914-976E4AE3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367" y="439560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CB3E697-AC50-48A3-9370-5B60EDC2ECAF}"/>
              </a:ext>
            </a:extLst>
          </p:cNvPr>
          <p:cNvGrpSpPr/>
          <p:nvPr/>
        </p:nvGrpSpPr>
        <p:grpSpPr>
          <a:xfrm rot="766176">
            <a:off x="7264315" y="4377267"/>
            <a:ext cx="775076" cy="762082"/>
            <a:chOff x="3544010" y="4114498"/>
            <a:chExt cx="1008112" cy="1008112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89D52750-F0F1-4E1B-B1FB-A3A371F9E6D9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42318ABC-4FB2-413A-9FC9-CF274A295263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FC7003B-A648-4F8C-91DF-B6C2D601B1A4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A44D6C7-3239-4CBB-AE4E-0207A0D51AE7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8D13908-830E-42CC-A7AB-66EE286725F0}"/>
              </a:ext>
            </a:extLst>
          </p:cNvPr>
          <p:cNvGrpSpPr/>
          <p:nvPr/>
        </p:nvGrpSpPr>
        <p:grpSpPr>
          <a:xfrm rot="15831159">
            <a:off x="9139876" y="4079253"/>
            <a:ext cx="775076" cy="762082"/>
            <a:chOff x="3544010" y="4114498"/>
            <a:chExt cx="1008112" cy="1008112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1A350C23-7B37-4D3A-8BD4-9521998E4914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E47C28B-EF6D-4F2B-906D-1BF6A7B82CA2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E6FAFE8-A0F1-4027-BF43-ACB2ED63137A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BA69C2D3-3926-402C-A249-7AE42E060C05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691F02-F0FC-4957-835A-EED231EDC994}"/>
              </a:ext>
            </a:extLst>
          </p:cNvPr>
          <p:cNvGrpSpPr/>
          <p:nvPr/>
        </p:nvGrpSpPr>
        <p:grpSpPr>
          <a:xfrm rot="977244">
            <a:off x="3666319" y="4180093"/>
            <a:ext cx="775076" cy="762082"/>
            <a:chOff x="3544010" y="4114498"/>
            <a:chExt cx="1008112" cy="1008112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6E58B956-90B2-4004-A098-33CEDDE1A9F6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51833C21-65D6-4092-9EFE-211D13AF7923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72595FA-51A9-43E7-A153-553716A9F161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CC8174E0-91C0-4863-9715-BDA1D6ED5345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4DCDDB6-4799-44D8-AECA-4A3F8FA5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00" y="3544809"/>
            <a:ext cx="566047" cy="5660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909719F-FC86-4D9B-B55A-081B8A4BDA91}"/>
              </a:ext>
            </a:extLst>
          </p:cNvPr>
          <p:cNvSpPr/>
          <p:nvPr/>
        </p:nvSpPr>
        <p:spPr>
          <a:xfrm>
            <a:off x="7489593" y="2753749"/>
            <a:ext cx="360040" cy="360040"/>
          </a:xfrm>
          <a:prstGeom prst="ellipse">
            <a:avLst/>
          </a:prstGeom>
          <a:ln>
            <a:tailEnd type="arrow"/>
          </a:ln>
          <a:scene3d>
            <a:camera prst="isometricTopUp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FFDFED-A246-482F-A0EC-98A7636C3A8C}"/>
              </a:ext>
            </a:extLst>
          </p:cNvPr>
          <p:cNvGrpSpPr/>
          <p:nvPr/>
        </p:nvGrpSpPr>
        <p:grpSpPr>
          <a:xfrm rot="2126595">
            <a:off x="2804955" y="4161450"/>
            <a:ext cx="521525" cy="512782"/>
            <a:chOff x="3544010" y="4114498"/>
            <a:chExt cx="1008112" cy="1008112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2BE0B312-2E44-4D31-A25F-A07280FEA285}"/>
                </a:ext>
              </a:extLst>
            </p:cNvPr>
            <p:cNvSpPr/>
            <p:nvPr/>
          </p:nvSpPr>
          <p:spPr>
            <a:xfrm>
              <a:off x="3544010" y="4114498"/>
              <a:ext cx="1008112" cy="1008112"/>
            </a:xfrm>
            <a:prstGeom prst="arc">
              <a:avLst>
                <a:gd name="adj1" fmla="val 15874903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37C7042-9850-4452-9654-D2080DD95182}"/>
                </a:ext>
              </a:extLst>
            </p:cNvPr>
            <p:cNvSpPr/>
            <p:nvPr/>
          </p:nvSpPr>
          <p:spPr>
            <a:xfrm>
              <a:off x="3593255" y="4237542"/>
              <a:ext cx="841536" cy="84153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7DF5838-2DF9-49E1-8001-58A28E28437F}"/>
                </a:ext>
              </a:extLst>
            </p:cNvPr>
            <p:cNvSpPr/>
            <p:nvPr/>
          </p:nvSpPr>
          <p:spPr>
            <a:xfrm>
              <a:off x="3767330" y="4411617"/>
              <a:ext cx="493386" cy="49338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8708A289-21EA-4FF0-973D-27777E835171}"/>
                </a:ext>
              </a:extLst>
            </p:cNvPr>
            <p:cNvSpPr/>
            <p:nvPr/>
          </p:nvSpPr>
          <p:spPr>
            <a:xfrm>
              <a:off x="3879924" y="4549733"/>
              <a:ext cx="268198" cy="268198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368" y="208177"/>
            <a:ext cx="10496730" cy="8021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Webben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är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applikationer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internet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776B7D-FCF1-46BD-ACAD-01CE3AD2B9F1}"/>
              </a:ext>
            </a:extLst>
          </p:cNvPr>
          <p:cNvSpPr txBox="1"/>
          <p:nvPr/>
        </p:nvSpPr>
        <p:spPr>
          <a:xfrm>
            <a:off x="7992304" y="4226381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Fysiskt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BD5F8A-9C80-47BC-8171-42744EBF8E94}"/>
              </a:ext>
            </a:extLst>
          </p:cNvPr>
          <p:cNvSpPr txBox="1"/>
          <p:nvPr/>
        </p:nvSpPr>
        <p:spPr>
          <a:xfrm>
            <a:off x="7999200" y="3794333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Datalänk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2BCE63-9EB1-405D-A9CF-C4C363BD5900}"/>
              </a:ext>
            </a:extLst>
          </p:cNvPr>
          <p:cNvSpPr txBox="1"/>
          <p:nvPr/>
        </p:nvSpPr>
        <p:spPr>
          <a:xfrm>
            <a:off x="7999200" y="3362285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Nätverk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93B6EF-1DB7-46EA-A4A9-8011C1A454CE}"/>
              </a:ext>
            </a:extLst>
          </p:cNvPr>
          <p:cNvSpPr txBox="1"/>
          <p:nvPr/>
        </p:nvSpPr>
        <p:spPr>
          <a:xfrm>
            <a:off x="7999200" y="2930237"/>
            <a:ext cx="201622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Transport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F6B444-7446-402A-886A-881B41088153}"/>
              </a:ext>
            </a:extLst>
          </p:cNvPr>
          <p:cNvSpPr txBox="1"/>
          <p:nvPr/>
        </p:nvSpPr>
        <p:spPr>
          <a:xfrm>
            <a:off x="7999200" y="2498189"/>
            <a:ext cx="20162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Session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D8E20F-126D-47C5-BC91-1B6B451F10E6}"/>
              </a:ext>
            </a:extLst>
          </p:cNvPr>
          <p:cNvSpPr txBox="1"/>
          <p:nvPr/>
        </p:nvSpPr>
        <p:spPr>
          <a:xfrm>
            <a:off x="7999200" y="2066141"/>
            <a:ext cx="20162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Presentation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C2605-F81E-4A6F-9204-A029979B7170}"/>
              </a:ext>
            </a:extLst>
          </p:cNvPr>
          <p:cNvSpPr txBox="1"/>
          <p:nvPr/>
        </p:nvSpPr>
        <p:spPr>
          <a:xfrm>
            <a:off x="7999200" y="1634093"/>
            <a:ext cx="20162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Minya Nouvelle" pitchFamily="2" charset="0"/>
              </a:rPr>
              <a:t>Applikation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76CD0-4F27-4391-B75F-751184CD4765}"/>
              </a:ext>
            </a:extLst>
          </p:cNvPr>
          <p:cNvSpPr txBox="1"/>
          <p:nvPr/>
        </p:nvSpPr>
        <p:spPr>
          <a:xfrm>
            <a:off x="8215224" y="464913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OSI-modellen</a:t>
            </a: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36E34A73-3D48-41D9-9785-B2F89E0F534F}"/>
              </a:ext>
            </a:extLst>
          </p:cNvPr>
          <p:cNvSpPr/>
          <p:nvPr/>
        </p:nvSpPr>
        <p:spPr>
          <a:xfrm>
            <a:off x="6552143" y="1592426"/>
            <a:ext cx="1451113" cy="309111"/>
          </a:xfrm>
          <a:custGeom>
            <a:avLst/>
            <a:gdLst>
              <a:gd name="connsiteX0" fmla="*/ 1451113 w 1451113"/>
              <a:gd name="connsiteY0" fmla="*/ 229598 h 309111"/>
              <a:gd name="connsiteX1" fmla="*/ 616226 w 1451113"/>
              <a:gd name="connsiteY1" fmla="*/ 998 h 309111"/>
              <a:gd name="connsiteX2" fmla="*/ 0 w 1451113"/>
              <a:gd name="connsiteY2" fmla="*/ 309111 h 30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113" h="309111">
                <a:moveTo>
                  <a:pt x="1451113" y="229598"/>
                </a:moveTo>
                <a:cubicBezTo>
                  <a:pt x="1154595" y="108672"/>
                  <a:pt x="858078" y="-12254"/>
                  <a:pt x="616226" y="998"/>
                </a:cubicBezTo>
                <a:cubicBezTo>
                  <a:pt x="374374" y="14250"/>
                  <a:pt x="187187" y="161680"/>
                  <a:pt x="0" y="30911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FA9334-0111-49E9-81FF-B4E113D5A485}"/>
              </a:ext>
            </a:extLst>
          </p:cNvPr>
          <p:cNvSpPr txBox="1"/>
          <p:nvPr/>
        </p:nvSpPr>
        <p:spPr>
          <a:xfrm>
            <a:off x="2166552" y="1569040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dirty="0">
                <a:latin typeface="Minya Nouvelle" pitchFamily="2" charset="0"/>
              </a:rPr>
              <a:t>HTTP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5C6AF6-D701-4342-9A37-928C74668542}"/>
              </a:ext>
            </a:extLst>
          </p:cNvPr>
          <p:cNvSpPr txBox="1"/>
          <p:nvPr/>
        </p:nvSpPr>
        <p:spPr>
          <a:xfrm>
            <a:off x="4939569" y="202997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FTP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314860-2BFB-4EFD-8617-97D6977B91D4}"/>
              </a:ext>
            </a:extLst>
          </p:cNvPr>
          <p:cNvSpPr txBox="1"/>
          <p:nvPr/>
        </p:nvSpPr>
        <p:spPr>
          <a:xfrm>
            <a:off x="4939569" y="4318857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>
                <a:latin typeface="Minya Nouvelle" pitchFamily="2" charset="0"/>
              </a:rPr>
              <a:t>HTTPS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153C19-5E96-4BB4-9320-6786EB320890}"/>
              </a:ext>
            </a:extLst>
          </p:cNvPr>
          <p:cNvSpPr txBox="1"/>
          <p:nvPr/>
        </p:nvSpPr>
        <p:spPr>
          <a:xfrm>
            <a:off x="2454584" y="312642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DNS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E6F5F1-A34B-4683-9C4E-DADE7B48CE9B}"/>
              </a:ext>
            </a:extLst>
          </p:cNvPr>
          <p:cNvSpPr txBox="1"/>
          <p:nvPr/>
        </p:nvSpPr>
        <p:spPr>
          <a:xfrm>
            <a:off x="5479629" y="31264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POP3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F3EC5D-3F5A-4F89-82D0-B77C925CD4A6}"/>
              </a:ext>
            </a:extLst>
          </p:cNvPr>
          <p:cNvSpPr txBox="1"/>
          <p:nvPr/>
        </p:nvSpPr>
        <p:spPr>
          <a:xfrm>
            <a:off x="2729192" y="463772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RDP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74B037-E5EC-46C6-88A8-B0BE2342A934}"/>
              </a:ext>
            </a:extLst>
          </p:cNvPr>
          <p:cNvSpPr txBox="1"/>
          <p:nvPr/>
        </p:nvSpPr>
        <p:spPr>
          <a:xfrm>
            <a:off x="3822736" y="354695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SMTP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E2FBC9-A4C5-4160-B9A3-5BAF001B2663}"/>
              </a:ext>
            </a:extLst>
          </p:cNvPr>
          <p:cNvSpPr txBox="1"/>
          <p:nvPr/>
        </p:nvSpPr>
        <p:spPr>
          <a:xfrm>
            <a:off x="1765640" y="39043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SSH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BC54BB-0BD5-4942-82AC-6C64D1FAB034}"/>
              </a:ext>
            </a:extLst>
          </p:cNvPr>
          <p:cNvSpPr txBox="1"/>
          <p:nvPr/>
        </p:nvSpPr>
        <p:spPr>
          <a:xfrm>
            <a:off x="6763399" y="299295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TFTP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4E05A8-5CE8-4DA4-BFEF-0E8A306D0521}"/>
              </a:ext>
            </a:extLst>
          </p:cNvPr>
          <p:cNvSpPr txBox="1"/>
          <p:nvPr/>
        </p:nvSpPr>
        <p:spPr>
          <a:xfrm>
            <a:off x="6562101" y="3794333"/>
            <a:ext cx="7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Waka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54DCF2-C14B-4E4B-A54E-159CF547E00D}"/>
              </a:ext>
            </a:extLst>
          </p:cNvPr>
          <p:cNvSpPr txBox="1"/>
          <p:nvPr/>
        </p:nvSpPr>
        <p:spPr>
          <a:xfrm>
            <a:off x="6866574" y="484207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MIME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C64923-B57B-4628-BF95-FADD53C8DAEC}"/>
              </a:ext>
            </a:extLst>
          </p:cNvPr>
          <p:cNvSpPr txBox="1"/>
          <p:nvPr/>
        </p:nvSpPr>
        <p:spPr>
          <a:xfrm>
            <a:off x="4470808" y="2682855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NFS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8FAE80-FBFD-44F4-91EA-013E6581CC25}"/>
              </a:ext>
            </a:extLst>
          </p:cNvPr>
          <p:cNvSpPr txBox="1"/>
          <p:nvPr/>
        </p:nvSpPr>
        <p:spPr>
          <a:xfrm>
            <a:off x="3487548" y="28278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SMB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121288-AA00-4DB5-94CA-A2FE50238A06}"/>
              </a:ext>
            </a:extLst>
          </p:cNvPr>
          <p:cNvSpPr txBox="1"/>
          <p:nvPr/>
        </p:nvSpPr>
        <p:spPr>
          <a:xfrm>
            <a:off x="4947335" y="13776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Modbus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8CB44B-4793-4534-8496-12F21857D86D}"/>
              </a:ext>
            </a:extLst>
          </p:cNvPr>
          <p:cNvSpPr txBox="1"/>
          <p:nvPr/>
        </p:nvSpPr>
        <p:spPr>
          <a:xfrm>
            <a:off x="1590488" y="258470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Gopher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5AA1F0-ADD9-4C59-BF07-251648772722}"/>
              </a:ext>
            </a:extLst>
          </p:cNvPr>
          <p:cNvSpPr txBox="1"/>
          <p:nvPr/>
        </p:nvSpPr>
        <p:spPr>
          <a:xfrm>
            <a:off x="3864351" y="484207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LDAP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31A949-5820-4B0E-8E49-597C1E478A4F}"/>
              </a:ext>
            </a:extLst>
          </p:cNvPr>
          <p:cNvSpPr txBox="1"/>
          <p:nvPr/>
        </p:nvSpPr>
        <p:spPr>
          <a:xfrm>
            <a:off x="3461073" y="4163665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BitTorrent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99F6C3-C784-46F5-A196-C441C3E32230}"/>
              </a:ext>
            </a:extLst>
          </p:cNvPr>
          <p:cNvSpPr txBox="1"/>
          <p:nvPr/>
        </p:nvSpPr>
        <p:spPr>
          <a:xfrm>
            <a:off x="6138741" y="24585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222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Klient</a:t>
            </a:r>
            <a:r>
              <a:rPr lang="en-US" sz="4000" dirty="0">
                <a:latin typeface="Bodoni MT" panose="02070603080606020203" pitchFamily="18" charset="0"/>
              </a:rPr>
              <a:t>/server system</a:t>
            </a:r>
          </a:p>
        </p:txBody>
      </p:sp>
      <p:pic>
        <p:nvPicPr>
          <p:cNvPr id="6" name="Picture 4" descr="S:\dfm\info\icons\v-collections\v_collections_png\computer_network_security\256x256\shadow\server.png">
            <a:extLst>
              <a:ext uri="{FF2B5EF4-FFF2-40B4-BE49-F238E27FC236}">
                <a16:creationId xmlns:a16="http://schemas.microsoft.com/office/drawing/2014/main" id="{563A7294-0780-48C9-8E0E-F3D34B23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53" y="2503289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S:\dfm\info\icons\v-collections\v_collections_png\computer_network_security\128x128\shadow\workplace.png">
            <a:extLst>
              <a:ext uri="{FF2B5EF4-FFF2-40B4-BE49-F238E27FC236}">
                <a16:creationId xmlns:a16="http://schemas.microsoft.com/office/drawing/2014/main" id="{6E05B6C4-2068-4CA2-ACC3-38721890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981" y="2559271"/>
            <a:ext cx="1728192" cy="17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5">
            <a:extLst>
              <a:ext uri="{FF2B5EF4-FFF2-40B4-BE49-F238E27FC236}">
                <a16:creationId xmlns:a16="http://schemas.microsoft.com/office/drawing/2014/main" id="{6A80F742-FEF0-48A1-8AF1-F476652C647B}"/>
              </a:ext>
            </a:extLst>
          </p:cNvPr>
          <p:cNvSpPr/>
          <p:nvPr/>
        </p:nvSpPr>
        <p:spPr>
          <a:xfrm>
            <a:off x="4217445" y="3329556"/>
            <a:ext cx="4032448" cy="792088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Minya Nouvelle" charset="0"/>
              </a:rPr>
              <a:t>Svar (</a:t>
            </a:r>
            <a:r>
              <a:rPr lang="sv-SE" b="1" dirty="0" err="1">
                <a:latin typeface="Minya Nouvelle" charset="0"/>
              </a:rPr>
              <a:t>response</a:t>
            </a:r>
            <a:r>
              <a:rPr lang="sv-SE" b="1" dirty="0">
                <a:latin typeface="Minya Nouvelle" charset="0"/>
              </a:rPr>
              <a:t>)</a:t>
            </a:r>
          </a:p>
        </p:txBody>
      </p:sp>
      <p:sp>
        <p:nvSpPr>
          <p:cNvPr id="9" name="Right Arrow 9">
            <a:extLst>
              <a:ext uri="{FF2B5EF4-FFF2-40B4-BE49-F238E27FC236}">
                <a16:creationId xmlns:a16="http://schemas.microsoft.com/office/drawing/2014/main" id="{342698E4-2D73-472F-9730-DFDFC3963410}"/>
              </a:ext>
            </a:extLst>
          </p:cNvPr>
          <p:cNvSpPr/>
          <p:nvPr/>
        </p:nvSpPr>
        <p:spPr>
          <a:xfrm flipH="1">
            <a:off x="4195335" y="2503289"/>
            <a:ext cx="4032448" cy="792088"/>
          </a:xfrm>
          <a:prstGeom prst="rightArrow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latin typeface="Minya Nouvelle" charset="0"/>
              </a:rPr>
              <a:t>Förfrågan (</a:t>
            </a:r>
            <a:r>
              <a:rPr lang="sv-SE" b="1" dirty="0" err="1">
                <a:latin typeface="Minya Nouvelle" charset="0"/>
              </a:rPr>
              <a:t>request</a:t>
            </a:r>
            <a:r>
              <a:rPr lang="sv-SE" b="1" dirty="0">
                <a:latin typeface="Minya Nouvelle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D1647-557D-454B-938B-525C81E3B5C3}"/>
              </a:ext>
            </a:extLst>
          </p:cNvPr>
          <p:cNvSpPr txBox="1"/>
          <p:nvPr/>
        </p:nvSpPr>
        <p:spPr>
          <a:xfrm>
            <a:off x="9493885" y="17832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Klient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0C6FA-823D-4844-96AC-4246C46C6714}"/>
              </a:ext>
            </a:extLst>
          </p:cNvPr>
          <p:cNvSpPr txBox="1"/>
          <p:nvPr/>
        </p:nvSpPr>
        <p:spPr>
          <a:xfrm>
            <a:off x="2521301" y="175452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Server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7A4E5AA-1535-4728-B2CC-496CE1B1AFF0}"/>
              </a:ext>
            </a:extLst>
          </p:cNvPr>
          <p:cNvSpPr/>
          <p:nvPr/>
        </p:nvSpPr>
        <p:spPr>
          <a:xfrm>
            <a:off x="2061139" y="1913736"/>
            <a:ext cx="487343" cy="646044"/>
          </a:xfrm>
          <a:custGeom>
            <a:avLst/>
            <a:gdLst>
              <a:gd name="connsiteX0" fmla="*/ 487343 w 487343"/>
              <a:gd name="connsiteY0" fmla="*/ 0 h 646044"/>
              <a:gd name="connsiteX1" fmla="*/ 326 w 487343"/>
              <a:gd name="connsiteY1" fmla="*/ 218661 h 646044"/>
              <a:gd name="connsiteX2" fmla="*/ 427708 w 487343"/>
              <a:gd name="connsiteY2" fmla="*/ 646044 h 64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7343" h="646044">
                <a:moveTo>
                  <a:pt x="487343" y="0"/>
                </a:moveTo>
                <a:cubicBezTo>
                  <a:pt x="248804" y="55493"/>
                  <a:pt x="10265" y="110987"/>
                  <a:pt x="326" y="218661"/>
                </a:cubicBezTo>
                <a:cubicBezTo>
                  <a:pt x="-9613" y="326335"/>
                  <a:pt x="209047" y="486189"/>
                  <a:pt x="427708" y="64604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2753ABE4-63DB-429C-AA69-153ADBA22730}"/>
              </a:ext>
            </a:extLst>
          </p:cNvPr>
          <p:cNvSpPr/>
          <p:nvPr/>
        </p:nvSpPr>
        <p:spPr>
          <a:xfrm>
            <a:off x="10052526" y="2082702"/>
            <a:ext cx="379272" cy="834887"/>
          </a:xfrm>
          <a:custGeom>
            <a:avLst/>
            <a:gdLst>
              <a:gd name="connsiteX0" fmla="*/ 0 w 379272"/>
              <a:gd name="connsiteY0" fmla="*/ 0 h 834887"/>
              <a:gd name="connsiteX1" fmla="*/ 357808 w 379272"/>
              <a:gd name="connsiteY1" fmla="*/ 427382 h 834887"/>
              <a:gd name="connsiteX2" fmla="*/ 308113 w 379272"/>
              <a:gd name="connsiteY2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272" h="834887">
                <a:moveTo>
                  <a:pt x="0" y="0"/>
                </a:moveTo>
                <a:cubicBezTo>
                  <a:pt x="153228" y="144117"/>
                  <a:pt x="306456" y="288234"/>
                  <a:pt x="357808" y="427382"/>
                </a:cubicBezTo>
                <a:cubicBezTo>
                  <a:pt x="409160" y="566530"/>
                  <a:pt x="358636" y="700708"/>
                  <a:pt x="308113" y="834887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Picture 2" descr="S:\dfm\info\icons\v-collections\v_collections_png\software_graphics_media\64x64\shadow\code_php.png">
            <a:extLst>
              <a:ext uri="{FF2B5EF4-FFF2-40B4-BE49-F238E27FC236}">
                <a16:creationId xmlns:a16="http://schemas.microsoft.com/office/drawing/2014/main" id="{129B9C56-3AA5-43B6-8CC3-C99D43A4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89" y="44475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:\dfm\info\icons\v-collections\v_collections_png\software_graphics_media\64x64\shadow\code_ruby.png">
            <a:extLst>
              <a:ext uri="{FF2B5EF4-FFF2-40B4-BE49-F238E27FC236}">
                <a16:creationId xmlns:a16="http://schemas.microsoft.com/office/drawing/2014/main" id="{E750F1D7-9CF2-443F-B322-8EE8324B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70" y="4383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S:\dfm\info\icons\v-collections\v_collections_png\software_graphics_media\64x64\shadow\code_colored.png">
            <a:extLst>
              <a:ext uri="{FF2B5EF4-FFF2-40B4-BE49-F238E27FC236}">
                <a16:creationId xmlns:a16="http://schemas.microsoft.com/office/drawing/2014/main" id="{F654D499-749F-4F5B-A6FC-FA3DC572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59" y="41899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E22373-22A3-4C06-B88F-25C896EB69F7}"/>
              </a:ext>
            </a:extLst>
          </p:cNvPr>
          <p:cNvSpPr txBox="1"/>
          <p:nvPr/>
        </p:nvSpPr>
        <p:spPr>
          <a:xfrm>
            <a:off x="5839964" y="473553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.html</a:t>
            </a:r>
          </a:p>
        </p:txBody>
      </p:sp>
      <p:pic>
        <p:nvPicPr>
          <p:cNvPr id="18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60C9A307-6AC4-4066-867D-BB4414F12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7" y="482850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B4BBF28F-709F-4CC9-ABA0-8F16540A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89" y="513330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:\dfm\info\icons\v-collections\v_collections_png\software_graphics_media\64x64\shadow\code_csharp.png">
            <a:extLst>
              <a:ext uri="{FF2B5EF4-FFF2-40B4-BE49-F238E27FC236}">
                <a16:creationId xmlns:a16="http://schemas.microsoft.com/office/drawing/2014/main" id="{0679E9B2-AFAE-4DB1-8C26-571D60CC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04" y="505710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S:\dfm\info\icons\v-collections\v_collections_png\software_graphics_media\48x48\shadow\film.png">
            <a:extLst>
              <a:ext uri="{FF2B5EF4-FFF2-40B4-BE49-F238E27FC236}">
                <a16:creationId xmlns:a16="http://schemas.microsoft.com/office/drawing/2014/main" id="{6235C5EA-1190-4F7B-BCDD-D990BA9D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18" y="414344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0" descr="S:\dfm\info\icons\v-collections\v_collections_png\objects_people_industries\24x24\plain\gear.png">
            <a:extLst>
              <a:ext uri="{FF2B5EF4-FFF2-40B4-BE49-F238E27FC236}">
                <a16:creationId xmlns:a16="http://schemas.microsoft.com/office/drawing/2014/main" id="{79392940-5A30-47AB-9D7A-6AC394F1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89" y="444750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:\dfm\info\icons\v-collections\v_collections_png\objects_people_industries\24x24\plain\gear.png">
            <a:extLst>
              <a:ext uri="{FF2B5EF4-FFF2-40B4-BE49-F238E27FC236}">
                <a16:creationId xmlns:a16="http://schemas.microsoft.com/office/drawing/2014/main" id="{B439B2FC-E1E6-4B9C-93DE-2580F4D7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070" y="438046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4" descr="S:\dfm\info\icons\v-collections\v_collections_png\objects_people_industries\24x24\plain\gear.png">
            <a:extLst>
              <a:ext uri="{FF2B5EF4-FFF2-40B4-BE49-F238E27FC236}">
                <a16:creationId xmlns:a16="http://schemas.microsoft.com/office/drawing/2014/main" id="{3392DA56-54D5-49FB-A755-96D0D668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62" y="504282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S:\dfm\info\icons\v-collections\v_collections_png\software_graphics_media\48x48\shadow\photo_landscape2.png">
            <a:extLst>
              <a:ext uri="{FF2B5EF4-FFF2-40B4-BE49-F238E27FC236}">
                <a16:creationId xmlns:a16="http://schemas.microsoft.com/office/drawing/2014/main" id="{D65EB82A-DCBC-4267-B658-24814560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65" y="5131272"/>
            <a:ext cx="442226" cy="4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6" descr="S:\dfm\info\icons\v-collections\v_collections_png\software_graphics_media\48x48\shadow\photo_landscape.png">
            <a:extLst>
              <a:ext uri="{FF2B5EF4-FFF2-40B4-BE49-F238E27FC236}">
                <a16:creationId xmlns:a16="http://schemas.microsoft.com/office/drawing/2014/main" id="{065E9279-CCCD-4B54-9624-F15CE060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77" y="5076173"/>
            <a:ext cx="301527" cy="3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S:\dfm\info\icons\v-collections\v_collections_png\software_graphics_media\64x64\shadow\code_javascript.png">
            <a:extLst>
              <a:ext uri="{FF2B5EF4-FFF2-40B4-BE49-F238E27FC236}">
                <a16:creationId xmlns:a16="http://schemas.microsoft.com/office/drawing/2014/main" id="{70BF705A-66FC-49BC-9BA8-4C7B4974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60" y="5315618"/>
            <a:ext cx="430982" cy="43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:\dfm\info\icons\v-collections\v_collections_png\software_graphics_media\256x256\shadow\palette.png">
            <a:extLst>
              <a:ext uri="{FF2B5EF4-FFF2-40B4-BE49-F238E27FC236}">
                <a16:creationId xmlns:a16="http://schemas.microsoft.com/office/drawing/2014/main" id="{FC4FA06F-6FC1-4960-A33A-F0A83B93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64" y="5073714"/>
            <a:ext cx="275201" cy="27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Från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klient</a:t>
            </a:r>
            <a:r>
              <a:rPr lang="en-US" sz="4000" dirty="0">
                <a:latin typeface="Bodoni MT" panose="02070603080606020203" pitchFamily="18" charset="0"/>
              </a:rPr>
              <a:t> till server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6AB3D2C-B69E-487D-B05A-BF2ADEBA9A43}"/>
              </a:ext>
            </a:extLst>
          </p:cNvPr>
          <p:cNvSpPr txBox="1">
            <a:spLocks noChangeArrowheads="1"/>
          </p:cNvSpPr>
          <p:nvPr/>
        </p:nvSpPr>
        <p:spPr>
          <a:xfrm>
            <a:off x="1806786" y="1166018"/>
            <a:ext cx="8578428" cy="45259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90000"/>
              </a:lnSpc>
            </a:pPr>
            <a:r>
              <a:rPr lang="sv-SE" sz="1800" dirty="0"/>
              <a:t>1.  Användaren skriver in adressen ” https://www.lagjobb.se” i webbläsaren och trycker </a:t>
            </a:r>
            <a:r>
              <a:rPr lang="sv-SE" sz="1800" dirty="0" err="1"/>
              <a:t>enter</a:t>
            </a:r>
            <a:r>
              <a:rPr lang="sv-SE" sz="1800" dirty="0"/>
              <a:t>.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</a:pPr>
            <a:r>
              <a:rPr lang="sv-SE" sz="1800" dirty="0"/>
              <a:t>2.  Webbläsaren (klient) gör ett </a:t>
            </a:r>
            <a:r>
              <a:rPr lang="sv-SE" sz="1800" b="1" dirty="0"/>
              <a:t>namnuppslag</a:t>
            </a:r>
            <a:r>
              <a:rPr lang="sv-SE" sz="1800" dirty="0"/>
              <a:t> på den efterfrågade adressen. (https://www.lagjobb.se).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  <a:buFontTx/>
              <a:buNone/>
            </a:pPr>
            <a:r>
              <a:rPr lang="sv-SE" sz="1800" dirty="0"/>
              <a:t>3.  Klienten får reda på </a:t>
            </a:r>
            <a:r>
              <a:rPr lang="sv-SE" sz="1800" b="1" dirty="0"/>
              <a:t>IP-adressen</a:t>
            </a:r>
            <a:r>
              <a:rPr lang="sv-SE" sz="1800" dirty="0"/>
              <a:t> till den efterfrågade servern.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</a:pPr>
            <a:r>
              <a:rPr lang="sv-SE" sz="1800" dirty="0"/>
              <a:t>4.  En </a:t>
            </a:r>
            <a:r>
              <a:rPr lang="sv-SE" sz="1800" b="1" dirty="0"/>
              <a:t>uppkoppling sker</a:t>
            </a:r>
            <a:r>
              <a:rPr lang="sv-SE" sz="1800" dirty="0"/>
              <a:t> till den efterfrågade IP-adressen på </a:t>
            </a:r>
            <a:r>
              <a:rPr lang="sv-SE" sz="1800" b="1" dirty="0"/>
              <a:t>port 80 </a:t>
            </a:r>
            <a:br>
              <a:rPr lang="sv-SE" sz="1800" b="1" dirty="0"/>
            </a:br>
            <a:r>
              <a:rPr lang="sv-SE" sz="1800" dirty="0"/>
              <a:t>(webbservern https://www.lagjobb.se)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</a:pPr>
            <a:r>
              <a:rPr lang="sv-SE" sz="1800" dirty="0"/>
              <a:t>5.  I enlighet med HTTP-protokollet sker en </a:t>
            </a:r>
            <a:r>
              <a:rPr lang="sv-SE" sz="1800" b="1" dirty="0"/>
              <a:t>GET-</a:t>
            </a:r>
            <a:r>
              <a:rPr lang="sv-SE" sz="1800" b="1" dirty="0" err="1"/>
              <a:t>request</a:t>
            </a:r>
            <a:r>
              <a:rPr lang="sv-SE" sz="1800" dirty="0"/>
              <a:t> till webbservern. Klienten ber att få läsa det dokument som finns på adressen https://www.lagjobb.se</a:t>
            </a:r>
            <a:br>
              <a:rPr lang="sv-SE" sz="1800" dirty="0"/>
            </a:br>
            <a:endParaRPr lang="sv-SE" sz="1800" dirty="0"/>
          </a:p>
          <a:p>
            <a:pPr marL="269875" indent="-269875">
              <a:lnSpc>
                <a:spcPct val="90000"/>
              </a:lnSpc>
              <a:buFontTx/>
              <a:buNone/>
            </a:pPr>
            <a:r>
              <a:rPr lang="sv-SE" sz="1800" dirty="0"/>
              <a:t>6.  Webbservern svarar med en </a:t>
            </a:r>
            <a:r>
              <a:rPr lang="sv-SE" sz="1800" b="1" dirty="0" err="1"/>
              <a:t>response</a:t>
            </a:r>
            <a:r>
              <a:rPr lang="sv-SE" sz="1800" dirty="0"/>
              <a:t> innehållande den </a:t>
            </a:r>
            <a:br>
              <a:rPr lang="sv-SE" sz="1800" dirty="0"/>
            </a:br>
            <a:r>
              <a:rPr lang="sv-SE" sz="1800" dirty="0"/>
              <a:t>efterfrågade HTML-sidan.</a:t>
            </a:r>
          </a:p>
          <a:p>
            <a:pPr marL="269875" indent="-269875">
              <a:lnSpc>
                <a:spcPct val="90000"/>
              </a:lnSpc>
              <a:buFontTx/>
              <a:buNone/>
            </a:pPr>
            <a:endParaRPr lang="sv-SE" sz="1800" dirty="0"/>
          </a:p>
          <a:p>
            <a:pPr marL="269875" indent="-269875">
              <a:lnSpc>
                <a:spcPct val="90000"/>
              </a:lnSpc>
              <a:buFontTx/>
              <a:buNone/>
            </a:pPr>
            <a:r>
              <a:rPr lang="sv-SE" sz="1800" dirty="0"/>
              <a:t>7.  HTML-sidan presenteras i användarens webbläsare.  Eventuella referenser, bilder etc. efterfrågas enligt (5-6) och presenteras.</a:t>
            </a:r>
            <a:endParaRPr lang="sv-SE" sz="1800" b="1" dirty="0"/>
          </a:p>
        </p:txBody>
      </p:sp>
      <p:pic>
        <p:nvPicPr>
          <p:cNvPr id="30" name="Picture 2" descr="S:\dfm\info\icons\v-collections\v_collections_png\software_graphics_media\256x256\shadow\console_run.png">
            <a:extLst>
              <a:ext uri="{FF2B5EF4-FFF2-40B4-BE49-F238E27FC236}">
                <a16:creationId xmlns:a16="http://schemas.microsoft.com/office/drawing/2014/main" id="{64E402AA-AA33-4717-B1ED-E518EDBD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839" y="0"/>
            <a:ext cx="1110161" cy="11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8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1990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0993FAB-E378-41A4-8765-0DD7CFD7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3575" y="1412780"/>
            <a:ext cx="1627024" cy="1749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3099BAB-472D-4DC5-9A0A-1892B3AF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1" y="2473155"/>
            <a:ext cx="401949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sv-SE" sz="1400" dirty="0">
                <a:latin typeface="Minya Nouvelle" charset="0"/>
              </a:rPr>
              <a:t>1990 Schweiz, Cern </a:t>
            </a:r>
            <a:r>
              <a:rPr lang="sv-SE" sz="1400" dirty="0" err="1">
                <a:latin typeface="Minya Nouvelle" charset="0"/>
              </a:rPr>
              <a:t>particle</a:t>
            </a:r>
            <a:r>
              <a:rPr lang="sv-SE" sz="1400" dirty="0">
                <a:latin typeface="Minya Nouvelle" charset="0"/>
              </a:rPr>
              <a:t> </a:t>
            </a:r>
            <a:r>
              <a:rPr lang="sv-SE" sz="1400" dirty="0" err="1">
                <a:latin typeface="Minya Nouvelle" charset="0"/>
              </a:rPr>
              <a:t>physics</a:t>
            </a:r>
            <a:r>
              <a:rPr lang="sv-SE" sz="1400" dirty="0">
                <a:latin typeface="Minya Nouvelle" charset="0"/>
              </a:rPr>
              <a:t> </a:t>
            </a:r>
            <a:r>
              <a:rPr lang="sv-SE" sz="1400" dirty="0" err="1">
                <a:latin typeface="Minya Nouvelle" charset="0"/>
              </a:rPr>
              <a:t>laboratory</a:t>
            </a:r>
            <a:r>
              <a:rPr lang="sv-SE" sz="1400" dirty="0">
                <a:latin typeface="Minya Nouvelle" charset="0"/>
              </a:rPr>
              <a:t> 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1853D8E8-98F9-4FF2-8A9E-8679AB0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903" y="1749153"/>
            <a:ext cx="452213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2000" dirty="0">
                <a:latin typeface="Minya Nouvelle" charset="0"/>
              </a:rPr>
              <a:t>Tim Berners-Lee</a:t>
            </a:r>
          </a:p>
          <a:p>
            <a:r>
              <a:rPr lang="sv-SE" sz="2000" dirty="0">
                <a:latin typeface="Minya Nouvelle" charset="0"/>
              </a:rPr>
              <a:t>Skriver programmet ”</a:t>
            </a:r>
            <a:r>
              <a:rPr lang="sv-SE" sz="2000" dirty="0" err="1">
                <a:latin typeface="Minya Nouvelle" charset="0"/>
              </a:rPr>
              <a:t>WorldWideWeb</a:t>
            </a:r>
            <a:r>
              <a:rPr lang="sv-SE" sz="2000" dirty="0">
                <a:latin typeface="Minya Nouvelle" charset="0"/>
              </a:rPr>
              <a:t>”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B84820-D96A-414C-A97C-58FBA4E44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2153" y="2996956"/>
            <a:ext cx="3173897" cy="2735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03A17AF-E011-493B-A073-FF402D50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67" y="5732218"/>
            <a:ext cx="4126451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i="1" dirty="0">
                <a:solidFill>
                  <a:schemeClr val="tx2"/>
                </a:solidFill>
                <a:latin typeface="Verdana" pitchFamily="34" charset="0"/>
              </a:rPr>
              <a:t>http://www.w3.org/People/Berners-Lee/WorldWideWeb.html</a:t>
            </a:r>
          </a:p>
          <a:p>
            <a:r>
              <a:rPr lang="sv-SE" sz="1000" i="1" dirty="0">
                <a:solidFill>
                  <a:schemeClr val="tx2"/>
                </a:solidFill>
                <a:latin typeface="Verdana" pitchFamily="34" charset="0"/>
              </a:rPr>
              <a:t>http://www.w3.org/History.html</a:t>
            </a:r>
          </a:p>
        </p:txBody>
      </p:sp>
      <p:sp>
        <p:nvSpPr>
          <p:cNvPr id="34" name="Line 8">
            <a:extLst>
              <a:ext uri="{FF2B5EF4-FFF2-40B4-BE49-F238E27FC236}">
                <a16:creationId xmlns:a16="http://schemas.microsoft.com/office/drawing/2014/main" id="{718A75CE-5E58-4201-A018-0B33E9EAB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88" y="4653140"/>
            <a:ext cx="647700" cy="0"/>
          </a:xfrm>
          <a:prstGeom prst="line">
            <a:avLst/>
          </a:prstGeom>
          <a:noFill/>
          <a:ln w="73025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>
            <a:spAutoFit/>
          </a:bodyPr>
          <a:lstStyle/>
          <a:p>
            <a:endParaRPr lang="sv-SE"/>
          </a:p>
        </p:txBody>
      </p:sp>
      <p:pic>
        <p:nvPicPr>
          <p:cNvPr id="35" name="Picture 4" descr="L:\WorkSpace\tstjo\Icons\v_collection_png\64x64\shadow\pin2_red.png">
            <a:extLst>
              <a:ext uri="{FF2B5EF4-FFF2-40B4-BE49-F238E27FC236}">
                <a16:creationId xmlns:a16="http://schemas.microsoft.com/office/drawing/2014/main" id="{2F977434-7962-42B7-943E-3D4CD71A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141" y="1057402"/>
            <a:ext cx="320916" cy="32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Skärmavbild 2013-09-03 kl. 13.35.07.png">
            <a:hlinkClick r:id="rId6"/>
            <a:extLst>
              <a:ext uri="{FF2B5EF4-FFF2-40B4-BE49-F238E27FC236}">
                <a16:creationId xmlns:a16="http://schemas.microsoft.com/office/drawing/2014/main" id="{1FE70F1A-4D50-44F7-AFC5-A754CCC5BB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0429">
            <a:off x="7241008" y="3654073"/>
            <a:ext cx="3144633" cy="2036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4846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webbapplikations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struktur</a:t>
            </a:r>
            <a:br>
              <a:rPr lang="en-US" sz="4000" dirty="0">
                <a:latin typeface="Bodoni MT" panose="02070603080606020203" pitchFamily="18" charset="0"/>
              </a:rPr>
            </a:b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4E6AC2FA-3717-41DA-AA82-4A23DCCED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22" y="1689378"/>
            <a:ext cx="7236000" cy="4068000"/>
          </a:xfrm>
          <a:prstGeom prst="roundRect">
            <a:avLst>
              <a:gd name="adj" fmla="val 16667"/>
            </a:avLst>
          </a:prstGeom>
          <a:solidFill>
            <a:srgbClr val="2D2D8A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24" name="Picture 15" descr="P:\Icons\128x128\shadow\data.png">
            <a:extLst>
              <a:ext uri="{FF2B5EF4-FFF2-40B4-BE49-F238E27FC236}">
                <a16:creationId xmlns:a16="http://schemas.microsoft.com/office/drawing/2014/main" id="{ECB8A84A-4F44-4450-A6F1-1EA5804C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9273" y="2975266"/>
            <a:ext cx="1627187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AutoShape 4">
            <a:extLst>
              <a:ext uri="{FF2B5EF4-FFF2-40B4-BE49-F238E27FC236}">
                <a16:creationId xmlns:a16="http://schemas.microsoft.com/office/drawing/2014/main" id="{EB690662-C9F1-4E78-A1A1-E4726E51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948" y="1817979"/>
            <a:ext cx="6985000" cy="3600450"/>
          </a:xfrm>
          <a:prstGeom prst="roundRect">
            <a:avLst>
              <a:gd name="adj" fmla="val 16667"/>
            </a:avLst>
          </a:prstGeom>
          <a:solidFill>
            <a:srgbClr val="2D2D8A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9B9B3800-B710-40AF-9113-CDA23B9F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508029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Dataåtkomstlager (DAL)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27" name="Picture 16" descr="P:\Icons\128x128\shadow\data_into.png">
            <a:extLst>
              <a:ext uri="{FF2B5EF4-FFF2-40B4-BE49-F238E27FC236}">
                <a16:creationId xmlns:a16="http://schemas.microsoft.com/office/drawing/2014/main" id="{9AE04280-F7B5-49C2-A4A5-EBDBA0D0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0710" y="3118141"/>
            <a:ext cx="1646238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AutoShape 9">
            <a:extLst>
              <a:ext uri="{FF2B5EF4-FFF2-40B4-BE49-F238E27FC236}">
                <a16:creationId xmlns:a16="http://schemas.microsoft.com/office/drawing/2014/main" id="{396C572E-FD20-475D-A398-DAD925F2D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410" y="1962441"/>
            <a:ext cx="6697663" cy="3097213"/>
          </a:xfrm>
          <a:prstGeom prst="roundRect">
            <a:avLst>
              <a:gd name="adj" fmla="val 16667"/>
            </a:avLst>
          </a:prstGeom>
          <a:solidFill>
            <a:srgbClr val="2D2D8A">
              <a:lumMod val="60000"/>
              <a:lumOff val="4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29" name="Picture 17" descr="P:\Icons\128x128\shadow\gears.png">
            <a:extLst>
              <a:ext uri="{FF2B5EF4-FFF2-40B4-BE49-F238E27FC236}">
                <a16:creationId xmlns:a16="http://schemas.microsoft.com/office/drawing/2014/main" id="{9363A620-BB79-4B51-A30A-8D6E84F7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0710" y="2832391"/>
            <a:ext cx="1627188" cy="16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10">
            <a:extLst>
              <a:ext uri="{FF2B5EF4-FFF2-40B4-BE49-F238E27FC236}">
                <a16:creationId xmlns:a16="http://schemas.microsoft.com/office/drawing/2014/main" id="{25EBFD54-2C8A-451B-8D42-57BCF6656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4729454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Affärslager</a:t>
            </a: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(BLL)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11">
            <a:extLst>
              <a:ext uri="{FF2B5EF4-FFF2-40B4-BE49-F238E27FC236}">
                <a16:creationId xmlns:a16="http://schemas.microsoft.com/office/drawing/2014/main" id="{D564B57B-85E6-484A-BDCC-92013F16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873" y="2106904"/>
            <a:ext cx="6408737" cy="2592387"/>
          </a:xfrm>
          <a:prstGeom prst="roundRect">
            <a:avLst>
              <a:gd name="adj" fmla="val 16667"/>
            </a:avLst>
          </a:prstGeom>
          <a:solidFill>
            <a:srgbClr val="2D2D8A">
              <a:lumMod val="40000"/>
              <a:lumOff val="6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2" name="Picture 19" descr="P:\Icons\128x128\shadow\cubes.png">
            <a:extLst>
              <a:ext uri="{FF2B5EF4-FFF2-40B4-BE49-F238E27FC236}">
                <a16:creationId xmlns:a16="http://schemas.microsoft.com/office/drawing/2014/main" id="{90694AA3-DBE4-45B7-B476-FA49371E4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80710" y="2618079"/>
            <a:ext cx="1627188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AutoShape 13">
            <a:extLst>
              <a:ext uri="{FF2B5EF4-FFF2-40B4-BE49-F238E27FC236}">
                <a16:creationId xmlns:a16="http://schemas.microsoft.com/office/drawing/2014/main" id="{37C4509C-0ECC-47E4-8E47-8D965FA9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788" y="2265644"/>
            <a:ext cx="6119813" cy="2016125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4" name="Picture 20" descr="P:\Icons\128x128\shadow\text_tree.png">
            <a:extLst>
              <a:ext uri="{FF2B5EF4-FFF2-40B4-BE49-F238E27FC236}">
                <a16:creationId xmlns:a16="http://schemas.microsoft.com/office/drawing/2014/main" id="{F3ECEE5E-0FFA-4027-AC61-41574B56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95023" y="2546641"/>
            <a:ext cx="1217612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AutoShape 15">
            <a:extLst>
              <a:ext uri="{FF2B5EF4-FFF2-40B4-BE49-F238E27FC236}">
                <a16:creationId xmlns:a16="http://schemas.microsoft.com/office/drawing/2014/main" id="{44F56B63-7759-4A0E-9811-A0CBB077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364" y="2391058"/>
            <a:ext cx="5832475" cy="1512888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6" name="Picture 21" descr="P:\Icons\128x128\shadow\palette2.png">
            <a:extLst>
              <a:ext uri="{FF2B5EF4-FFF2-40B4-BE49-F238E27FC236}">
                <a16:creationId xmlns:a16="http://schemas.microsoft.com/office/drawing/2014/main" id="{880E7B4B-89DC-47C4-8DAF-E77F593A6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37898" y="2546641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AutoShape 15">
            <a:extLst>
              <a:ext uri="{FF2B5EF4-FFF2-40B4-BE49-F238E27FC236}">
                <a16:creationId xmlns:a16="http://schemas.microsoft.com/office/drawing/2014/main" id="{CDAAD64C-8831-48EA-8771-4F202370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042" y="2533944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E447F02-2238-486E-A6A9-12C17E80B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073" y="2760954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(Behavior)</a:t>
            </a:r>
            <a:b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ABACAA3C-6292-4EA3-8FD2-F2F0290E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485" y="542319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Datalager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(Databaser)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6910FFFE-AF35-476C-86B2-5DE23B64F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360" y="4332579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Användargränsnittslager</a:t>
            </a: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Box 14">
            <a:extLst>
              <a:ext uri="{FF2B5EF4-FFF2-40B4-BE49-F238E27FC236}">
                <a16:creationId xmlns:a16="http://schemas.microsoft.com/office/drawing/2014/main" id="{A9BD8640-572E-4D17-AD4C-7D4E4671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3521366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42" name="Text Box 12">
            <a:extLst>
              <a:ext uri="{FF2B5EF4-FFF2-40B4-BE49-F238E27FC236}">
                <a16:creationId xmlns:a16="http://schemas.microsoft.com/office/drawing/2014/main" id="{29850EB4-6392-4C26-963D-B00DD87A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948" y="3943641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(HTML)</a:t>
            </a:r>
          </a:p>
        </p:txBody>
      </p:sp>
      <p:pic>
        <p:nvPicPr>
          <p:cNvPr id="43" name="Picture 22" descr="P:\Icons\128x128\shadow\magic-wand.png">
            <a:extLst>
              <a:ext uri="{FF2B5EF4-FFF2-40B4-BE49-F238E27FC236}">
                <a16:creationId xmlns:a16="http://schemas.microsoft.com/office/drawing/2014/main" id="{2C012698-2A8C-4249-B0BA-D0A174C1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81023" y="268951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8F8F437-D1B4-4AC5-80D6-598B5DDA2480}"/>
              </a:ext>
            </a:extLst>
          </p:cNvPr>
          <p:cNvSpPr/>
          <p:nvPr/>
        </p:nvSpPr>
        <p:spPr bwMode="auto">
          <a:xfrm>
            <a:off x="9038290" y="4261146"/>
            <a:ext cx="1836000" cy="1764000"/>
          </a:xfrm>
          <a:prstGeom prst="ellipse">
            <a:avLst/>
          </a:prstGeom>
          <a:solidFill>
            <a:srgbClr val="2D2D8A">
              <a:lumMod val="60000"/>
              <a:lumOff val="4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37BCBB-1F76-476E-AB33-F35EB911AB12}"/>
              </a:ext>
            </a:extLst>
          </p:cNvPr>
          <p:cNvSpPr txBox="1"/>
          <p:nvPr/>
        </p:nvSpPr>
        <p:spPr>
          <a:xfrm>
            <a:off x="9363107" y="4842834"/>
            <a:ext cx="1258678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Server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D95D98-2DDD-49B1-81D1-689226A91A96}"/>
              </a:ext>
            </a:extLst>
          </p:cNvPr>
          <p:cNvSpPr/>
          <p:nvPr/>
        </p:nvSpPr>
        <p:spPr bwMode="auto">
          <a:xfrm>
            <a:off x="3323250" y="3332452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73BB9C-59C4-4D53-A114-A520722E2F77}"/>
              </a:ext>
            </a:extLst>
          </p:cNvPr>
          <p:cNvSpPr txBox="1"/>
          <p:nvPr/>
        </p:nvSpPr>
        <p:spPr>
          <a:xfrm>
            <a:off x="3403601" y="3618204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</p:spTree>
    <p:extLst>
      <p:ext uri="{BB962C8B-B14F-4D97-AF65-F5344CB8AC3E}">
        <p14:creationId xmlns:p14="http://schemas.microsoft.com/office/powerpoint/2010/main" val="29484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/>
      <p:bldP spid="28" grpId="0" animBg="1"/>
      <p:bldP spid="30" grpId="0"/>
      <p:bldP spid="31" grpId="0" animBg="1"/>
      <p:bldP spid="39" grpId="0"/>
      <p:bldP spid="40" grpId="0"/>
      <p:bldP spid="44" grpId="0" animBg="1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Klientsidan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E73A2EBA-F828-4D09-92E3-E2E104097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58" y="5026926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DAEDEF">
              <a:lumMod val="5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2" name="Picture 20" descr="P:\Icons\128x128\shadow\text_tree.png">
            <a:extLst>
              <a:ext uri="{FF2B5EF4-FFF2-40B4-BE49-F238E27FC236}">
                <a16:creationId xmlns:a16="http://schemas.microsoft.com/office/drawing/2014/main" id="{A851179B-85BD-4C87-86C9-96D88F825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5505" y="5175542"/>
            <a:ext cx="673995" cy="67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15">
            <a:extLst>
              <a:ext uri="{FF2B5EF4-FFF2-40B4-BE49-F238E27FC236}">
                <a16:creationId xmlns:a16="http://schemas.microsoft.com/office/drawing/2014/main" id="{D1113B3B-975B-4405-9873-28F591A1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57" y="3724062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4" name="Picture 21" descr="P:\Icons\128x128\shadow\palette2.png">
            <a:extLst>
              <a:ext uri="{FF2B5EF4-FFF2-40B4-BE49-F238E27FC236}">
                <a16:creationId xmlns:a16="http://schemas.microsoft.com/office/drawing/2014/main" id="{58713736-E628-4A53-A1D9-30B677E7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5724" y="3845481"/>
            <a:ext cx="729162" cy="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5">
            <a:extLst>
              <a:ext uri="{FF2B5EF4-FFF2-40B4-BE49-F238E27FC236}">
                <a16:creationId xmlns:a16="http://schemas.microsoft.com/office/drawing/2014/main" id="{F27180D2-61DA-4558-8B60-2F166F53F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57" y="2380888"/>
            <a:ext cx="5616000" cy="972000"/>
          </a:xfrm>
          <a:prstGeom prst="roundRect">
            <a:avLst>
              <a:gd name="adj" fmla="val 16667"/>
            </a:avLst>
          </a:prstGeom>
          <a:solidFill>
            <a:srgbClr val="BBE0E3">
              <a:lumMod val="90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4C4C5C5-C5A1-48ED-948C-7CE42B537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60" y="2552683"/>
            <a:ext cx="69850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Uppförande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sv-S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Behavior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  <a:b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JavaScript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65FCAC2-2F92-4001-8027-AC3E2F119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60" y="4057662"/>
            <a:ext cx="69850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Presentation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(CSS)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3A2FF3E4-E410-408B-8D29-23461E15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960" y="5329938"/>
            <a:ext cx="6985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Struktur </a:t>
            </a:r>
            <a:r>
              <a:rPr kumimoji="0" lang="sv-S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(HTML)</a:t>
            </a:r>
          </a:p>
        </p:txBody>
      </p:sp>
      <p:pic>
        <p:nvPicPr>
          <p:cNvPr id="19" name="Picture 22" descr="P:\Icons\128x128\shadow\magic-wand.png">
            <a:extLst>
              <a:ext uri="{FF2B5EF4-FFF2-40B4-BE49-F238E27FC236}">
                <a16:creationId xmlns:a16="http://schemas.microsoft.com/office/drawing/2014/main" id="{866C4F3B-50BD-49CA-A114-42B4D1DF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95505" y="2506646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C3FF684-489B-4FB6-A311-611D459473B4}"/>
              </a:ext>
            </a:extLst>
          </p:cNvPr>
          <p:cNvSpPr/>
          <p:nvPr/>
        </p:nvSpPr>
        <p:spPr bwMode="auto">
          <a:xfrm>
            <a:off x="2190747" y="1271946"/>
            <a:ext cx="1008000" cy="972000"/>
          </a:xfrm>
          <a:prstGeom prst="ellipse">
            <a:avLst/>
          </a:prstGeom>
          <a:solidFill>
            <a:srgbClr val="BBE0E3">
              <a:lumMod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6A814D-674B-4CB1-83AB-2C2AC189F0A9}"/>
              </a:ext>
            </a:extLst>
          </p:cNvPr>
          <p:cNvSpPr txBox="1"/>
          <p:nvPr/>
        </p:nvSpPr>
        <p:spPr>
          <a:xfrm>
            <a:off x="2271098" y="1557698"/>
            <a:ext cx="857927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1" i="0" u="none" strike="noStrike" kern="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rPr>
              <a:t>Klient</a:t>
            </a:r>
          </a:p>
        </p:txBody>
      </p:sp>
      <p:pic>
        <p:nvPicPr>
          <p:cNvPr id="22" name="Picture 2" descr="http://www.w3.org/html/logo/downloads/HTML5_Logo_512.png">
            <a:extLst>
              <a:ext uri="{FF2B5EF4-FFF2-40B4-BE49-F238E27FC236}">
                <a16:creationId xmlns:a16="http://schemas.microsoft.com/office/drawing/2014/main" id="{FB0D4276-1EA1-4DAD-B40F-4FB20BEFF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84" y="2712632"/>
            <a:ext cx="2938883" cy="29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9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46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Klient</a:t>
            </a:r>
            <a:r>
              <a:rPr lang="en-US" sz="4000" dirty="0">
                <a:latin typeface="Bodoni MT" panose="02070603080606020203" pitchFamily="18" charset="0"/>
              </a:rPr>
              <a:t>-side-script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2350061-9904-4600-9498-6E9CBF407352}"/>
              </a:ext>
            </a:extLst>
          </p:cNvPr>
          <p:cNvSpPr txBox="1">
            <a:spLocks/>
          </p:cNvSpPr>
          <p:nvPr/>
        </p:nvSpPr>
        <p:spPr>
          <a:xfrm>
            <a:off x="2874618" y="1332536"/>
            <a:ext cx="6400800" cy="356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sv-SE"/>
              <a:t>Kod som talar om hur webbläsaren ska uppföra sig (behavior)</a:t>
            </a:r>
          </a:p>
          <a:p>
            <a:pPr marL="342900" indent="-342900"/>
            <a:r>
              <a:rPr lang="sv-SE"/>
              <a:t>JavaScript</a:t>
            </a:r>
          </a:p>
          <a:p>
            <a:pPr marL="342900" indent="-342900"/>
            <a:r>
              <a:rPr lang="sv-SE"/>
              <a:t>En viktig del av HTML5 </a:t>
            </a:r>
          </a:p>
          <a:p>
            <a:pPr marL="342900" indent="-342900"/>
            <a:r>
              <a:rPr lang="sv-SE"/>
              <a:t>Möjliggör webbapplikationer</a:t>
            </a:r>
          </a:p>
          <a:p>
            <a:pPr marL="342900" indent="-342900"/>
            <a:endParaRPr lang="sv-SE" dirty="0"/>
          </a:p>
        </p:txBody>
      </p:sp>
      <p:pic>
        <p:nvPicPr>
          <p:cNvPr id="24" name="Picture 2" descr="S:\dfm\info\icons\v-collections\v_collections_png\basic_foundation\64x64\shadow\magic_wand.png">
            <a:extLst>
              <a:ext uri="{FF2B5EF4-FFF2-40B4-BE49-F238E27FC236}">
                <a16:creationId xmlns:a16="http://schemas.microsoft.com/office/drawing/2014/main" id="{CE1287D0-2601-426E-98A0-7B462500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670" y="2880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S:\dfm\info\icons\v-collections\v_collections_png\computer_network_security\128x128\shadow\workplace.png">
            <a:extLst>
              <a:ext uri="{FF2B5EF4-FFF2-40B4-BE49-F238E27FC236}">
                <a16:creationId xmlns:a16="http://schemas.microsoft.com/office/drawing/2014/main" id="{6DDC4826-0AFA-43CF-AB6F-2AA318B7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39782" y="288072"/>
            <a:ext cx="982588" cy="9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S:\dfm\info\icons\v-collections\v_collections_png\software_graphics_media\128x128\shadow\code_javascript.png">
            <a:extLst>
              <a:ext uri="{FF2B5EF4-FFF2-40B4-BE49-F238E27FC236}">
                <a16:creationId xmlns:a16="http://schemas.microsoft.com/office/drawing/2014/main" id="{AEBD754E-FEAF-45BD-B1D6-1985ECA24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270" y="388847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424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481</Words>
  <Application>Microsoft Office PowerPoint</Application>
  <PresentationFormat>Widescreen</PresentationFormat>
  <Paragraphs>106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Bodoni MT</vt:lpstr>
      <vt:lpstr>Calibri</vt:lpstr>
      <vt:lpstr>Gill Sans MT</vt:lpstr>
      <vt:lpstr>Impact</vt:lpstr>
      <vt:lpstr>Minya Nouvelle</vt:lpstr>
      <vt:lpstr>Times New Roman</vt:lpstr>
      <vt:lpstr>Verdana</vt:lpstr>
      <vt:lpstr>Badge</vt:lpstr>
      <vt:lpstr>Webben</vt:lpstr>
      <vt:lpstr>Webben är inte internet</vt:lpstr>
      <vt:lpstr>Webben är applikationer på internet</vt:lpstr>
      <vt:lpstr>Klient/server system</vt:lpstr>
      <vt:lpstr>Från klient till server</vt:lpstr>
      <vt:lpstr>1990</vt:lpstr>
      <vt:lpstr>En webbapplikations struktur </vt:lpstr>
      <vt:lpstr>Klientsidan</vt:lpstr>
      <vt:lpstr>Klient-side-script</vt:lpstr>
      <vt:lpstr>Server-side-script</vt:lpstr>
      <vt:lpstr>datalagring</vt:lpstr>
      <vt:lpstr>Slide Tite</vt:lpstr>
      <vt:lpstr>Inspiration inte 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2020-08-17T08:15:27Z</dcterms:created>
  <dcterms:modified xsi:type="dcterms:W3CDTF">2020-08-17T10:47:29Z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