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440" r:id="rId2"/>
    <p:sldId id="295" r:id="rId3"/>
    <p:sldId id="694" r:id="rId4"/>
    <p:sldId id="296" r:id="rId5"/>
    <p:sldId id="297" r:id="rId6"/>
    <p:sldId id="299" r:id="rId7"/>
    <p:sldId id="298" r:id="rId8"/>
    <p:sldId id="301" r:id="rId9"/>
    <p:sldId id="332" r:id="rId10"/>
    <p:sldId id="304" r:id="rId11"/>
    <p:sldId id="306" r:id="rId12"/>
    <p:sldId id="307" r:id="rId13"/>
    <p:sldId id="311" r:id="rId14"/>
    <p:sldId id="312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2" r:id="rId23"/>
    <p:sldId id="688" r:id="rId24"/>
  </p:sldIdLst>
  <p:sldSz cx="9144000" cy="5715000" type="screen16x10"/>
  <p:notesSz cx="7099300" cy="10234613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Verdana" panose="020B0604030504040204" pitchFamily="34" charset="0"/>
      <p:regular r:id="rId31"/>
      <p:bold r:id="rId32"/>
      <p:italic r:id="rId33"/>
      <p:boldItalic r:id="rId34"/>
    </p:embeddedFont>
  </p:embeddedFontLst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339933"/>
    <a:srgbClr val="FF9900"/>
    <a:srgbClr val="0000FF"/>
    <a:srgbClr val="517D47"/>
    <a:srgbClr val="2BA78F"/>
    <a:srgbClr val="4086C0"/>
    <a:srgbClr val="8AB091"/>
    <a:srgbClr val="66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67940" autoAdjust="0"/>
  </p:normalViewPr>
  <p:slideViewPr>
    <p:cSldViewPr>
      <p:cViewPr varScale="1">
        <p:scale>
          <a:sx n="54" d="100"/>
          <a:sy n="54" d="100"/>
        </p:scale>
        <p:origin x="1656" y="2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r">
              <a:defRPr sz="1300"/>
            </a:lvl1pPr>
          </a:lstStyle>
          <a:p>
            <a:fld id="{D591C14E-198E-48A7-ABEC-7FB80E868E55}" type="datetimeFigureOut">
              <a:rPr lang="sv-SE" smtClean="0"/>
              <a:pPr/>
              <a:t>2022-08-23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r">
              <a:defRPr sz="1300"/>
            </a:lvl1pPr>
          </a:lstStyle>
          <a:p>
            <a:fld id="{45890A60-9DEB-43B0-9C46-E1F0138C5C4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518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BB863-C913-48B5-BD1A-638D82A0C76B}" type="datetimeFigureOut">
              <a:rPr lang="sv-SE" smtClean="0"/>
              <a:pPr/>
              <a:t>2022-08-23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2DC32-3504-46EA-A4CB-95ED6A325ED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5233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9770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 eaLnBrk="1" hangingPunct="1">
              <a:lnSpc>
                <a:spcPct val="80000"/>
              </a:lnSpc>
            </a:pPr>
            <a:endParaRPr lang="sv-SE" sz="1200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9809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428608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2910" y="285732"/>
            <a:ext cx="7772400" cy="773912"/>
          </a:xfrm>
          <a:prstGeom prst="rect">
            <a:avLst/>
          </a:prstGeom>
        </p:spPr>
        <p:txBody>
          <a:bodyPr/>
          <a:lstStyle>
            <a:lvl1pPr>
              <a:defRPr>
                <a:latin typeface="Minya Nouvelle" pitchFamily="2" charset="0"/>
              </a:defRPr>
            </a:lvl1pPr>
          </a:lstStyle>
          <a:p>
            <a:r>
              <a:rPr lang="en-US" dirty="0"/>
              <a:t>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7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28596" y="1000112"/>
            <a:ext cx="8215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142844" y="142856"/>
            <a:ext cx="8858312" cy="5429287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  <a:effectLst>
            <a:outerShdw blurRad="101600" dist="12700" dir="5400000" sx="102000" sy="102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029" name="Group 5"/>
          <p:cNvGrpSpPr>
            <a:grpSpLocks noChangeAspect="1"/>
          </p:cNvGrpSpPr>
          <p:nvPr/>
        </p:nvGrpSpPr>
        <p:grpSpPr bwMode="auto">
          <a:xfrm>
            <a:off x="5286380" y="1142988"/>
            <a:ext cx="3466540" cy="4572012"/>
            <a:chOff x="-834" y="-63"/>
            <a:chExt cx="2032" cy="2680"/>
          </a:xfrm>
        </p:grpSpPr>
        <p:sp>
          <p:nvSpPr>
            <p:cNvPr id="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0" name="Rectangle 6"/>
            <p:cNvSpPr>
              <a:spLocks noChangeArrowheads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647" y="413"/>
              <a:ext cx="924" cy="2204"/>
            </a:xfrm>
            <a:custGeom>
              <a:avLst/>
              <a:gdLst/>
              <a:ahLst/>
              <a:cxnLst>
                <a:cxn ang="0">
                  <a:pos x="113" y="2"/>
                </a:cxn>
                <a:cxn ang="0">
                  <a:pos x="272" y="18"/>
                </a:cxn>
                <a:cxn ang="0">
                  <a:pos x="469" y="44"/>
                </a:cxn>
                <a:cxn ang="0">
                  <a:pos x="649" y="81"/>
                </a:cxn>
                <a:cxn ang="0">
                  <a:pos x="825" y="138"/>
                </a:cxn>
                <a:cxn ang="0">
                  <a:pos x="990" y="219"/>
                </a:cxn>
                <a:cxn ang="0">
                  <a:pos x="1143" y="332"/>
                </a:cxn>
                <a:cxn ang="0">
                  <a:pos x="1283" y="483"/>
                </a:cxn>
                <a:cxn ang="0">
                  <a:pos x="1406" y="676"/>
                </a:cxn>
                <a:cxn ang="0">
                  <a:pos x="1510" y="920"/>
                </a:cxn>
                <a:cxn ang="0">
                  <a:pos x="1591" y="1220"/>
                </a:cxn>
                <a:cxn ang="0">
                  <a:pos x="1648" y="1583"/>
                </a:cxn>
                <a:cxn ang="0">
                  <a:pos x="1679" y="2013"/>
                </a:cxn>
                <a:cxn ang="0">
                  <a:pos x="1679" y="2518"/>
                </a:cxn>
                <a:cxn ang="0">
                  <a:pos x="1694" y="2985"/>
                </a:cxn>
                <a:cxn ang="0">
                  <a:pos x="1720" y="3394"/>
                </a:cxn>
                <a:cxn ang="0">
                  <a:pos x="1752" y="3743"/>
                </a:cxn>
                <a:cxn ang="0">
                  <a:pos x="1786" y="4026"/>
                </a:cxn>
                <a:cxn ang="0">
                  <a:pos x="1817" y="4234"/>
                </a:cxn>
                <a:cxn ang="0">
                  <a:pos x="1840" y="4364"/>
                </a:cxn>
                <a:cxn ang="0">
                  <a:pos x="1848" y="4408"/>
                </a:cxn>
                <a:cxn ang="0">
                  <a:pos x="914" y="4403"/>
                </a:cxn>
                <a:cxn ang="0">
                  <a:pos x="922" y="4369"/>
                </a:cxn>
                <a:cxn ang="0">
                  <a:pos x="942" y="4299"/>
                </a:cxn>
                <a:cxn ang="0">
                  <a:pos x="971" y="4182"/>
                </a:cxn>
                <a:cxn ang="0">
                  <a:pos x="1012" y="4010"/>
                </a:cxn>
                <a:cxn ang="0">
                  <a:pos x="1067" y="3774"/>
                </a:cxn>
                <a:cxn ang="0">
                  <a:pos x="1138" y="3466"/>
                </a:cxn>
                <a:cxn ang="0">
                  <a:pos x="1226" y="3077"/>
                </a:cxn>
                <a:cxn ang="0">
                  <a:pos x="1325" y="2596"/>
                </a:cxn>
                <a:cxn ang="0">
                  <a:pos x="1388" y="2153"/>
                </a:cxn>
                <a:cxn ang="0">
                  <a:pos x="1413" y="1769"/>
                </a:cxn>
                <a:cxn ang="0">
                  <a:pos x="1403" y="1441"/>
                </a:cxn>
                <a:cxn ang="0">
                  <a:pos x="1367" y="1163"/>
                </a:cxn>
                <a:cxn ang="0">
                  <a:pos x="1309" y="933"/>
                </a:cxn>
                <a:cxn ang="0">
                  <a:pos x="1234" y="743"/>
                </a:cxn>
                <a:cxn ang="0">
                  <a:pos x="1148" y="590"/>
                </a:cxn>
                <a:cxn ang="0">
                  <a:pos x="1055" y="470"/>
                </a:cxn>
                <a:cxn ang="0">
                  <a:pos x="964" y="379"/>
                </a:cxn>
                <a:cxn ang="0">
                  <a:pos x="878" y="309"/>
                </a:cxn>
                <a:cxn ang="0">
                  <a:pos x="781" y="245"/>
                </a:cxn>
                <a:cxn ang="0">
                  <a:pos x="581" y="153"/>
                </a:cxn>
                <a:cxn ang="0">
                  <a:pos x="411" y="114"/>
                </a:cxn>
                <a:cxn ang="0">
                  <a:pos x="297" y="104"/>
                </a:cxn>
                <a:cxn ang="0">
                  <a:pos x="245" y="99"/>
                </a:cxn>
                <a:cxn ang="0">
                  <a:pos x="193" y="85"/>
                </a:cxn>
                <a:cxn ang="0">
                  <a:pos x="130" y="67"/>
                </a:cxn>
                <a:cxn ang="0">
                  <a:pos x="47" y="39"/>
                </a:cxn>
                <a:cxn ang="0">
                  <a:pos x="0" y="10"/>
                </a:cxn>
                <a:cxn ang="0">
                  <a:pos x="27" y="0"/>
                </a:cxn>
              </a:cxnLst>
              <a:rect l="0" t="0" r="r" b="b"/>
              <a:pathLst>
                <a:path w="1848" h="4408">
                  <a:moveTo>
                    <a:pt x="27" y="0"/>
                  </a:moveTo>
                  <a:lnTo>
                    <a:pt x="76" y="0"/>
                  </a:lnTo>
                  <a:lnTo>
                    <a:pt x="113" y="2"/>
                  </a:lnTo>
                  <a:lnTo>
                    <a:pt x="157" y="5"/>
                  </a:lnTo>
                  <a:lnTo>
                    <a:pt x="211" y="11"/>
                  </a:lnTo>
                  <a:lnTo>
                    <a:pt x="272" y="18"/>
                  </a:lnTo>
                  <a:lnTo>
                    <a:pt x="346" y="26"/>
                  </a:lnTo>
                  <a:lnTo>
                    <a:pt x="407" y="34"/>
                  </a:lnTo>
                  <a:lnTo>
                    <a:pt x="469" y="44"/>
                  </a:lnTo>
                  <a:lnTo>
                    <a:pt x="529" y="54"/>
                  </a:lnTo>
                  <a:lnTo>
                    <a:pt x="589" y="67"/>
                  </a:lnTo>
                  <a:lnTo>
                    <a:pt x="649" y="81"/>
                  </a:lnTo>
                  <a:lnTo>
                    <a:pt x="709" y="98"/>
                  </a:lnTo>
                  <a:lnTo>
                    <a:pt x="766" y="115"/>
                  </a:lnTo>
                  <a:lnTo>
                    <a:pt x="825" y="138"/>
                  </a:lnTo>
                  <a:lnTo>
                    <a:pt x="880" y="161"/>
                  </a:lnTo>
                  <a:lnTo>
                    <a:pt x="935" y="189"/>
                  </a:lnTo>
                  <a:lnTo>
                    <a:pt x="990" y="219"/>
                  </a:lnTo>
                  <a:lnTo>
                    <a:pt x="1042" y="254"/>
                  </a:lnTo>
                  <a:lnTo>
                    <a:pt x="1094" y="291"/>
                  </a:lnTo>
                  <a:lnTo>
                    <a:pt x="1143" y="332"/>
                  </a:lnTo>
                  <a:lnTo>
                    <a:pt x="1192" y="377"/>
                  </a:lnTo>
                  <a:lnTo>
                    <a:pt x="1239" y="427"/>
                  </a:lnTo>
                  <a:lnTo>
                    <a:pt x="1283" y="483"/>
                  </a:lnTo>
                  <a:lnTo>
                    <a:pt x="1327" y="541"/>
                  </a:lnTo>
                  <a:lnTo>
                    <a:pt x="1367" y="606"/>
                  </a:lnTo>
                  <a:lnTo>
                    <a:pt x="1406" y="676"/>
                  </a:lnTo>
                  <a:lnTo>
                    <a:pt x="1444" y="752"/>
                  </a:lnTo>
                  <a:lnTo>
                    <a:pt x="1478" y="834"/>
                  </a:lnTo>
                  <a:lnTo>
                    <a:pt x="1510" y="920"/>
                  </a:lnTo>
                  <a:lnTo>
                    <a:pt x="1539" y="1014"/>
                  </a:lnTo>
                  <a:lnTo>
                    <a:pt x="1567" y="1113"/>
                  </a:lnTo>
                  <a:lnTo>
                    <a:pt x="1591" y="1220"/>
                  </a:lnTo>
                  <a:lnTo>
                    <a:pt x="1614" y="1334"/>
                  </a:lnTo>
                  <a:lnTo>
                    <a:pt x="1632" y="1454"/>
                  </a:lnTo>
                  <a:lnTo>
                    <a:pt x="1648" y="1583"/>
                  </a:lnTo>
                  <a:lnTo>
                    <a:pt x="1661" y="1717"/>
                  </a:lnTo>
                  <a:lnTo>
                    <a:pt x="1673" y="1862"/>
                  </a:lnTo>
                  <a:lnTo>
                    <a:pt x="1679" y="2013"/>
                  </a:lnTo>
                  <a:lnTo>
                    <a:pt x="1682" y="2172"/>
                  </a:lnTo>
                  <a:lnTo>
                    <a:pt x="1682" y="2341"/>
                  </a:lnTo>
                  <a:lnTo>
                    <a:pt x="1679" y="2518"/>
                  </a:lnTo>
                  <a:lnTo>
                    <a:pt x="1682" y="2679"/>
                  </a:lnTo>
                  <a:lnTo>
                    <a:pt x="1687" y="2835"/>
                  </a:lnTo>
                  <a:lnTo>
                    <a:pt x="1694" y="2985"/>
                  </a:lnTo>
                  <a:lnTo>
                    <a:pt x="1702" y="3128"/>
                  </a:lnTo>
                  <a:lnTo>
                    <a:pt x="1710" y="3264"/>
                  </a:lnTo>
                  <a:lnTo>
                    <a:pt x="1720" y="3394"/>
                  </a:lnTo>
                  <a:lnTo>
                    <a:pt x="1729" y="3518"/>
                  </a:lnTo>
                  <a:lnTo>
                    <a:pt x="1741" y="3635"/>
                  </a:lnTo>
                  <a:lnTo>
                    <a:pt x="1752" y="3743"/>
                  </a:lnTo>
                  <a:lnTo>
                    <a:pt x="1764" y="3846"/>
                  </a:lnTo>
                  <a:lnTo>
                    <a:pt x="1775" y="3940"/>
                  </a:lnTo>
                  <a:lnTo>
                    <a:pt x="1786" y="4026"/>
                  </a:lnTo>
                  <a:lnTo>
                    <a:pt x="1798" y="4104"/>
                  </a:lnTo>
                  <a:lnTo>
                    <a:pt x="1807" y="4172"/>
                  </a:lnTo>
                  <a:lnTo>
                    <a:pt x="1817" y="4234"/>
                  </a:lnTo>
                  <a:lnTo>
                    <a:pt x="1825" y="4286"/>
                  </a:lnTo>
                  <a:lnTo>
                    <a:pt x="1833" y="4330"/>
                  </a:lnTo>
                  <a:lnTo>
                    <a:pt x="1840" y="4364"/>
                  </a:lnTo>
                  <a:lnTo>
                    <a:pt x="1845" y="4389"/>
                  </a:lnTo>
                  <a:lnTo>
                    <a:pt x="1846" y="4403"/>
                  </a:lnTo>
                  <a:lnTo>
                    <a:pt x="1848" y="4408"/>
                  </a:lnTo>
                  <a:lnTo>
                    <a:pt x="912" y="4408"/>
                  </a:lnTo>
                  <a:lnTo>
                    <a:pt x="912" y="4406"/>
                  </a:lnTo>
                  <a:lnTo>
                    <a:pt x="914" y="4403"/>
                  </a:lnTo>
                  <a:lnTo>
                    <a:pt x="916" y="4395"/>
                  </a:lnTo>
                  <a:lnTo>
                    <a:pt x="919" y="4384"/>
                  </a:lnTo>
                  <a:lnTo>
                    <a:pt x="922" y="4369"/>
                  </a:lnTo>
                  <a:lnTo>
                    <a:pt x="929" y="4351"/>
                  </a:lnTo>
                  <a:lnTo>
                    <a:pt x="934" y="4327"/>
                  </a:lnTo>
                  <a:lnTo>
                    <a:pt x="942" y="4299"/>
                  </a:lnTo>
                  <a:lnTo>
                    <a:pt x="950" y="4265"/>
                  </a:lnTo>
                  <a:lnTo>
                    <a:pt x="960" y="4226"/>
                  </a:lnTo>
                  <a:lnTo>
                    <a:pt x="971" y="4182"/>
                  </a:lnTo>
                  <a:lnTo>
                    <a:pt x="982" y="4132"/>
                  </a:lnTo>
                  <a:lnTo>
                    <a:pt x="997" y="4073"/>
                  </a:lnTo>
                  <a:lnTo>
                    <a:pt x="1012" y="4010"/>
                  </a:lnTo>
                  <a:lnTo>
                    <a:pt x="1028" y="3938"/>
                  </a:lnTo>
                  <a:lnTo>
                    <a:pt x="1047" y="3860"/>
                  </a:lnTo>
                  <a:lnTo>
                    <a:pt x="1067" y="3774"/>
                  </a:lnTo>
                  <a:lnTo>
                    <a:pt x="1088" y="3680"/>
                  </a:lnTo>
                  <a:lnTo>
                    <a:pt x="1112" y="3578"/>
                  </a:lnTo>
                  <a:lnTo>
                    <a:pt x="1138" y="3466"/>
                  </a:lnTo>
                  <a:lnTo>
                    <a:pt x="1164" y="3345"/>
                  </a:lnTo>
                  <a:lnTo>
                    <a:pt x="1193" y="3217"/>
                  </a:lnTo>
                  <a:lnTo>
                    <a:pt x="1226" y="3077"/>
                  </a:lnTo>
                  <a:lnTo>
                    <a:pt x="1258" y="2928"/>
                  </a:lnTo>
                  <a:lnTo>
                    <a:pt x="1294" y="2759"/>
                  </a:lnTo>
                  <a:lnTo>
                    <a:pt x="1325" y="2596"/>
                  </a:lnTo>
                  <a:lnTo>
                    <a:pt x="1351" y="2442"/>
                  </a:lnTo>
                  <a:lnTo>
                    <a:pt x="1370" y="2294"/>
                  </a:lnTo>
                  <a:lnTo>
                    <a:pt x="1388" y="2153"/>
                  </a:lnTo>
                  <a:lnTo>
                    <a:pt x="1400" y="2018"/>
                  </a:lnTo>
                  <a:lnTo>
                    <a:pt x="1408" y="1890"/>
                  </a:lnTo>
                  <a:lnTo>
                    <a:pt x="1413" y="1769"/>
                  </a:lnTo>
                  <a:lnTo>
                    <a:pt x="1413" y="1654"/>
                  </a:lnTo>
                  <a:lnTo>
                    <a:pt x="1409" y="1544"/>
                  </a:lnTo>
                  <a:lnTo>
                    <a:pt x="1403" y="1441"/>
                  </a:lnTo>
                  <a:lnTo>
                    <a:pt x="1395" y="1342"/>
                  </a:lnTo>
                  <a:lnTo>
                    <a:pt x="1382" y="1251"/>
                  </a:lnTo>
                  <a:lnTo>
                    <a:pt x="1367" y="1163"/>
                  </a:lnTo>
                  <a:lnTo>
                    <a:pt x="1349" y="1082"/>
                  </a:lnTo>
                  <a:lnTo>
                    <a:pt x="1330" y="1004"/>
                  </a:lnTo>
                  <a:lnTo>
                    <a:pt x="1309" y="933"/>
                  </a:lnTo>
                  <a:lnTo>
                    <a:pt x="1284" y="864"/>
                  </a:lnTo>
                  <a:lnTo>
                    <a:pt x="1260" y="801"/>
                  </a:lnTo>
                  <a:lnTo>
                    <a:pt x="1234" y="743"/>
                  </a:lnTo>
                  <a:lnTo>
                    <a:pt x="1206" y="687"/>
                  </a:lnTo>
                  <a:lnTo>
                    <a:pt x="1177" y="637"/>
                  </a:lnTo>
                  <a:lnTo>
                    <a:pt x="1148" y="590"/>
                  </a:lnTo>
                  <a:lnTo>
                    <a:pt x="1117" y="548"/>
                  </a:lnTo>
                  <a:lnTo>
                    <a:pt x="1086" y="507"/>
                  </a:lnTo>
                  <a:lnTo>
                    <a:pt x="1055" y="470"/>
                  </a:lnTo>
                  <a:lnTo>
                    <a:pt x="1025" y="437"/>
                  </a:lnTo>
                  <a:lnTo>
                    <a:pt x="994" y="406"/>
                  </a:lnTo>
                  <a:lnTo>
                    <a:pt x="964" y="379"/>
                  </a:lnTo>
                  <a:lnTo>
                    <a:pt x="935" y="353"/>
                  </a:lnTo>
                  <a:lnTo>
                    <a:pt x="906" y="330"/>
                  </a:lnTo>
                  <a:lnTo>
                    <a:pt x="878" y="309"/>
                  </a:lnTo>
                  <a:lnTo>
                    <a:pt x="851" y="291"/>
                  </a:lnTo>
                  <a:lnTo>
                    <a:pt x="802" y="258"/>
                  </a:lnTo>
                  <a:lnTo>
                    <a:pt x="781" y="245"/>
                  </a:lnTo>
                  <a:lnTo>
                    <a:pt x="713" y="208"/>
                  </a:lnTo>
                  <a:lnTo>
                    <a:pt x="646" y="177"/>
                  </a:lnTo>
                  <a:lnTo>
                    <a:pt x="581" y="153"/>
                  </a:lnTo>
                  <a:lnTo>
                    <a:pt x="519" y="135"/>
                  </a:lnTo>
                  <a:lnTo>
                    <a:pt x="463" y="122"/>
                  </a:lnTo>
                  <a:lnTo>
                    <a:pt x="411" y="114"/>
                  </a:lnTo>
                  <a:lnTo>
                    <a:pt x="363" y="107"/>
                  </a:lnTo>
                  <a:lnTo>
                    <a:pt x="326" y="106"/>
                  </a:lnTo>
                  <a:lnTo>
                    <a:pt x="297" y="104"/>
                  </a:lnTo>
                  <a:lnTo>
                    <a:pt x="264" y="104"/>
                  </a:lnTo>
                  <a:lnTo>
                    <a:pt x="256" y="102"/>
                  </a:lnTo>
                  <a:lnTo>
                    <a:pt x="245" y="99"/>
                  </a:lnTo>
                  <a:lnTo>
                    <a:pt x="230" y="94"/>
                  </a:lnTo>
                  <a:lnTo>
                    <a:pt x="212" y="91"/>
                  </a:lnTo>
                  <a:lnTo>
                    <a:pt x="193" y="85"/>
                  </a:lnTo>
                  <a:lnTo>
                    <a:pt x="173" y="80"/>
                  </a:lnTo>
                  <a:lnTo>
                    <a:pt x="151" y="73"/>
                  </a:lnTo>
                  <a:lnTo>
                    <a:pt x="130" y="67"/>
                  </a:lnTo>
                  <a:lnTo>
                    <a:pt x="107" y="59"/>
                  </a:lnTo>
                  <a:lnTo>
                    <a:pt x="65" y="46"/>
                  </a:lnTo>
                  <a:lnTo>
                    <a:pt x="47" y="39"/>
                  </a:lnTo>
                  <a:lnTo>
                    <a:pt x="8" y="20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3" y="5"/>
                  </a:lnTo>
                  <a:lnTo>
                    <a:pt x="11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auto">
            <a:xfrm>
              <a:off x="644" y="1287"/>
              <a:ext cx="383" cy="383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20"/>
                </a:cxn>
                <a:cxn ang="0">
                  <a:pos x="559" y="43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2" y="608"/>
                </a:cxn>
                <a:cxn ang="0">
                  <a:pos x="653" y="653"/>
                </a:cxn>
                <a:cxn ang="0">
                  <a:pos x="609" y="691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5" y="761"/>
                </a:cxn>
                <a:cxn ang="0">
                  <a:pos x="384" y="766"/>
                </a:cxn>
                <a:cxn ang="0">
                  <a:pos x="322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6">
                  <a:moveTo>
                    <a:pt x="384" y="0"/>
                  </a:moveTo>
                  <a:lnTo>
                    <a:pt x="445" y="5"/>
                  </a:lnTo>
                  <a:lnTo>
                    <a:pt x="504" y="20"/>
                  </a:lnTo>
                  <a:lnTo>
                    <a:pt x="559" y="43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2" y="608"/>
                  </a:lnTo>
                  <a:lnTo>
                    <a:pt x="653" y="653"/>
                  </a:lnTo>
                  <a:lnTo>
                    <a:pt x="609" y="691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5" y="761"/>
                  </a:lnTo>
                  <a:lnTo>
                    <a:pt x="384" y="766"/>
                  </a:lnTo>
                  <a:lnTo>
                    <a:pt x="322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auto">
            <a:xfrm>
              <a:off x="243" y="1048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20"/>
                </a:cxn>
                <a:cxn ang="0">
                  <a:pos x="557" y="42"/>
                </a:cxn>
                <a:cxn ang="0">
                  <a:pos x="607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7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1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20"/>
                  </a:lnTo>
                  <a:lnTo>
                    <a:pt x="557" y="42"/>
                  </a:lnTo>
                  <a:lnTo>
                    <a:pt x="607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7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1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257" y="1515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10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1" y="322"/>
                </a:cxn>
                <a:cxn ang="0">
                  <a:pos x="765" y="383"/>
                </a:cxn>
                <a:cxn ang="0">
                  <a:pos x="761" y="445"/>
                </a:cxn>
                <a:cxn ang="0">
                  <a:pos x="746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10" y="692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2"/>
                </a:cxn>
                <a:cxn ang="0">
                  <a:pos x="113" y="653"/>
                </a:cxn>
                <a:cxn ang="0">
                  <a:pos x="74" y="609"/>
                </a:cxn>
                <a:cxn ang="0">
                  <a:pos x="43" y="559"/>
                </a:cxn>
                <a:cxn ang="0">
                  <a:pos x="20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4" y="157"/>
                </a:cxn>
                <a:cxn ang="0">
                  <a:pos x="113" y="112"/>
                </a:cxn>
                <a:cxn ang="0">
                  <a:pos x="156" y="75"/>
                </a:cxn>
                <a:cxn ang="0">
                  <a:pos x="207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10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1" y="322"/>
                  </a:lnTo>
                  <a:lnTo>
                    <a:pt x="765" y="383"/>
                  </a:lnTo>
                  <a:lnTo>
                    <a:pt x="761" y="445"/>
                  </a:lnTo>
                  <a:lnTo>
                    <a:pt x="746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10" y="692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2"/>
                  </a:lnTo>
                  <a:lnTo>
                    <a:pt x="113" y="653"/>
                  </a:lnTo>
                  <a:lnTo>
                    <a:pt x="74" y="609"/>
                  </a:lnTo>
                  <a:lnTo>
                    <a:pt x="43" y="559"/>
                  </a:lnTo>
                  <a:lnTo>
                    <a:pt x="20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4" y="157"/>
                  </a:lnTo>
                  <a:lnTo>
                    <a:pt x="113" y="112"/>
                  </a:lnTo>
                  <a:lnTo>
                    <a:pt x="156" y="75"/>
                  </a:lnTo>
                  <a:lnTo>
                    <a:pt x="207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5" name="Freeform 11"/>
            <p:cNvSpPr>
              <a:spLocks/>
            </p:cNvSpPr>
            <p:nvPr userDrawn="1"/>
          </p:nvSpPr>
          <p:spPr bwMode="auto">
            <a:xfrm>
              <a:off x="612" y="774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1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1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1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1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1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1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186" y="584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8" y="690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20" y="502"/>
                </a:cxn>
                <a:cxn ang="0">
                  <a:pos x="5" y="443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8" y="690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20" y="502"/>
                  </a:lnTo>
                  <a:lnTo>
                    <a:pt x="5" y="443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556" y="308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4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4"/>
                </a:cxn>
                <a:cxn ang="0">
                  <a:pos x="653" y="112"/>
                </a:cxn>
                <a:cxn ang="0">
                  <a:pos x="691" y="157"/>
                </a:cxn>
                <a:cxn ang="0">
                  <a:pos x="723" y="207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9"/>
                </a:cxn>
                <a:cxn ang="0">
                  <a:pos x="653" y="653"/>
                </a:cxn>
                <a:cxn ang="0">
                  <a:pos x="608" y="692"/>
                </a:cxn>
                <a:cxn ang="0">
                  <a:pos x="557" y="723"/>
                </a:cxn>
                <a:cxn ang="0">
                  <a:pos x="502" y="745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2" y="207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4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4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4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4"/>
                  </a:lnTo>
                  <a:lnTo>
                    <a:pt x="653" y="112"/>
                  </a:lnTo>
                  <a:lnTo>
                    <a:pt x="691" y="157"/>
                  </a:lnTo>
                  <a:lnTo>
                    <a:pt x="723" y="207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9"/>
                  </a:lnTo>
                  <a:lnTo>
                    <a:pt x="653" y="653"/>
                  </a:lnTo>
                  <a:lnTo>
                    <a:pt x="608" y="692"/>
                  </a:lnTo>
                  <a:lnTo>
                    <a:pt x="557" y="723"/>
                  </a:lnTo>
                  <a:lnTo>
                    <a:pt x="502" y="745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2" y="207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4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967" y="1089"/>
              <a:ext cx="223" cy="224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9"/>
                </a:cxn>
                <a:cxn ang="0">
                  <a:pos x="382" y="65"/>
                </a:cxn>
                <a:cxn ang="0">
                  <a:pos x="409" y="99"/>
                </a:cxn>
                <a:cxn ang="0">
                  <a:pos x="429" y="136"/>
                </a:cxn>
                <a:cxn ang="0">
                  <a:pos x="442" y="179"/>
                </a:cxn>
                <a:cxn ang="0">
                  <a:pos x="447" y="224"/>
                </a:cxn>
                <a:cxn ang="0">
                  <a:pos x="442" y="270"/>
                </a:cxn>
                <a:cxn ang="0">
                  <a:pos x="429" y="312"/>
                </a:cxn>
                <a:cxn ang="0">
                  <a:pos x="409" y="349"/>
                </a:cxn>
                <a:cxn ang="0">
                  <a:pos x="382" y="383"/>
                </a:cxn>
                <a:cxn ang="0">
                  <a:pos x="349" y="409"/>
                </a:cxn>
                <a:cxn ang="0">
                  <a:pos x="310" y="430"/>
                </a:cxn>
                <a:cxn ang="0">
                  <a:pos x="268" y="443"/>
                </a:cxn>
                <a:cxn ang="0">
                  <a:pos x="223" y="448"/>
                </a:cxn>
                <a:cxn ang="0">
                  <a:pos x="177" y="443"/>
                </a:cxn>
                <a:cxn ang="0">
                  <a:pos x="137" y="430"/>
                </a:cxn>
                <a:cxn ang="0">
                  <a:pos x="98" y="409"/>
                </a:cxn>
                <a:cxn ang="0">
                  <a:pos x="65" y="383"/>
                </a:cxn>
                <a:cxn ang="0">
                  <a:pos x="37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7" y="99"/>
                </a:cxn>
                <a:cxn ang="0">
                  <a:pos x="65" y="65"/>
                </a:cxn>
                <a:cxn ang="0">
                  <a:pos x="98" y="39"/>
                </a:cxn>
                <a:cxn ang="0">
                  <a:pos x="137" y="18"/>
                </a:cxn>
                <a:cxn ang="0">
                  <a:pos x="177" y="5"/>
                </a:cxn>
                <a:cxn ang="0">
                  <a:pos x="223" y="0"/>
                </a:cxn>
              </a:cxnLst>
              <a:rect l="0" t="0" r="r" b="b"/>
              <a:pathLst>
                <a:path w="447" h="448">
                  <a:moveTo>
                    <a:pt x="223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9"/>
                  </a:lnTo>
                  <a:lnTo>
                    <a:pt x="382" y="65"/>
                  </a:lnTo>
                  <a:lnTo>
                    <a:pt x="409" y="99"/>
                  </a:lnTo>
                  <a:lnTo>
                    <a:pt x="429" y="136"/>
                  </a:lnTo>
                  <a:lnTo>
                    <a:pt x="442" y="179"/>
                  </a:lnTo>
                  <a:lnTo>
                    <a:pt x="447" y="224"/>
                  </a:lnTo>
                  <a:lnTo>
                    <a:pt x="442" y="270"/>
                  </a:lnTo>
                  <a:lnTo>
                    <a:pt x="429" y="312"/>
                  </a:lnTo>
                  <a:lnTo>
                    <a:pt x="409" y="349"/>
                  </a:lnTo>
                  <a:lnTo>
                    <a:pt x="382" y="383"/>
                  </a:lnTo>
                  <a:lnTo>
                    <a:pt x="349" y="409"/>
                  </a:lnTo>
                  <a:lnTo>
                    <a:pt x="310" y="430"/>
                  </a:lnTo>
                  <a:lnTo>
                    <a:pt x="268" y="443"/>
                  </a:lnTo>
                  <a:lnTo>
                    <a:pt x="223" y="448"/>
                  </a:lnTo>
                  <a:lnTo>
                    <a:pt x="177" y="443"/>
                  </a:lnTo>
                  <a:lnTo>
                    <a:pt x="137" y="430"/>
                  </a:lnTo>
                  <a:lnTo>
                    <a:pt x="98" y="409"/>
                  </a:lnTo>
                  <a:lnTo>
                    <a:pt x="65" y="383"/>
                  </a:lnTo>
                  <a:lnTo>
                    <a:pt x="37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7" y="99"/>
                  </a:lnTo>
                  <a:lnTo>
                    <a:pt x="65" y="65"/>
                  </a:lnTo>
                  <a:lnTo>
                    <a:pt x="98" y="39"/>
                  </a:lnTo>
                  <a:lnTo>
                    <a:pt x="137" y="18"/>
                  </a:lnTo>
                  <a:lnTo>
                    <a:pt x="177" y="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-9" y="-63"/>
              <a:ext cx="224" cy="223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70" y="5"/>
                </a:cxn>
                <a:cxn ang="0">
                  <a:pos x="312" y="18"/>
                </a:cxn>
                <a:cxn ang="0">
                  <a:pos x="350" y="37"/>
                </a:cxn>
                <a:cxn ang="0">
                  <a:pos x="384" y="65"/>
                </a:cxn>
                <a:cxn ang="0">
                  <a:pos x="410" y="97"/>
                </a:cxn>
                <a:cxn ang="0">
                  <a:pos x="431" y="136"/>
                </a:cxn>
                <a:cxn ang="0">
                  <a:pos x="444" y="179"/>
                </a:cxn>
                <a:cxn ang="0">
                  <a:pos x="449" y="224"/>
                </a:cxn>
                <a:cxn ang="0">
                  <a:pos x="444" y="270"/>
                </a:cxn>
                <a:cxn ang="0">
                  <a:pos x="431" y="310"/>
                </a:cxn>
                <a:cxn ang="0">
                  <a:pos x="410" y="349"/>
                </a:cxn>
                <a:cxn ang="0">
                  <a:pos x="384" y="382"/>
                </a:cxn>
                <a:cxn ang="0">
                  <a:pos x="350" y="409"/>
                </a:cxn>
                <a:cxn ang="0">
                  <a:pos x="312" y="429"/>
                </a:cxn>
                <a:cxn ang="0">
                  <a:pos x="270" y="442"/>
                </a:cxn>
                <a:cxn ang="0">
                  <a:pos x="224" y="447"/>
                </a:cxn>
                <a:cxn ang="0">
                  <a:pos x="179" y="442"/>
                </a:cxn>
                <a:cxn ang="0">
                  <a:pos x="137" y="429"/>
                </a:cxn>
                <a:cxn ang="0">
                  <a:pos x="99" y="409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0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9" y="97"/>
                </a:cxn>
                <a:cxn ang="0">
                  <a:pos x="65" y="65"/>
                </a:cxn>
                <a:cxn ang="0">
                  <a:pos x="99" y="37"/>
                </a:cxn>
                <a:cxn ang="0">
                  <a:pos x="137" y="18"/>
                </a:cxn>
                <a:cxn ang="0">
                  <a:pos x="179" y="5"/>
                </a:cxn>
                <a:cxn ang="0">
                  <a:pos x="224" y="0"/>
                </a:cxn>
              </a:cxnLst>
              <a:rect l="0" t="0" r="r" b="b"/>
              <a:pathLst>
                <a:path w="449" h="447">
                  <a:moveTo>
                    <a:pt x="224" y="0"/>
                  </a:moveTo>
                  <a:lnTo>
                    <a:pt x="270" y="5"/>
                  </a:lnTo>
                  <a:lnTo>
                    <a:pt x="312" y="18"/>
                  </a:lnTo>
                  <a:lnTo>
                    <a:pt x="350" y="37"/>
                  </a:lnTo>
                  <a:lnTo>
                    <a:pt x="384" y="65"/>
                  </a:lnTo>
                  <a:lnTo>
                    <a:pt x="410" y="97"/>
                  </a:lnTo>
                  <a:lnTo>
                    <a:pt x="431" y="136"/>
                  </a:lnTo>
                  <a:lnTo>
                    <a:pt x="444" y="179"/>
                  </a:lnTo>
                  <a:lnTo>
                    <a:pt x="449" y="224"/>
                  </a:lnTo>
                  <a:lnTo>
                    <a:pt x="444" y="270"/>
                  </a:lnTo>
                  <a:lnTo>
                    <a:pt x="431" y="310"/>
                  </a:lnTo>
                  <a:lnTo>
                    <a:pt x="410" y="349"/>
                  </a:lnTo>
                  <a:lnTo>
                    <a:pt x="384" y="382"/>
                  </a:lnTo>
                  <a:lnTo>
                    <a:pt x="350" y="409"/>
                  </a:lnTo>
                  <a:lnTo>
                    <a:pt x="312" y="429"/>
                  </a:lnTo>
                  <a:lnTo>
                    <a:pt x="270" y="442"/>
                  </a:lnTo>
                  <a:lnTo>
                    <a:pt x="224" y="447"/>
                  </a:lnTo>
                  <a:lnTo>
                    <a:pt x="179" y="442"/>
                  </a:lnTo>
                  <a:lnTo>
                    <a:pt x="137" y="429"/>
                  </a:lnTo>
                  <a:lnTo>
                    <a:pt x="99" y="409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0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9" y="97"/>
                  </a:lnTo>
                  <a:lnTo>
                    <a:pt x="65" y="65"/>
                  </a:lnTo>
                  <a:lnTo>
                    <a:pt x="99" y="37"/>
                  </a:lnTo>
                  <a:lnTo>
                    <a:pt x="137" y="18"/>
                  </a:lnTo>
                  <a:lnTo>
                    <a:pt x="179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-397" y="140"/>
              <a:ext cx="223" cy="223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8"/>
                </a:cxn>
                <a:cxn ang="0">
                  <a:pos x="382" y="65"/>
                </a:cxn>
                <a:cxn ang="0">
                  <a:pos x="409" y="98"/>
                </a:cxn>
                <a:cxn ang="0">
                  <a:pos x="429" y="137"/>
                </a:cxn>
                <a:cxn ang="0">
                  <a:pos x="442" y="177"/>
                </a:cxn>
                <a:cxn ang="0">
                  <a:pos x="447" y="223"/>
                </a:cxn>
                <a:cxn ang="0">
                  <a:pos x="442" y="268"/>
                </a:cxn>
                <a:cxn ang="0">
                  <a:pos x="429" y="311"/>
                </a:cxn>
                <a:cxn ang="0">
                  <a:pos x="409" y="350"/>
                </a:cxn>
                <a:cxn ang="0">
                  <a:pos x="382" y="382"/>
                </a:cxn>
                <a:cxn ang="0">
                  <a:pos x="349" y="410"/>
                </a:cxn>
                <a:cxn ang="0">
                  <a:pos x="310" y="429"/>
                </a:cxn>
                <a:cxn ang="0">
                  <a:pos x="268" y="442"/>
                </a:cxn>
                <a:cxn ang="0">
                  <a:pos x="222" y="447"/>
                </a:cxn>
                <a:cxn ang="0">
                  <a:pos x="177" y="442"/>
                </a:cxn>
                <a:cxn ang="0">
                  <a:pos x="136" y="429"/>
                </a:cxn>
                <a:cxn ang="0">
                  <a:pos x="97" y="410"/>
                </a:cxn>
                <a:cxn ang="0">
                  <a:pos x="65" y="382"/>
                </a:cxn>
                <a:cxn ang="0">
                  <a:pos x="37" y="350"/>
                </a:cxn>
                <a:cxn ang="0">
                  <a:pos x="18" y="311"/>
                </a:cxn>
                <a:cxn ang="0">
                  <a:pos x="5" y="268"/>
                </a:cxn>
                <a:cxn ang="0">
                  <a:pos x="0" y="223"/>
                </a:cxn>
                <a:cxn ang="0">
                  <a:pos x="5" y="177"/>
                </a:cxn>
                <a:cxn ang="0">
                  <a:pos x="18" y="137"/>
                </a:cxn>
                <a:cxn ang="0">
                  <a:pos x="37" y="98"/>
                </a:cxn>
                <a:cxn ang="0">
                  <a:pos x="65" y="65"/>
                </a:cxn>
                <a:cxn ang="0">
                  <a:pos x="97" y="38"/>
                </a:cxn>
                <a:cxn ang="0">
                  <a:pos x="136" y="18"/>
                </a:cxn>
                <a:cxn ang="0">
                  <a:pos x="177" y="5"/>
                </a:cxn>
                <a:cxn ang="0">
                  <a:pos x="222" y="0"/>
                </a:cxn>
              </a:cxnLst>
              <a:rect l="0" t="0" r="r" b="b"/>
              <a:pathLst>
                <a:path w="447" h="447">
                  <a:moveTo>
                    <a:pt x="222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8"/>
                  </a:lnTo>
                  <a:lnTo>
                    <a:pt x="382" y="65"/>
                  </a:lnTo>
                  <a:lnTo>
                    <a:pt x="409" y="98"/>
                  </a:lnTo>
                  <a:lnTo>
                    <a:pt x="429" y="137"/>
                  </a:lnTo>
                  <a:lnTo>
                    <a:pt x="442" y="177"/>
                  </a:lnTo>
                  <a:lnTo>
                    <a:pt x="447" y="223"/>
                  </a:lnTo>
                  <a:lnTo>
                    <a:pt x="442" y="268"/>
                  </a:lnTo>
                  <a:lnTo>
                    <a:pt x="429" y="311"/>
                  </a:lnTo>
                  <a:lnTo>
                    <a:pt x="409" y="350"/>
                  </a:lnTo>
                  <a:lnTo>
                    <a:pt x="382" y="382"/>
                  </a:lnTo>
                  <a:lnTo>
                    <a:pt x="349" y="410"/>
                  </a:lnTo>
                  <a:lnTo>
                    <a:pt x="310" y="429"/>
                  </a:lnTo>
                  <a:lnTo>
                    <a:pt x="268" y="442"/>
                  </a:lnTo>
                  <a:lnTo>
                    <a:pt x="222" y="447"/>
                  </a:lnTo>
                  <a:lnTo>
                    <a:pt x="177" y="442"/>
                  </a:lnTo>
                  <a:lnTo>
                    <a:pt x="136" y="429"/>
                  </a:lnTo>
                  <a:lnTo>
                    <a:pt x="97" y="410"/>
                  </a:lnTo>
                  <a:lnTo>
                    <a:pt x="65" y="382"/>
                  </a:lnTo>
                  <a:lnTo>
                    <a:pt x="37" y="350"/>
                  </a:lnTo>
                  <a:lnTo>
                    <a:pt x="18" y="311"/>
                  </a:lnTo>
                  <a:lnTo>
                    <a:pt x="5" y="268"/>
                  </a:lnTo>
                  <a:lnTo>
                    <a:pt x="0" y="223"/>
                  </a:lnTo>
                  <a:lnTo>
                    <a:pt x="5" y="177"/>
                  </a:lnTo>
                  <a:lnTo>
                    <a:pt x="18" y="137"/>
                  </a:lnTo>
                  <a:lnTo>
                    <a:pt x="37" y="98"/>
                  </a:lnTo>
                  <a:lnTo>
                    <a:pt x="65" y="65"/>
                  </a:lnTo>
                  <a:lnTo>
                    <a:pt x="97" y="38"/>
                  </a:lnTo>
                  <a:lnTo>
                    <a:pt x="136" y="18"/>
                  </a:lnTo>
                  <a:lnTo>
                    <a:pt x="177" y="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auto">
            <a:xfrm>
              <a:off x="-734" y="872"/>
              <a:ext cx="224" cy="224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69" y="5"/>
                </a:cxn>
                <a:cxn ang="0">
                  <a:pos x="312" y="18"/>
                </a:cxn>
                <a:cxn ang="0">
                  <a:pos x="349" y="39"/>
                </a:cxn>
                <a:cxn ang="0">
                  <a:pos x="381" y="65"/>
                </a:cxn>
                <a:cxn ang="0">
                  <a:pos x="409" y="99"/>
                </a:cxn>
                <a:cxn ang="0">
                  <a:pos x="430" y="137"/>
                </a:cxn>
                <a:cxn ang="0">
                  <a:pos x="443" y="179"/>
                </a:cxn>
                <a:cxn ang="0">
                  <a:pos x="448" y="224"/>
                </a:cxn>
                <a:cxn ang="0">
                  <a:pos x="443" y="270"/>
                </a:cxn>
                <a:cxn ang="0">
                  <a:pos x="430" y="312"/>
                </a:cxn>
                <a:cxn ang="0">
                  <a:pos x="409" y="349"/>
                </a:cxn>
                <a:cxn ang="0">
                  <a:pos x="381" y="382"/>
                </a:cxn>
                <a:cxn ang="0">
                  <a:pos x="349" y="410"/>
                </a:cxn>
                <a:cxn ang="0">
                  <a:pos x="312" y="431"/>
                </a:cxn>
                <a:cxn ang="0">
                  <a:pos x="269" y="444"/>
                </a:cxn>
                <a:cxn ang="0">
                  <a:pos x="224" y="448"/>
                </a:cxn>
                <a:cxn ang="0">
                  <a:pos x="178" y="444"/>
                </a:cxn>
                <a:cxn ang="0">
                  <a:pos x="136" y="431"/>
                </a:cxn>
                <a:cxn ang="0">
                  <a:pos x="99" y="410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7"/>
                </a:cxn>
                <a:cxn ang="0">
                  <a:pos x="39" y="99"/>
                </a:cxn>
                <a:cxn ang="0">
                  <a:pos x="65" y="65"/>
                </a:cxn>
                <a:cxn ang="0">
                  <a:pos x="99" y="39"/>
                </a:cxn>
                <a:cxn ang="0">
                  <a:pos x="136" y="18"/>
                </a:cxn>
                <a:cxn ang="0">
                  <a:pos x="178" y="5"/>
                </a:cxn>
                <a:cxn ang="0">
                  <a:pos x="224" y="0"/>
                </a:cxn>
              </a:cxnLst>
              <a:rect l="0" t="0" r="r" b="b"/>
              <a:pathLst>
                <a:path w="448" h="448">
                  <a:moveTo>
                    <a:pt x="224" y="0"/>
                  </a:moveTo>
                  <a:lnTo>
                    <a:pt x="269" y="5"/>
                  </a:lnTo>
                  <a:lnTo>
                    <a:pt x="312" y="18"/>
                  </a:lnTo>
                  <a:lnTo>
                    <a:pt x="349" y="39"/>
                  </a:lnTo>
                  <a:lnTo>
                    <a:pt x="381" y="65"/>
                  </a:lnTo>
                  <a:lnTo>
                    <a:pt x="409" y="99"/>
                  </a:lnTo>
                  <a:lnTo>
                    <a:pt x="430" y="137"/>
                  </a:lnTo>
                  <a:lnTo>
                    <a:pt x="443" y="179"/>
                  </a:lnTo>
                  <a:lnTo>
                    <a:pt x="448" y="224"/>
                  </a:lnTo>
                  <a:lnTo>
                    <a:pt x="443" y="270"/>
                  </a:lnTo>
                  <a:lnTo>
                    <a:pt x="430" y="312"/>
                  </a:lnTo>
                  <a:lnTo>
                    <a:pt x="409" y="349"/>
                  </a:lnTo>
                  <a:lnTo>
                    <a:pt x="381" y="382"/>
                  </a:lnTo>
                  <a:lnTo>
                    <a:pt x="349" y="410"/>
                  </a:lnTo>
                  <a:lnTo>
                    <a:pt x="312" y="431"/>
                  </a:lnTo>
                  <a:lnTo>
                    <a:pt x="269" y="444"/>
                  </a:lnTo>
                  <a:lnTo>
                    <a:pt x="224" y="448"/>
                  </a:lnTo>
                  <a:lnTo>
                    <a:pt x="178" y="444"/>
                  </a:lnTo>
                  <a:lnTo>
                    <a:pt x="136" y="431"/>
                  </a:lnTo>
                  <a:lnTo>
                    <a:pt x="99" y="410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7"/>
                  </a:lnTo>
                  <a:lnTo>
                    <a:pt x="39" y="99"/>
                  </a:lnTo>
                  <a:lnTo>
                    <a:pt x="65" y="65"/>
                  </a:lnTo>
                  <a:lnTo>
                    <a:pt x="99" y="39"/>
                  </a:lnTo>
                  <a:lnTo>
                    <a:pt x="136" y="18"/>
                  </a:lnTo>
                  <a:lnTo>
                    <a:pt x="178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266" y="-2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7" y="75"/>
                </a:cxn>
                <a:cxn ang="0">
                  <a:pos x="653" y="112"/>
                </a:cxn>
                <a:cxn ang="0">
                  <a:pos x="690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0" y="609"/>
                </a:cxn>
                <a:cxn ang="0">
                  <a:pos x="653" y="653"/>
                </a:cxn>
                <a:cxn ang="0">
                  <a:pos x="607" y="692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5"/>
                </a:cxn>
                <a:cxn ang="0">
                  <a:pos x="206" y="42"/>
                </a:cxn>
                <a:cxn ang="0">
                  <a:pos x="261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7" y="75"/>
                  </a:lnTo>
                  <a:lnTo>
                    <a:pt x="653" y="112"/>
                  </a:lnTo>
                  <a:lnTo>
                    <a:pt x="690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0" y="609"/>
                  </a:lnTo>
                  <a:lnTo>
                    <a:pt x="653" y="653"/>
                  </a:lnTo>
                  <a:lnTo>
                    <a:pt x="607" y="692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5"/>
                  </a:lnTo>
                  <a:lnTo>
                    <a:pt x="206" y="42"/>
                  </a:lnTo>
                  <a:lnTo>
                    <a:pt x="261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-94" y="242"/>
              <a:ext cx="382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1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1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-834" y="247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1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2" y="607"/>
                </a:cxn>
                <a:cxn ang="0">
                  <a:pos x="653" y="653"/>
                </a:cxn>
                <a:cxn ang="0">
                  <a:pos x="609" y="690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7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3"/>
                </a:cxn>
                <a:cxn ang="0">
                  <a:pos x="0" y="381"/>
                </a:cxn>
                <a:cxn ang="0">
                  <a:pos x="5" y="320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1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2" y="607"/>
                  </a:lnTo>
                  <a:lnTo>
                    <a:pt x="653" y="653"/>
                  </a:lnTo>
                  <a:lnTo>
                    <a:pt x="609" y="690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7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3"/>
                  </a:lnTo>
                  <a:lnTo>
                    <a:pt x="0" y="381"/>
                  </a:lnTo>
                  <a:lnTo>
                    <a:pt x="5" y="320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auto">
            <a:xfrm>
              <a:off x="-503" y="607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0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0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6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0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0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6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-369" y="1046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4" y="157"/>
                </a:cxn>
                <a:cxn ang="0">
                  <a:pos x="112" y="112"/>
                </a:cxn>
                <a:cxn ang="0">
                  <a:pos x="157" y="75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4" y="157"/>
                  </a:lnTo>
                  <a:lnTo>
                    <a:pt x="112" y="112"/>
                  </a:lnTo>
                  <a:lnTo>
                    <a:pt x="157" y="75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-797" y="1149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20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20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20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20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8" name="Freeform 24"/>
            <p:cNvSpPr>
              <a:spLocks/>
            </p:cNvSpPr>
            <p:nvPr userDrawn="1"/>
          </p:nvSpPr>
          <p:spPr bwMode="auto">
            <a:xfrm>
              <a:off x="-450" y="1492"/>
              <a:ext cx="383" cy="382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4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5" y="760"/>
                </a:cxn>
                <a:cxn ang="0">
                  <a:pos x="384" y="765"/>
                </a:cxn>
                <a:cxn ang="0">
                  <a:pos x="322" y="760"/>
                </a:cxn>
                <a:cxn ang="0">
                  <a:pos x="263" y="745"/>
                </a:cxn>
                <a:cxn ang="0">
                  <a:pos x="208" y="723"/>
                </a:cxn>
                <a:cxn ang="0">
                  <a:pos x="158" y="692"/>
                </a:cxn>
                <a:cxn ang="0">
                  <a:pos x="112" y="653"/>
                </a:cxn>
                <a:cxn ang="0">
                  <a:pos x="75" y="609"/>
                </a:cxn>
                <a:cxn ang="0">
                  <a:pos x="43" y="559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5" y="157"/>
                </a:cxn>
                <a:cxn ang="0">
                  <a:pos x="112" y="112"/>
                </a:cxn>
                <a:cxn ang="0">
                  <a:pos x="158" y="74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5">
                  <a:moveTo>
                    <a:pt x="384" y="0"/>
                  </a:moveTo>
                  <a:lnTo>
                    <a:pt x="445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4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5" y="760"/>
                  </a:lnTo>
                  <a:lnTo>
                    <a:pt x="384" y="765"/>
                  </a:lnTo>
                  <a:lnTo>
                    <a:pt x="322" y="760"/>
                  </a:lnTo>
                  <a:lnTo>
                    <a:pt x="263" y="745"/>
                  </a:lnTo>
                  <a:lnTo>
                    <a:pt x="208" y="723"/>
                  </a:lnTo>
                  <a:lnTo>
                    <a:pt x="158" y="692"/>
                  </a:lnTo>
                  <a:lnTo>
                    <a:pt x="112" y="653"/>
                  </a:lnTo>
                  <a:lnTo>
                    <a:pt x="75" y="609"/>
                  </a:lnTo>
                  <a:lnTo>
                    <a:pt x="43" y="559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5" y="157"/>
                  </a:lnTo>
                  <a:lnTo>
                    <a:pt x="112" y="112"/>
                  </a:lnTo>
                  <a:lnTo>
                    <a:pt x="158" y="74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/>
              <a:t>HTML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1201316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Minya Nouvelle" pitchFamily="2" charset="0"/>
              </a:rPr>
              <a:t>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45856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>
                <a:latin typeface="Minya Nouvelle" pitchFamily="2" charset="0"/>
              </a:rPr>
              <a:t>Kurser:</a:t>
            </a:r>
          </a:p>
          <a:p>
            <a:r>
              <a:rPr lang="sv-SE" dirty="0">
                <a:latin typeface="Minya Nouvelle" pitchFamily="2" charset="0"/>
              </a:rPr>
              <a:t>Programmering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56176" y="488734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>
                <a:latin typeface="Minya Nouvelle" pitchFamily="2" charset="0"/>
              </a:rPr>
              <a:t>Jeton Mustini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D578890-5337-4DD1-9273-1C3D839FC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0" y="1455327"/>
            <a:ext cx="5400600" cy="303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50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&lt;</a:t>
            </a:r>
            <a:r>
              <a:rPr lang="sv-SE" dirty="0" err="1"/>
              <a:t>body</a:t>
            </a:r>
            <a:r>
              <a:rPr lang="sv-SE" dirty="0"/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724128" y="1129308"/>
            <a:ext cx="3168352" cy="246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&lt;meta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"utf-8” /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7" y="1129308"/>
            <a:ext cx="50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Här skriver vi det som ska synas på sidan.</a:t>
            </a:r>
          </a:p>
        </p:txBody>
      </p:sp>
      <p:pic>
        <p:nvPicPr>
          <p:cNvPr id="3" name="Picture 2" descr="Skärmavbild 2013-09-05 kl. 10.40.4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97460"/>
            <a:ext cx="2814885" cy="2807173"/>
          </a:xfrm>
          <a:prstGeom prst="rect">
            <a:avLst/>
          </a:prstGeom>
        </p:spPr>
      </p:pic>
      <p:sp>
        <p:nvSpPr>
          <p:cNvPr id="4" name="Notched Right Arrow 3"/>
          <p:cNvSpPr/>
          <p:nvPr/>
        </p:nvSpPr>
        <p:spPr>
          <a:xfrm rot="20561289">
            <a:off x="3745705" y="3016460"/>
            <a:ext cx="2145944" cy="720080"/>
          </a:xfrm>
          <a:prstGeom prst="notchedRightArrow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69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Indentering</a:t>
            </a:r>
            <a:endParaRPr lang="sv-SE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63688" y="1561356"/>
            <a:ext cx="5724644" cy="224676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</a:t>
            </a:r>
            <a:r>
              <a:rPr lang="sv-SE" sz="2000" b="1" dirty="0" err="1">
                <a:solidFill>
                  <a:srgbClr val="0070C0"/>
                </a:solidFill>
                <a:latin typeface="Courier New" pitchFamily="49" charset="0"/>
              </a:rPr>
              <a:t>div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&gt;</a:t>
            </a:r>
          </a:p>
          <a:p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      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</a:t>
            </a:r>
            <a:r>
              <a:rPr lang="sv-SE" sz="2000" b="1" dirty="0" err="1">
                <a:solidFill>
                  <a:srgbClr val="0070C0"/>
                </a:solidFill>
                <a:latin typeface="Courier New" pitchFamily="49" charset="0"/>
              </a:rPr>
              <a:t>img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sv-SE" sz="2000" b="1" dirty="0" err="1">
                <a:solidFill>
                  <a:srgbClr val="FF0000"/>
                </a:solidFill>
                <a:latin typeface="Courier New" pitchFamily="49" charset="0"/>
              </a:rPr>
              <a:t>src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=”</a:t>
            </a:r>
            <a:r>
              <a:rPr lang="sv-SE" sz="2000" b="1" dirty="0" err="1">
                <a:solidFill>
                  <a:srgbClr val="7030A0"/>
                </a:solidFill>
                <a:latin typeface="Courier New" pitchFamily="49" charset="0"/>
              </a:rPr>
              <a:t>mypic.jpg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” 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/&gt;</a:t>
            </a:r>
            <a:b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      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&lt;p&gt; </a:t>
            </a:r>
          </a:p>
          <a:p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	   this is 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some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</a:t>
            </a:r>
            <a:r>
              <a:rPr lang="sv-SE" sz="2000" b="1" dirty="0" err="1">
                <a:solidFill>
                  <a:srgbClr val="0070C0"/>
                </a:solidFill>
                <a:latin typeface="Courier New" pitchFamily="49" charset="0"/>
              </a:rPr>
              <a:t>em&gt;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text</a:t>
            </a:r>
            <a:r>
              <a:rPr lang="sv-SE" sz="2000" b="1" dirty="0" err="1">
                <a:solidFill>
                  <a:srgbClr val="0070C0"/>
                </a:solidFill>
                <a:latin typeface="Courier New" pitchFamily="49" charset="0"/>
              </a:rPr>
              <a:t>&lt;/em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&gt;</a:t>
            </a:r>
          </a:p>
          <a:p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&lt;/p&gt;</a:t>
            </a:r>
          </a:p>
          <a:p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&lt;p&gt;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to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 show 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structure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&lt;/p&gt;</a:t>
            </a:r>
            <a:b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&lt;/div&gt;</a:t>
            </a:r>
            <a:endParaRPr lang="sv-SE" sz="2000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839308" y="4225652"/>
            <a:ext cx="769313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dirty="0">
                <a:latin typeface="Minya Nouvelle" charset="0"/>
              </a:rPr>
              <a:t>Det är alltid en god idé att </a:t>
            </a:r>
            <a:r>
              <a:rPr lang="sv-SE" b="1" dirty="0" err="1">
                <a:latin typeface="Minya Nouvelle" charset="0"/>
              </a:rPr>
              <a:t>indentera</a:t>
            </a:r>
            <a:r>
              <a:rPr lang="sv-SE" dirty="0">
                <a:latin typeface="Minya Nouvelle" charset="0"/>
              </a:rPr>
              <a:t> sin kod så att den är lätt att läsa.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23728" y="2063926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23728" y="2378654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37076" y="2685302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99792" y="2698650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50424" y="3000030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62366" y="3288062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1101285" y="1313765"/>
            <a:ext cx="1047889" cy="288104"/>
          </a:xfrm>
          <a:custGeom>
            <a:avLst/>
            <a:gdLst>
              <a:gd name="connsiteX0" fmla="*/ 0 w 1047889"/>
              <a:gd name="connsiteY0" fmla="*/ 208010 h 288104"/>
              <a:gd name="connsiteX1" fmla="*/ 600700 w 1047889"/>
              <a:gd name="connsiteY1" fmla="*/ 1102 h 288104"/>
              <a:gd name="connsiteX2" fmla="*/ 1047889 w 1047889"/>
              <a:gd name="connsiteY2" fmla="*/ 288104 h 28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889" h="288104">
                <a:moveTo>
                  <a:pt x="0" y="208010"/>
                </a:moveTo>
                <a:cubicBezTo>
                  <a:pt x="213026" y="97881"/>
                  <a:pt x="426052" y="-12247"/>
                  <a:pt x="600700" y="1102"/>
                </a:cubicBezTo>
                <a:cubicBezTo>
                  <a:pt x="775348" y="14451"/>
                  <a:pt x="911618" y="151277"/>
                  <a:pt x="1047889" y="288104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>
            <a:off x="6467545" y="2856666"/>
            <a:ext cx="1452684" cy="273658"/>
          </a:xfrm>
          <a:custGeom>
            <a:avLst/>
            <a:gdLst>
              <a:gd name="connsiteX0" fmla="*/ 1448356 w 1452684"/>
              <a:gd name="connsiteY0" fmla="*/ 0 h 273658"/>
              <a:gd name="connsiteX1" fmla="*/ 1228099 w 1452684"/>
              <a:gd name="connsiteY1" fmla="*/ 273652 h 273658"/>
              <a:gd name="connsiteX2" fmla="*/ 0 w 1452684"/>
              <a:gd name="connsiteY2" fmla="*/ 6674 h 27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2684" h="273658">
                <a:moveTo>
                  <a:pt x="1448356" y="0"/>
                </a:moveTo>
                <a:cubicBezTo>
                  <a:pt x="1458924" y="136270"/>
                  <a:pt x="1469492" y="272540"/>
                  <a:pt x="1228099" y="273652"/>
                </a:cubicBezTo>
                <a:cubicBezTo>
                  <a:pt x="986706" y="274764"/>
                  <a:pt x="493353" y="140719"/>
                  <a:pt x="0" y="6674"/>
                </a:cubicBezTo>
              </a:path>
            </a:pathLst>
          </a:cu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9099" y="148005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68343" y="251398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solidFill>
                  <a:srgbClr val="0070C0"/>
                </a:solidFill>
                <a:latin typeface="Minya Nouvelle" pitchFamily="2" charset="0"/>
              </a:rPr>
              <a:t>inline</a:t>
            </a:r>
            <a:endParaRPr lang="sv-SE" dirty="0">
              <a:solidFill>
                <a:srgbClr val="0070C0"/>
              </a:solidFill>
              <a:latin typeface="Minya Nouve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413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417340"/>
            <a:ext cx="7704856" cy="792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8" name="Rectangle 27"/>
          <p:cNvSpPr/>
          <p:nvPr/>
        </p:nvSpPr>
        <p:spPr>
          <a:xfrm>
            <a:off x="7026946" y="1439338"/>
            <a:ext cx="576064" cy="14204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3176" y="1712408"/>
            <a:ext cx="1250832" cy="21602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2922" y="1370297"/>
            <a:ext cx="777686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Lorem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ipsum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dolor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amet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consectetur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adipiscing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elit. In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lacinia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aliquet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auctor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Morbi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lacinia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ultricies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condimentum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Donec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ut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nisi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at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tellus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aliquet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adipiscing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a vitae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velit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Nunc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mauris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est,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blandit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ac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consectetur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at,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mollis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quis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nunc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Ut at ante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amet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nisl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volutpat</a:t>
            </a:r>
            <a:r>
              <a:rPr lang="sv-SE" sz="105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cursus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Praesent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feugiat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turpis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eget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orci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semper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fringilla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porta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augue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hendrerit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Proin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interdum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turpis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eget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semper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congue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purus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metus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dapibus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nibh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, vitae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semper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sapien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tellus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accumsan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sapien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Morbi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feugiat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ultricies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risus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Inline</a:t>
            </a:r>
            <a:r>
              <a:rPr lang="sv-SE" dirty="0"/>
              <a:t>-/blockelement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2281436"/>
            <a:ext cx="7704856" cy="792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611560" y="3145532"/>
            <a:ext cx="7704856" cy="792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611560" y="4009628"/>
            <a:ext cx="7704856" cy="792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ctangle 25"/>
          <p:cNvSpPr/>
          <p:nvPr/>
        </p:nvSpPr>
        <p:spPr>
          <a:xfrm>
            <a:off x="6228184" y="2423195"/>
            <a:ext cx="1728192" cy="21602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7584" y="3646831"/>
            <a:ext cx="3096344" cy="21602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36295" y="4459678"/>
            <a:ext cx="984997" cy="21602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28793" y="56261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solidFill>
                  <a:srgbClr val="0070C0"/>
                </a:solidFill>
                <a:latin typeface="Minya Nouvelle" pitchFamily="2" charset="0"/>
              </a:rPr>
              <a:t>inline</a:t>
            </a:r>
            <a:endParaRPr lang="sv-SE" dirty="0">
              <a:solidFill>
                <a:srgbClr val="0070C0"/>
              </a:solidFill>
              <a:latin typeface="Minya Nouvelle" pitchFamily="2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7628899" y="854330"/>
            <a:ext cx="589951" cy="667445"/>
          </a:xfrm>
          <a:custGeom>
            <a:avLst/>
            <a:gdLst>
              <a:gd name="connsiteX0" fmla="*/ 460537 w 589951"/>
              <a:gd name="connsiteY0" fmla="*/ 0 h 667445"/>
              <a:gd name="connsiteX1" fmla="*/ 560654 w 589951"/>
              <a:gd name="connsiteY1" fmla="*/ 340397 h 667445"/>
              <a:gd name="connsiteX2" fmla="*/ 0 w 589951"/>
              <a:gd name="connsiteY2" fmla="*/ 667445 h 667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951" h="667445">
                <a:moveTo>
                  <a:pt x="460537" y="0"/>
                </a:moveTo>
                <a:cubicBezTo>
                  <a:pt x="548973" y="114578"/>
                  <a:pt x="637410" y="229156"/>
                  <a:pt x="560654" y="340397"/>
                </a:cubicBezTo>
                <a:cubicBezTo>
                  <a:pt x="483898" y="451638"/>
                  <a:pt x="241949" y="559541"/>
                  <a:pt x="0" y="667445"/>
                </a:cubicBezTo>
              </a:path>
            </a:pathLst>
          </a:cu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Freeform 34"/>
          <p:cNvSpPr/>
          <p:nvPr/>
        </p:nvSpPr>
        <p:spPr>
          <a:xfrm rot="1071898">
            <a:off x="774504" y="903288"/>
            <a:ext cx="1047889" cy="288104"/>
          </a:xfrm>
          <a:custGeom>
            <a:avLst/>
            <a:gdLst>
              <a:gd name="connsiteX0" fmla="*/ 0 w 1047889"/>
              <a:gd name="connsiteY0" fmla="*/ 208010 h 288104"/>
              <a:gd name="connsiteX1" fmla="*/ 600700 w 1047889"/>
              <a:gd name="connsiteY1" fmla="*/ 1102 h 288104"/>
              <a:gd name="connsiteX2" fmla="*/ 1047889 w 1047889"/>
              <a:gd name="connsiteY2" fmla="*/ 288104 h 28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889" h="288104">
                <a:moveTo>
                  <a:pt x="0" y="208010"/>
                </a:moveTo>
                <a:cubicBezTo>
                  <a:pt x="213026" y="97881"/>
                  <a:pt x="426052" y="-12247"/>
                  <a:pt x="600700" y="1102"/>
                </a:cubicBezTo>
                <a:cubicBezTo>
                  <a:pt x="775348" y="14451"/>
                  <a:pt x="911618" y="151277"/>
                  <a:pt x="1047889" y="288104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TextBox 35"/>
          <p:cNvSpPr txBox="1"/>
          <p:nvPr/>
        </p:nvSpPr>
        <p:spPr>
          <a:xfrm>
            <a:off x="372296" y="57132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391" y="5233764"/>
            <a:ext cx="801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Minya Nouvelle" pitchFamily="2" charset="0"/>
              </a:rPr>
              <a:t>I HTML5 har man en annan modell än block och </a:t>
            </a:r>
            <a:r>
              <a:rPr lang="sv-SE" sz="1600" dirty="0" err="1">
                <a:latin typeface="Minya Nouvelle" pitchFamily="2" charset="0"/>
              </a:rPr>
              <a:t>inline</a:t>
            </a:r>
            <a:r>
              <a:rPr lang="sv-SE" sz="1600" dirty="0">
                <a:latin typeface="Minya Nouvelle" pitchFamily="2" charset="0"/>
              </a:rPr>
              <a:t>, men denna sparar vi lite...</a:t>
            </a:r>
          </a:p>
        </p:txBody>
      </p:sp>
    </p:spTree>
    <p:extLst>
      <p:ext uri="{BB962C8B-B14F-4D97-AF65-F5344CB8AC3E}">
        <p14:creationId xmlns:p14="http://schemas.microsoft.com/office/powerpoint/2010/main" val="1577693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Struktur</a:t>
            </a:r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188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Struktur</a:t>
            </a:r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1720" y="1489348"/>
            <a:ext cx="4608512" cy="85723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/>
              <a:t>Toppdel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38" y="1479275"/>
            <a:ext cx="4627394" cy="70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20" y="2177656"/>
            <a:ext cx="461801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77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Struktur</a:t>
            </a:r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1720" y="1489348"/>
            <a:ext cx="4608512" cy="85723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Huvud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38" y="1473285"/>
            <a:ext cx="4627394" cy="70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20" y="2177656"/>
            <a:ext cx="461801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22858" y="2346578"/>
            <a:ext cx="1137374" cy="3045153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/>
              <a:t>Navigation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58" y="2346233"/>
            <a:ext cx="1137374" cy="303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Struktur</a:t>
            </a:r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1720" y="1489348"/>
            <a:ext cx="4608512" cy="85723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Huvud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38" y="1473285"/>
            <a:ext cx="4627394" cy="70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20" y="2177656"/>
            <a:ext cx="461801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22858" y="2346578"/>
            <a:ext cx="1137374" cy="3045153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/>
              <a:t>Navigation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032838" y="2346578"/>
            <a:ext cx="3490020" cy="303855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Innehåll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58" y="2346233"/>
            <a:ext cx="1137374" cy="303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012434" y="2346578"/>
            <a:ext cx="3510424" cy="152878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/>
          <p:cNvSpPr/>
          <p:nvPr/>
        </p:nvSpPr>
        <p:spPr>
          <a:xfrm>
            <a:off x="2012434" y="3875358"/>
            <a:ext cx="3510424" cy="1358406"/>
          </a:xfrm>
          <a:prstGeom prst="rect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2012434" y="5233764"/>
            <a:ext cx="3510424" cy="151366"/>
          </a:xfrm>
          <a:prstGeom prst="rect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2042220" y="4081636"/>
            <a:ext cx="1161628" cy="115212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3203848" y="4081636"/>
            <a:ext cx="1142687" cy="115212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4355976" y="4081636"/>
            <a:ext cx="1166882" cy="115212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391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Struktur</a:t>
            </a:r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1720" y="1489348"/>
            <a:ext cx="4608512" cy="85723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Huvud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38" y="1473285"/>
            <a:ext cx="4627394" cy="70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20" y="2177656"/>
            <a:ext cx="461801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22858" y="2346578"/>
            <a:ext cx="1137374" cy="3045153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/>
              <a:t>Navigation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032838" y="2346578"/>
            <a:ext cx="3490020" cy="303855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Innehåll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434" y="2346233"/>
            <a:ext cx="3510424" cy="305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58" y="2346233"/>
            <a:ext cx="1137374" cy="303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283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Struktur</a:t>
            </a:r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29034" y="1448357"/>
            <a:ext cx="4632070" cy="905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Huvud</a:t>
            </a:r>
          </a:p>
        </p:txBody>
      </p:sp>
      <p:sp>
        <p:nvSpPr>
          <p:cNvPr id="4" name="Rectangle 3"/>
          <p:cNvSpPr/>
          <p:nvPr/>
        </p:nvSpPr>
        <p:spPr>
          <a:xfrm>
            <a:off x="5522858" y="2346578"/>
            <a:ext cx="1137374" cy="3045153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/>
              <a:t>Navigation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032838" y="2346578"/>
            <a:ext cx="3490020" cy="303855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Innehåll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32838" y="2346578"/>
            <a:ext cx="3490020" cy="303855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Innehåll</a:t>
            </a: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2078416" y="2395046"/>
            <a:ext cx="3399130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2141518" y="4009628"/>
            <a:ext cx="1089026" cy="1080120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Del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68592" y="4014896"/>
            <a:ext cx="1071269" cy="1080120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Del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82278" y="3835206"/>
            <a:ext cx="3399130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ctangle 19"/>
          <p:cNvSpPr/>
          <p:nvPr/>
        </p:nvSpPr>
        <p:spPr>
          <a:xfrm>
            <a:off x="4375374" y="4008222"/>
            <a:ext cx="1071269" cy="1080120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Del</a:t>
            </a:r>
          </a:p>
        </p:txBody>
      </p:sp>
    </p:spTree>
    <p:extLst>
      <p:ext uri="{BB962C8B-B14F-4D97-AF65-F5344CB8AC3E}">
        <p14:creationId xmlns:p14="http://schemas.microsoft.com/office/powerpoint/2010/main" val="36976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Struktur</a:t>
            </a:r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29034" y="1448357"/>
            <a:ext cx="4632070" cy="905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Huvud</a:t>
            </a:r>
          </a:p>
        </p:txBody>
      </p:sp>
      <p:sp>
        <p:nvSpPr>
          <p:cNvPr id="4" name="Rectangle 3"/>
          <p:cNvSpPr/>
          <p:nvPr/>
        </p:nvSpPr>
        <p:spPr>
          <a:xfrm>
            <a:off x="2029034" y="2415121"/>
            <a:ext cx="4632070" cy="514387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/>
              <a:t>Navigation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36832" y="2990925"/>
            <a:ext cx="4624271" cy="237626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sv-SE" dirty="0"/>
            </a:br>
            <a:br>
              <a:rPr lang="sv-SE" dirty="0"/>
            </a:br>
            <a:br>
              <a:rPr lang="sv-SE" dirty="0"/>
            </a:br>
            <a:r>
              <a:rPr lang="sv-SE" dirty="0"/>
              <a:t>Innehåll</a:t>
            </a: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2115740" y="3722704"/>
            <a:ext cx="4472483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2179566" y="3795161"/>
            <a:ext cx="4336650" cy="297134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Del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02300" y="3073524"/>
            <a:ext cx="4485924" cy="576064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/>
          <p:cNvSpPr/>
          <p:nvPr/>
        </p:nvSpPr>
        <p:spPr>
          <a:xfrm>
            <a:off x="2195736" y="4216550"/>
            <a:ext cx="4336650" cy="297134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Del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95736" y="4648598"/>
            <a:ext cx="4336650" cy="297134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6296" y="170537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8" name="Freeform 7"/>
          <p:cNvSpPr/>
          <p:nvPr/>
        </p:nvSpPr>
        <p:spPr>
          <a:xfrm>
            <a:off x="6514266" y="2029034"/>
            <a:ext cx="1061238" cy="207410"/>
          </a:xfrm>
          <a:custGeom>
            <a:avLst/>
            <a:gdLst>
              <a:gd name="connsiteX0" fmla="*/ 1061238 w 1061238"/>
              <a:gd name="connsiteY0" fmla="*/ 0 h 207410"/>
              <a:gd name="connsiteX1" fmla="*/ 727515 w 1061238"/>
              <a:gd name="connsiteY1" fmla="*/ 206908 h 207410"/>
              <a:gd name="connsiteX2" fmla="*/ 0 w 1061238"/>
              <a:gd name="connsiteY2" fmla="*/ 46721 h 207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1238" h="207410">
                <a:moveTo>
                  <a:pt x="1061238" y="0"/>
                </a:moveTo>
                <a:cubicBezTo>
                  <a:pt x="982813" y="99560"/>
                  <a:pt x="904388" y="199121"/>
                  <a:pt x="727515" y="206908"/>
                </a:cubicBezTo>
                <a:cubicBezTo>
                  <a:pt x="550642" y="214695"/>
                  <a:pt x="275321" y="130708"/>
                  <a:pt x="0" y="46721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TextBox 20"/>
          <p:cNvSpPr txBox="1"/>
          <p:nvPr/>
        </p:nvSpPr>
        <p:spPr>
          <a:xfrm>
            <a:off x="7668344" y="235344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85065" y="306675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1974" y="372296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85065" y="416221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592" y="317689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1848" y="474575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10" name="Freeform 9"/>
          <p:cNvSpPr/>
          <p:nvPr/>
        </p:nvSpPr>
        <p:spPr>
          <a:xfrm>
            <a:off x="6554312" y="2593811"/>
            <a:ext cx="1435008" cy="309834"/>
          </a:xfrm>
          <a:custGeom>
            <a:avLst/>
            <a:gdLst>
              <a:gd name="connsiteX0" fmla="*/ 1435008 w 1435008"/>
              <a:gd name="connsiteY0" fmla="*/ 69296 h 309834"/>
              <a:gd name="connsiteX1" fmla="*/ 1007843 w 1435008"/>
              <a:gd name="connsiteY1" fmla="*/ 309576 h 309834"/>
              <a:gd name="connsiteX2" fmla="*/ 667446 w 1435008"/>
              <a:gd name="connsiteY2" fmla="*/ 29249 h 309834"/>
              <a:gd name="connsiteX3" fmla="*/ 0 w 1435008"/>
              <a:gd name="connsiteY3" fmla="*/ 22574 h 309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008" h="309834">
                <a:moveTo>
                  <a:pt x="1435008" y="69296"/>
                </a:moveTo>
                <a:cubicBezTo>
                  <a:pt x="1285389" y="192773"/>
                  <a:pt x="1135770" y="316250"/>
                  <a:pt x="1007843" y="309576"/>
                </a:cubicBezTo>
                <a:cubicBezTo>
                  <a:pt x="879916" y="302902"/>
                  <a:pt x="835420" y="77083"/>
                  <a:pt x="667446" y="29249"/>
                </a:cubicBezTo>
                <a:cubicBezTo>
                  <a:pt x="499472" y="-18585"/>
                  <a:pt x="249736" y="1994"/>
                  <a:pt x="0" y="22574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Freeform 16"/>
          <p:cNvSpPr/>
          <p:nvPr/>
        </p:nvSpPr>
        <p:spPr>
          <a:xfrm>
            <a:off x="6641080" y="3043550"/>
            <a:ext cx="1067913" cy="506103"/>
          </a:xfrm>
          <a:custGeom>
            <a:avLst/>
            <a:gdLst>
              <a:gd name="connsiteX0" fmla="*/ 1067913 w 1067913"/>
              <a:gd name="connsiteY0" fmla="*/ 307025 h 506103"/>
              <a:gd name="connsiteX1" fmla="*/ 827632 w 1067913"/>
              <a:gd name="connsiteY1" fmla="*/ 493910 h 506103"/>
              <a:gd name="connsiteX2" fmla="*/ 0 w 1067913"/>
              <a:gd name="connsiteY2" fmla="*/ 0 h 50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7913" h="506103">
                <a:moveTo>
                  <a:pt x="1067913" y="307025"/>
                </a:moveTo>
                <a:cubicBezTo>
                  <a:pt x="1036765" y="426053"/>
                  <a:pt x="1005617" y="545081"/>
                  <a:pt x="827632" y="493910"/>
                </a:cubicBezTo>
                <a:cubicBezTo>
                  <a:pt x="649647" y="442739"/>
                  <a:pt x="324823" y="221369"/>
                  <a:pt x="0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>
            <a:off x="1448356" y="3323877"/>
            <a:ext cx="760888" cy="325003"/>
          </a:xfrm>
          <a:custGeom>
            <a:avLst/>
            <a:gdLst>
              <a:gd name="connsiteX0" fmla="*/ 0 w 760888"/>
              <a:gd name="connsiteY0" fmla="*/ 160187 h 325003"/>
              <a:gd name="connsiteX1" fmla="*/ 233606 w 760888"/>
              <a:gd name="connsiteY1" fmla="*/ 320374 h 325003"/>
              <a:gd name="connsiteX2" fmla="*/ 760888 w 760888"/>
              <a:gd name="connsiteY2" fmla="*/ 0 h 325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0888" h="325003">
                <a:moveTo>
                  <a:pt x="0" y="160187"/>
                </a:moveTo>
                <a:cubicBezTo>
                  <a:pt x="53395" y="253629"/>
                  <a:pt x="106791" y="347072"/>
                  <a:pt x="233606" y="320374"/>
                </a:cubicBezTo>
                <a:cubicBezTo>
                  <a:pt x="360421" y="293676"/>
                  <a:pt x="560654" y="146838"/>
                  <a:pt x="760888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Freeform 26"/>
          <p:cNvSpPr/>
          <p:nvPr/>
        </p:nvSpPr>
        <p:spPr>
          <a:xfrm>
            <a:off x="6594359" y="3791310"/>
            <a:ext cx="1214750" cy="153291"/>
          </a:xfrm>
          <a:custGeom>
            <a:avLst/>
            <a:gdLst>
              <a:gd name="connsiteX0" fmla="*/ 1214750 w 1214750"/>
              <a:gd name="connsiteY0" fmla="*/ 153291 h 153291"/>
              <a:gd name="connsiteX1" fmla="*/ 387118 w 1214750"/>
              <a:gd name="connsiteY1" fmla="*/ 6454 h 153291"/>
              <a:gd name="connsiteX2" fmla="*/ 0 w 1214750"/>
              <a:gd name="connsiteY2" fmla="*/ 39826 h 153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750" h="153291">
                <a:moveTo>
                  <a:pt x="1214750" y="153291"/>
                </a:moveTo>
                <a:cubicBezTo>
                  <a:pt x="902163" y="89328"/>
                  <a:pt x="589576" y="25365"/>
                  <a:pt x="387118" y="6454"/>
                </a:cubicBezTo>
                <a:cubicBezTo>
                  <a:pt x="184660" y="-12457"/>
                  <a:pt x="92330" y="13684"/>
                  <a:pt x="0" y="39826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Freeform 27"/>
          <p:cNvSpPr/>
          <p:nvPr/>
        </p:nvSpPr>
        <p:spPr>
          <a:xfrm>
            <a:off x="1568496" y="4675551"/>
            <a:ext cx="767562" cy="230172"/>
          </a:xfrm>
          <a:custGeom>
            <a:avLst/>
            <a:gdLst>
              <a:gd name="connsiteX0" fmla="*/ 0 w 767562"/>
              <a:gd name="connsiteY0" fmla="*/ 230172 h 230172"/>
              <a:gd name="connsiteX1" fmla="*/ 266978 w 767562"/>
              <a:gd name="connsiteY1" fmla="*/ 3240 h 230172"/>
              <a:gd name="connsiteX2" fmla="*/ 767562 w 767562"/>
              <a:gd name="connsiteY2" fmla="*/ 96683 h 23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562" h="230172">
                <a:moveTo>
                  <a:pt x="0" y="230172"/>
                </a:moveTo>
                <a:cubicBezTo>
                  <a:pt x="69525" y="127830"/>
                  <a:pt x="139051" y="25488"/>
                  <a:pt x="266978" y="3240"/>
                </a:cubicBezTo>
                <a:cubicBezTo>
                  <a:pt x="394905" y="-19008"/>
                  <a:pt x="687469" y="79997"/>
                  <a:pt x="767562" y="96683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Freeform 28"/>
          <p:cNvSpPr/>
          <p:nvPr/>
        </p:nvSpPr>
        <p:spPr>
          <a:xfrm>
            <a:off x="6320707" y="4204895"/>
            <a:ext cx="1047889" cy="173546"/>
          </a:xfrm>
          <a:custGeom>
            <a:avLst/>
            <a:gdLst>
              <a:gd name="connsiteX0" fmla="*/ 1047889 w 1047889"/>
              <a:gd name="connsiteY0" fmla="*/ 166871 h 173546"/>
              <a:gd name="connsiteX1" fmla="*/ 700817 w 1047889"/>
              <a:gd name="connsiteY1" fmla="*/ 10 h 173546"/>
              <a:gd name="connsiteX2" fmla="*/ 0 w 1047889"/>
              <a:gd name="connsiteY2" fmla="*/ 173546 h 17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889" h="173546">
                <a:moveTo>
                  <a:pt x="1047889" y="166871"/>
                </a:moveTo>
                <a:cubicBezTo>
                  <a:pt x="961677" y="82884"/>
                  <a:pt x="875465" y="-1102"/>
                  <a:pt x="700817" y="10"/>
                </a:cubicBezTo>
                <a:cubicBezTo>
                  <a:pt x="526169" y="1122"/>
                  <a:pt x="263084" y="87334"/>
                  <a:pt x="0" y="173546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TextBox 30"/>
          <p:cNvSpPr txBox="1"/>
          <p:nvPr/>
        </p:nvSpPr>
        <p:spPr>
          <a:xfrm>
            <a:off x="524620" y="394460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30" name="Freeform 29"/>
          <p:cNvSpPr/>
          <p:nvPr/>
        </p:nvSpPr>
        <p:spPr>
          <a:xfrm>
            <a:off x="1174704" y="3944601"/>
            <a:ext cx="1475054" cy="466965"/>
          </a:xfrm>
          <a:custGeom>
            <a:avLst/>
            <a:gdLst>
              <a:gd name="connsiteX0" fmla="*/ 0 w 1475054"/>
              <a:gd name="connsiteY0" fmla="*/ 226932 h 466965"/>
              <a:gd name="connsiteX1" fmla="*/ 500584 w 1475054"/>
              <a:gd name="connsiteY1" fmla="*/ 460538 h 466965"/>
              <a:gd name="connsiteX2" fmla="*/ 1475054 w 1475054"/>
              <a:gd name="connsiteY2" fmla="*/ 0 h 466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5054" h="466965">
                <a:moveTo>
                  <a:pt x="0" y="226932"/>
                </a:moveTo>
                <a:cubicBezTo>
                  <a:pt x="127371" y="362646"/>
                  <a:pt x="254742" y="498360"/>
                  <a:pt x="500584" y="460538"/>
                </a:cubicBezTo>
                <a:cubicBezTo>
                  <a:pt x="746426" y="422716"/>
                  <a:pt x="1110740" y="211358"/>
                  <a:pt x="1475054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201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/>
              <a:t>HTML</a:t>
            </a:r>
            <a:endParaRPr lang="sv-SE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03648" y="1378601"/>
            <a:ext cx="3516925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latin typeface="Minya Nouvelle" pitchFamily="2" charset="0"/>
              </a:rPr>
              <a:t>Dagens agenda</a:t>
            </a:r>
          </a:p>
          <a:p>
            <a:endParaRPr lang="sv-SE" sz="2800" dirty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err="1">
                <a:latin typeface="Minya Nouvelle" pitchFamily="2" charset="0"/>
              </a:rPr>
              <a:t>doctype</a:t>
            </a:r>
            <a:endParaRPr lang="sv-SE" dirty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>
                <a:latin typeface="Minya Nouvelle" pitchFamily="2" charset="0"/>
              </a:rPr>
              <a:t>&lt;html&gt; &lt;</a:t>
            </a:r>
            <a:r>
              <a:rPr lang="sv-SE" dirty="0" err="1">
                <a:latin typeface="Minya Nouvelle" pitchFamily="2" charset="0"/>
              </a:rPr>
              <a:t>head</a:t>
            </a:r>
            <a:r>
              <a:rPr lang="sv-SE" dirty="0">
                <a:latin typeface="Minya Nouvelle" pitchFamily="2" charset="0"/>
              </a:rPr>
              <a:t>&gt; &lt;</a:t>
            </a:r>
            <a:r>
              <a:rPr lang="sv-SE" dirty="0" err="1">
                <a:latin typeface="Minya Nouvelle" pitchFamily="2" charset="0"/>
              </a:rPr>
              <a:t>body</a:t>
            </a:r>
            <a:r>
              <a:rPr lang="sv-SE" dirty="0">
                <a:latin typeface="Minya Nouvelle" pitchFamily="2" charset="0"/>
              </a:rPr>
              <a:t>&gt; 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>
                <a:latin typeface="Minya Nouvelle" pitchFamily="2" charset="0"/>
              </a:rPr>
              <a:t>taggar, element, attribut, värden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>
                <a:latin typeface="Minya Nouvelle" pitchFamily="2" charset="0"/>
              </a:rPr>
              <a:t>teckenkodning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>
                <a:latin typeface="Minya Nouvelle" pitchFamily="2" charset="0"/>
              </a:rPr>
              <a:t>HTML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>
                <a:latin typeface="Minya Nouvelle" pitchFamily="2" charset="0"/>
              </a:rPr>
              <a:t>Indentering</a:t>
            </a:r>
            <a:endParaRPr lang="sv-SE" dirty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>
                <a:latin typeface="Minya Nouvelle" pitchFamily="2" charset="0"/>
              </a:rPr>
              <a:t>Block/</a:t>
            </a:r>
            <a:r>
              <a:rPr lang="sv-SE" dirty="0" err="1">
                <a:latin typeface="Minya Nouvelle" pitchFamily="2" charset="0"/>
              </a:rPr>
              <a:t>inline</a:t>
            </a:r>
            <a:r>
              <a:rPr lang="sv-SE" dirty="0">
                <a:latin typeface="Minya Nouvelle" pitchFamily="2" charset="0"/>
              </a:rPr>
              <a:t>-element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>
                <a:latin typeface="Minya Nouvelle" pitchFamily="2" charset="0"/>
              </a:rPr>
              <a:t>Struktur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>
                <a:latin typeface="Minya Nouvelle" pitchFamily="2" charset="0"/>
              </a:rPr>
              <a:t>Grafisk/Logisk formatering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>
                <a:latin typeface="Minya Nouvelle" pitchFamily="2" charset="0"/>
              </a:rPr>
              <a:t>Taggar</a:t>
            </a:r>
          </a:p>
          <a:p>
            <a:pPr marL="285750" indent="-285750">
              <a:buFont typeface="Arial" charset="0"/>
              <a:buChar char="•"/>
            </a:pPr>
            <a:endParaRPr lang="sv-SE" dirty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>
              <a:latin typeface="Minya Nouvelle" pitchFamily="2" charset="0"/>
            </a:endParaRPr>
          </a:p>
        </p:txBody>
      </p:sp>
      <p:pic>
        <p:nvPicPr>
          <p:cNvPr id="9" name="Picture 4" descr="S:\dfm\info\icons\v-collections\v_collections_png\basic_foundation\256x256\shadow\scroll_prefere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5252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S:\dfm\info\icons\v-collections\v_collections_png\basic_foundation\256x256\shadow\document_plain_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433" y="222490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83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Struktur</a:t>
            </a:r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29034" y="1448357"/>
            <a:ext cx="4632070" cy="905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b="1" dirty="0">
                <a:latin typeface="Courier New" pitchFamily="49" charset="0"/>
                <a:cs typeface="Courier New" pitchFamily="49" charset="0"/>
              </a:rPr>
              <a:t>&lt;div id=”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header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”&gt;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2029034" y="2415121"/>
            <a:ext cx="4632070" cy="514387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b="1" dirty="0">
                <a:latin typeface="Courier New" pitchFamily="49" charset="0"/>
                <a:cs typeface="Courier New" pitchFamily="49" charset="0"/>
              </a:rPr>
              <a:t>&lt;div id=”navigation”&gt;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36832" y="2990925"/>
            <a:ext cx="4624271" cy="237626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r>
              <a:rPr lang="sv-SE" b="1" dirty="0">
                <a:latin typeface="Courier New" pitchFamily="49" charset="0"/>
                <a:cs typeface="Courier New" pitchFamily="49" charset="0"/>
              </a:rPr>
              <a:t>&lt;div id=”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”&gt;</a:t>
            </a:r>
            <a:br>
              <a:rPr lang="sv-SE" b="1" dirty="0">
                <a:latin typeface="Courier New" pitchFamily="49" charset="0"/>
                <a:cs typeface="Courier New" pitchFamily="49" charset="0"/>
              </a:rPr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2115740" y="3907214"/>
            <a:ext cx="4472483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latin typeface="Courier New" pitchFamily="49" charset="0"/>
                <a:cs typeface="Courier New" pitchFamily="49" charset="0"/>
              </a:rPr>
              <a:t>&lt;div id=”parts”&gt;</a:t>
            </a:r>
            <a:br>
              <a:rPr lang="sv-SE" sz="1400" b="1" dirty="0">
                <a:latin typeface="Courier New" pitchFamily="49" charset="0"/>
                <a:cs typeface="Courier New" pitchFamily="49" charset="0"/>
              </a:rPr>
            </a:br>
            <a:br>
              <a:rPr lang="sv-SE" dirty="0"/>
            </a:br>
            <a:br>
              <a:rPr lang="sv-SE" dirty="0"/>
            </a:br>
            <a:endParaRPr lang="sv-SE" dirty="0"/>
          </a:p>
        </p:txBody>
      </p:sp>
      <p:sp>
        <p:nvSpPr>
          <p:cNvPr id="15" name="Rectangle 14"/>
          <p:cNvSpPr/>
          <p:nvPr/>
        </p:nvSpPr>
        <p:spPr>
          <a:xfrm>
            <a:off x="2179566" y="4457987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latin typeface="Courier New" pitchFamily="49" charset="0"/>
                <a:cs typeface="Courier New" pitchFamily="49" charset="0"/>
              </a:rPr>
              <a:t>&lt;div&gt;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02300" y="3361556"/>
            <a:ext cx="4485924" cy="472542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latin typeface="Courier New" pitchFamily="49" charset="0"/>
                <a:cs typeface="Courier New" pitchFamily="49" charset="0"/>
              </a:rPr>
              <a:t>&lt;div id=”banner”&gt;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95736" y="4746019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latin typeface="Courier New" pitchFamily="49" charset="0"/>
                <a:cs typeface="Courier New" pitchFamily="49" charset="0"/>
              </a:rPr>
              <a:t>&lt;div&gt;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95736" y="5017740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latin typeface="Courier New" pitchFamily="49" charset="0"/>
                <a:cs typeface="Courier New" pitchFamily="49" charset="0"/>
              </a:rPr>
              <a:t>&lt;div&gt;</a:t>
            </a:r>
          </a:p>
        </p:txBody>
      </p:sp>
    </p:spTree>
    <p:extLst>
      <p:ext uri="{BB962C8B-B14F-4D97-AF65-F5344CB8AC3E}">
        <p14:creationId xmlns:p14="http://schemas.microsoft.com/office/powerpoint/2010/main" val="54868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Struktur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1129303"/>
            <a:ext cx="3672408" cy="38164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1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1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1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1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1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1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sv-SE" sz="11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&lt;meta</a:t>
            </a:r>
            <a:r>
              <a:rPr lang="sv-SE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1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"utf-8” /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&lt;</a:t>
            </a:r>
            <a:r>
              <a:rPr lang="sv-SE" sz="11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1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sv-SE" sz="11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b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&lt;div </a:t>
            </a:r>
            <a:r>
              <a:rPr lang="sv-SE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sz="11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header</a:t>
            </a:r>
            <a:r>
              <a:rPr lang="sv-SE" sz="1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&gt;...&lt;/div&gt;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&lt;div </a:t>
            </a:r>
            <a:r>
              <a:rPr lang="sv-SE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”navigation”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&gt;...&lt;/div&gt;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&lt;div </a:t>
            </a:r>
            <a:r>
              <a:rPr lang="sv-SE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sz="11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sz="1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&lt;div </a:t>
            </a:r>
            <a:r>
              <a:rPr lang="sv-SE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”banner”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&gt;...&lt;/div&gt;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&lt;div </a:t>
            </a:r>
            <a:r>
              <a:rPr lang="sv-SE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”parts”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&lt;div&gt;...&lt;/div&gt;</a:t>
            </a:r>
            <a:b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&lt;div&gt;...&lt;/div&gt;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&lt;div&gt;...&lt;/div&gt;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&lt;/div&gt;</a:t>
            </a:r>
            <a:b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&lt;/div&gt;</a:t>
            </a:r>
          </a:p>
          <a:p>
            <a:endParaRPr lang="sv-SE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pic>
        <p:nvPicPr>
          <p:cNvPr id="5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189274" y="1448357"/>
            <a:ext cx="4632070" cy="905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b="1" dirty="0">
                <a:latin typeface="Courier New" pitchFamily="49" charset="0"/>
                <a:cs typeface="Courier New" pitchFamily="49" charset="0"/>
              </a:rPr>
              <a:t>&lt;div id=”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header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”&gt;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4189274" y="2415121"/>
            <a:ext cx="4632070" cy="514387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b="1" dirty="0">
                <a:latin typeface="Courier New" pitchFamily="49" charset="0"/>
                <a:cs typeface="Courier New" pitchFamily="49" charset="0"/>
              </a:rPr>
              <a:t>&lt;div id=”navigation”&gt;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7072" y="2990925"/>
            <a:ext cx="4624271" cy="237626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r>
              <a:rPr lang="sv-SE" b="1" dirty="0">
                <a:latin typeface="Courier New" pitchFamily="49" charset="0"/>
                <a:cs typeface="Courier New" pitchFamily="49" charset="0"/>
              </a:rPr>
              <a:t>&lt;div id=”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”&gt;</a:t>
            </a:r>
            <a:br>
              <a:rPr lang="sv-SE" b="1" dirty="0">
                <a:latin typeface="Courier New" pitchFamily="49" charset="0"/>
                <a:cs typeface="Courier New" pitchFamily="49" charset="0"/>
              </a:rPr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4275980" y="3907214"/>
            <a:ext cx="4472483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latin typeface="Courier New" pitchFamily="49" charset="0"/>
                <a:cs typeface="Courier New" pitchFamily="49" charset="0"/>
              </a:rPr>
              <a:t>&lt;div id=”parts”&gt;</a:t>
            </a:r>
            <a:br>
              <a:rPr lang="sv-SE" sz="1400" b="1" dirty="0">
                <a:latin typeface="Courier New" pitchFamily="49" charset="0"/>
                <a:cs typeface="Courier New" pitchFamily="49" charset="0"/>
              </a:rPr>
            </a:br>
            <a:br>
              <a:rPr lang="sv-SE" dirty="0"/>
            </a:br>
            <a:br>
              <a:rPr lang="sv-SE" dirty="0"/>
            </a:br>
            <a:endParaRPr lang="sv-SE" dirty="0"/>
          </a:p>
        </p:txBody>
      </p:sp>
      <p:sp>
        <p:nvSpPr>
          <p:cNvPr id="10" name="Rectangle 9"/>
          <p:cNvSpPr/>
          <p:nvPr/>
        </p:nvSpPr>
        <p:spPr>
          <a:xfrm>
            <a:off x="4339806" y="4457987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latin typeface="Courier New" pitchFamily="49" charset="0"/>
                <a:cs typeface="Courier New" pitchFamily="49" charset="0"/>
              </a:rPr>
              <a:t>&lt;div&gt;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62540" y="3361556"/>
            <a:ext cx="4485924" cy="472542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latin typeface="Courier New" pitchFamily="49" charset="0"/>
                <a:cs typeface="Courier New" pitchFamily="49" charset="0"/>
              </a:rPr>
              <a:t>&lt;div id=”banner”&gt;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55976" y="4746019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latin typeface="Courier New" pitchFamily="49" charset="0"/>
                <a:cs typeface="Courier New" pitchFamily="49" charset="0"/>
              </a:rPr>
              <a:t>&lt;div&gt;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55976" y="5017740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latin typeface="Courier New" pitchFamily="49" charset="0"/>
                <a:cs typeface="Courier New" pitchFamily="49" charset="0"/>
              </a:rPr>
              <a:t>&lt;div&gt;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501774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Minya Nouvelle" pitchFamily="2" charset="0"/>
              </a:rPr>
              <a:t>HTML5 introducerar några nya semantiska taggar, exempelvis ”nav”. Mer om detta senare</a:t>
            </a:r>
          </a:p>
        </p:txBody>
      </p:sp>
    </p:spTree>
    <p:extLst>
      <p:ext uri="{BB962C8B-B14F-4D97-AF65-F5344CB8AC3E}">
        <p14:creationId xmlns:p14="http://schemas.microsoft.com/office/powerpoint/2010/main" val="3110126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Taggar</a:t>
            </a: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611560" y="2281436"/>
            <a:ext cx="7950579" cy="15696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br>
              <a:rPr lang="sv-SE" sz="3200" b="1" dirty="0">
                <a:latin typeface="Courier New" pitchFamily="49" charset="0"/>
              </a:rPr>
            </a:br>
            <a:r>
              <a:rPr lang="sv-SE" sz="3200" b="1" dirty="0">
                <a:solidFill>
                  <a:srgbClr val="0070C0"/>
                </a:solidFill>
                <a:latin typeface="Courier New" pitchFamily="49" charset="0"/>
              </a:rPr>
              <a:t>&lt;div </a:t>
            </a:r>
            <a:r>
              <a:rPr lang="sv-SE" sz="3200" b="1" dirty="0">
                <a:solidFill>
                  <a:srgbClr val="FF0000"/>
                </a:solidFill>
                <a:latin typeface="Courier New" pitchFamily="49" charset="0"/>
              </a:rPr>
              <a:t>id</a:t>
            </a:r>
            <a:r>
              <a:rPr lang="sv-SE" sz="3200" b="1" dirty="0">
                <a:solidFill>
                  <a:srgbClr val="0070C0"/>
                </a:solidFill>
                <a:latin typeface="Courier New" pitchFamily="49" charset="0"/>
              </a:rPr>
              <a:t>=</a:t>
            </a:r>
            <a:r>
              <a:rPr lang="sv-SE" sz="3200" b="1" dirty="0">
                <a:solidFill>
                  <a:srgbClr val="7030A0"/>
                </a:solidFill>
                <a:latin typeface="Courier New" pitchFamily="49" charset="0"/>
              </a:rPr>
              <a:t>”container”</a:t>
            </a:r>
            <a:r>
              <a:rPr lang="sv-SE" sz="3200" b="1" dirty="0">
                <a:solidFill>
                  <a:srgbClr val="0070C0"/>
                </a:solidFill>
                <a:latin typeface="Courier New" pitchFamily="49" charset="0"/>
              </a:rPr>
              <a:t>&gt;</a:t>
            </a:r>
            <a:r>
              <a:rPr lang="sv-SE" sz="3200" b="1" dirty="0">
                <a:latin typeface="Courier New" pitchFamily="49" charset="0"/>
              </a:rPr>
              <a:t>Text</a:t>
            </a:r>
            <a:r>
              <a:rPr lang="sv-SE" sz="3200" b="1" dirty="0">
                <a:solidFill>
                  <a:srgbClr val="0070C0"/>
                </a:solidFill>
                <a:latin typeface="Courier New" pitchFamily="49" charset="0"/>
              </a:rPr>
              <a:t>&lt;/div&gt;</a:t>
            </a:r>
          </a:p>
          <a:p>
            <a:endParaRPr lang="sv-SE" sz="32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809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Taggar</a:t>
            </a:r>
            <a:r>
              <a:rPr lang="en-US" dirty="0"/>
              <a:t>….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67744" y="1489348"/>
            <a:ext cx="48965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inya Nouvelle" pitchFamily="2" charset="0"/>
              </a:rPr>
              <a:t>h1-h6</a:t>
            </a:r>
            <a:r>
              <a:rPr lang="en-US" dirty="0">
                <a:latin typeface="Minya Nouvelle" pitchFamily="2" charset="0"/>
              </a:rPr>
              <a:t>		</a:t>
            </a:r>
            <a:r>
              <a:rPr lang="en-US" dirty="0" err="1">
                <a:latin typeface="Minya Nouvelle" pitchFamily="2" charset="0"/>
              </a:rPr>
              <a:t>Rubriknivåer</a:t>
            </a:r>
            <a:endParaRPr lang="en-US" dirty="0">
              <a:latin typeface="Minya Nouvelle" pitchFamily="2" charset="0"/>
            </a:endParaRPr>
          </a:p>
          <a:p>
            <a:r>
              <a:rPr lang="en-US" b="1" dirty="0">
                <a:latin typeface="Minya Nouvelle" pitchFamily="2" charset="0"/>
              </a:rPr>
              <a:t>p</a:t>
            </a:r>
            <a:r>
              <a:rPr lang="en-US" dirty="0">
                <a:latin typeface="Minya Nouvelle" pitchFamily="2" charset="0"/>
              </a:rPr>
              <a:t>		</a:t>
            </a:r>
            <a:r>
              <a:rPr lang="en-US" dirty="0" err="1">
                <a:latin typeface="Minya Nouvelle" pitchFamily="2" charset="0"/>
              </a:rPr>
              <a:t>Stycke</a:t>
            </a:r>
            <a:endParaRPr lang="en-US" dirty="0">
              <a:latin typeface="Minya Nouvelle" pitchFamily="2" charset="0"/>
            </a:endParaRPr>
          </a:p>
          <a:p>
            <a:r>
              <a:rPr lang="en-US" b="1" dirty="0" err="1">
                <a:latin typeface="Minya Nouvelle" pitchFamily="2" charset="0"/>
              </a:rPr>
              <a:t>ul</a:t>
            </a:r>
            <a:r>
              <a:rPr lang="en-US" b="1" dirty="0">
                <a:latin typeface="Minya Nouvelle" pitchFamily="2" charset="0"/>
              </a:rPr>
              <a:t>, </a:t>
            </a:r>
            <a:r>
              <a:rPr lang="en-US" b="1" dirty="0" err="1">
                <a:latin typeface="Minya Nouvelle" pitchFamily="2" charset="0"/>
              </a:rPr>
              <a:t>ol</a:t>
            </a:r>
            <a:r>
              <a:rPr lang="en-US" b="1" dirty="0">
                <a:latin typeface="Minya Nouvelle" pitchFamily="2" charset="0"/>
              </a:rPr>
              <a:t>, dl</a:t>
            </a:r>
            <a:r>
              <a:rPr lang="en-US" dirty="0">
                <a:latin typeface="Minya Nouvelle" pitchFamily="2" charset="0"/>
              </a:rPr>
              <a:t>		</a:t>
            </a:r>
            <a:r>
              <a:rPr lang="en-US" dirty="0" err="1">
                <a:latin typeface="Minya Nouvelle" pitchFamily="2" charset="0"/>
              </a:rPr>
              <a:t>Listor</a:t>
            </a:r>
            <a:endParaRPr lang="en-US" dirty="0">
              <a:latin typeface="Minya Nouvelle" pitchFamily="2" charset="0"/>
            </a:endParaRPr>
          </a:p>
          <a:p>
            <a:r>
              <a:rPr lang="en-US" b="1" dirty="0">
                <a:latin typeface="Minya Nouvelle" pitchFamily="2" charset="0"/>
              </a:rPr>
              <a:t>div, span	                 </a:t>
            </a:r>
            <a:r>
              <a:rPr lang="en-US" dirty="0" err="1">
                <a:latin typeface="Minya Nouvelle" pitchFamily="2" charset="0"/>
              </a:rPr>
              <a:t>Strukturelement</a:t>
            </a:r>
            <a:endParaRPr lang="en-US" dirty="0">
              <a:latin typeface="Minya Nouvelle" pitchFamily="2" charset="0"/>
            </a:endParaRPr>
          </a:p>
          <a:p>
            <a:r>
              <a:rPr lang="en-US" b="1" dirty="0">
                <a:latin typeface="Minya Nouvelle" pitchFamily="2" charset="0"/>
              </a:rPr>
              <a:t>&lt;!-- </a:t>
            </a:r>
            <a:r>
              <a:rPr lang="en-US" b="1" dirty="0">
                <a:latin typeface="Minya Nouvelle" pitchFamily="2" charset="0"/>
                <a:sym typeface="Wingdings"/>
              </a:rPr>
              <a:t>--&gt;		</a:t>
            </a:r>
            <a:r>
              <a:rPr lang="en-US" dirty="0" err="1">
                <a:latin typeface="Minya Nouvelle" pitchFamily="2" charset="0"/>
                <a:sym typeface="Wingdings"/>
              </a:rPr>
              <a:t>Kommentarer</a:t>
            </a:r>
            <a:endParaRPr lang="en-US" dirty="0">
              <a:latin typeface="Minya Nouvelle" pitchFamily="2" charset="0"/>
              <a:sym typeface="Wingdings"/>
            </a:endParaRPr>
          </a:p>
          <a:p>
            <a:r>
              <a:rPr lang="en-US" b="1" dirty="0" err="1">
                <a:latin typeface="Minya Nouvelle" pitchFamily="2" charset="0"/>
                <a:sym typeface="Wingdings"/>
              </a:rPr>
              <a:t>img</a:t>
            </a:r>
            <a:r>
              <a:rPr lang="en-US" b="1" dirty="0">
                <a:latin typeface="Minya Nouvelle" pitchFamily="2" charset="0"/>
                <a:sym typeface="Wingdings"/>
              </a:rPr>
              <a:t>		</a:t>
            </a:r>
            <a:r>
              <a:rPr lang="en-US" dirty="0" err="1">
                <a:latin typeface="Minya Nouvelle" pitchFamily="2" charset="0"/>
                <a:sym typeface="Wingdings"/>
              </a:rPr>
              <a:t>Bilder</a:t>
            </a:r>
            <a:endParaRPr lang="en-US" dirty="0">
              <a:latin typeface="Minya Nouvelle" pitchFamily="2" charset="0"/>
              <a:sym typeface="Wingdings"/>
            </a:endParaRPr>
          </a:p>
          <a:p>
            <a:r>
              <a:rPr lang="en-US" b="1" dirty="0">
                <a:latin typeface="Minya Nouvelle" pitchFamily="2" charset="0"/>
                <a:sym typeface="Wingdings"/>
              </a:rPr>
              <a:t>audio, video	</a:t>
            </a:r>
            <a:r>
              <a:rPr lang="en-US" dirty="0">
                <a:latin typeface="Minya Nouvelle" pitchFamily="2" charset="0"/>
                <a:sym typeface="Wingdings"/>
              </a:rPr>
              <a:t>Video </a:t>
            </a:r>
            <a:r>
              <a:rPr lang="en-US" dirty="0" err="1">
                <a:latin typeface="Minya Nouvelle" pitchFamily="2" charset="0"/>
                <a:sym typeface="Wingdings"/>
              </a:rPr>
              <a:t>och</a:t>
            </a:r>
            <a:r>
              <a:rPr lang="en-US" dirty="0">
                <a:latin typeface="Minya Nouvelle" pitchFamily="2" charset="0"/>
                <a:sym typeface="Wingdings"/>
              </a:rPr>
              <a:t> </a:t>
            </a:r>
            <a:r>
              <a:rPr lang="en-US" dirty="0" err="1">
                <a:latin typeface="Minya Nouvelle" pitchFamily="2" charset="0"/>
                <a:sym typeface="Wingdings"/>
              </a:rPr>
              <a:t>ljud</a:t>
            </a:r>
            <a:endParaRPr lang="en-US" dirty="0">
              <a:latin typeface="Minya Nouvelle" pitchFamily="2" charset="0"/>
              <a:sym typeface="Wingdings"/>
            </a:endParaRPr>
          </a:p>
          <a:p>
            <a:r>
              <a:rPr lang="en-US" b="1" dirty="0">
                <a:latin typeface="Minya Nouvelle" pitchFamily="2" charset="0"/>
                <a:sym typeface="Wingdings"/>
              </a:rPr>
              <a:t>a		</a:t>
            </a:r>
            <a:r>
              <a:rPr lang="en-US" dirty="0" err="1">
                <a:latin typeface="Minya Nouvelle" pitchFamily="2" charset="0"/>
                <a:sym typeface="Wingdings"/>
              </a:rPr>
              <a:t>länkar</a:t>
            </a:r>
            <a:endParaRPr lang="en-US" dirty="0">
              <a:latin typeface="Minya Nouvelle" pitchFamily="2" charset="0"/>
              <a:sym typeface="Wingdings"/>
            </a:endParaRPr>
          </a:p>
          <a:p>
            <a:r>
              <a:rPr lang="en-US" b="1" dirty="0">
                <a:latin typeface="Minya Nouvelle" pitchFamily="2" charset="0"/>
                <a:sym typeface="Wingdings"/>
              </a:rPr>
              <a:t>table</a:t>
            </a:r>
            <a:r>
              <a:rPr lang="en-US" dirty="0">
                <a:latin typeface="Minya Nouvelle" pitchFamily="2" charset="0"/>
                <a:sym typeface="Wingdings"/>
              </a:rPr>
              <a:t>		</a:t>
            </a:r>
            <a:r>
              <a:rPr lang="en-US" dirty="0" err="1">
                <a:latin typeface="Minya Nouvelle" pitchFamily="2" charset="0"/>
                <a:sym typeface="Wingdings"/>
              </a:rPr>
              <a:t>tabeller</a:t>
            </a:r>
            <a:endParaRPr lang="en-US" dirty="0">
              <a:latin typeface="Minya Nouvelle" pitchFamily="2" charset="0"/>
              <a:sym typeface="Wingdings"/>
            </a:endParaRPr>
          </a:p>
          <a:p>
            <a:r>
              <a:rPr lang="en-US" b="1" dirty="0">
                <a:latin typeface="Minya Nouvelle" pitchFamily="2" charset="0"/>
                <a:sym typeface="Wingdings"/>
              </a:rPr>
              <a:t>form</a:t>
            </a:r>
            <a:r>
              <a:rPr lang="en-US" dirty="0">
                <a:latin typeface="Minya Nouvelle" pitchFamily="2" charset="0"/>
                <a:sym typeface="Wingdings"/>
              </a:rPr>
              <a:t>		</a:t>
            </a:r>
            <a:r>
              <a:rPr lang="en-US" dirty="0" err="1">
                <a:latin typeface="Minya Nouvelle" pitchFamily="2" charset="0"/>
                <a:sym typeface="Wingdings"/>
              </a:rPr>
              <a:t>formulär</a:t>
            </a:r>
            <a:endParaRPr lang="en-US" dirty="0">
              <a:latin typeface="Minya Nouvelle" pitchFamily="2" charset="0"/>
              <a:sym typeface="Wingdings"/>
            </a:endParaRPr>
          </a:p>
          <a:p>
            <a:r>
              <a:rPr lang="en-US" b="1" dirty="0">
                <a:latin typeface="Minya Nouvelle" pitchFamily="2" charset="0"/>
              </a:rPr>
              <a:t>header, article…	</a:t>
            </a:r>
            <a:r>
              <a:rPr lang="en-US" dirty="0" err="1">
                <a:latin typeface="Minya Nouvelle" pitchFamily="2" charset="0"/>
              </a:rPr>
              <a:t>Strukturtaggar</a:t>
            </a:r>
            <a:r>
              <a:rPr lang="en-US" dirty="0">
                <a:latin typeface="Minya Nouvelle" pitchFamily="2" charset="0"/>
              </a:rPr>
              <a:t> HTML5</a:t>
            </a:r>
          </a:p>
          <a:p>
            <a:r>
              <a:rPr lang="en-US" b="1" dirty="0">
                <a:latin typeface="Minya Nouvelle" pitchFamily="2" charset="0"/>
              </a:rPr>
              <a:t>…	</a:t>
            </a:r>
          </a:p>
          <a:p>
            <a:r>
              <a:rPr lang="en-US" dirty="0">
                <a:latin typeface="Minya Nouvelle" pitchFamily="2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041549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kärmavbild 2013-09-05 kl. 09.16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326"/>
            <a:ext cx="9232920" cy="590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3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2267744" y="1417340"/>
            <a:ext cx="4752528" cy="3139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b="1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&lt;meta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"utf-8" 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&lt;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&lt;/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&lt;/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13156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doctype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531555" y="1237267"/>
            <a:ext cx="17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&lt;!</a:t>
            </a:r>
            <a:r>
              <a:rPr lang="sv-SE" dirty="0" err="1"/>
              <a:t>doctype</a:t>
            </a:r>
            <a:r>
              <a:rPr lang="sv-SE" dirty="0"/>
              <a:t> 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724128" y="1129308"/>
            <a:ext cx="3168352" cy="246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400" b="1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&lt;meta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"utf-8” /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1555" y="1777380"/>
            <a:ext cx="348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Det första som finns i dokumentet. </a:t>
            </a:r>
          </a:p>
        </p:txBody>
      </p:sp>
    </p:spTree>
    <p:extLst>
      <p:ext uri="{BB962C8B-B14F-4D97-AF65-F5344CB8AC3E}">
        <p14:creationId xmlns:p14="http://schemas.microsoft.com/office/powerpoint/2010/main" val="103492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Hypertext </a:t>
            </a:r>
            <a:r>
              <a:rPr lang="sv-SE" b="1" dirty="0" err="1"/>
              <a:t>Markup</a:t>
            </a:r>
            <a:r>
              <a:rPr lang="sv-SE" dirty="0"/>
              <a:t> </a:t>
            </a:r>
            <a:r>
              <a:rPr lang="sv-SE" dirty="0" err="1"/>
              <a:t>Language</a:t>
            </a:r>
            <a:endParaRPr lang="sv-SE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34673" y="2393942"/>
            <a:ext cx="100380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b="1" dirty="0">
                <a:solidFill>
                  <a:srgbClr val="FF0000"/>
                </a:solidFill>
                <a:latin typeface="Minya Nouvelle" charset="0"/>
              </a:rPr>
              <a:t>element</a:t>
            </a:r>
            <a:endParaRPr lang="sv-SE" sz="1600" dirty="0">
              <a:solidFill>
                <a:srgbClr val="FF0000"/>
              </a:solidFill>
              <a:latin typeface="Minya Nouvelle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011858" y="2817430"/>
            <a:ext cx="5109091" cy="400110"/>
            <a:chOff x="2057402" y="2318743"/>
            <a:chExt cx="5109091" cy="40011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786189" y="2349183"/>
              <a:ext cx="252095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sv-SE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057402" y="2318743"/>
              <a:ext cx="5109091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2000" b="1" dirty="0" err="1">
                  <a:latin typeface="Courier New" pitchFamily="49" charset="0"/>
                </a:rPr>
                <a:t>This</a:t>
              </a:r>
              <a:r>
                <a:rPr lang="sv-SE" sz="2000" b="1" dirty="0">
                  <a:latin typeface="Courier New" pitchFamily="49" charset="0"/>
                </a:rPr>
                <a:t> is an &lt;</a:t>
              </a:r>
              <a:r>
                <a:rPr lang="sv-SE" sz="2000" b="1" dirty="0" err="1">
                  <a:latin typeface="Courier New" pitchFamily="49" charset="0"/>
                </a:rPr>
                <a:t>em</a:t>
              </a:r>
              <a:r>
                <a:rPr lang="sv-SE" sz="2000" b="1" dirty="0">
                  <a:latin typeface="Courier New" pitchFamily="49" charset="0"/>
                </a:rPr>
                <a:t>&gt;</a:t>
              </a:r>
              <a:r>
                <a:rPr lang="sv-SE" sz="2000" b="1" dirty="0" err="1">
                  <a:latin typeface="Courier New" pitchFamily="49" charset="0"/>
                </a:rPr>
                <a:t>example</a:t>
              </a:r>
              <a:r>
                <a:rPr lang="sv-SE" sz="2000" b="1" dirty="0">
                  <a:latin typeface="Courier New" pitchFamily="49" charset="0"/>
                </a:rPr>
                <a:t>&lt;/</a:t>
              </a:r>
              <a:r>
                <a:rPr lang="sv-SE" sz="2000" b="1" dirty="0" err="1">
                  <a:latin typeface="Courier New" pitchFamily="49" charset="0"/>
                </a:rPr>
                <a:t>em</a:t>
              </a:r>
              <a:r>
                <a:rPr lang="sv-SE" sz="2000" b="1" dirty="0">
                  <a:latin typeface="Courier New" pitchFamily="49" charset="0"/>
                </a:rPr>
                <a:t>&gt; text</a:t>
              </a:r>
            </a:p>
          </p:txBody>
        </p:sp>
      </p:grp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17540" y="3242670"/>
            <a:ext cx="96212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b="1" dirty="0">
                <a:solidFill>
                  <a:srgbClr val="FF0000"/>
                </a:solidFill>
                <a:latin typeface="Minya Nouvelle" charset="0"/>
              </a:rPr>
              <a:t>attribut</a:t>
            </a:r>
            <a:endParaRPr lang="sv-SE" sz="1600" dirty="0">
              <a:solidFill>
                <a:srgbClr val="FF0000"/>
              </a:solidFill>
              <a:latin typeface="Minya Nouvelle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256676" y="4205562"/>
            <a:ext cx="71205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b="1" dirty="0">
                <a:solidFill>
                  <a:srgbClr val="FF0000"/>
                </a:solidFill>
                <a:latin typeface="Minya Nouvelle" charset="0"/>
              </a:rPr>
              <a:t>värde</a:t>
            </a:r>
            <a:endParaRPr lang="sv-SE" sz="1600" dirty="0">
              <a:solidFill>
                <a:srgbClr val="FF0000"/>
              </a:solidFill>
              <a:latin typeface="Minya Nouvelle" charset="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076056" y="1151179"/>
            <a:ext cx="58862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b="1" dirty="0">
                <a:solidFill>
                  <a:srgbClr val="FF0000"/>
                </a:solidFill>
                <a:latin typeface="Minya Nouvelle" charset="0"/>
              </a:rPr>
              <a:t>tagg</a:t>
            </a:r>
            <a:endParaRPr lang="sv-SE" sz="1600" dirty="0">
              <a:solidFill>
                <a:srgbClr val="FF0000"/>
              </a:solidFill>
              <a:latin typeface="Minya Nouvelle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701489" y="3772174"/>
            <a:ext cx="5570756" cy="402608"/>
            <a:chOff x="2133600" y="3192484"/>
            <a:chExt cx="5570756" cy="402608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958152" y="3192484"/>
              <a:ext cx="38100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sv-SE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2133600" y="3194982"/>
              <a:ext cx="557075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2000" b="1" dirty="0">
                  <a:latin typeface="Courier New" pitchFamily="49" charset="0"/>
                </a:rPr>
                <a:t>&lt;div id=”container”&gt;</a:t>
              </a:r>
              <a:r>
                <a:rPr lang="sv-SE" sz="2000" b="1" dirty="0" err="1">
                  <a:latin typeface="Courier New" pitchFamily="49" charset="0"/>
                </a:rPr>
                <a:t>Some</a:t>
              </a:r>
              <a:r>
                <a:rPr lang="sv-SE" sz="2000" b="1" dirty="0">
                  <a:latin typeface="Courier New" pitchFamily="49" charset="0"/>
                </a:rPr>
                <a:t> text&lt;/div&gt;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01489" y="4782088"/>
            <a:ext cx="5570756" cy="400110"/>
            <a:chOff x="2133600" y="4185582"/>
            <a:chExt cx="5570756" cy="400110"/>
          </a:xfrm>
        </p:grpSpPr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491552" y="4196732"/>
              <a:ext cx="160020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sv-SE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133600" y="4185582"/>
              <a:ext cx="557075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2000" b="1" dirty="0">
                  <a:latin typeface="Courier New" pitchFamily="49" charset="0"/>
                </a:rPr>
                <a:t>&lt;div id=”container”&gt;</a:t>
              </a:r>
              <a:r>
                <a:rPr lang="sv-SE" sz="2000" b="1" dirty="0" err="1">
                  <a:latin typeface="Courier New" pitchFamily="49" charset="0"/>
                </a:rPr>
                <a:t>Some</a:t>
              </a:r>
              <a:r>
                <a:rPr lang="sv-SE" sz="2000" b="1" dirty="0">
                  <a:latin typeface="Courier New" pitchFamily="49" charset="0"/>
                </a:rPr>
                <a:t> text&lt;/div&gt;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19451" y="1787670"/>
            <a:ext cx="5570756" cy="400110"/>
            <a:chOff x="2126932" y="1461492"/>
            <a:chExt cx="5570756" cy="400110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6682792" y="1488788"/>
              <a:ext cx="86360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sv-SE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2217060" y="1482408"/>
              <a:ext cx="304165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sv-SE"/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2126932" y="1461492"/>
              <a:ext cx="557075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2000" b="1" dirty="0">
                  <a:latin typeface="Courier New" pitchFamily="49" charset="0"/>
                </a:rPr>
                <a:t>&lt;div id=”container”&gt;</a:t>
              </a:r>
              <a:r>
                <a:rPr lang="sv-SE" sz="2000" b="1" dirty="0" err="1">
                  <a:latin typeface="Courier New" pitchFamily="49" charset="0"/>
                </a:rPr>
                <a:t>Some</a:t>
              </a:r>
              <a:r>
                <a:rPr lang="sv-SE" sz="2000" b="1" dirty="0">
                  <a:latin typeface="Courier New" pitchFamily="49" charset="0"/>
                </a:rPr>
                <a:t> text&lt;/div&gt;</a:t>
              </a:r>
            </a:p>
          </p:txBody>
        </p:sp>
      </p:grpSp>
      <p:sp>
        <p:nvSpPr>
          <p:cNvPr id="21" name="Freeform 20"/>
          <p:cNvSpPr/>
          <p:nvPr/>
        </p:nvSpPr>
        <p:spPr>
          <a:xfrm>
            <a:off x="4011346" y="1328216"/>
            <a:ext cx="1101285" cy="447188"/>
          </a:xfrm>
          <a:custGeom>
            <a:avLst/>
            <a:gdLst>
              <a:gd name="connsiteX0" fmla="*/ 1101285 w 1101285"/>
              <a:gd name="connsiteY0" fmla="*/ 0 h 447188"/>
              <a:gd name="connsiteX1" fmla="*/ 507258 w 1101285"/>
              <a:gd name="connsiteY1" fmla="*/ 120140 h 447188"/>
              <a:gd name="connsiteX2" fmla="*/ 0 w 1101285"/>
              <a:gd name="connsiteY2" fmla="*/ 447188 h 44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285" h="447188">
                <a:moveTo>
                  <a:pt x="1101285" y="0"/>
                </a:moveTo>
                <a:cubicBezTo>
                  <a:pt x="896045" y="22804"/>
                  <a:pt x="690805" y="45609"/>
                  <a:pt x="507258" y="120140"/>
                </a:cubicBezTo>
                <a:cubicBezTo>
                  <a:pt x="323711" y="194671"/>
                  <a:pt x="161855" y="320929"/>
                  <a:pt x="0" y="447188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Freeform 21"/>
          <p:cNvSpPr/>
          <p:nvPr/>
        </p:nvSpPr>
        <p:spPr>
          <a:xfrm>
            <a:off x="5593191" y="1341565"/>
            <a:ext cx="1154032" cy="447188"/>
          </a:xfrm>
          <a:custGeom>
            <a:avLst/>
            <a:gdLst>
              <a:gd name="connsiteX0" fmla="*/ 0 w 1154032"/>
              <a:gd name="connsiteY0" fmla="*/ 0 h 447188"/>
              <a:gd name="connsiteX1" fmla="*/ 1027866 w 1154032"/>
              <a:gd name="connsiteY1" fmla="*/ 100117 h 447188"/>
              <a:gd name="connsiteX2" fmla="*/ 1148006 w 1154032"/>
              <a:gd name="connsiteY2" fmla="*/ 447188 h 44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4032" h="447188">
                <a:moveTo>
                  <a:pt x="0" y="0"/>
                </a:moveTo>
                <a:cubicBezTo>
                  <a:pt x="418266" y="12793"/>
                  <a:pt x="836532" y="25586"/>
                  <a:pt x="1027866" y="100117"/>
                </a:cubicBezTo>
                <a:cubicBezTo>
                  <a:pt x="1219200" y="174648"/>
                  <a:pt x="1131320" y="389343"/>
                  <a:pt x="1148006" y="447188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Freeform 22"/>
          <p:cNvSpPr/>
          <p:nvPr/>
        </p:nvSpPr>
        <p:spPr>
          <a:xfrm>
            <a:off x="4572000" y="2381240"/>
            <a:ext cx="1101285" cy="435379"/>
          </a:xfrm>
          <a:custGeom>
            <a:avLst/>
            <a:gdLst>
              <a:gd name="connsiteX0" fmla="*/ 1101285 w 1101285"/>
              <a:gd name="connsiteY0" fmla="*/ 195099 h 435379"/>
              <a:gd name="connsiteX1" fmla="*/ 393793 w 1101285"/>
              <a:gd name="connsiteY1" fmla="*/ 8214 h 435379"/>
              <a:gd name="connsiteX2" fmla="*/ 0 w 1101285"/>
              <a:gd name="connsiteY2" fmla="*/ 435379 h 43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285" h="435379">
                <a:moveTo>
                  <a:pt x="1101285" y="195099"/>
                </a:moveTo>
                <a:cubicBezTo>
                  <a:pt x="839312" y="81633"/>
                  <a:pt x="577340" y="-31833"/>
                  <a:pt x="393793" y="8214"/>
                </a:cubicBezTo>
                <a:cubicBezTo>
                  <a:pt x="210246" y="48261"/>
                  <a:pt x="105123" y="241820"/>
                  <a:pt x="0" y="435379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23"/>
          <p:cNvSpPr/>
          <p:nvPr/>
        </p:nvSpPr>
        <p:spPr>
          <a:xfrm>
            <a:off x="1528450" y="3376501"/>
            <a:ext cx="1304649" cy="374541"/>
          </a:xfrm>
          <a:custGeom>
            <a:avLst/>
            <a:gdLst>
              <a:gd name="connsiteX0" fmla="*/ 0 w 1304649"/>
              <a:gd name="connsiteY0" fmla="*/ 47493 h 374541"/>
              <a:gd name="connsiteX1" fmla="*/ 1168029 w 1304649"/>
              <a:gd name="connsiteY1" fmla="*/ 27470 h 374541"/>
              <a:gd name="connsiteX2" fmla="*/ 1234773 w 1304649"/>
              <a:gd name="connsiteY2" fmla="*/ 374541 h 374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649" h="374541">
                <a:moveTo>
                  <a:pt x="0" y="47493"/>
                </a:moveTo>
                <a:cubicBezTo>
                  <a:pt x="481116" y="10227"/>
                  <a:pt x="962233" y="-27038"/>
                  <a:pt x="1168029" y="27470"/>
                </a:cubicBezTo>
                <a:cubicBezTo>
                  <a:pt x="1373825" y="81978"/>
                  <a:pt x="1304299" y="228259"/>
                  <a:pt x="1234773" y="374541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Freeform 24"/>
          <p:cNvSpPr/>
          <p:nvPr/>
        </p:nvSpPr>
        <p:spPr>
          <a:xfrm>
            <a:off x="3590089" y="4365092"/>
            <a:ext cx="628165" cy="373769"/>
          </a:xfrm>
          <a:custGeom>
            <a:avLst/>
            <a:gdLst>
              <a:gd name="connsiteX0" fmla="*/ 628165 w 628165"/>
              <a:gd name="connsiteY0" fmla="*/ 0 h 373769"/>
              <a:gd name="connsiteX1" fmla="*/ 87534 w 628165"/>
              <a:gd name="connsiteY1" fmla="*/ 133489 h 373769"/>
              <a:gd name="connsiteX2" fmla="*/ 7441 w 628165"/>
              <a:gd name="connsiteY2" fmla="*/ 373769 h 37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165" h="373769">
                <a:moveTo>
                  <a:pt x="628165" y="0"/>
                </a:moveTo>
                <a:cubicBezTo>
                  <a:pt x="409576" y="35597"/>
                  <a:pt x="190988" y="71194"/>
                  <a:pt x="87534" y="133489"/>
                </a:cubicBezTo>
                <a:cubicBezTo>
                  <a:pt x="-15920" y="195784"/>
                  <a:pt x="-4240" y="284776"/>
                  <a:pt x="7441" y="373769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96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&lt;html&gt;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3563888" y="1876679"/>
            <a:ext cx="3960440" cy="246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&lt;meta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"utf-8</a:t>
            </a:r>
            <a:r>
              <a:rPr lang="sv-SE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345332"/>
            <a:ext cx="504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Attributet </a:t>
            </a:r>
            <a:r>
              <a:rPr lang="sv-SE" dirty="0" err="1">
                <a:latin typeface="Minya Nouvelle" pitchFamily="2" charset="0"/>
              </a:rPr>
              <a:t>lang</a:t>
            </a:r>
            <a:r>
              <a:rPr lang="sv-SE" dirty="0">
                <a:latin typeface="Minya Nouvelle" pitchFamily="2" charset="0"/>
              </a:rPr>
              <a:t> talar om vilket språk innehållet på sidan är skrivet på.</a:t>
            </a:r>
          </a:p>
        </p:txBody>
      </p:sp>
    </p:spTree>
    <p:extLst>
      <p:ext uri="{BB962C8B-B14F-4D97-AF65-F5344CB8AC3E}">
        <p14:creationId xmlns:p14="http://schemas.microsoft.com/office/powerpoint/2010/main" val="367239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&lt;</a:t>
            </a:r>
            <a:r>
              <a:rPr lang="sv-SE" dirty="0" err="1"/>
              <a:t>head</a:t>
            </a:r>
            <a:r>
              <a:rPr lang="sv-SE" dirty="0"/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724128" y="1129308"/>
            <a:ext cx="3168352" cy="246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"utf-8" 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7" y="1129308"/>
            <a:ext cx="50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&lt;</a:t>
            </a:r>
            <a:r>
              <a:rPr lang="sv-SE" dirty="0" err="1">
                <a:latin typeface="Minya Nouvelle" pitchFamily="2" charset="0"/>
              </a:rPr>
              <a:t>title</a:t>
            </a:r>
            <a:r>
              <a:rPr lang="sv-SE" dirty="0">
                <a:latin typeface="Minya Nouvelle" pitchFamily="2" charset="0"/>
              </a:rPr>
              <a:t>&gt; - Sidans titel. Ska anges.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79" y="1481539"/>
            <a:ext cx="48006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 descr="C:\Users\tstjo\AppData\Local\Temp\SNAGHTML8bfe1e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065412"/>
            <a:ext cx="2209800" cy="952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3528" y="2992224"/>
            <a:ext cx="5048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&lt;meta </a:t>
            </a:r>
            <a:r>
              <a:rPr lang="sv-SE" dirty="0" err="1">
                <a:latin typeface="Minya Nouvelle" pitchFamily="2" charset="0"/>
              </a:rPr>
              <a:t>charset</a:t>
            </a:r>
            <a:r>
              <a:rPr lang="sv-SE" dirty="0">
                <a:latin typeface="Minya Nouvelle" pitchFamily="2" charset="0"/>
              </a:rPr>
              <a:t>=””&gt; - Teckenkod som används.</a:t>
            </a:r>
          </a:p>
          <a:p>
            <a:endParaRPr lang="sv-SE" dirty="0">
              <a:latin typeface="Minya Nouvelle" pitchFamily="2" charset="0"/>
            </a:endParaRPr>
          </a:p>
          <a:p>
            <a:r>
              <a:rPr lang="sv-SE" b="1" dirty="0">
                <a:latin typeface="Minya Nouvelle" pitchFamily="2" charset="0"/>
              </a:rPr>
              <a:t>Använd:</a:t>
            </a:r>
          </a:p>
          <a:p>
            <a:r>
              <a:rPr lang="sv-SE" dirty="0">
                <a:latin typeface="Minya Nouvelle" pitchFamily="2" charset="0"/>
              </a:rPr>
              <a:t>&lt;meta </a:t>
            </a:r>
            <a:r>
              <a:rPr lang="sv-SE" dirty="0" err="1">
                <a:latin typeface="Minya Nouvelle" pitchFamily="2" charset="0"/>
              </a:rPr>
              <a:t>charset</a:t>
            </a:r>
            <a:r>
              <a:rPr lang="sv-SE" dirty="0">
                <a:latin typeface="Minya Nouvelle" pitchFamily="2" charset="0"/>
              </a:rPr>
              <a:t>=”utf-8”&gt;</a:t>
            </a:r>
          </a:p>
        </p:txBody>
      </p:sp>
    </p:spTree>
    <p:extLst>
      <p:ext uri="{BB962C8B-B14F-4D97-AF65-F5344CB8AC3E}">
        <p14:creationId xmlns:p14="http://schemas.microsoft.com/office/powerpoint/2010/main" val="368865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Att tänka på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6"/>
            <a:ext cx="7834860" cy="3924087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/>
              <a:t>Filändelse: </a:t>
            </a:r>
            <a:r>
              <a:rPr lang="sv-SE" b="1" dirty="0"/>
              <a:t>.html</a:t>
            </a:r>
            <a:br>
              <a:rPr lang="sv-SE" b="1" dirty="0"/>
            </a:br>
            <a:endParaRPr lang="sv-SE" b="1" dirty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/>
              <a:t>Undvik svenska tecken och specialtecken i filnamn</a:t>
            </a:r>
            <a:br>
              <a:rPr lang="sv-SE" dirty="0"/>
            </a:br>
            <a:endParaRPr lang="sv-SE" dirty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/>
              <a:t>Publicera på en webbserver </a:t>
            </a:r>
            <a:r>
              <a:rPr lang="sv-SE" i="1" dirty="0"/>
              <a:t>(i kursen ”</a:t>
            </a:r>
            <a:r>
              <a:rPr lang="sv-SE" i="1" dirty="0" err="1"/>
              <a:t>gh</a:t>
            </a:r>
            <a:r>
              <a:rPr lang="sv-SE" i="1" dirty="0"/>
              <a:t>-pages”)</a:t>
            </a:r>
          </a:p>
          <a:p>
            <a:pPr marL="342900" indent="-342900">
              <a:buFont typeface="Arial" pitchFamily="34" charset="0"/>
              <a:buChar char="•"/>
            </a:pPr>
            <a:endParaRPr lang="sv-SE" i="1" dirty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/>
              <a:t>Försök att ha en logisk filstruktur</a:t>
            </a:r>
          </a:p>
        </p:txBody>
      </p:sp>
    </p:spTree>
    <p:extLst>
      <p:ext uri="{BB962C8B-B14F-4D97-AF65-F5344CB8AC3E}">
        <p14:creationId xmlns:p14="http://schemas.microsoft.com/office/powerpoint/2010/main" val="4118588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5875">
          <a:solidFill>
            <a:srgbClr val="FF0000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Minya Nouvelle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1003</Words>
  <Application>Microsoft Office PowerPoint</Application>
  <PresentationFormat>On-screen Show (16:10)</PresentationFormat>
  <Paragraphs>214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Courier New</vt:lpstr>
      <vt:lpstr>Arial</vt:lpstr>
      <vt:lpstr>Verdana</vt:lpstr>
      <vt:lpstr>Minya Nouvelle</vt:lpstr>
      <vt:lpstr>Calibri</vt:lpstr>
      <vt:lpstr>Office Theme</vt:lpstr>
      <vt:lpstr>HTML</vt:lpstr>
      <vt:lpstr>HTML</vt:lpstr>
      <vt:lpstr>PowerPoint Presentation</vt:lpstr>
      <vt:lpstr>PowerPoint Presentation</vt:lpstr>
      <vt:lpstr>doctype</vt:lpstr>
      <vt:lpstr>Hypertext Markup Language</vt:lpstr>
      <vt:lpstr>&lt;html&gt;</vt:lpstr>
      <vt:lpstr>&lt;head&gt;</vt:lpstr>
      <vt:lpstr>Att tänka på</vt:lpstr>
      <vt:lpstr>&lt;body&gt;</vt:lpstr>
      <vt:lpstr>Indentering</vt:lpstr>
      <vt:lpstr>Inline-/blockelement</vt:lpstr>
      <vt:lpstr>Struktur</vt:lpstr>
      <vt:lpstr>Struktur</vt:lpstr>
      <vt:lpstr>Struktur</vt:lpstr>
      <vt:lpstr>Struktur</vt:lpstr>
      <vt:lpstr>Struktur</vt:lpstr>
      <vt:lpstr>Struktur</vt:lpstr>
      <vt:lpstr>Struktur</vt:lpstr>
      <vt:lpstr>Struktur</vt:lpstr>
      <vt:lpstr>Struktur</vt:lpstr>
      <vt:lpstr>Taggar</vt:lpstr>
      <vt:lpstr>Taggar….</vt:lpstr>
    </vt:vector>
  </TitlesOfParts>
  <Company>Högskolan i Kalmar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Leitet</dc:creator>
  <cp:lastModifiedBy>Jeton Mustini</cp:lastModifiedBy>
  <cp:revision>4436</cp:revision>
  <dcterms:created xsi:type="dcterms:W3CDTF">2009-01-05T10:26:14Z</dcterms:created>
  <dcterms:modified xsi:type="dcterms:W3CDTF">2022-08-23T12:25:11Z</dcterms:modified>
</cp:coreProperties>
</file>