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7" r:id="rId7"/>
    <p:sldId id="266" r:id="rId8"/>
    <p:sldId id="267" r:id="rId9"/>
    <p:sldId id="268" r:id="rId10"/>
    <p:sldId id="270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8000" dirty="0" err="1">
                <a:latin typeface="+mn-lt"/>
              </a:rPr>
              <a:t>Asynkron</a:t>
            </a:r>
            <a:r>
              <a:rPr lang="en-US" sz="8000" dirty="0">
                <a:latin typeface="+mn-lt"/>
              </a:rPr>
              <a:t>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125560" y="5959843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+mn-lt"/>
              </a:rPr>
              <a:t>innehåll</a:t>
            </a:r>
            <a:endParaRPr lang="en-US" sz="4000" dirty="0">
              <a:solidFill>
                <a:srgbClr val="2A1A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409" y="1128451"/>
            <a:ext cx="5801590" cy="4566609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Synkron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vs </a:t>
            </a:r>
            <a:r>
              <a:rPr lang="en-US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Asynkron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kod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sv-SE" sz="2800" dirty="0">
                <a:latin typeface="+mj-lt"/>
                <a:cs typeface="Times New Roman" panose="02020603050405020304" pitchFamily="18" charset="0"/>
              </a:rPr>
              <a:t>Vad används asynkron kod till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Asynkron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kod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med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callbacks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Asynkron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kod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med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promises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Asynkron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med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async - await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synkron</a:t>
            </a:r>
            <a:r>
              <a:rPr lang="en-US" sz="3200" dirty="0"/>
              <a:t> vs </a:t>
            </a:r>
            <a:r>
              <a:rPr lang="en-US" sz="3200" dirty="0" err="1"/>
              <a:t>asynkron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5117950" cy="23454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Synchronous</a:t>
            </a:r>
          </a:p>
          <a:p>
            <a:r>
              <a:rPr lang="sv-SE" dirty="0"/>
              <a:t>Varje kod-sats exekveras i sekvens</a:t>
            </a:r>
          </a:p>
          <a:p>
            <a:r>
              <a:rPr lang="sv-SE" dirty="0"/>
              <a:t>Varje kod-sats väntar på föregående kod-sats innan den körs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B465E7-992C-4240-B9B7-C7DC0C458A8F}"/>
              </a:ext>
            </a:extLst>
          </p:cNvPr>
          <p:cNvSpPr txBox="1">
            <a:spLocks/>
          </p:cNvSpPr>
          <p:nvPr/>
        </p:nvSpPr>
        <p:spPr>
          <a:xfrm>
            <a:off x="7045036" y="1083565"/>
            <a:ext cx="4655127" cy="213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Asynchronous</a:t>
            </a:r>
          </a:p>
          <a:p>
            <a:r>
              <a:rPr lang="sv-SE" dirty="0"/>
              <a:t>Behöver inte vänta på tidigare kod-satser</a:t>
            </a:r>
          </a:p>
          <a:p>
            <a:r>
              <a:rPr lang="sv-SE" dirty="0"/>
              <a:t>Kan fortsätta att köra nästa kod-sats innan föregående kod-sats avslutas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540766-6E27-41DB-948B-1260F3FE54B6}"/>
              </a:ext>
            </a:extLst>
          </p:cNvPr>
          <p:cNvSpPr txBox="1">
            <a:spLocks/>
          </p:cNvSpPr>
          <p:nvPr/>
        </p:nvSpPr>
        <p:spPr>
          <a:xfrm>
            <a:off x="1985809" y="4480558"/>
            <a:ext cx="9360905" cy="23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Problem med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synkron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kod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sv-SE" dirty="0"/>
              <a:t>Tidskrävande operationer blockerar ytterligare exekvering tills de är klara</a:t>
            </a:r>
          </a:p>
          <a:p>
            <a:r>
              <a:rPr lang="sv-SE" dirty="0"/>
              <a:t>Gör att användargränssnittet eller servern inte svarar tills funktionen kommer tillbaka</a:t>
            </a:r>
          </a:p>
          <a:p>
            <a:r>
              <a:rPr lang="sv-SE" dirty="0"/>
              <a:t>Resultatet är en fruktansvärd användarupplevelse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4527F-1C20-459C-BB23-FEA3320FF430}"/>
              </a:ext>
            </a:extLst>
          </p:cNvPr>
          <p:cNvSpPr/>
          <p:nvPr/>
        </p:nvSpPr>
        <p:spPr>
          <a:xfrm>
            <a:off x="7175997" y="3252356"/>
            <a:ext cx="914400" cy="203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744584-256C-45B3-B755-A6E819F654AB}"/>
              </a:ext>
            </a:extLst>
          </p:cNvPr>
          <p:cNvSpPr/>
          <p:nvPr/>
        </p:nvSpPr>
        <p:spPr>
          <a:xfrm>
            <a:off x="2255477" y="3224091"/>
            <a:ext cx="914400" cy="21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C748-924F-43F2-9ECA-75753E6346F9}"/>
              </a:ext>
            </a:extLst>
          </p:cNvPr>
          <p:cNvSpPr/>
          <p:nvPr/>
        </p:nvSpPr>
        <p:spPr>
          <a:xfrm>
            <a:off x="3169877" y="3449505"/>
            <a:ext cx="1440000" cy="2182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895BC-B6A7-42C1-8ECC-462A67947252}"/>
              </a:ext>
            </a:extLst>
          </p:cNvPr>
          <p:cNvSpPr/>
          <p:nvPr/>
        </p:nvSpPr>
        <p:spPr>
          <a:xfrm>
            <a:off x="4609877" y="3677485"/>
            <a:ext cx="914400" cy="2182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C115E-F506-4736-A617-83D89FFD07A0}"/>
              </a:ext>
            </a:extLst>
          </p:cNvPr>
          <p:cNvSpPr/>
          <p:nvPr/>
        </p:nvSpPr>
        <p:spPr>
          <a:xfrm>
            <a:off x="7535997" y="3467933"/>
            <a:ext cx="1440000" cy="2038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AFBD86-B959-4B37-BE10-04484979636E}"/>
              </a:ext>
            </a:extLst>
          </p:cNvPr>
          <p:cNvSpPr/>
          <p:nvPr/>
        </p:nvSpPr>
        <p:spPr>
          <a:xfrm>
            <a:off x="7535997" y="3683510"/>
            <a:ext cx="1080000" cy="2038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774BFB-6BC8-40CF-A47B-1D3392F3AEA8}"/>
              </a:ext>
            </a:extLst>
          </p:cNvPr>
          <p:cNvCxnSpPr/>
          <p:nvPr/>
        </p:nvCxnSpPr>
        <p:spPr>
          <a:xfrm>
            <a:off x="2255477" y="4021282"/>
            <a:ext cx="32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E70787-EE71-4817-8FA2-6F0CBC624C5E}"/>
              </a:ext>
            </a:extLst>
          </p:cNvPr>
          <p:cNvCxnSpPr/>
          <p:nvPr/>
        </p:nvCxnSpPr>
        <p:spPr>
          <a:xfrm>
            <a:off x="7175997" y="4021282"/>
            <a:ext cx="32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6982FD-8431-41B4-AB1C-09C9346D95F8}"/>
              </a:ext>
            </a:extLst>
          </p:cNvPr>
          <p:cNvSpPr txBox="1"/>
          <p:nvPr/>
        </p:nvSpPr>
        <p:spPr>
          <a:xfrm>
            <a:off x="2182741" y="4044834"/>
            <a:ext cx="14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</a:t>
            </a:r>
            <a:endParaRPr lang="en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ADCED-E9E7-44E9-8DB3-F6ED7AD15638}"/>
              </a:ext>
            </a:extLst>
          </p:cNvPr>
          <p:cNvSpPr txBox="1"/>
          <p:nvPr/>
        </p:nvSpPr>
        <p:spPr>
          <a:xfrm>
            <a:off x="7145474" y="4034026"/>
            <a:ext cx="14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</a:t>
            </a:r>
            <a:endParaRPr lang="en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sv-SE" sz="3200" dirty="0"/>
              <a:t>Vad används asynkron kod till?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470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Exempel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/>
              <a:t>Tidskrävande</a:t>
            </a:r>
            <a:r>
              <a:rPr lang="en-US" dirty="0"/>
              <a:t> </a:t>
            </a:r>
            <a:r>
              <a:rPr lang="en-US" dirty="0" err="1"/>
              <a:t>operationer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beräkningar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sv-SE" dirty="0"/>
              <a:t>Göra API-anrop till en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sv-SE" dirty="0"/>
              <a:t>Läsa och skriva till en databas</a:t>
            </a:r>
          </a:p>
          <a:p>
            <a:pPr marL="0" indent="0">
              <a:buNone/>
            </a:pPr>
            <a:endParaRPr lang="en-US" dirty="0"/>
          </a:p>
          <a:p>
            <a:r>
              <a:rPr lang="sv-SE" dirty="0"/>
              <a:t>Logga in och ut en användare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758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Asynkron</a:t>
            </a:r>
            <a:r>
              <a:rPr lang="en-US" sz="3200" dirty="0"/>
              <a:t> </a:t>
            </a:r>
            <a:r>
              <a:rPr lang="en-US" sz="3200" dirty="0" err="1"/>
              <a:t>kod</a:t>
            </a:r>
            <a:r>
              <a:rPr lang="en-US" sz="3200" dirty="0"/>
              <a:t> med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4708697"/>
          </a:xfrm>
        </p:spPr>
        <p:txBody>
          <a:bodyPr>
            <a:normAutofit/>
          </a:bodyPr>
          <a:lstStyle/>
          <a:p>
            <a:r>
              <a:rPr lang="sv-SE" dirty="0"/>
              <a:t>När du vill beräkna tidskrävande uppgift, skicka bara en annan funktion som argument som ska köras efter att uppgiften är klar.</a:t>
            </a:r>
          </a:p>
          <a:p>
            <a:endParaRPr lang="en-US" dirty="0"/>
          </a:p>
          <a:p>
            <a:r>
              <a:rPr lang="sv-SE" dirty="0"/>
              <a:t>Problem med att </a:t>
            </a:r>
            <a:r>
              <a:rPr lang="sv-SE" dirty="0" err="1"/>
              <a:t>nestlade</a:t>
            </a:r>
            <a:r>
              <a:rPr lang="sv-SE" dirty="0"/>
              <a:t> anrop växer med varje asynkron åtgärd.</a:t>
            </a:r>
          </a:p>
          <a:p>
            <a:endParaRPr lang="en-US" dirty="0"/>
          </a:p>
          <a:p>
            <a:r>
              <a:rPr lang="sv-SE" dirty="0"/>
              <a:t>Svårt att läsa, underhålla och ibland kallas</a:t>
            </a:r>
            <a:r>
              <a:rPr lang="en-US" dirty="0"/>
              <a:t> “callback hell”.</a:t>
            </a:r>
          </a:p>
          <a:p>
            <a:endParaRPr lang="en-US" dirty="0"/>
          </a:p>
        </p:txBody>
      </p:sp>
      <p:pic>
        <p:nvPicPr>
          <p:cNvPr id="1028" name="Picture 4" descr="Avoiding Callback hell in Node js | by Jay bhoyar | Medium">
            <a:extLst>
              <a:ext uri="{FF2B5EF4-FFF2-40B4-BE49-F238E27FC236}">
                <a16:creationId xmlns:a16="http://schemas.microsoft.com/office/drawing/2014/main" id="{69B02220-08A4-4203-AEC6-0D8257D7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9" y="3676300"/>
            <a:ext cx="5896761" cy="30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92" y="101052"/>
            <a:ext cx="10893973" cy="677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Skapa Promises (</a:t>
            </a:r>
            <a:r>
              <a:rPr lang="en-US" sz="3200" dirty="0" err="1"/>
              <a:t>Löften</a:t>
            </a:r>
            <a:r>
              <a:rPr lang="en-US" sz="3200" dirty="0"/>
              <a:t>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919" y="1817956"/>
            <a:ext cx="8844378" cy="5493049"/>
          </a:xfrm>
        </p:spPr>
        <p:txBody>
          <a:bodyPr>
            <a:normAutofit fontScale="92500"/>
          </a:bodyPr>
          <a:lstStyle/>
          <a:p>
            <a:r>
              <a:rPr lang="sv-SE" dirty="0"/>
              <a:t>Ett löfte/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promise</a:t>
            </a:r>
            <a:r>
              <a:rPr lang="sv-SE" dirty="0"/>
              <a:t> är ett objekt som kan producera ett enda värde någon gång i framtiden.</a:t>
            </a:r>
          </a:p>
          <a:p>
            <a:r>
              <a:rPr lang="sv-SE" dirty="0"/>
              <a:t>Värdet är antingen löst/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resolved</a:t>
            </a:r>
            <a:r>
              <a:rPr lang="sv-SE" dirty="0"/>
              <a:t> eller en anledning till att det inte löstes ett fel/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error</a:t>
            </a:r>
            <a:r>
              <a:rPr lang="sv-SE" dirty="0"/>
              <a:t>.</a:t>
            </a:r>
          </a:p>
          <a:p>
            <a:r>
              <a:rPr lang="sv-SE" dirty="0"/>
              <a:t>Ett löfte kan finnas i 3 olika tillstånd klar/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fulfilled</a:t>
            </a:r>
            <a:r>
              <a:rPr lang="en-US" dirty="0"/>
              <a:t>, </a:t>
            </a:r>
            <a:r>
              <a:rPr lang="en-US" dirty="0" err="1"/>
              <a:t>nekad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rejected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pågende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pending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v-SE" dirty="0"/>
              <a:t>Funktionen som skickas in till ett nytt löfte (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promise</a:t>
            </a:r>
            <a:r>
              <a:rPr lang="sv-SE" dirty="0"/>
              <a:t>) kallas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executor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r>
              <a:rPr lang="sv-SE" dirty="0"/>
              <a:t> Körs automatiskt när nytt löftet skapas.</a:t>
            </a:r>
          </a:p>
          <a:p>
            <a:r>
              <a:rPr lang="sv-SE" dirty="0"/>
              <a:t>Dess argument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resolve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reject</a:t>
            </a:r>
            <a:r>
              <a:rPr lang="sv-SE" dirty="0"/>
              <a:t> är callbacks som tillhandahålls av JavaScript själv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resolve(value) </a:t>
            </a:r>
            <a:r>
              <a:rPr lang="en-US" dirty="0"/>
              <a:t>– </a:t>
            </a:r>
            <a:r>
              <a:rPr lang="sv-SE" dirty="0"/>
              <a:t>om jobbet slutfördes framgångsrikt, med resultatvärdet.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reject(error) </a:t>
            </a:r>
            <a:r>
              <a:rPr lang="en-US" dirty="0"/>
              <a:t>– </a:t>
            </a:r>
            <a:r>
              <a:rPr lang="sv-SE" dirty="0"/>
              <a:t>om ett fel uppstod är felet felobjektet.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FEC3F-634B-48DA-B9F5-F4AACE78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89" y="3667342"/>
            <a:ext cx="6572250" cy="1419225"/>
          </a:xfrm>
          <a:prstGeom prst="rect">
            <a:avLst/>
          </a:prstGeom>
        </p:spPr>
      </p:pic>
      <p:pic>
        <p:nvPicPr>
          <p:cNvPr id="9" name="Picture 15" descr="S:\dfm\info\icons\v-collections\v_collections_png\computer_network_security\128x128\shadow\workplace.png">
            <a:extLst>
              <a:ext uri="{FF2B5EF4-FFF2-40B4-BE49-F238E27FC236}">
                <a16:creationId xmlns:a16="http://schemas.microsoft.com/office/drawing/2014/main" id="{E6F49CF8-3226-4CDC-83EF-9CEAE1E8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10" y="695628"/>
            <a:ext cx="1034197" cy="10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:\dfm\info\icons\v-collections\v_collections_png\computer_network_security\256x256\shadow\server.png">
            <a:extLst>
              <a:ext uri="{FF2B5EF4-FFF2-40B4-BE49-F238E27FC236}">
                <a16:creationId xmlns:a16="http://schemas.microsoft.com/office/drawing/2014/main" id="{7160055D-CCDE-4CD0-B465-EB0F1D8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843" y="565265"/>
            <a:ext cx="1120914" cy="112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5">
            <a:extLst>
              <a:ext uri="{FF2B5EF4-FFF2-40B4-BE49-F238E27FC236}">
                <a16:creationId xmlns:a16="http://schemas.microsoft.com/office/drawing/2014/main" id="{4A30F7C6-BD15-4E99-B712-117113E2EA9E}"/>
              </a:ext>
            </a:extLst>
          </p:cNvPr>
          <p:cNvSpPr/>
          <p:nvPr/>
        </p:nvSpPr>
        <p:spPr>
          <a:xfrm>
            <a:off x="4079776" y="644292"/>
            <a:ext cx="4032448" cy="444756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latin typeface="Minya Nouvelle" charset="0"/>
              </a:rPr>
              <a:t>request</a:t>
            </a:r>
          </a:p>
        </p:txBody>
      </p:sp>
      <p:pic>
        <p:nvPicPr>
          <p:cNvPr id="12" name="Picture 2" descr="S:\dfm\info\icons\v-collections\v_collections_png\software_graphics_media\64x64\shadow\code_php.png">
            <a:extLst>
              <a:ext uri="{FF2B5EF4-FFF2-40B4-BE49-F238E27FC236}">
                <a16:creationId xmlns:a16="http://schemas.microsoft.com/office/drawing/2014/main" id="{588388B3-2050-4644-A918-1CB5D970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253" y="612907"/>
            <a:ext cx="338833" cy="33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A19FDE91-D862-4B3C-A145-399F55CC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840" y="1297962"/>
            <a:ext cx="254125" cy="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9ADB74EA-6BB5-46E2-A385-7E8E3112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670" y="1297963"/>
            <a:ext cx="254125" cy="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:\dfm\info\icons\v-collections\v_collections_png\software_graphics_media\64x64\shadow\code_csharp.png">
            <a:extLst>
              <a:ext uri="{FF2B5EF4-FFF2-40B4-BE49-F238E27FC236}">
                <a16:creationId xmlns:a16="http://schemas.microsoft.com/office/drawing/2014/main" id="{001F2E1D-9306-4056-96FE-0F85423A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987" y="846045"/>
            <a:ext cx="338833" cy="33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S:\dfm\info\icons\v-collections\v_collections_png\software_graphics_media\48x48\shadow\film.png">
            <a:extLst>
              <a:ext uri="{FF2B5EF4-FFF2-40B4-BE49-F238E27FC236}">
                <a16:creationId xmlns:a16="http://schemas.microsoft.com/office/drawing/2014/main" id="{213FCF3B-8D35-4810-9471-E984980F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329" y="408563"/>
            <a:ext cx="254125" cy="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9FF5E154-A4CA-4F62-B582-3E3B0A71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71" y="953550"/>
            <a:ext cx="359757" cy="3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C7E78259-2548-4839-98C7-D5E6745F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915" y="898451"/>
            <a:ext cx="301527" cy="3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S:\dfm\info\icons\v-collections\v_collections_png\software_graphics_media\64x64\shadow\code_javascript.png">
            <a:extLst>
              <a:ext uri="{FF2B5EF4-FFF2-40B4-BE49-F238E27FC236}">
                <a16:creationId xmlns:a16="http://schemas.microsoft.com/office/drawing/2014/main" id="{439DCC2F-FBA8-4DCF-BCD1-52295E36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69" y="1137897"/>
            <a:ext cx="346010" cy="34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:\dfm\info\icons\v-collections\v_collections_png\software_graphics_media\256x256\shadow\palette.png">
            <a:extLst>
              <a:ext uri="{FF2B5EF4-FFF2-40B4-BE49-F238E27FC236}">
                <a16:creationId xmlns:a16="http://schemas.microsoft.com/office/drawing/2014/main" id="{5EA93778-256D-41D3-835C-175FEB52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2" y="895992"/>
            <a:ext cx="275201" cy="2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9">
            <a:extLst>
              <a:ext uri="{FF2B5EF4-FFF2-40B4-BE49-F238E27FC236}">
                <a16:creationId xmlns:a16="http://schemas.microsoft.com/office/drawing/2014/main" id="{C2450E89-19DE-4C50-BCBA-61DD5AB93906}"/>
              </a:ext>
            </a:extLst>
          </p:cNvPr>
          <p:cNvSpPr/>
          <p:nvPr/>
        </p:nvSpPr>
        <p:spPr>
          <a:xfrm flipH="1">
            <a:off x="4013312" y="1235086"/>
            <a:ext cx="4032448" cy="440109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200" b="1" dirty="0">
                <a:latin typeface="Minya Nouvelle" charset="0"/>
              </a:rPr>
              <a:t>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ACD0-94E3-4329-ADBA-469FB510346E}"/>
              </a:ext>
            </a:extLst>
          </p:cNvPr>
          <p:cNvSpPr txBox="1"/>
          <p:nvPr/>
        </p:nvSpPr>
        <p:spPr>
          <a:xfrm>
            <a:off x="5582226" y="97576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125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478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Använda</a:t>
            </a:r>
            <a:r>
              <a:rPr lang="en-US" sz="3200" dirty="0"/>
              <a:t> Promises (</a:t>
            </a:r>
            <a:r>
              <a:rPr lang="en-US" sz="3200" dirty="0" err="1"/>
              <a:t>Löften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086" y="1138430"/>
            <a:ext cx="8844378" cy="5493049"/>
          </a:xfrm>
        </p:spPr>
        <p:txBody>
          <a:bodyPr>
            <a:normAutofit/>
          </a:bodyPr>
          <a:lstStyle/>
          <a:p>
            <a:r>
              <a:rPr lang="sv-SE" dirty="0"/>
              <a:t>Användande funktioner kan registreras (prenumereras) med metoderna: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.then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.catch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.finally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sv-SE" dirty="0"/>
              <a:t>Det första argumentet för .</a:t>
            </a:r>
            <a:r>
              <a:rPr lang="sv-SE" dirty="0" err="1"/>
              <a:t>then</a:t>
            </a:r>
            <a:r>
              <a:rPr lang="sv-SE" dirty="0"/>
              <a:t> är en funktion som körs när löftet är löst och tar emot resultatet.</a:t>
            </a:r>
          </a:p>
          <a:p>
            <a:r>
              <a:rPr lang="sv-SE" dirty="0"/>
              <a:t>Det andra argumentet för .</a:t>
            </a:r>
            <a:r>
              <a:rPr lang="sv-SE" dirty="0" err="1"/>
              <a:t>then</a:t>
            </a:r>
            <a:r>
              <a:rPr lang="sv-SE" dirty="0"/>
              <a:t> är en funktion som körs när löftet avvisas och tar emot felet.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938A9-3E9E-428C-A583-85C12DD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07" y="2913404"/>
            <a:ext cx="5581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180" y="226521"/>
            <a:ext cx="10893973" cy="67748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Asynkron</a:t>
            </a:r>
            <a:r>
              <a:rPr lang="en-US" sz="3200" dirty="0"/>
              <a:t> </a:t>
            </a:r>
            <a:r>
              <a:rPr lang="en-US" sz="3200" dirty="0" err="1"/>
              <a:t>kod</a:t>
            </a:r>
            <a:r>
              <a:rPr lang="en-US" sz="3200" dirty="0"/>
              <a:t> med Async-await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180" y="904009"/>
            <a:ext cx="8844378" cy="5493049"/>
          </a:xfrm>
        </p:spPr>
        <p:txBody>
          <a:bodyPr>
            <a:normAutofit/>
          </a:bodyPr>
          <a:lstStyle/>
          <a:p>
            <a:r>
              <a:rPr lang="sv-SE" dirty="0"/>
              <a:t>Ett annat sätt att göra asynkron kod som vissa föredrar framför löften/</a:t>
            </a:r>
            <a:r>
              <a:rPr lang="sv-SE" dirty="0" err="1"/>
              <a:t>promise</a:t>
            </a:r>
            <a:endParaRPr lang="sv-SE" dirty="0"/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async</a:t>
            </a:r>
            <a:r>
              <a:rPr lang="en-US" dirty="0"/>
              <a:t> </a:t>
            </a:r>
            <a:r>
              <a:rPr lang="sv-SE" dirty="0" err="1"/>
              <a:t>async</a:t>
            </a:r>
            <a:r>
              <a:rPr lang="sv-SE" dirty="0"/>
              <a:t> nyckelord läggs till före en funktion och har två effekter </a:t>
            </a:r>
            <a:r>
              <a:rPr lang="en-US" dirty="0"/>
              <a:t>:</a:t>
            </a:r>
          </a:p>
          <a:p>
            <a:pPr lvl="1"/>
            <a:r>
              <a:rPr lang="sv-SE" dirty="0"/>
              <a:t>Gör att den alltid returnerar en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promise</a:t>
            </a:r>
            <a:endParaRPr lang="en-US" dirty="0"/>
          </a:p>
          <a:p>
            <a:pPr lvl="1"/>
            <a:r>
              <a:rPr lang="en-US" dirty="0" err="1"/>
              <a:t>Tillåter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den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await</a:t>
            </a:r>
            <a:r>
              <a:rPr lang="en-US" dirty="0"/>
              <a:t> </a:t>
            </a:r>
            <a:r>
              <a:rPr lang="sv-SE" dirty="0"/>
              <a:t>nyckelord innan ett löfte gör att JavaScript väntar tills det löftet avgörs, och sedan:</a:t>
            </a:r>
          </a:p>
          <a:p>
            <a:pPr lvl="1"/>
            <a:r>
              <a:rPr lang="sv-SE" dirty="0"/>
              <a:t>Om ett fel uppstår genereras felet</a:t>
            </a:r>
          </a:p>
          <a:p>
            <a:pPr lvl="1"/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returnerar</a:t>
            </a:r>
            <a:r>
              <a:rPr lang="en-US" dirty="0"/>
              <a:t> det </a:t>
            </a:r>
            <a:r>
              <a:rPr lang="en-US" dirty="0" err="1"/>
              <a:t>resultatet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10B08-7C14-4F18-B666-36C68901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03" y="1359017"/>
            <a:ext cx="3545278" cy="1217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9774C-FC0A-48FB-B06A-04E84063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96" y="3962433"/>
            <a:ext cx="4536668" cy="2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9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37952" y="3004622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I’m done, I promise!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439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Gill Sans MT</vt:lpstr>
      <vt:lpstr>Minya Nouvelle</vt:lpstr>
      <vt:lpstr>Badge</vt:lpstr>
      <vt:lpstr>Asynkron JavaScript</vt:lpstr>
      <vt:lpstr>innehåll</vt:lpstr>
      <vt:lpstr>synkron vs asynkron</vt:lpstr>
      <vt:lpstr>Vad används asynkron kod till?</vt:lpstr>
      <vt:lpstr>Asynkron kod med callbacks</vt:lpstr>
      <vt:lpstr>Skapa Promises (Löften) </vt:lpstr>
      <vt:lpstr>Använda Promises (Löften)</vt:lpstr>
      <vt:lpstr>Asynkron kod med Async-await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JavScript</dc:title>
  <dc:creator>Jeton Mustini</dc:creator>
  <cp:lastModifiedBy>Jeton Mustini</cp:lastModifiedBy>
  <cp:revision>75</cp:revision>
  <dcterms:created xsi:type="dcterms:W3CDTF">2020-10-27T14:29:17Z</dcterms:created>
  <dcterms:modified xsi:type="dcterms:W3CDTF">2021-11-15T22:44:54Z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