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2"/>
  </p:notesMasterIdLst>
  <p:handoutMasterIdLst>
    <p:handoutMasterId r:id="rId23"/>
  </p:handoutMasterIdLst>
  <p:sldIdLst>
    <p:sldId id="256" r:id="rId5"/>
    <p:sldId id="276" r:id="rId6"/>
    <p:sldId id="278" r:id="rId7"/>
    <p:sldId id="280" r:id="rId8"/>
    <p:sldId id="257" r:id="rId9"/>
    <p:sldId id="266" r:id="rId10"/>
    <p:sldId id="281" r:id="rId11"/>
    <p:sldId id="258" r:id="rId12"/>
    <p:sldId id="274" r:id="rId13"/>
    <p:sldId id="267" r:id="rId14"/>
    <p:sldId id="269" r:id="rId15"/>
    <p:sldId id="268" r:id="rId16"/>
    <p:sldId id="270" r:id="rId17"/>
    <p:sldId id="271" r:id="rId18"/>
    <p:sldId id="273" r:id="rId19"/>
    <p:sldId id="265"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678" autoAdjust="0"/>
  </p:normalViewPr>
  <p:slideViewPr>
    <p:cSldViewPr snapToGrid="0">
      <p:cViewPr varScale="1">
        <p:scale>
          <a:sx n="49" d="100"/>
          <a:sy n="49" d="100"/>
        </p:scale>
        <p:origin x="588" y="44"/>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D2814B-A0CB-41C7-85D5-AD7DA7A502F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E"/>
        </a:p>
      </dgm:t>
    </dgm:pt>
    <dgm:pt modelId="{8BEAF9B3-3E08-4B82-9819-37BA19D73C1D}">
      <dgm:prSet phldrT="[Text]"/>
      <dgm:spPr/>
      <dgm:t>
        <a:bodyPr/>
        <a:lstStyle/>
        <a:p>
          <a:r>
            <a:rPr lang="en-US">
              <a:latin typeface="+mn-lt"/>
            </a:rPr>
            <a:t>Jeton</a:t>
          </a:r>
          <a:endParaRPr lang="en-SE">
            <a:latin typeface="+mn-lt"/>
          </a:endParaRPr>
        </a:p>
      </dgm:t>
    </dgm:pt>
    <dgm:pt modelId="{681C3539-FFE5-4513-BD35-D9E0557007C3}" type="parTrans" cxnId="{42CCE35C-B94D-4C33-B651-8EDE2E588AF0}">
      <dgm:prSet/>
      <dgm:spPr/>
      <dgm:t>
        <a:bodyPr/>
        <a:lstStyle/>
        <a:p>
          <a:endParaRPr lang="en-SE"/>
        </a:p>
      </dgm:t>
    </dgm:pt>
    <dgm:pt modelId="{98CADFA8-377D-4158-A54E-E61CE147D96B}" type="sibTrans" cxnId="{42CCE35C-B94D-4C33-B651-8EDE2E588AF0}">
      <dgm:prSet/>
      <dgm:spPr/>
      <dgm:t>
        <a:bodyPr/>
        <a:lstStyle/>
        <a:p>
          <a:endParaRPr lang="en-SE"/>
        </a:p>
      </dgm:t>
    </dgm:pt>
    <dgm:pt modelId="{A851A5EC-0E24-4A9F-935D-AD4109AA6A07}">
      <dgm:prSet phldrT="[Text]"/>
      <dgm:spPr/>
      <dgm:t>
        <a:bodyPr/>
        <a:lstStyle/>
        <a:p>
          <a:r>
            <a:rPr lang="en-US"/>
            <a:t>Andreas</a:t>
          </a:r>
          <a:endParaRPr lang="en-SE"/>
        </a:p>
      </dgm:t>
    </dgm:pt>
    <dgm:pt modelId="{2AEE47FC-2ACE-4DB6-ACAD-A0CD7F4C0DFE}" type="parTrans" cxnId="{34BEEDBB-0C36-43EC-A922-E32924488D61}">
      <dgm:prSet/>
      <dgm:spPr/>
      <dgm:t>
        <a:bodyPr/>
        <a:lstStyle/>
        <a:p>
          <a:endParaRPr lang="en-SE"/>
        </a:p>
      </dgm:t>
    </dgm:pt>
    <dgm:pt modelId="{9C6537AC-799B-4099-8658-27E00E9D460C}" type="sibTrans" cxnId="{34BEEDBB-0C36-43EC-A922-E32924488D61}">
      <dgm:prSet/>
      <dgm:spPr/>
      <dgm:t>
        <a:bodyPr/>
        <a:lstStyle/>
        <a:p>
          <a:endParaRPr lang="en-SE"/>
        </a:p>
      </dgm:t>
    </dgm:pt>
    <dgm:pt modelId="{1D738A6A-DCD4-422C-BDEE-5B9B2A688286}">
      <dgm:prSet phldrT="[Text]"/>
      <dgm:spPr/>
      <dgm:t>
        <a:bodyPr/>
        <a:lstStyle/>
        <a:p>
          <a:r>
            <a:rPr lang="en-US" dirty="0"/>
            <a:t>Pär</a:t>
          </a:r>
          <a:endParaRPr lang="en-SE" dirty="0"/>
        </a:p>
      </dgm:t>
    </dgm:pt>
    <dgm:pt modelId="{39DEEB66-D599-40E0-A4BF-A0126021BD34}" type="parTrans" cxnId="{DC86EA86-2CEB-46DD-8191-F80FB022E9F9}">
      <dgm:prSet/>
      <dgm:spPr/>
      <dgm:t>
        <a:bodyPr/>
        <a:lstStyle/>
        <a:p>
          <a:endParaRPr lang="en-SE"/>
        </a:p>
      </dgm:t>
    </dgm:pt>
    <dgm:pt modelId="{B94BBBE0-4E2C-4D22-BBE3-766EFDE5886D}" type="sibTrans" cxnId="{DC86EA86-2CEB-46DD-8191-F80FB022E9F9}">
      <dgm:prSet/>
      <dgm:spPr/>
      <dgm:t>
        <a:bodyPr/>
        <a:lstStyle/>
        <a:p>
          <a:endParaRPr lang="en-SE"/>
        </a:p>
      </dgm:t>
    </dgm:pt>
    <dgm:pt modelId="{56A7D5F3-FFED-4011-ABF7-1663477F9359}">
      <dgm:prSet custT="1"/>
      <dgm:spPr/>
      <dgm:t>
        <a:bodyPr/>
        <a:lstStyle/>
        <a:p>
          <a:r>
            <a:rPr lang="en-US" sz="1800" err="1"/>
            <a:t>Webbutveckling</a:t>
          </a:r>
          <a:r>
            <a:rPr lang="en-US" sz="1800"/>
            <a:t> – HTML/CSS/JavaScript</a:t>
          </a:r>
          <a:endParaRPr lang="en-SE" sz="1800"/>
        </a:p>
      </dgm:t>
    </dgm:pt>
    <dgm:pt modelId="{3DA2306E-6399-41F9-94AD-48E644F4C195}" type="parTrans" cxnId="{A073CB58-608E-4E5B-B0E7-B7322EFD57ED}">
      <dgm:prSet/>
      <dgm:spPr/>
      <dgm:t>
        <a:bodyPr/>
        <a:lstStyle/>
        <a:p>
          <a:endParaRPr lang="en-SE"/>
        </a:p>
      </dgm:t>
    </dgm:pt>
    <dgm:pt modelId="{CAD61C91-1B1D-4488-883D-52B937D48C77}" type="sibTrans" cxnId="{A073CB58-608E-4E5B-B0E7-B7322EFD57ED}">
      <dgm:prSet/>
      <dgm:spPr/>
      <dgm:t>
        <a:bodyPr/>
        <a:lstStyle/>
        <a:p>
          <a:endParaRPr lang="en-SE"/>
        </a:p>
      </dgm:t>
    </dgm:pt>
    <dgm:pt modelId="{CEC53A67-7766-47C8-AFBE-6FAA2C12A8F3}">
      <dgm:prSet custT="1"/>
      <dgm:spPr/>
      <dgm:t>
        <a:bodyPr/>
        <a:lstStyle/>
        <a:p>
          <a:r>
            <a:rPr lang="en-US" sz="1800" err="1"/>
            <a:t>Databas</a:t>
          </a:r>
          <a:r>
            <a:rPr lang="en-US" sz="1800"/>
            <a:t> – Firebase RTDB</a:t>
          </a:r>
          <a:endParaRPr lang="en-SE" sz="1800"/>
        </a:p>
      </dgm:t>
    </dgm:pt>
    <dgm:pt modelId="{103B4C10-A12C-4EFF-855E-50F8B708F48D}" type="parTrans" cxnId="{FB54AC3D-3D28-47D0-A5BA-E7C3E4CBB892}">
      <dgm:prSet/>
      <dgm:spPr/>
      <dgm:t>
        <a:bodyPr/>
        <a:lstStyle/>
        <a:p>
          <a:endParaRPr lang="en-SE"/>
        </a:p>
      </dgm:t>
    </dgm:pt>
    <dgm:pt modelId="{9B3ECC65-849C-46DA-A465-C170FCFA2A59}" type="sibTrans" cxnId="{FB54AC3D-3D28-47D0-A5BA-E7C3E4CBB892}">
      <dgm:prSet/>
      <dgm:spPr/>
      <dgm:t>
        <a:bodyPr/>
        <a:lstStyle/>
        <a:p>
          <a:endParaRPr lang="en-SE"/>
        </a:p>
      </dgm:t>
    </dgm:pt>
    <dgm:pt modelId="{5B73ECA4-A306-4FFB-B7E3-6C3BF21CF805}">
      <dgm:prSet custT="1"/>
      <dgm:spPr/>
      <dgm:t>
        <a:bodyPr/>
        <a:lstStyle/>
        <a:p>
          <a:r>
            <a:rPr lang="en-US" sz="1800" err="1"/>
            <a:t>Versionshantering</a:t>
          </a:r>
          <a:r>
            <a:rPr lang="en-US" sz="1800"/>
            <a:t> – Git/</a:t>
          </a:r>
          <a:r>
            <a:rPr lang="en-US" sz="1800" err="1"/>
            <a:t>Github</a:t>
          </a:r>
          <a:endParaRPr lang="en-SE" sz="1800"/>
        </a:p>
      </dgm:t>
    </dgm:pt>
    <dgm:pt modelId="{4582C687-9380-4204-A06F-A959C83F6654}" type="parTrans" cxnId="{4887762E-92A4-40B5-AD8D-D96DF4E4D204}">
      <dgm:prSet/>
      <dgm:spPr/>
      <dgm:t>
        <a:bodyPr/>
        <a:lstStyle/>
        <a:p>
          <a:endParaRPr lang="en-SE"/>
        </a:p>
      </dgm:t>
    </dgm:pt>
    <dgm:pt modelId="{A78CE40C-6F1C-44FA-8CC6-D049480627E4}" type="sibTrans" cxnId="{4887762E-92A4-40B5-AD8D-D96DF4E4D204}">
      <dgm:prSet/>
      <dgm:spPr/>
      <dgm:t>
        <a:bodyPr/>
        <a:lstStyle/>
        <a:p>
          <a:endParaRPr lang="en-SE"/>
        </a:p>
      </dgm:t>
    </dgm:pt>
    <dgm:pt modelId="{28C0CBE3-6009-4DFB-97A7-8D7F9D00F289}">
      <dgm:prSet phldr="0" custT="1"/>
      <dgm:spPr/>
      <dgm:t>
        <a:bodyPr/>
        <a:lstStyle/>
        <a:p>
          <a:r>
            <a:rPr lang="en-US" sz="1800">
              <a:latin typeface="+mn-lt"/>
              <a:cs typeface="Calibri"/>
            </a:rPr>
            <a:t>CAD-</a:t>
          </a:r>
          <a:r>
            <a:rPr lang="en-US" sz="1800" err="1">
              <a:latin typeface="+mn-lt"/>
              <a:cs typeface="Calibri"/>
            </a:rPr>
            <a:t>ritning</a:t>
          </a:r>
          <a:r>
            <a:rPr lang="en-US" sz="1800">
              <a:latin typeface="+mn-lt"/>
              <a:cs typeface="Calibri"/>
            </a:rPr>
            <a:t> av </a:t>
          </a:r>
          <a:r>
            <a:rPr lang="en-US" sz="1800" err="1">
              <a:latin typeface="+mn-lt"/>
              <a:cs typeface="Calibri"/>
            </a:rPr>
            <a:t>behållare</a:t>
          </a:r>
          <a:endParaRPr lang="en-US" sz="1800">
            <a:latin typeface="+mn-lt"/>
            <a:cs typeface="Calibri"/>
          </a:endParaRPr>
        </a:p>
      </dgm:t>
    </dgm:pt>
    <dgm:pt modelId="{67422BFC-CEC0-4EF3-B92D-7D599861FA17}" type="parTrans" cxnId="{42334BC8-B55A-4904-801A-4AD3E827B5DA}">
      <dgm:prSet/>
      <dgm:spPr/>
      <dgm:t>
        <a:bodyPr/>
        <a:lstStyle/>
        <a:p>
          <a:endParaRPr lang="en-SE"/>
        </a:p>
      </dgm:t>
    </dgm:pt>
    <dgm:pt modelId="{005560DE-AA8F-4BF9-8865-2110C898C5A2}" type="sibTrans" cxnId="{42334BC8-B55A-4904-801A-4AD3E827B5DA}">
      <dgm:prSet/>
      <dgm:spPr/>
      <dgm:t>
        <a:bodyPr/>
        <a:lstStyle/>
        <a:p>
          <a:endParaRPr lang="en-SE"/>
        </a:p>
      </dgm:t>
    </dgm:pt>
    <dgm:pt modelId="{9E135F34-DE83-47ED-A334-B98D0D7096AF}">
      <dgm:prSet phldr="0" custT="1"/>
      <dgm:spPr/>
      <dgm:t>
        <a:bodyPr/>
        <a:lstStyle/>
        <a:p>
          <a:r>
            <a:rPr lang="en-US" sz="1800" err="1"/>
            <a:t>Givare</a:t>
          </a:r>
          <a:r>
            <a:rPr lang="en-US" sz="1800"/>
            <a:t>, </a:t>
          </a:r>
          <a:r>
            <a:rPr lang="en-US" sz="1800" err="1"/>
            <a:t>mikrokontroller</a:t>
          </a:r>
          <a:r>
            <a:rPr lang="en-US" sz="1800"/>
            <a:t>, display</a:t>
          </a:r>
        </a:p>
      </dgm:t>
    </dgm:pt>
    <dgm:pt modelId="{9FB5F822-E352-4E3F-B3AB-09436E56974A}" type="parTrans" cxnId="{26DD4C6F-B854-4640-B0CD-E3EF620BF111}">
      <dgm:prSet/>
      <dgm:spPr/>
      <dgm:t>
        <a:bodyPr/>
        <a:lstStyle/>
        <a:p>
          <a:endParaRPr lang="en-SE"/>
        </a:p>
      </dgm:t>
    </dgm:pt>
    <dgm:pt modelId="{72A601AA-1605-40F8-8827-B0D783E33ACE}" type="sibTrans" cxnId="{26DD4C6F-B854-4640-B0CD-E3EF620BF111}">
      <dgm:prSet/>
      <dgm:spPr/>
      <dgm:t>
        <a:bodyPr/>
        <a:lstStyle/>
        <a:p>
          <a:endParaRPr lang="en-SE"/>
        </a:p>
      </dgm:t>
    </dgm:pt>
    <dgm:pt modelId="{700920A7-5EC5-4F06-B8C6-97AB26F9960F}">
      <dgm:prSet phldr="0" custT="1"/>
      <dgm:spPr/>
      <dgm:t>
        <a:bodyPr/>
        <a:lstStyle/>
        <a:p>
          <a:r>
            <a:rPr lang="en-US" sz="1800">
              <a:latin typeface="+mn-lt"/>
              <a:cs typeface="Calibri"/>
            </a:rPr>
            <a:t>3D-printing av </a:t>
          </a:r>
          <a:r>
            <a:rPr lang="en-US" sz="1800" err="1">
              <a:latin typeface="+mn-lt"/>
              <a:cs typeface="Calibri"/>
            </a:rPr>
            <a:t>behållare</a:t>
          </a:r>
          <a:endParaRPr lang="en-US" sz="1800">
            <a:latin typeface="+mn-lt"/>
            <a:cs typeface="Calibri"/>
          </a:endParaRPr>
        </a:p>
      </dgm:t>
    </dgm:pt>
    <dgm:pt modelId="{966FE914-0C1B-4045-8AEB-283E4D6BDC77}" type="parTrans" cxnId="{2B8B1E40-80D7-4275-B932-0D5852D88DE6}">
      <dgm:prSet/>
      <dgm:spPr/>
      <dgm:t>
        <a:bodyPr/>
        <a:lstStyle/>
        <a:p>
          <a:endParaRPr lang="en-SE"/>
        </a:p>
      </dgm:t>
    </dgm:pt>
    <dgm:pt modelId="{6A3CAE46-EE88-4F33-A874-D7CE5361FA2A}" type="sibTrans" cxnId="{2B8B1E40-80D7-4275-B932-0D5852D88DE6}">
      <dgm:prSet/>
      <dgm:spPr/>
      <dgm:t>
        <a:bodyPr/>
        <a:lstStyle/>
        <a:p>
          <a:endParaRPr lang="en-SE"/>
        </a:p>
      </dgm:t>
    </dgm:pt>
    <dgm:pt modelId="{3C053305-6B8E-446D-9E35-C155DB598619}">
      <dgm:prSet custT="1"/>
      <dgm:spPr/>
      <dgm:t>
        <a:bodyPr/>
        <a:lstStyle/>
        <a:p>
          <a:pPr rtl="0"/>
          <a:r>
            <a:rPr lang="en-US" sz="1800">
              <a:latin typeface="+mn-lt"/>
              <a:ea typeface="+mn-lt"/>
              <a:cs typeface="Calibri"/>
            </a:rPr>
            <a:t>Arbete I projekt</a:t>
          </a:r>
        </a:p>
      </dgm:t>
    </dgm:pt>
    <dgm:pt modelId="{CE86E613-AF3C-4706-984F-EC69805C4FAB}" type="parTrans" cxnId="{4A9D2B15-18FD-4F22-8CD5-E28AEA5DFDC5}">
      <dgm:prSet/>
      <dgm:spPr/>
      <dgm:t>
        <a:bodyPr/>
        <a:lstStyle/>
        <a:p>
          <a:endParaRPr lang="en-SE"/>
        </a:p>
      </dgm:t>
    </dgm:pt>
    <dgm:pt modelId="{CCE657A4-3D71-4385-A74A-A474626E31DD}" type="sibTrans" cxnId="{4A9D2B15-18FD-4F22-8CD5-E28AEA5DFDC5}">
      <dgm:prSet/>
      <dgm:spPr/>
      <dgm:t>
        <a:bodyPr/>
        <a:lstStyle/>
        <a:p>
          <a:endParaRPr lang="en-SE"/>
        </a:p>
      </dgm:t>
    </dgm:pt>
    <dgm:pt modelId="{CAC442A0-3459-4E9D-9FB4-63D77860B5DD}" type="pres">
      <dgm:prSet presAssocID="{DAD2814B-A0CB-41C7-85D5-AD7DA7A502F2}" presName="linearFlow" presStyleCnt="0">
        <dgm:presLayoutVars>
          <dgm:dir/>
          <dgm:animLvl val="lvl"/>
          <dgm:resizeHandles val="exact"/>
        </dgm:presLayoutVars>
      </dgm:prSet>
      <dgm:spPr/>
    </dgm:pt>
    <dgm:pt modelId="{8AF064CB-97A4-4275-AD50-547743065CAD}" type="pres">
      <dgm:prSet presAssocID="{8BEAF9B3-3E08-4B82-9819-37BA19D73C1D}" presName="composite" presStyleCnt="0"/>
      <dgm:spPr/>
    </dgm:pt>
    <dgm:pt modelId="{EA02F185-2BC4-484B-99BF-0614B07AFAEE}" type="pres">
      <dgm:prSet presAssocID="{8BEAF9B3-3E08-4B82-9819-37BA19D73C1D}" presName="parentText" presStyleLbl="alignNode1" presStyleIdx="0" presStyleCnt="3">
        <dgm:presLayoutVars>
          <dgm:chMax val="1"/>
          <dgm:bulletEnabled val="1"/>
        </dgm:presLayoutVars>
      </dgm:prSet>
      <dgm:spPr/>
    </dgm:pt>
    <dgm:pt modelId="{938398C7-0A59-4E88-9309-E678BBF69001}" type="pres">
      <dgm:prSet presAssocID="{8BEAF9B3-3E08-4B82-9819-37BA19D73C1D}" presName="descendantText" presStyleLbl="alignAcc1" presStyleIdx="0" presStyleCnt="3">
        <dgm:presLayoutVars>
          <dgm:bulletEnabled val="1"/>
        </dgm:presLayoutVars>
      </dgm:prSet>
      <dgm:spPr/>
    </dgm:pt>
    <dgm:pt modelId="{E6BBE099-0380-4FAE-B829-219639F55886}" type="pres">
      <dgm:prSet presAssocID="{98CADFA8-377D-4158-A54E-E61CE147D96B}" presName="sp" presStyleCnt="0"/>
      <dgm:spPr/>
    </dgm:pt>
    <dgm:pt modelId="{40D977D0-D5DD-45D3-9A8B-9F4432DFBBD7}" type="pres">
      <dgm:prSet presAssocID="{A851A5EC-0E24-4A9F-935D-AD4109AA6A07}" presName="composite" presStyleCnt="0"/>
      <dgm:spPr/>
    </dgm:pt>
    <dgm:pt modelId="{C71168F8-AF63-4E6B-9663-AF511FA6ED38}" type="pres">
      <dgm:prSet presAssocID="{A851A5EC-0E24-4A9F-935D-AD4109AA6A07}" presName="parentText" presStyleLbl="alignNode1" presStyleIdx="1" presStyleCnt="3">
        <dgm:presLayoutVars>
          <dgm:chMax val="1"/>
          <dgm:bulletEnabled val="1"/>
        </dgm:presLayoutVars>
      </dgm:prSet>
      <dgm:spPr/>
    </dgm:pt>
    <dgm:pt modelId="{D84E987E-976A-449D-A86A-02B877C62E5D}" type="pres">
      <dgm:prSet presAssocID="{A851A5EC-0E24-4A9F-935D-AD4109AA6A07}" presName="descendantText" presStyleLbl="alignAcc1" presStyleIdx="1" presStyleCnt="3">
        <dgm:presLayoutVars>
          <dgm:bulletEnabled val="1"/>
        </dgm:presLayoutVars>
      </dgm:prSet>
      <dgm:spPr/>
    </dgm:pt>
    <dgm:pt modelId="{D802DB54-E5E8-4AEC-AC26-A01E00CDC73A}" type="pres">
      <dgm:prSet presAssocID="{9C6537AC-799B-4099-8658-27E00E9D460C}" presName="sp" presStyleCnt="0"/>
      <dgm:spPr/>
    </dgm:pt>
    <dgm:pt modelId="{2C4E666D-4A77-4BE2-BE4B-9C0B00F4CAA7}" type="pres">
      <dgm:prSet presAssocID="{1D738A6A-DCD4-422C-BDEE-5B9B2A688286}" presName="composite" presStyleCnt="0"/>
      <dgm:spPr/>
    </dgm:pt>
    <dgm:pt modelId="{6583E38A-AAAC-4A3D-9F74-1A0BF1C973EA}" type="pres">
      <dgm:prSet presAssocID="{1D738A6A-DCD4-422C-BDEE-5B9B2A688286}" presName="parentText" presStyleLbl="alignNode1" presStyleIdx="2" presStyleCnt="3">
        <dgm:presLayoutVars>
          <dgm:chMax val="1"/>
          <dgm:bulletEnabled val="1"/>
        </dgm:presLayoutVars>
      </dgm:prSet>
      <dgm:spPr/>
    </dgm:pt>
    <dgm:pt modelId="{BCAE0550-6B5A-43C3-A683-2F61742AA8F5}" type="pres">
      <dgm:prSet presAssocID="{1D738A6A-DCD4-422C-BDEE-5B9B2A688286}" presName="descendantText" presStyleLbl="alignAcc1" presStyleIdx="2" presStyleCnt="3">
        <dgm:presLayoutVars>
          <dgm:bulletEnabled val="1"/>
        </dgm:presLayoutVars>
      </dgm:prSet>
      <dgm:spPr/>
    </dgm:pt>
  </dgm:ptLst>
  <dgm:cxnLst>
    <dgm:cxn modelId="{4AC4250A-D0A4-4199-A2FA-E0FFCED90CE5}" type="presOf" srcId="{3C053305-6B8E-446D-9E35-C155DB598619}" destId="{D84E987E-976A-449D-A86A-02B877C62E5D}" srcOrd="0" destOrd="2" presId="urn:microsoft.com/office/officeart/2005/8/layout/chevron2"/>
    <dgm:cxn modelId="{8C00940E-18A8-48C3-B197-E38980032B85}" type="presOf" srcId="{1D738A6A-DCD4-422C-BDEE-5B9B2A688286}" destId="{6583E38A-AAAC-4A3D-9F74-1A0BF1C973EA}" srcOrd="0" destOrd="0" presId="urn:microsoft.com/office/officeart/2005/8/layout/chevron2"/>
    <dgm:cxn modelId="{4A9D2B15-18FD-4F22-8CD5-E28AEA5DFDC5}" srcId="{A851A5EC-0E24-4A9F-935D-AD4109AA6A07}" destId="{3C053305-6B8E-446D-9E35-C155DB598619}" srcOrd="2" destOrd="0" parTransId="{CE86E613-AF3C-4706-984F-EC69805C4FAB}" sibTransId="{CCE657A4-3D71-4385-A74A-A474626E31DD}"/>
    <dgm:cxn modelId="{4887762E-92A4-40B5-AD8D-D96DF4E4D204}" srcId="{8BEAF9B3-3E08-4B82-9819-37BA19D73C1D}" destId="{5B73ECA4-A306-4FFB-B7E3-6C3BF21CF805}" srcOrd="2" destOrd="0" parTransId="{4582C687-9380-4204-A06F-A959C83F6654}" sibTransId="{A78CE40C-6F1C-44FA-8CC6-D049480627E4}"/>
    <dgm:cxn modelId="{FB54AC3D-3D28-47D0-A5BA-E7C3E4CBB892}" srcId="{8BEAF9B3-3E08-4B82-9819-37BA19D73C1D}" destId="{CEC53A67-7766-47C8-AFBE-6FAA2C12A8F3}" srcOrd="1" destOrd="0" parTransId="{103B4C10-A12C-4EFF-855E-50F8B708F48D}" sibTransId="{9B3ECC65-849C-46DA-A465-C170FCFA2A59}"/>
    <dgm:cxn modelId="{2B8B1E40-80D7-4275-B932-0D5852D88DE6}" srcId="{A851A5EC-0E24-4A9F-935D-AD4109AA6A07}" destId="{700920A7-5EC5-4F06-B8C6-97AB26F9960F}" srcOrd="1" destOrd="0" parTransId="{966FE914-0C1B-4045-8AEB-283E4D6BDC77}" sibTransId="{6A3CAE46-EE88-4F33-A874-D7CE5361FA2A}"/>
    <dgm:cxn modelId="{42CCE35C-B94D-4C33-B651-8EDE2E588AF0}" srcId="{DAD2814B-A0CB-41C7-85D5-AD7DA7A502F2}" destId="{8BEAF9B3-3E08-4B82-9819-37BA19D73C1D}" srcOrd="0" destOrd="0" parTransId="{681C3539-FFE5-4513-BD35-D9E0557007C3}" sibTransId="{98CADFA8-377D-4158-A54E-E61CE147D96B}"/>
    <dgm:cxn modelId="{26DD4C6F-B854-4640-B0CD-E3EF620BF111}" srcId="{1D738A6A-DCD4-422C-BDEE-5B9B2A688286}" destId="{9E135F34-DE83-47ED-A334-B98D0D7096AF}" srcOrd="0" destOrd="0" parTransId="{9FB5F822-E352-4E3F-B3AB-09436E56974A}" sibTransId="{72A601AA-1605-40F8-8827-B0D783E33ACE}"/>
    <dgm:cxn modelId="{C4324E71-62D5-4D99-9815-BB0DDCFA49C6}" type="presOf" srcId="{700920A7-5EC5-4F06-B8C6-97AB26F9960F}" destId="{D84E987E-976A-449D-A86A-02B877C62E5D}" srcOrd="0" destOrd="1" presId="urn:microsoft.com/office/officeart/2005/8/layout/chevron2"/>
    <dgm:cxn modelId="{A073CB58-608E-4E5B-B0E7-B7322EFD57ED}" srcId="{8BEAF9B3-3E08-4B82-9819-37BA19D73C1D}" destId="{56A7D5F3-FFED-4011-ABF7-1663477F9359}" srcOrd="0" destOrd="0" parTransId="{3DA2306E-6399-41F9-94AD-48E644F4C195}" sibTransId="{CAD61C91-1B1D-4488-883D-52B937D48C77}"/>
    <dgm:cxn modelId="{66DED081-B5D4-47CD-80CC-B8904EDA7ED5}" type="presOf" srcId="{9E135F34-DE83-47ED-A334-B98D0D7096AF}" destId="{BCAE0550-6B5A-43C3-A683-2F61742AA8F5}" srcOrd="0" destOrd="0" presId="urn:microsoft.com/office/officeart/2005/8/layout/chevron2"/>
    <dgm:cxn modelId="{DC86EA86-2CEB-46DD-8191-F80FB022E9F9}" srcId="{DAD2814B-A0CB-41C7-85D5-AD7DA7A502F2}" destId="{1D738A6A-DCD4-422C-BDEE-5B9B2A688286}" srcOrd="2" destOrd="0" parTransId="{39DEEB66-D599-40E0-A4BF-A0126021BD34}" sibTransId="{B94BBBE0-4E2C-4D22-BBE3-766EFDE5886D}"/>
    <dgm:cxn modelId="{E072C094-AD32-4FEC-86CF-44AD63F3FCC0}" type="presOf" srcId="{56A7D5F3-FFED-4011-ABF7-1663477F9359}" destId="{938398C7-0A59-4E88-9309-E678BBF69001}" srcOrd="0" destOrd="0" presId="urn:microsoft.com/office/officeart/2005/8/layout/chevron2"/>
    <dgm:cxn modelId="{D4E15A99-F9F6-4148-BAF5-FB1A49A1DD33}" type="presOf" srcId="{CEC53A67-7766-47C8-AFBE-6FAA2C12A8F3}" destId="{938398C7-0A59-4E88-9309-E678BBF69001}" srcOrd="0" destOrd="1" presId="urn:microsoft.com/office/officeart/2005/8/layout/chevron2"/>
    <dgm:cxn modelId="{53F182AE-6A3C-4F39-985D-8531657D032D}" type="presOf" srcId="{28C0CBE3-6009-4DFB-97A7-8D7F9D00F289}" destId="{D84E987E-976A-449D-A86A-02B877C62E5D}" srcOrd="0" destOrd="0" presId="urn:microsoft.com/office/officeart/2005/8/layout/chevron2"/>
    <dgm:cxn modelId="{34BEEDBB-0C36-43EC-A922-E32924488D61}" srcId="{DAD2814B-A0CB-41C7-85D5-AD7DA7A502F2}" destId="{A851A5EC-0E24-4A9F-935D-AD4109AA6A07}" srcOrd="1" destOrd="0" parTransId="{2AEE47FC-2ACE-4DB6-ACAD-A0CD7F4C0DFE}" sibTransId="{9C6537AC-799B-4099-8658-27E00E9D460C}"/>
    <dgm:cxn modelId="{42334BC8-B55A-4904-801A-4AD3E827B5DA}" srcId="{A851A5EC-0E24-4A9F-935D-AD4109AA6A07}" destId="{28C0CBE3-6009-4DFB-97A7-8D7F9D00F289}" srcOrd="0" destOrd="0" parTransId="{67422BFC-CEC0-4EF3-B92D-7D599861FA17}" sibTransId="{005560DE-AA8F-4BF9-8865-2110C898C5A2}"/>
    <dgm:cxn modelId="{78B06FCE-87FD-4C4B-A93F-A15278E26974}" type="presOf" srcId="{DAD2814B-A0CB-41C7-85D5-AD7DA7A502F2}" destId="{CAC442A0-3459-4E9D-9FB4-63D77860B5DD}" srcOrd="0" destOrd="0" presId="urn:microsoft.com/office/officeart/2005/8/layout/chevron2"/>
    <dgm:cxn modelId="{13561BE7-6978-4685-AC3C-25D93ADD9BE7}" type="presOf" srcId="{8BEAF9B3-3E08-4B82-9819-37BA19D73C1D}" destId="{EA02F185-2BC4-484B-99BF-0614B07AFAEE}" srcOrd="0" destOrd="0" presId="urn:microsoft.com/office/officeart/2005/8/layout/chevron2"/>
    <dgm:cxn modelId="{C4DC1DEF-0E44-4D6E-9B99-3464875E0900}" type="presOf" srcId="{A851A5EC-0E24-4A9F-935D-AD4109AA6A07}" destId="{C71168F8-AF63-4E6B-9663-AF511FA6ED38}" srcOrd="0" destOrd="0" presId="urn:microsoft.com/office/officeart/2005/8/layout/chevron2"/>
    <dgm:cxn modelId="{3E76D9FE-B3A4-4397-BD6D-5523BD985E0D}" type="presOf" srcId="{5B73ECA4-A306-4FFB-B7E3-6C3BF21CF805}" destId="{938398C7-0A59-4E88-9309-E678BBF69001}" srcOrd="0" destOrd="2" presId="urn:microsoft.com/office/officeart/2005/8/layout/chevron2"/>
    <dgm:cxn modelId="{A9635BDC-8B31-4A44-9F58-24681DEA4629}" type="presParOf" srcId="{CAC442A0-3459-4E9D-9FB4-63D77860B5DD}" destId="{8AF064CB-97A4-4275-AD50-547743065CAD}" srcOrd="0" destOrd="0" presId="urn:microsoft.com/office/officeart/2005/8/layout/chevron2"/>
    <dgm:cxn modelId="{024B42EE-1FFD-42C7-A3C6-32836CD80F82}" type="presParOf" srcId="{8AF064CB-97A4-4275-AD50-547743065CAD}" destId="{EA02F185-2BC4-484B-99BF-0614B07AFAEE}" srcOrd="0" destOrd="0" presId="urn:microsoft.com/office/officeart/2005/8/layout/chevron2"/>
    <dgm:cxn modelId="{B8F7F5A5-5173-474F-B338-338EDCFA45F1}" type="presParOf" srcId="{8AF064CB-97A4-4275-AD50-547743065CAD}" destId="{938398C7-0A59-4E88-9309-E678BBF69001}" srcOrd="1" destOrd="0" presId="urn:microsoft.com/office/officeart/2005/8/layout/chevron2"/>
    <dgm:cxn modelId="{3E28E03F-2A82-4432-859A-7C1D8049A37F}" type="presParOf" srcId="{CAC442A0-3459-4E9D-9FB4-63D77860B5DD}" destId="{E6BBE099-0380-4FAE-B829-219639F55886}" srcOrd="1" destOrd="0" presId="urn:microsoft.com/office/officeart/2005/8/layout/chevron2"/>
    <dgm:cxn modelId="{00C1DF0C-A2F5-419A-B152-38C28C89F3FF}" type="presParOf" srcId="{CAC442A0-3459-4E9D-9FB4-63D77860B5DD}" destId="{40D977D0-D5DD-45D3-9A8B-9F4432DFBBD7}" srcOrd="2" destOrd="0" presId="urn:microsoft.com/office/officeart/2005/8/layout/chevron2"/>
    <dgm:cxn modelId="{3CF78094-15E5-4941-85C0-DD78C08E6A3E}" type="presParOf" srcId="{40D977D0-D5DD-45D3-9A8B-9F4432DFBBD7}" destId="{C71168F8-AF63-4E6B-9663-AF511FA6ED38}" srcOrd="0" destOrd="0" presId="urn:microsoft.com/office/officeart/2005/8/layout/chevron2"/>
    <dgm:cxn modelId="{A1CD5D02-AA76-4614-B0BF-25F8D0758C5C}" type="presParOf" srcId="{40D977D0-D5DD-45D3-9A8B-9F4432DFBBD7}" destId="{D84E987E-976A-449D-A86A-02B877C62E5D}" srcOrd="1" destOrd="0" presId="urn:microsoft.com/office/officeart/2005/8/layout/chevron2"/>
    <dgm:cxn modelId="{E9F2B302-82F1-492C-B224-DFBDB34178D7}" type="presParOf" srcId="{CAC442A0-3459-4E9D-9FB4-63D77860B5DD}" destId="{D802DB54-E5E8-4AEC-AC26-A01E00CDC73A}" srcOrd="3" destOrd="0" presId="urn:microsoft.com/office/officeart/2005/8/layout/chevron2"/>
    <dgm:cxn modelId="{72FC188C-6FB4-4A83-A396-D146BCD069D6}" type="presParOf" srcId="{CAC442A0-3459-4E9D-9FB4-63D77860B5DD}" destId="{2C4E666D-4A77-4BE2-BE4B-9C0B00F4CAA7}" srcOrd="4" destOrd="0" presId="urn:microsoft.com/office/officeart/2005/8/layout/chevron2"/>
    <dgm:cxn modelId="{99224CDF-D8E9-4A14-ABE5-797F39924BB7}" type="presParOf" srcId="{2C4E666D-4A77-4BE2-BE4B-9C0B00F4CAA7}" destId="{6583E38A-AAAC-4A3D-9F74-1A0BF1C973EA}" srcOrd="0" destOrd="0" presId="urn:microsoft.com/office/officeart/2005/8/layout/chevron2"/>
    <dgm:cxn modelId="{2020B087-D2D8-472D-A0D0-A2ABB3ADC917}" type="presParOf" srcId="{2C4E666D-4A77-4BE2-BE4B-9C0B00F4CAA7}" destId="{BCAE0550-6B5A-43C3-A683-2F61742AA8F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2F185-2BC4-484B-99BF-0614B07AFAEE}">
      <dsp:nvSpPr>
        <dsp:cNvPr id="0" name=""/>
        <dsp:cNvSpPr/>
      </dsp:nvSpPr>
      <dsp:spPr>
        <a:xfrm rot="5400000">
          <a:off x="-216017" y="218253"/>
          <a:ext cx="1440116" cy="100808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latin typeface="+mn-lt"/>
            </a:rPr>
            <a:t>Jeton</a:t>
          </a:r>
          <a:endParaRPr lang="en-SE" sz="2300" kern="1200">
            <a:latin typeface="+mn-lt"/>
          </a:endParaRPr>
        </a:p>
      </dsp:txBody>
      <dsp:txXfrm rot="-5400000">
        <a:off x="1" y="506277"/>
        <a:ext cx="1008081" cy="432035"/>
      </dsp:txXfrm>
    </dsp:sp>
    <dsp:sp modelId="{938398C7-0A59-4E88-9309-E678BBF69001}">
      <dsp:nvSpPr>
        <dsp:cNvPr id="0" name=""/>
        <dsp:cNvSpPr/>
      </dsp:nvSpPr>
      <dsp:spPr>
        <a:xfrm rot="5400000">
          <a:off x="2985361" y="-1975043"/>
          <a:ext cx="936075" cy="4890635"/>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a:t>Webbutveckling</a:t>
          </a:r>
          <a:r>
            <a:rPr lang="en-US" sz="1800" kern="1200"/>
            <a:t> – HTML/CSS/JavaScript</a:t>
          </a:r>
          <a:endParaRPr lang="en-SE" sz="1800" kern="1200"/>
        </a:p>
        <a:p>
          <a:pPr marL="171450" lvl="1" indent="-171450" algn="l" defTabSz="800100">
            <a:lnSpc>
              <a:spcPct val="90000"/>
            </a:lnSpc>
            <a:spcBef>
              <a:spcPct val="0"/>
            </a:spcBef>
            <a:spcAft>
              <a:spcPct val="15000"/>
            </a:spcAft>
            <a:buChar char="•"/>
          </a:pPr>
          <a:r>
            <a:rPr lang="en-US" sz="1800" kern="1200" err="1"/>
            <a:t>Databas</a:t>
          </a:r>
          <a:r>
            <a:rPr lang="en-US" sz="1800" kern="1200"/>
            <a:t> – Firebase RTDB</a:t>
          </a:r>
          <a:endParaRPr lang="en-SE" sz="1800" kern="1200"/>
        </a:p>
        <a:p>
          <a:pPr marL="171450" lvl="1" indent="-171450" algn="l" defTabSz="800100">
            <a:lnSpc>
              <a:spcPct val="90000"/>
            </a:lnSpc>
            <a:spcBef>
              <a:spcPct val="0"/>
            </a:spcBef>
            <a:spcAft>
              <a:spcPct val="15000"/>
            </a:spcAft>
            <a:buChar char="•"/>
          </a:pPr>
          <a:r>
            <a:rPr lang="en-US" sz="1800" kern="1200" err="1"/>
            <a:t>Versionshantering</a:t>
          </a:r>
          <a:r>
            <a:rPr lang="en-US" sz="1800" kern="1200"/>
            <a:t> – Git/</a:t>
          </a:r>
          <a:r>
            <a:rPr lang="en-US" sz="1800" kern="1200" err="1"/>
            <a:t>Github</a:t>
          </a:r>
          <a:endParaRPr lang="en-SE" sz="1800" kern="1200"/>
        </a:p>
      </dsp:txBody>
      <dsp:txXfrm rot="-5400000">
        <a:off x="1008082" y="47931"/>
        <a:ext cx="4844940" cy="844685"/>
      </dsp:txXfrm>
    </dsp:sp>
    <dsp:sp modelId="{C71168F8-AF63-4E6B-9663-AF511FA6ED38}">
      <dsp:nvSpPr>
        <dsp:cNvPr id="0" name=""/>
        <dsp:cNvSpPr/>
      </dsp:nvSpPr>
      <dsp:spPr>
        <a:xfrm rot="5400000">
          <a:off x="-216017" y="1462198"/>
          <a:ext cx="1440116" cy="100808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Andreas</a:t>
          </a:r>
          <a:endParaRPr lang="en-SE" sz="2300" kern="1200"/>
        </a:p>
      </dsp:txBody>
      <dsp:txXfrm rot="-5400000">
        <a:off x="1" y="1750222"/>
        <a:ext cx="1008081" cy="432035"/>
      </dsp:txXfrm>
    </dsp:sp>
    <dsp:sp modelId="{D84E987E-976A-449D-A86A-02B877C62E5D}">
      <dsp:nvSpPr>
        <dsp:cNvPr id="0" name=""/>
        <dsp:cNvSpPr/>
      </dsp:nvSpPr>
      <dsp:spPr>
        <a:xfrm rot="5400000">
          <a:off x="2985361" y="-731099"/>
          <a:ext cx="936075" cy="4890635"/>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latin typeface="+mn-lt"/>
              <a:cs typeface="Calibri"/>
            </a:rPr>
            <a:t>CAD-</a:t>
          </a:r>
          <a:r>
            <a:rPr lang="en-US" sz="1800" kern="1200" err="1">
              <a:latin typeface="+mn-lt"/>
              <a:cs typeface="Calibri"/>
            </a:rPr>
            <a:t>ritning</a:t>
          </a:r>
          <a:r>
            <a:rPr lang="en-US" sz="1800" kern="1200">
              <a:latin typeface="+mn-lt"/>
              <a:cs typeface="Calibri"/>
            </a:rPr>
            <a:t> av </a:t>
          </a:r>
          <a:r>
            <a:rPr lang="en-US" sz="1800" kern="1200" err="1">
              <a:latin typeface="+mn-lt"/>
              <a:cs typeface="Calibri"/>
            </a:rPr>
            <a:t>behållare</a:t>
          </a:r>
          <a:endParaRPr lang="en-US" sz="1800" kern="1200">
            <a:latin typeface="+mn-lt"/>
            <a:cs typeface="Calibri"/>
          </a:endParaRPr>
        </a:p>
        <a:p>
          <a:pPr marL="171450" lvl="1" indent="-171450" algn="l" defTabSz="800100">
            <a:lnSpc>
              <a:spcPct val="90000"/>
            </a:lnSpc>
            <a:spcBef>
              <a:spcPct val="0"/>
            </a:spcBef>
            <a:spcAft>
              <a:spcPct val="15000"/>
            </a:spcAft>
            <a:buChar char="•"/>
          </a:pPr>
          <a:r>
            <a:rPr lang="en-US" sz="1800" kern="1200">
              <a:latin typeface="+mn-lt"/>
              <a:cs typeface="Calibri"/>
            </a:rPr>
            <a:t>3D-printing av </a:t>
          </a:r>
          <a:r>
            <a:rPr lang="en-US" sz="1800" kern="1200" err="1">
              <a:latin typeface="+mn-lt"/>
              <a:cs typeface="Calibri"/>
            </a:rPr>
            <a:t>behållare</a:t>
          </a:r>
          <a:endParaRPr lang="en-US" sz="1800" kern="1200">
            <a:latin typeface="+mn-lt"/>
            <a:cs typeface="Calibri"/>
          </a:endParaRPr>
        </a:p>
        <a:p>
          <a:pPr marL="171450" lvl="1" indent="-171450" algn="l" defTabSz="800100" rtl="0">
            <a:lnSpc>
              <a:spcPct val="90000"/>
            </a:lnSpc>
            <a:spcBef>
              <a:spcPct val="0"/>
            </a:spcBef>
            <a:spcAft>
              <a:spcPct val="15000"/>
            </a:spcAft>
            <a:buChar char="•"/>
          </a:pPr>
          <a:r>
            <a:rPr lang="en-US" sz="1800" kern="1200">
              <a:latin typeface="+mn-lt"/>
              <a:ea typeface="+mn-lt"/>
              <a:cs typeface="Calibri"/>
            </a:rPr>
            <a:t>Arbete I projekt</a:t>
          </a:r>
        </a:p>
      </dsp:txBody>
      <dsp:txXfrm rot="-5400000">
        <a:off x="1008082" y="1291875"/>
        <a:ext cx="4844940" cy="844685"/>
      </dsp:txXfrm>
    </dsp:sp>
    <dsp:sp modelId="{6583E38A-AAAC-4A3D-9F74-1A0BF1C973EA}">
      <dsp:nvSpPr>
        <dsp:cNvPr id="0" name=""/>
        <dsp:cNvSpPr/>
      </dsp:nvSpPr>
      <dsp:spPr>
        <a:xfrm rot="5400000">
          <a:off x="-216017" y="2706142"/>
          <a:ext cx="1440116" cy="1008081"/>
        </a:xfrm>
        <a:prstGeom prst="chevron">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Pär</a:t>
          </a:r>
          <a:endParaRPr lang="en-SE" sz="2300" kern="1200" dirty="0"/>
        </a:p>
      </dsp:txBody>
      <dsp:txXfrm rot="-5400000">
        <a:off x="1" y="2994166"/>
        <a:ext cx="1008081" cy="432035"/>
      </dsp:txXfrm>
    </dsp:sp>
    <dsp:sp modelId="{BCAE0550-6B5A-43C3-A683-2F61742AA8F5}">
      <dsp:nvSpPr>
        <dsp:cNvPr id="0" name=""/>
        <dsp:cNvSpPr/>
      </dsp:nvSpPr>
      <dsp:spPr>
        <a:xfrm rot="5400000">
          <a:off x="2985361" y="512845"/>
          <a:ext cx="936075" cy="4890635"/>
        </a:xfrm>
        <a:prstGeom prst="round2Same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a:t>Givare</a:t>
          </a:r>
          <a:r>
            <a:rPr lang="en-US" sz="1800" kern="1200"/>
            <a:t>, </a:t>
          </a:r>
          <a:r>
            <a:rPr lang="en-US" sz="1800" kern="1200" err="1"/>
            <a:t>mikrokontroller</a:t>
          </a:r>
          <a:r>
            <a:rPr lang="en-US" sz="1800" kern="1200"/>
            <a:t>, display</a:t>
          </a:r>
        </a:p>
      </dsp:txBody>
      <dsp:txXfrm rot="-5400000">
        <a:off x="1008082" y="2535820"/>
        <a:ext cx="4844940" cy="84468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8/23/2022</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8/23/2022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Redan 1980 hade Tim börjat</a:t>
            </a:r>
            <a:r>
              <a:rPr lang="sv-SE" baseline="0" dirty="0"/>
              <a:t> skissa på det som skulle bli WWW</a:t>
            </a:r>
            <a:endParaRPr lang="sv-SE" dirty="0"/>
          </a:p>
          <a:p>
            <a:endParaRPr lang="sv-SE" dirty="0"/>
          </a:p>
          <a:p>
            <a:r>
              <a:rPr lang="sv-SE" dirty="0"/>
              <a:t>World Wide Web</a:t>
            </a:r>
            <a:r>
              <a:rPr lang="sv-SE" baseline="0" dirty="0"/>
              <a:t> </a:t>
            </a:r>
            <a:r>
              <a:rPr lang="sv-SE" baseline="0" dirty="0" err="1"/>
              <a:t>skrevis</a:t>
            </a:r>
            <a:r>
              <a:rPr lang="sv-SE" baseline="0" dirty="0"/>
              <a:t> i </a:t>
            </a:r>
            <a:r>
              <a:rPr lang="sv-SE" baseline="0" dirty="0" err="1"/>
              <a:t>objective</a:t>
            </a:r>
            <a:r>
              <a:rPr lang="sv-SE" baseline="0" dirty="0"/>
              <a:t> C på en NeXT-dator</a:t>
            </a:r>
          </a:p>
          <a:p>
            <a:endParaRPr lang="sv-SE" dirty="0"/>
          </a:p>
        </p:txBody>
      </p:sp>
      <p:sp>
        <p:nvSpPr>
          <p:cNvPr id="4" name="Slide Number Placeholder 3"/>
          <p:cNvSpPr>
            <a:spLocks noGrp="1"/>
          </p:cNvSpPr>
          <p:nvPr>
            <p:ph type="sldNum" sz="quarter" idx="5"/>
          </p:nvPr>
        </p:nvSpPr>
        <p:spPr/>
        <p:txBody>
          <a:bodyPr/>
          <a:lstStyle/>
          <a:p>
            <a:fld id="{998C672F-171E-46DC-915C-C7BCF99F5C42}" type="slidenum">
              <a:rPr lang="en-US" smtClean="0"/>
              <a:t>10</a:t>
            </a:fld>
            <a:endParaRPr lang="en-US" dirty="0"/>
          </a:p>
        </p:txBody>
      </p:sp>
    </p:spTree>
    <p:extLst>
      <p:ext uri="{BB962C8B-B14F-4D97-AF65-F5344CB8AC3E}">
        <p14:creationId xmlns:p14="http://schemas.microsoft.com/office/powerpoint/2010/main" val="1540605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998C672F-171E-46DC-915C-C7BCF99F5C42}" type="slidenum">
              <a:rPr lang="en-US" smtClean="0"/>
              <a:t>11</a:t>
            </a:fld>
            <a:endParaRPr lang="en-US" dirty="0"/>
          </a:p>
        </p:txBody>
      </p:sp>
    </p:spTree>
    <p:extLst>
      <p:ext uri="{BB962C8B-B14F-4D97-AF65-F5344CB8AC3E}">
        <p14:creationId xmlns:p14="http://schemas.microsoft.com/office/powerpoint/2010/main" val="238473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Redan 1980 hade Tim börjat</a:t>
            </a:r>
            <a:r>
              <a:rPr lang="sv-SE" baseline="0" dirty="0"/>
              <a:t> skissa på det som skulle bli WWW</a:t>
            </a:r>
            <a:endParaRPr lang="sv-SE" dirty="0"/>
          </a:p>
          <a:p>
            <a:endParaRPr lang="sv-SE" dirty="0"/>
          </a:p>
          <a:p>
            <a:r>
              <a:rPr lang="sv-SE" dirty="0"/>
              <a:t>World Wide Web</a:t>
            </a:r>
            <a:r>
              <a:rPr lang="sv-SE" baseline="0" dirty="0"/>
              <a:t> </a:t>
            </a:r>
            <a:r>
              <a:rPr lang="sv-SE" baseline="0" dirty="0" err="1"/>
              <a:t>skrevis</a:t>
            </a:r>
            <a:r>
              <a:rPr lang="sv-SE" baseline="0" dirty="0"/>
              <a:t> i </a:t>
            </a:r>
            <a:r>
              <a:rPr lang="sv-SE" baseline="0" dirty="0" err="1"/>
              <a:t>objective</a:t>
            </a:r>
            <a:r>
              <a:rPr lang="sv-SE" baseline="0" dirty="0"/>
              <a:t> C på en NeXT-dator</a:t>
            </a:r>
          </a:p>
          <a:p>
            <a:endParaRPr lang="sv-SE" dirty="0"/>
          </a:p>
        </p:txBody>
      </p:sp>
      <p:sp>
        <p:nvSpPr>
          <p:cNvPr id="4" name="Slide Number Placeholder 3"/>
          <p:cNvSpPr>
            <a:spLocks noGrp="1"/>
          </p:cNvSpPr>
          <p:nvPr>
            <p:ph type="sldNum" sz="quarter" idx="5"/>
          </p:nvPr>
        </p:nvSpPr>
        <p:spPr/>
        <p:txBody>
          <a:bodyPr/>
          <a:lstStyle/>
          <a:p>
            <a:fld id="{998C672F-171E-46DC-915C-C7BCF99F5C42}" type="slidenum">
              <a:rPr lang="en-US" smtClean="0"/>
              <a:t>12</a:t>
            </a:fld>
            <a:endParaRPr lang="en-US" dirty="0"/>
          </a:p>
        </p:txBody>
      </p:sp>
    </p:spTree>
    <p:extLst>
      <p:ext uri="{BB962C8B-B14F-4D97-AF65-F5344CB8AC3E}">
        <p14:creationId xmlns:p14="http://schemas.microsoft.com/office/powerpoint/2010/main" val="127553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Redan 1980 hade Tim börjat</a:t>
            </a:r>
            <a:r>
              <a:rPr lang="sv-SE" baseline="0" dirty="0"/>
              <a:t> skissa på det som skulle bli WWW</a:t>
            </a:r>
            <a:endParaRPr lang="sv-SE" dirty="0"/>
          </a:p>
          <a:p>
            <a:endParaRPr lang="sv-SE" dirty="0"/>
          </a:p>
          <a:p>
            <a:r>
              <a:rPr lang="sv-SE" dirty="0"/>
              <a:t>World Wide Web</a:t>
            </a:r>
            <a:r>
              <a:rPr lang="sv-SE" baseline="0" dirty="0"/>
              <a:t> </a:t>
            </a:r>
            <a:r>
              <a:rPr lang="sv-SE" baseline="0" dirty="0" err="1"/>
              <a:t>skrevis</a:t>
            </a:r>
            <a:r>
              <a:rPr lang="sv-SE" baseline="0" dirty="0"/>
              <a:t> i </a:t>
            </a:r>
            <a:r>
              <a:rPr lang="sv-SE" baseline="0" dirty="0" err="1"/>
              <a:t>objective</a:t>
            </a:r>
            <a:r>
              <a:rPr lang="sv-SE" baseline="0" dirty="0"/>
              <a:t> C på en NeXT-dator</a:t>
            </a:r>
          </a:p>
          <a:p>
            <a:endParaRPr lang="sv-SE" dirty="0"/>
          </a:p>
        </p:txBody>
      </p:sp>
      <p:sp>
        <p:nvSpPr>
          <p:cNvPr id="4" name="Slide Number Placeholder 3"/>
          <p:cNvSpPr>
            <a:spLocks noGrp="1"/>
          </p:cNvSpPr>
          <p:nvPr>
            <p:ph type="sldNum" sz="quarter" idx="5"/>
          </p:nvPr>
        </p:nvSpPr>
        <p:spPr/>
        <p:txBody>
          <a:bodyPr/>
          <a:lstStyle/>
          <a:p>
            <a:fld id="{998C672F-171E-46DC-915C-C7BCF99F5C42}" type="slidenum">
              <a:rPr lang="en-US" smtClean="0"/>
              <a:t>13</a:t>
            </a:fld>
            <a:endParaRPr lang="en-US" dirty="0"/>
          </a:p>
        </p:txBody>
      </p:sp>
    </p:spTree>
    <p:extLst>
      <p:ext uri="{BB962C8B-B14F-4D97-AF65-F5344CB8AC3E}">
        <p14:creationId xmlns:p14="http://schemas.microsoft.com/office/powerpoint/2010/main" val="3116005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Redan 1980 hade Tim börjat</a:t>
            </a:r>
            <a:r>
              <a:rPr lang="sv-SE" baseline="0" dirty="0"/>
              <a:t> skissa på det som skulle bli WWW</a:t>
            </a:r>
            <a:endParaRPr lang="sv-SE" dirty="0"/>
          </a:p>
          <a:p>
            <a:endParaRPr lang="sv-SE" dirty="0"/>
          </a:p>
          <a:p>
            <a:r>
              <a:rPr lang="sv-SE" dirty="0"/>
              <a:t>World Wide Web</a:t>
            </a:r>
            <a:r>
              <a:rPr lang="sv-SE" baseline="0" dirty="0"/>
              <a:t> </a:t>
            </a:r>
            <a:r>
              <a:rPr lang="sv-SE" baseline="0" dirty="0" err="1"/>
              <a:t>skrevis</a:t>
            </a:r>
            <a:r>
              <a:rPr lang="sv-SE" baseline="0" dirty="0"/>
              <a:t> i </a:t>
            </a:r>
            <a:r>
              <a:rPr lang="sv-SE" baseline="0" dirty="0" err="1"/>
              <a:t>objective</a:t>
            </a:r>
            <a:r>
              <a:rPr lang="sv-SE" baseline="0" dirty="0"/>
              <a:t> C på en NeXT-dator</a:t>
            </a:r>
          </a:p>
          <a:p>
            <a:endParaRPr lang="sv-SE" dirty="0"/>
          </a:p>
        </p:txBody>
      </p:sp>
      <p:sp>
        <p:nvSpPr>
          <p:cNvPr id="4" name="Slide Number Placeholder 3"/>
          <p:cNvSpPr>
            <a:spLocks noGrp="1"/>
          </p:cNvSpPr>
          <p:nvPr>
            <p:ph type="sldNum" sz="quarter" idx="5"/>
          </p:nvPr>
        </p:nvSpPr>
        <p:spPr/>
        <p:txBody>
          <a:bodyPr/>
          <a:lstStyle/>
          <a:p>
            <a:fld id="{998C672F-171E-46DC-915C-C7BCF99F5C42}" type="slidenum">
              <a:rPr lang="en-US" smtClean="0"/>
              <a:t>14</a:t>
            </a:fld>
            <a:endParaRPr lang="en-US" dirty="0"/>
          </a:p>
        </p:txBody>
      </p:sp>
    </p:spTree>
    <p:extLst>
      <p:ext uri="{BB962C8B-B14F-4D97-AF65-F5344CB8AC3E}">
        <p14:creationId xmlns:p14="http://schemas.microsoft.com/office/powerpoint/2010/main" val="4189586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998C672F-171E-46DC-915C-C7BCF99F5C42}" type="slidenum">
              <a:rPr lang="en-US" smtClean="0"/>
              <a:t>15</a:t>
            </a:fld>
            <a:endParaRPr lang="en-US" dirty="0"/>
          </a:p>
        </p:txBody>
      </p:sp>
    </p:spTree>
    <p:extLst>
      <p:ext uri="{BB962C8B-B14F-4D97-AF65-F5344CB8AC3E}">
        <p14:creationId xmlns:p14="http://schemas.microsoft.com/office/powerpoint/2010/main" val="4064927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8/23/2022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8/23/2022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8/23/2022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8/23/2022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8/23/2022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8/23/2022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8/23/2022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csszengarden.com"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19.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1.jpg"/><Relationship Id="rId4" Type="http://schemas.openxmlformats.org/officeDocument/2006/relationships/image" Target="../media/image44.jpg"/></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uleG_Vec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9.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US" sz="4800" dirty="0" err="1">
                <a:latin typeface="Bodoni MT" panose="02070603080606020203" pitchFamily="18" charset="0"/>
              </a:rPr>
              <a:t>WebbProgrammering</a:t>
            </a:r>
            <a:endParaRPr lang="en-US" sz="4800" dirty="0">
              <a:latin typeface="Bodoni MT" panose="02070603080606020203" pitchFamily="18" charset="0"/>
            </a:endParaRPr>
          </a:p>
        </p:txBody>
      </p:sp>
      <p:sp>
        <p:nvSpPr>
          <p:cNvPr id="8" name="TextBox 7">
            <a:extLst>
              <a:ext uri="{FF2B5EF4-FFF2-40B4-BE49-F238E27FC236}">
                <a16:creationId xmlns:a16="http://schemas.microsoft.com/office/drawing/2014/main" id="{F7EDFBFC-5564-4D5D-8F01-C829B7B40C08}"/>
              </a:ext>
            </a:extLst>
          </p:cNvPr>
          <p:cNvSpPr txBox="1"/>
          <p:nvPr/>
        </p:nvSpPr>
        <p:spPr>
          <a:xfrm>
            <a:off x="2920203" y="5991016"/>
            <a:ext cx="8224344" cy="523220"/>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Introduktion</a:t>
            </a:r>
            <a:r>
              <a:rPr lang="en-US" sz="2800" dirty="0">
                <a:latin typeface="Times New Roman" panose="02020603050405020304" pitchFamily="18" charset="0"/>
                <a:cs typeface="Times New Roman" panose="02020603050405020304" pitchFamily="18" charset="0"/>
              </a:rPr>
              <a:t> till </a:t>
            </a:r>
            <a:r>
              <a:rPr lang="en-US" sz="2800" dirty="0" err="1">
                <a:latin typeface="Times New Roman" panose="02020603050405020304" pitchFamily="18" charset="0"/>
                <a:cs typeface="Times New Roman" panose="02020603050405020304" pitchFamily="18" charset="0"/>
              </a:rPr>
              <a:t>webben</a:t>
            </a:r>
            <a:r>
              <a:rPr lang="en-US" sz="2800" dirty="0">
                <a:latin typeface="Times New Roman" panose="02020603050405020304" pitchFamily="18" charset="0"/>
                <a:cs typeface="Times New Roman" panose="02020603050405020304" pitchFamily="18" charset="0"/>
              </a:rPr>
              <a:t> – Jeton Mustini</a:t>
            </a:r>
          </a:p>
        </p:txBody>
      </p:sp>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57A-8B7E-4B6C-A10E-806AE7B7F95B}"/>
              </a:ext>
            </a:extLst>
          </p:cNvPr>
          <p:cNvSpPr>
            <a:spLocks noGrp="1"/>
          </p:cNvSpPr>
          <p:nvPr>
            <p:ph type="title"/>
          </p:nvPr>
        </p:nvSpPr>
        <p:spPr>
          <a:xfrm>
            <a:off x="1251678" y="382385"/>
            <a:ext cx="10178322" cy="646315"/>
          </a:xfrm>
        </p:spPr>
        <p:txBody>
          <a:bodyPr>
            <a:normAutofit fontScale="90000"/>
          </a:bodyPr>
          <a:lstStyle/>
          <a:p>
            <a:pPr algn="ctr"/>
            <a:r>
              <a:rPr lang="en-US" sz="4000" dirty="0">
                <a:latin typeface="Bodoni MT" panose="02070603080606020203" pitchFamily="18" charset="0"/>
              </a:rPr>
              <a:t>1990</a:t>
            </a:r>
          </a:p>
        </p:txBody>
      </p:sp>
      <p:pic>
        <p:nvPicPr>
          <p:cNvPr id="29" name="Picture 28">
            <a:extLst>
              <a:ext uri="{FF2B5EF4-FFF2-40B4-BE49-F238E27FC236}">
                <a16:creationId xmlns:a16="http://schemas.microsoft.com/office/drawing/2014/main" id="{20993FAB-E378-41A4-8765-0DD7CFD7C705}"/>
              </a:ext>
            </a:extLst>
          </p:cNvPr>
          <p:cNvPicPr>
            <a:picLocks noChangeAspect="1" noChangeArrowheads="1"/>
          </p:cNvPicPr>
          <p:nvPr/>
        </p:nvPicPr>
        <p:blipFill>
          <a:blip r:embed="rId3" cstate="print"/>
          <a:srcRect/>
          <a:stretch>
            <a:fillRect/>
          </a:stretch>
        </p:blipFill>
        <p:spPr bwMode="auto">
          <a:xfrm>
            <a:off x="8003575" y="1412780"/>
            <a:ext cx="1627024" cy="174987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0" name="Rectangle 29">
            <a:extLst>
              <a:ext uri="{FF2B5EF4-FFF2-40B4-BE49-F238E27FC236}">
                <a16:creationId xmlns:a16="http://schemas.microsoft.com/office/drawing/2014/main" id="{73099BAB-472D-4DC5-9A0A-1892B3AF50CC}"/>
              </a:ext>
            </a:extLst>
          </p:cNvPr>
          <p:cNvSpPr>
            <a:spLocks noChangeArrowheads="1"/>
          </p:cNvSpPr>
          <p:nvPr/>
        </p:nvSpPr>
        <p:spPr bwMode="auto">
          <a:xfrm>
            <a:off x="2026341" y="2473155"/>
            <a:ext cx="4019498" cy="307777"/>
          </a:xfrm>
          <a:prstGeom prst="rect">
            <a:avLst/>
          </a:prstGeom>
          <a:noFill/>
          <a:ln w="9525" algn="ctr">
            <a:noFill/>
            <a:miter lim="800000"/>
            <a:headEnd/>
            <a:tailEnd/>
          </a:ln>
        </p:spPr>
        <p:txBody>
          <a:bodyPr wrap="none" anchor="ctr">
            <a:spAutoFit/>
          </a:bodyPr>
          <a:lstStyle/>
          <a:p>
            <a:r>
              <a:rPr lang="sv-SE" sz="1400" dirty="0">
                <a:latin typeface="Minya Nouvelle" charset="0"/>
              </a:rPr>
              <a:t>1990 Schweiz, Cern </a:t>
            </a:r>
            <a:r>
              <a:rPr lang="sv-SE" sz="1400" dirty="0" err="1">
                <a:latin typeface="Minya Nouvelle" charset="0"/>
              </a:rPr>
              <a:t>particle</a:t>
            </a:r>
            <a:r>
              <a:rPr lang="sv-SE" sz="1400" dirty="0">
                <a:latin typeface="Minya Nouvelle" charset="0"/>
              </a:rPr>
              <a:t> </a:t>
            </a:r>
            <a:r>
              <a:rPr lang="sv-SE" sz="1400" dirty="0" err="1">
                <a:latin typeface="Minya Nouvelle" charset="0"/>
              </a:rPr>
              <a:t>physics</a:t>
            </a:r>
            <a:r>
              <a:rPr lang="sv-SE" sz="1400" dirty="0">
                <a:latin typeface="Minya Nouvelle" charset="0"/>
              </a:rPr>
              <a:t> </a:t>
            </a:r>
            <a:r>
              <a:rPr lang="sv-SE" sz="1400" dirty="0" err="1">
                <a:latin typeface="Minya Nouvelle" charset="0"/>
              </a:rPr>
              <a:t>laboratory</a:t>
            </a:r>
            <a:r>
              <a:rPr lang="sv-SE" sz="1400" dirty="0">
                <a:latin typeface="Minya Nouvelle" charset="0"/>
              </a:rPr>
              <a:t> </a:t>
            </a:r>
          </a:p>
        </p:txBody>
      </p:sp>
      <p:sp>
        <p:nvSpPr>
          <p:cNvPr id="31" name="Text Box 5">
            <a:extLst>
              <a:ext uri="{FF2B5EF4-FFF2-40B4-BE49-F238E27FC236}">
                <a16:creationId xmlns:a16="http://schemas.microsoft.com/office/drawing/2014/main" id="{1853D8E8-98F9-4FF2-8A9E-8679AB0EB063}"/>
              </a:ext>
            </a:extLst>
          </p:cNvPr>
          <p:cNvSpPr txBox="1">
            <a:spLocks noChangeArrowheads="1"/>
          </p:cNvSpPr>
          <p:nvPr/>
        </p:nvSpPr>
        <p:spPr bwMode="auto">
          <a:xfrm>
            <a:off x="1954903" y="1749153"/>
            <a:ext cx="4522135" cy="707886"/>
          </a:xfrm>
          <a:prstGeom prst="rect">
            <a:avLst/>
          </a:prstGeom>
          <a:noFill/>
          <a:ln w="9525" algn="ctr">
            <a:noFill/>
            <a:miter lim="800000"/>
            <a:headEnd/>
            <a:tailEnd/>
          </a:ln>
        </p:spPr>
        <p:txBody>
          <a:bodyPr wrap="none">
            <a:spAutoFit/>
          </a:bodyPr>
          <a:lstStyle/>
          <a:p>
            <a:r>
              <a:rPr lang="sv-SE" sz="2000" dirty="0">
                <a:latin typeface="Minya Nouvelle" charset="0"/>
              </a:rPr>
              <a:t>Tim Berners-Lee</a:t>
            </a:r>
          </a:p>
          <a:p>
            <a:r>
              <a:rPr lang="sv-SE" sz="2000" dirty="0">
                <a:latin typeface="Minya Nouvelle" charset="0"/>
              </a:rPr>
              <a:t>Skriver programmet ”</a:t>
            </a:r>
            <a:r>
              <a:rPr lang="sv-SE" sz="2000" dirty="0" err="1">
                <a:latin typeface="Minya Nouvelle" charset="0"/>
              </a:rPr>
              <a:t>WorldWideWeb</a:t>
            </a:r>
            <a:r>
              <a:rPr lang="sv-SE" sz="2000" dirty="0">
                <a:latin typeface="Minya Nouvelle" charset="0"/>
              </a:rPr>
              <a:t>”</a:t>
            </a:r>
          </a:p>
        </p:txBody>
      </p:sp>
      <p:pic>
        <p:nvPicPr>
          <p:cNvPr id="32" name="Picture 31">
            <a:extLst>
              <a:ext uri="{FF2B5EF4-FFF2-40B4-BE49-F238E27FC236}">
                <a16:creationId xmlns:a16="http://schemas.microsoft.com/office/drawing/2014/main" id="{BCB84820-D96A-414C-A97C-58FBA4E4490B}"/>
              </a:ext>
            </a:extLst>
          </p:cNvPr>
          <p:cNvPicPr>
            <a:picLocks noChangeAspect="1" noChangeArrowheads="1"/>
          </p:cNvPicPr>
          <p:nvPr/>
        </p:nvPicPr>
        <p:blipFill>
          <a:blip r:embed="rId4" cstate="print"/>
          <a:srcRect/>
          <a:stretch>
            <a:fillRect/>
          </a:stretch>
        </p:blipFill>
        <p:spPr bwMode="auto">
          <a:xfrm>
            <a:off x="2682153" y="2996956"/>
            <a:ext cx="3173897" cy="2735262"/>
          </a:xfrm>
          <a:prstGeom prst="rect">
            <a:avLst/>
          </a:prstGeom>
          <a:ln>
            <a:noFill/>
          </a:ln>
          <a:effectLst>
            <a:outerShdw blurRad="190500" algn="tl" rotWithShape="0">
              <a:srgbClr val="000000">
                <a:alpha val="70000"/>
              </a:srgbClr>
            </a:outerShdw>
          </a:effectLst>
        </p:spPr>
      </p:pic>
      <p:sp>
        <p:nvSpPr>
          <p:cNvPr id="33" name="Rectangle 32">
            <a:extLst>
              <a:ext uri="{FF2B5EF4-FFF2-40B4-BE49-F238E27FC236}">
                <a16:creationId xmlns:a16="http://schemas.microsoft.com/office/drawing/2014/main" id="{A03A17AF-E011-493B-A073-FF402D500DA5}"/>
              </a:ext>
            </a:extLst>
          </p:cNvPr>
          <p:cNvSpPr>
            <a:spLocks noChangeArrowheads="1"/>
          </p:cNvSpPr>
          <p:nvPr/>
        </p:nvSpPr>
        <p:spPr bwMode="auto">
          <a:xfrm>
            <a:off x="2530967" y="5732218"/>
            <a:ext cx="4126451" cy="400110"/>
          </a:xfrm>
          <a:prstGeom prst="rect">
            <a:avLst/>
          </a:prstGeom>
          <a:noFill/>
          <a:ln w="19050" algn="ctr">
            <a:noFill/>
            <a:miter lim="800000"/>
            <a:headEnd/>
            <a:tailEnd/>
          </a:ln>
        </p:spPr>
        <p:txBody>
          <a:bodyPr wrap="none">
            <a:spAutoFit/>
          </a:bodyPr>
          <a:lstStyle/>
          <a:p>
            <a:r>
              <a:rPr lang="sv-SE" sz="1000" i="1" dirty="0">
                <a:solidFill>
                  <a:schemeClr val="tx2"/>
                </a:solidFill>
                <a:latin typeface="Verdana" pitchFamily="34" charset="0"/>
              </a:rPr>
              <a:t>http://www.w3.org/People/Berners-Lee/WorldWideWeb.html</a:t>
            </a:r>
          </a:p>
          <a:p>
            <a:r>
              <a:rPr lang="sv-SE" sz="1000" i="1" dirty="0">
                <a:solidFill>
                  <a:schemeClr val="tx2"/>
                </a:solidFill>
                <a:latin typeface="Verdana" pitchFamily="34" charset="0"/>
              </a:rPr>
              <a:t>http://www.w3.org/History.html</a:t>
            </a:r>
          </a:p>
        </p:txBody>
      </p:sp>
      <p:sp>
        <p:nvSpPr>
          <p:cNvPr id="34" name="Line 8">
            <a:extLst>
              <a:ext uri="{FF2B5EF4-FFF2-40B4-BE49-F238E27FC236}">
                <a16:creationId xmlns:a16="http://schemas.microsoft.com/office/drawing/2014/main" id="{718A75CE-5E58-4201-A018-0B33E9EAB5DA}"/>
              </a:ext>
            </a:extLst>
          </p:cNvPr>
          <p:cNvSpPr>
            <a:spLocks noChangeShapeType="1"/>
          </p:cNvSpPr>
          <p:nvPr/>
        </p:nvSpPr>
        <p:spPr bwMode="auto">
          <a:xfrm>
            <a:off x="6153188" y="4653140"/>
            <a:ext cx="647700" cy="0"/>
          </a:xfrm>
          <a:prstGeom prst="line">
            <a:avLst/>
          </a:prstGeom>
          <a:noFill/>
          <a:ln w="73025">
            <a:solidFill>
              <a:schemeClr val="tx1"/>
            </a:solidFill>
            <a:round/>
            <a:headEnd/>
            <a:tailEnd type="stealth" w="med" len="med"/>
          </a:ln>
        </p:spPr>
        <p:txBody>
          <a:bodyPr wrap="none">
            <a:spAutoFit/>
          </a:bodyPr>
          <a:lstStyle/>
          <a:p>
            <a:endParaRPr lang="sv-SE"/>
          </a:p>
        </p:txBody>
      </p:sp>
      <p:pic>
        <p:nvPicPr>
          <p:cNvPr id="35" name="Picture 4" descr="L:\WorkSpace\tstjo\Icons\v_collection_png\64x64\shadow\pin2_red.png">
            <a:extLst>
              <a:ext uri="{FF2B5EF4-FFF2-40B4-BE49-F238E27FC236}">
                <a16:creationId xmlns:a16="http://schemas.microsoft.com/office/drawing/2014/main" id="{2F977434-7962-42B7-943E-3D4CD71A57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0141" y="1057402"/>
            <a:ext cx="320916" cy="320916"/>
          </a:xfrm>
          <a:prstGeom prst="rect">
            <a:avLst/>
          </a:prstGeom>
          <a:noFill/>
          <a:extLst>
            <a:ext uri="{909E8E84-426E-40dd-AFC4-6F175D3DCCD1}">
              <a14:hiddenFill xmlns:a14="http://schemas.microsoft.com/office/drawing/2010/main" xmlns="">
                <a:solidFill>
                  <a:srgbClr val="FFFFFF"/>
                </a:solidFill>
              </a14:hiddenFill>
            </a:ext>
          </a:extLst>
        </p:spPr>
      </p:pic>
      <p:pic>
        <p:nvPicPr>
          <p:cNvPr id="36" name="Picture 35" descr="Skärmavbild 2013-09-03 kl. 13.35.07.png">
            <a:hlinkClick r:id="rId6"/>
            <a:extLst>
              <a:ext uri="{FF2B5EF4-FFF2-40B4-BE49-F238E27FC236}">
                <a16:creationId xmlns:a16="http://schemas.microsoft.com/office/drawing/2014/main" id="{1FE70F1A-4D50-44F7-AFC5-A754CCC5BB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700429">
            <a:off x="7241008" y="3654073"/>
            <a:ext cx="3144633" cy="20367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64846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20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20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57A-8B7E-4B6C-A10E-806AE7B7F95B}"/>
              </a:ext>
            </a:extLst>
          </p:cNvPr>
          <p:cNvSpPr>
            <a:spLocks noGrp="1"/>
          </p:cNvSpPr>
          <p:nvPr>
            <p:ph type="title"/>
          </p:nvPr>
        </p:nvSpPr>
        <p:spPr>
          <a:xfrm>
            <a:off x="1251678" y="382385"/>
            <a:ext cx="10178322" cy="646315"/>
          </a:xfrm>
        </p:spPr>
        <p:txBody>
          <a:bodyPr>
            <a:normAutofit fontScale="90000"/>
          </a:bodyPr>
          <a:lstStyle/>
          <a:p>
            <a:pPr algn="ctr"/>
            <a:r>
              <a:rPr lang="en-US" sz="4000" dirty="0" err="1">
                <a:latin typeface="Bodoni MT" panose="02070603080606020203" pitchFamily="18" charset="0"/>
              </a:rPr>
              <a:t>En</a:t>
            </a:r>
            <a:r>
              <a:rPr lang="en-US" sz="4000" dirty="0">
                <a:latin typeface="Bodoni MT" panose="02070603080606020203" pitchFamily="18" charset="0"/>
              </a:rPr>
              <a:t> </a:t>
            </a:r>
            <a:r>
              <a:rPr lang="en-US" sz="4000" dirty="0" err="1">
                <a:latin typeface="Bodoni MT" panose="02070603080606020203" pitchFamily="18" charset="0"/>
              </a:rPr>
              <a:t>webbapplikations</a:t>
            </a:r>
            <a:r>
              <a:rPr lang="en-US" sz="4000" dirty="0">
                <a:latin typeface="Bodoni MT" panose="02070603080606020203" pitchFamily="18" charset="0"/>
              </a:rPr>
              <a:t> </a:t>
            </a:r>
            <a:r>
              <a:rPr lang="en-US" sz="4000" dirty="0" err="1">
                <a:latin typeface="Bodoni MT" panose="02070603080606020203" pitchFamily="18" charset="0"/>
              </a:rPr>
              <a:t>struktur</a:t>
            </a:r>
            <a:br>
              <a:rPr lang="en-US" sz="4000" dirty="0">
                <a:latin typeface="Bodoni MT" panose="02070603080606020203" pitchFamily="18" charset="0"/>
              </a:rPr>
            </a:br>
            <a:endParaRPr lang="en-US" sz="4000" dirty="0">
              <a:latin typeface="Bodoni MT" panose="02070603080606020203" pitchFamily="18" charset="0"/>
            </a:endParaRPr>
          </a:p>
        </p:txBody>
      </p:sp>
      <p:sp>
        <p:nvSpPr>
          <p:cNvPr id="23" name="AutoShape 4">
            <a:extLst>
              <a:ext uri="{FF2B5EF4-FFF2-40B4-BE49-F238E27FC236}">
                <a16:creationId xmlns:a16="http://schemas.microsoft.com/office/drawing/2014/main" id="{4E6AC2FA-3717-41DA-AA82-4A23DCCED702}"/>
              </a:ext>
            </a:extLst>
          </p:cNvPr>
          <p:cNvSpPr>
            <a:spLocks noChangeArrowheads="1"/>
          </p:cNvSpPr>
          <p:nvPr/>
        </p:nvSpPr>
        <p:spPr bwMode="auto">
          <a:xfrm>
            <a:off x="2894622" y="1689378"/>
            <a:ext cx="7236000" cy="4068000"/>
          </a:xfrm>
          <a:prstGeom prst="roundRect">
            <a:avLst>
              <a:gd name="adj" fmla="val 16667"/>
            </a:avLst>
          </a:prstGeom>
          <a:solidFill>
            <a:srgbClr val="2D2D8A">
              <a:lumMod val="50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pic>
        <p:nvPicPr>
          <p:cNvPr id="24" name="Picture 15" descr="P:\Icons\128x128\shadow\data.png">
            <a:extLst>
              <a:ext uri="{FF2B5EF4-FFF2-40B4-BE49-F238E27FC236}">
                <a16:creationId xmlns:a16="http://schemas.microsoft.com/office/drawing/2014/main" id="{ECB8A84A-4F44-4450-A6F1-1EA5804C678A}"/>
              </a:ext>
            </a:extLst>
          </p:cNvPr>
          <p:cNvPicPr>
            <a:picLocks noChangeAspect="1" noChangeArrowheads="1"/>
          </p:cNvPicPr>
          <p:nvPr/>
        </p:nvPicPr>
        <p:blipFill>
          <a:blip r:embed="rId3" cstate="print"/>
          <a:srcRect/>
          <a:stretch>
            <a:fillRect/>
          </a:stretch>
        </p:blipFill>
        <p:spPr bwMode="auto">
          <a:xfrm>
            <a:off x="5609273" y="2975266"/>
            <a:ext cx="1627187" cy="1627188"/>
          </a:xfrm>
          <a:prstGeom prst="rect">
            <a:avLst/>
          </a:prstGeom>
          <a:noFill/>
          <a:ln w="9525">
            <a:noFill/>
            <a:miter lim="800000"/>
            <a:headEnd/>
            <a:tailEnd/>
          </a:ln>
        </p:spPr>
      </p:pic>
      <p:sp>
        <p:nvSpPr>
          <p:cNvPr id="25" name="AutoShape 4">
            <a:extLst>
              <a:ext uri="{FF2B5EF4-FFF2-40B4-BE49-F238E27FC236}">
                <a16:creationId xmlns:a16="http://schemas.microsoft.com/office/drawing/2014/main" id="{EB690662-C9F1-4E78-A1A1-E4726E512D3C}"/>
              </a:ext>
            </a:extLst>
          </p:cNvPr>
          <p:cNvSpPr>
            <a:spLocks noChangeArrowheads="1"/>
          </p:cNvSpPr>
          <p:nvPr/>
        </p:nvSpPr>
        <p:spPr bwMode="auto">
          <a:xfrm>
            <a:off x="3008948" y="1817979"/>
            <a:ext cx="6985000" cy="3600450"/>
          </a:xfrm>
          <a:prstGeom prst="roundRect">
            <a:avLst>
              <a:gd name="adj" fmla="val 16667"/>
            </a:avLst>
          </a:prstGeom>
          <a:solidFill>
            <a:srgbClr val="2D2D8A">
              <a:lumMod val="75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sp>
        <p:nvSpPr>
          <p:cNvPr id="26" name="Text Box 6">
            <a:extLst>
              <a:ext uri="{FF2B5EF4-FFF2-40B4-BE49-F238E27FC236}">
                <a16:creationId xmlns:a16="http://schemas.microsoft.com/office/drawing/2014/main" id="{9B9B3800-B710-40AF-9113-CDA23B9FCB94}"/>
              </a:ext>
            </a:extLst>
          </p:cNvPr>
          <p:cNvSpPr txBox="1">
            <a:spLocks noChangeArrowheads="1"/>
          </p:cNvSpPr>
          <p:nvPr/>
        </p:nvSpPr>
        <p:spPr bwMode="auto">
          <a:xfrm>
            <a:off x="3008948" y="5080291"/>
            <a:ext cx="6985000" cy="369332"/>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dirty="0">
                <a:ln>
                  <a:noFill/>
                </a:ln>
                <a:solidFill>
                  <a:srgbClr val="FFFFFF"/>
                </a:solidFill>
                <a:effectLst/>
                <a:uLnTx/>
                <a:uFillTx/>
              </a:rPr>
              <a:t>Dataåtkomstlager (DAL)</a:t>
            </a:r>
            <a:endParaRPr kumimoji="0" lang="sv-SE" sz="1800" b="0" i="0" u="none" strike="noStrike" kern="0" cap="none" spc="0" normalizeH="0" baseline="0" noProof="0" dirty="0">
              <a:ln>
                <a:noFill/>
              </a:ln>
              <a:solidFill>
                <a:srgbClr val="FFFFFF"/>
              </a:solidFill>
              <a:effectLst/>
              <a:uLnTx/>
              <a:uFillTx/>
            </a:endParaRPr>
          </a:p>
        </p:txBody>
      </p:sp>
      <p:pic>
        <p:nvPicPr>
          <p:cNvPr id="27" name="Picture 16" descr="P:\Icons\128x128\shadow\data_into.png">
            <a:extLst>
              <a:ext uri="{FF2B5EF4-FFF2-40B4-BE49-F238E27FC236}">
                <a16:creationId xmlns:a16="http://schemas.microsoft.com/office/drawing/2014/main" id="{9AE04280-F7B5-49C2-A4A5-EBDBA0D0328B}"/>
              </a:ext>
            </a:extLst>
          </p:cNvPr>
          <p:cNvPicPr>
            <a:picLocks noChangeAspect="1" noChangeArrowheads="1"/>
          </p:cNvPicPr>
          <p:nvPr/>
        </p:nvPicPr>
        <p:blipFill>
          <a:blip r:embed="rId4" cstate="print"/>
          <a:srcRect/>
          <a:stretch>
            <a:fillRect/>
          </a:stretch>
        </p:blipFill>
        <p:spPr bwMode="auto">
          <a:xfrm>
            <a:off x="5680710" y="3118141"/>
            <a:ext cx="1646238" cy="1646238"/>
          </a:xfrm>
          <a:prstGeom prst="rect">
            <a:avLst/>
          </a:prstGeom>
          <a:noFill/>
          <a:ln w="9525">
            <a:noFill/>
            <a:miter lim="800000"/>
            <a:headEnd/>
            <a:tailEnd/>
          </a:ln>
        </p:spPr>
      </p:pic>
      <p:sp>
        <p:nvSpPr>
          <p:cNvPr id="28" name="AutoShape 9">
            <a:extLst>
              <a:ext uri="{FF2B5EF4-FFF2-40B4-BE49-F238E27FC236}">
                <a16:creationId xmlns:a16="http://schemas.microsoft.com/office/drawing/2014/main" id="{396C572E-FD20-475D-A398-DAD925F2D81B}"/>
              </a:ext>
            </a:extLst>
          </p:cNvPr>
          <p:cNvSpPr>
            <a:spLocks noChangeArrowheads="1"/>
          </p:cNvSpPr>
          <p:nvPr/>
        </p:nvSpPr>
        <p:spPr bwMode="auto">
          <a:xfrm>
            <a:off x="3153410" y="1962441"/>
            <a:ext cx="6697663" cy="3097213"/>
          </a:xfrm>
          <a:prstGeom prst="roundRect">
            <a:avLst>
              <a:gd name="adj" fmla="val 16667"/>
            </a:avLst>
          </a:prstGeom>
          <a:solidFill>
            <a:srgbClr val="2D2D8A">
              <a:lumMod val="60000"/>
              <a:lumOff val="40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pic>
        <p:nvPicPr>
          <p:cNvPr id="29" name="Picture 17" descr="P:\Icons\128x128\shadow\gears.png">
            <a:extLst>
              <a:ext uri="{FF2B5EF4-FFF2-40B4-BE49-F238E27FC236}">
                <a16:creationId xmlns:a16="http://schemas.microsoft.com/office/drawing/2014/main" id="{9363A620-BB79-4B51-A30A-8D6E84F7E434}"/>
              </a:ext>
            </a:extLst>
          </p:cNvPr>
          <p:cNvPicPr>
            <a:picLocks noChangeAspect="1" noChangeArrowheads="1"/>
          </p:cNvPicPr>
          <p:nvPr/>
        </p:nvPicPr>
        <p:blipFill>
          <a:blip r:embed="rId5" cstate="print"/>
          <a:srcRect/>
          <a:stretch>
            <a:fillRect/>
          </a:stretch>
        </p:blipFill>
        <p:spPr bwMode="auto">
          <a:xfrm>
            <a:off x="5680710" y="2832391"/>
            <a:ext cx="1627188" cy="1627188"/>
          </a:xfrm>
          <a:prstGeom prst="rect">
            <a:avLst/>
          </a:prstGeom>
          <a:noFill/>
          <a:ln w="9525">
            <a:noFill/>
            <a:miter lim="800000"/>
            <a:headEnd/>
            <a:tailEnd/>
          </a:ln>
        </p:spPr>
      </p:pic>
      <p:sp>
        <p:nvSpPr>
          <p:cNvPr id="30" name="Text Box 10">
            <a:extLst>
              <a:ext uri="{FF2B5EF4-FFF2-40B4-BE49-F238E27FC236}">
                <a16:creationId xmlns:a16="http://schemas.microsoft.com/office/drawing/2014/main" id="{25EBFD54-2C8A-451B-8D42-57BCF6656328}"/>
              </a:ext>
            </a:extLst>
          </p:cNvPr>
          <p:cNvSpPr txBox="1">
            <a:spLocks noChangeArrowheads="1"/>
          </p:cNvSpPr>
          <p:nvPr/>
        </p:nvSpPr>
        <p:spPr bwMode="auto">
          <a:xfrm>
            <a:off x="3008948" y="4729454"/>
            <a:ext cx="6985000" cy="369332"/>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dirty="0" err="1">
                <a:ln>
                  <a:noFill/>
                </a:ln>
                <a:solidFill>
                  <a:sysClr val="windowText" lastClr="000000"/>
                </a:solidFill>
                <a:effectLst/>
                <a:uLnTx/>
                <a:uFillTx/>
              </a:rPr>
              <a:t>Affärslager</a:t>
            </a:r>
            <a:r>
              <a:rPr kumimoji="0" lang="sv-SE" sz="1800" b="1" i="0" u="none" strike="noStrike" kern="0" cap="none" spc="0" normalizeH="0" baseline="0" noProof="0" dirty="0">
                <a:ln>
                  <a:noFill/>
                </a:ln>
                <a:solidFill>
                  <a:sysClr val="windowText" lastClr="000000"/>
                </a:solidFill>
                <a:effectLst/>
                <a:uLnTx/>
                <a:uFillTx/>
              </a:rPr>
              <a:t> (BLL)</a:t>
            </a:r>
            <a:endParaRPr kumimoji="0" lang="sv-SE" sz="1800" b="0" i="0" u="none" strike="noStrike" kern="0" cap="none" spc="0" normalizeH="0" baseline="0" noProof="0" dirty="0">
              <a:ln>
                <a:noFill/>
              </a:ln>
              <a:solidFill>
                <a:sysClr val="windowText" lastClr="000000"/>
              </a:solidFill>
              <a:effectLst/>
              <a:uLnTx/>
              <a:uFillTx/>
            </a:endParaRPr>
          </a:p>
        </p:txBody>
      </p:sp>
      <p:sp>
        <p:nvSpPr>
          <p:cNvPr id="31" name="AutoShape 11">
            <a:extLst>
              <a:ext uri="{FF2B5EF4-FFF2-40B4-BE49-F238E27FC236}">
                <a16:creationId xmlns:a16="http://schemas.microsoft.com/office/drawing/2014/main" id="{D564B57B-85E6-484A-BDCC-92013F16F786}"/>
              </a:ext>
            </a:extLst>
          </p:cNvPr>
          <p:cNvSpPr>
            <a:spLocks noChangeArrowheads="1"/>
          </p:cNvSpPr>
          <p:nvPr/>
        </p:nvSpPr>
        <p:spPr bwMode="auto">
          <a:xfrm>
            <a:off x="3297873" y="2106904"/>
            <a:ext cx="6408737" cy="2592387"/>
          </a:xfrm>
          <a:prstGeom prst="roundRect">
            <a:avLst>
              <a:gd name="adj" fmla="val 16667"/>
            </a:avLst>
          </a:prstGeom>
          <a:solidFill>
            <a:srgbClr val="2D2D8A">
              <a:lumMod val="40000"/>
              <a:lumOff val="60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pic>
        <p:nvPicPr>
          <p:cNvPr id="32" name="Picture 19" descr="P:\Icons\128x128\shadow\cubes.png">
            <a:extLst>
              <a:ext uri="{FF2B5EF4-FFF2-40B4-BE49-F238E27FC236}">
                <a16:creationId xmlns:a16="http://schemas.microsoft.com/office/drawing/2014/main" id="{90694AA3-DBE4-45B7-B476-FA49371E4FF1}"/>
              </a:ext>
            </a:extLst>
          </p:cNvPr>
          <p:cNvPicPr>
            <a:picLocks noChangeAspect="1" noChangeArrowheads="1"/>
          </p:cNvPicPr>
          <p:nvPr/>
        </p:nvPicPr>
        <p:blipFill>
          <a:blip r:embed="rId6" cstate="print"/>
          <a:srcRect/>
          <a:stretch>
            <a:fillRect/>
          </a:stretch>
        </p:blipFill>
        <p:spPr bwMode="auto">
          <a:xfrm>
            <a:off x="5680710" y="2618079"/>
            <a:ext cx="1627188" cy="1627187"/>
          </a:xfrm>
          <a:prstGeom prst="rect">
            <a:avLst/>
          </a:prstGeom>
          <a:noFill/>
          <a:ln w="9525">
            <a:noFill/>
            <a:miter lim="800000"/>
            <a:headEnd/>
            <a:tailEnd/>
          </a:ln>
        </p:spPr>
      </p:pic>
      <p:sp>
        <p:nvSpPr>
          <p:cNvPr id="33" name="AutoShape 13">
            <a:extLst>
              <a:ext uri="{FF2B5EF4-FFF2-40B4-BE49-F238E27FC236}">
                <a16:creationId xmlns:a16="http://schemas.microsoft.com/office/drawing/2014/main" id="{37C4509C-0ECC-47E4-8E47-8D965FA92FBF}"/>
              </a:ext>
            </a:extLst>
          </p:cNvPr>
          <p:cNvSpPr>
            <a:spLocks noChangeArrowheads="1"/>
          </p:cNvSpPr>
          <p:nvPr/>
        </p:nvSpPr>
        <p:spPr bwMode="auto">
          <a:xfrm>
            <a:off x="3432788" y="2265644"/>
            <a:ext cx="6119813" cy="2016125"/>
          </a:xfrm>
          <a:prstGeom prst="roundRect">
            <a:avLst>
              <a:gd name="adj" fmla="val 16667"/>
            </a:avLst>
          </a:prstGeom>
          <a:solidFill>
            <a:srgbClr val="DAEDEF">
              <a:lumMod val="50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pic>
        <p:nvPicPr>
          <p:cNvPr id="34" name="Picture 20" descr="P:\Icons\128x128\shadow\text_tree.png">
            <a:extLst>
              <a:ext uri="{FF2B5EF4-FFF2-40B4-BE49-F238E27FC236}">
                <a16:creationId xmlns:a16="http://schemas.microsoft.com/office/drawing/2014/main" id="{F3ECEE5E-0FFA-4027-AC61-41574B56946F}"/>
              </a:ext>
            </a:extLst>
          </p:cNvPr>
          <p:cNvPicPr>
            <a:picLocks noChangeAspect="1" noChangeArrowheads="1"/>
          </p:cNvPicPr>
          <p:nvPr/>
        </p:nvPicPr>
        <p:blipFill>
          <a:blip r:embed="rId7" cstate="print"/>
          <a:srcRect/>
          <a:stretch>
            <a:fillRect/>
          </a:stretch>
        </p:blipFill>
        <p:spPr bwMode="auto">
          <a:xfrm>
            <a:off x="5895023" y="2546641"/>
            <a:ext cx="1217612" cy="1217613"/>
          </a:xfrm>
          <a:prstGeom prst="rect">
            <a:avLst/>
          </a:prstGeom>
          <a:noFill/>
          <a:ln w="9525">
            <a:noFill/>
            <a:miter lim="800000"/>
            <a:headEnd/>
            <a:tailEnd/>
          </a:ln>
        </p:spPr>
      </p:pic>
      <p:sp>
        <p:nvSpPr>
          <p:cNvPr id="35" name="AutoShape 15">
            <a:extLst>
              <a:ext uri="{FF2B5EF4-FFF2-40B4-BE49-F238E27FC236}">
                <a16:creationId xmlns:a16="http://schemas.microsoft.com/office/drawing/2014/main" id="{44F56B63-7759-4A0E-9811-A0CBB0778280}"/>
              </a:ext>
            </a:extLst>
          </p:cNvPr>
          <p:cNvSpPr>
            <a:spLocks noChangeArrowheads="1"/>
          </p:cNvSpPr>
          <p:nvPr/>
        </p:nvSpPr>
        <p:spPr bwMode="auto">
          <a:xfrm>
            <a:off x="3588364" y="2391058"/>
            <a:ext cx="5832475" cy="1512888"/>
          </a:xfrm>
          <a:prstGeom prst="roundRect">
            <a:avLst>
              <a:gd name="adj" fmla="val 16667"/>
            </a:avLst>
          </a:prstGeom>
          <a:solidFill>
            <a:srgbClr val="BBE0E3">
              <a:lumMod val="75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pic>
        <p:nvPicPr>
          <p:cNvPr id="36" name="Picture 21" descr="P:\Icons\128x128\shadow\palette2.png">
            <a:extLst>
              <a:ext uri="{FF2B5EF4-FFF2-40B4-BE49-F238E27FC236}">
                <a16:creationId xmlns:a16="http://schemas.microsoft.com/office/drawing/2014/main" id="{880E7B4B-89DC-47C4-8DAF-E77F593A69E0}"/>
              </a:ext>
            </a:extLst>
          </p:cNvPr>
          <p:cNvPicPr>
            <a:picLocks noChangeAspect="1" noChangeArrowheads="1"/>
          </p:cNvPicPr>
          <p:nvPr/>
        </p:nvPicPr>
        <p:blipFill>
          <a:blip r:embed="rId8" cstate="print"/>
          <a:srcRect/>
          <a:stretch>
            <a:fillRect/>
          </a:stretch>
        </p:blipFill>
        <p:spPr bwMode="auto">
          <a:xfrm>
            <a:off x="6037898" y="2546641"/>
            <a:ext cx="927100" cy="927100"/>
          </a:xfrm>
          <a:prstGeom prst="rect">
            <a:avLst/>
          </a:prstGeom>
          <a:noFill/>
          <a:ln w="9525">
            <a:noFill/>
            <a:miter lim="800000"/>
            <a:headEnd/>
            <a:tailEnd/>
          </a:ln>
        </p:spPr>
      </p:pic>
      <p:sp>
        <p:nvSpPr>
          <p:cNvPr id="37" name="AutoShape 15">
            <a:extLst>
              <a:ext uri="{FF2B5EF4-FFF2-40B4-BE49-F238E27FC236}">
                <a16:creationId xmlns:a16="http://schemas.microsoft.com/office/drawing/2014/main" id="{CDAAD64C-8831-48EA-8771-4F2023705F30}"/>
              </a:ext>
            </a:extLst>
          </p:cNvPr>
          <p:cNvSpPr>
            <a:spLocks noChangeArrowheads="1"/>
          </p:cNvSpPr>
          <p:nvPr/>
        </p:nvSpPr>
        <p:spPr bwMode="auto">
          <a:xfrm>
            <a:off x="3708042" y="2533944"/>
            <a:ext cx="5616000" cy="972000"/>
          </a:xfrm>
          <a:prstGeom prst="roundRect">
            <a:avLst>
              <a:gd name="adj" fmla="val 16667"/>
            </a:avLst>
          </a:prstGeom>
          <a:solidFill>
            <a:srgbClr val="BBE0E3">
              <a:lumMod val="90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sp>
        <p:nvSpPr>
          <p:cNvPr id="38" name="Text Box 17">
            <a:extLst>
              <a:ext uri="{FF2B5EF4-FFF2-40B4-BE49-F238E27FC236}">
                <a16:creationId xmlns:a16="http://schemas.microsoft.com/office/drawing/2014/main" id="{7E447F02-2238-486E-A6A9-12C17E80B0F9}"/>
              </a:ext>
            </a:extLst>
          </p:cNvPr>
          <p:cNvSpPr txBox="1">
            <a:spLocks noChangeArrowheads="1"/>
          </p:cNvSpPr>
          <p:nvPr/>
        </p:nvSpPr>
        <p:spPr bwMode="auto">
          <a:xfrm>
            <a:off x="2866073" y="2760954"/>
            <a:ext cx="6985000" cy="517525"/>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a:ln>
                  <a:noFill/>
                </a:ln>
                <a:solidFill>
                  <a:sysClr val="windowText" lastClr="000000"/>
                </a:solidFill>
                <a:effectLst/>
                <a:uLnTx/>
                <a:uFillTx/>
              </a:rPr>
              <a:t>Uppförande </a:t>
            </a:r>
            <a:r>
              <a:rPr kumimoji="0" lang="sv-SE" sz="1800" b="0" i="0" u="none" strike="noStrike" kern="0" cap="none" spc="0" normalizeH="0" baseline="0" noProof="0">
                <a:ln>
                  <a:noFill/>
                </a:ln>
                <a:solidFill>
                  <a:sysClr val="windowText" lastClr="000000"/>
                </a:solidFill>
                <a:effectLst/>
                <a:uLnTx/>
                <a:uFillTx/>
              </a:rPr>
              <a:t>(Behavior)</a:t>
            </a:r>
            <a:br>
              <a:rPr kumimoji="0" lang="sv-SE" sz="1800" b="0" i="0" u="none" strike="noStrike" kern="0" cap="none" spc="0" normalizeH="0" baseline="0" noProof="0">
                <a:ln>
                  <a:noFill/>
                </a:ln>
                <a:solidFill>
                  <a:sysClr val="windowText" lastClr="000000"/>
                </a:solidFill>
                <a:effectLst/>
                <a:uLnTx/>
                <a:uFillTx/>
              </a:rPr>
            </a:br>
            <a:r>
              <a:rPr kumimoji="0" lang="sv-SE" sz="1800" b="0" i="0" u="none" strike="noStrike" kern="0" cap="none" spc="0" normalizeH="0" baseline="0" noProof="0">
                <a:ln>
                  <a:noFill/>
                </a:ln>
                <a:solidFill>
                  <a:sysClr val="windowText" lastClr="000000"/>
                </a:solidFill>
                <a:effectLst/>
                <a:uLnTx/>
                <a:uFillTx/>
              </a:rPr>
              <a:t>JavaScript</a:t>
            </a:r>
          </a:p>
        </p:txBody>
      </p:sp>
      <p:sp>
        <p:nvSpPr>
          <p:cNvPr id="39" name="Text Box 6">
            <a:extLst>
              <a:ext uri="{FF2B5EF4-FFF2-40B4-BE49-F238E27FC236}">
                <a16:creationId xmlns:a16="http://schemas.microsoft.com/office/drawing/2014/main" id="{ABACAA3C-6292-4EA3-8FD2-F2F0290E8333}"/>
              </a:ext>
            </a:extLst>
          </p:cNvPr>
          <p:cNvSpPr txBox="1">
            <a:spLocks noChangeArrowheads="1"/>
          </p:cNvSpPr>
          <p:nvPr/>
        </p:nvSpPr>
        <p:spPr bwMode="auto">
          <a:xfrm>
            <a:off x="2991485" y="5423191"/>
            <a:ext cx="6985000" cy="369332"/>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dirty="0">
                <a:ln>
                  <a:noFill/>
                </a:ln>
                <a:solidFill>
                  <a:srgbClr val="FFFFFF"/>
                </a:solidFill>
                <a:effectLst/>
                <a:uLnTx/>
                <a:uFillTx/>
              </a:rPr>
              <a:t>Datalager </a:t>
            </a:r>
            <a:r>
              <a:rPr kumimoji="0" lang="sv-SE" sz="1800" b="0" i="0" u="none" strike="noStrike" kern="0" cap="none" spc="0" normalizeH="0" baseline="0" noProof="0" dirty="0">
                <a:ln>
                  <a:noFill/>
                </a:ln>
                <a:solidFill>
                  <a:srgbClr val="FFFFFF"/>
                </a:solidFill>
                <a:effectLst/>
                <a:uLnTx/>
                <a:uFillTx/>
              </a:rPr>
              <a:t>(Databaser)</a:t>
            </a:r>
          </a:p>
        </p:txBody>
      </p:sp>
      <p:sp>
        <p:nvSpPr>
          <p:cNvPr id="40" name="Text Box 10">
            <a:extLst>
              <a:ext uri="{FF2B5EF4-FFF2-40B4-BE49-F238E27FC236}">
                <a16:creationId xmlns:a16="http://schemas.microsoft.com/office/drawing/2014/main" id="{6910FFFE-AF35-476C-86B2-5DE23B64F6C9}"/>
              </a:ext>
            </a:extLst>
          </p:cNvPr>
          <p:cNvSpPr txBox="1">
            <a:spLocks noChangeArrowheads="1"/>
          </p:cNvSpPr>
          <p:nvPr/>
        </p:nvSpPr>
        <p:spPr bwMode="auto">
          <a:xfrm>
            <a:off x="3007360" y="4332579"/>
            <a:ext cx="6985000" cy="369332"/>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dirty="0" err="1">
                <a:ln>
                  <a:noFill/>
                </a:ln>
                <a:solidFill>
                  <a:sysClr val="windowText" lastClr="000000"/>
                </a:solidFill>
                <a:effectLst/>
                <a:uLnTx/>
                <a:uFillTx/>
              </a:rPr>
              <a:t>Användargränsnittslager</a:t>
            </a:r>
            <a:endParaRPr kumimoji="0" lang="sv-SE" sz="1800" b="0" i="0" u="none" strike="noStrike" kern="0" cap="none" spc="0" normalizeH="0" baseline="0" noProof="0" dirty="0">
              <a:ln>
                <a:noFill/>
              </a:ln>
              <a:solidFill>
                <a:sysClr val="windowText" lastClr="000000"/>
              </a:solidFill>
              <a:effectLst/>
              <a:uLnTx/>
              <a:uFillTx/>
            </a:endParaRPr>
          </a:p>
        </p:txBody>
      </p:sp>
      <p:sp>
        <p:nvSpPr>
          <p:cNvPr id="41" name="Text Box 14">
            <a:extLst>
              <a:ext uri="{FF2B5EF4-FFF2-40B4-BE49-F238E27FC236}">
                <a16:creationId xmlns:a16="http://schemas.microsoft.com/office/drawing/2014/main" id="{A9BD8640-572E-4D17-AD4C-7D4E46713F5B}"/>
              </a:ext>
            </a:extLst>
          </p:cNvPr>
          <p:cNvSpPr txBox="1">
            <a:spLocks noChangeArrowheads="1"/>
          </p:cNvSpPr>
          <p:nvPr/>
        </p:nvSpPr>
        <p:spPr bwMode="auto">
          <a:xfrm>
            <a:off x="3008948" y="3521366"/>
            <a:ext cx="6985000" cy="304800"/>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a:ln>
                  <a:noFill/>
                </a:ln>
                <a:solidFill>
                  <a:sysClr val="windowText" lastClr="000000"/>
                </a:solidFill>
                <a:effectLst/>
                <a:uLnTx/>
                <a:uFillTx/>
              </a:rPr>
              <a:t>Presentation </a:t>
            </a:r>
            <a:r>
              <a:rPr kumimoji="0" lang="sv-SE" sz="1800" b="0" i="0" u="none" strike="noStrike" kern="0" cap="none" spc="0" normalizeH="0" baseline="0" noProof="0">
                <a:ln>
                  <a:noFill/>
                </a:ln>
                <a:solidFill>
                  <a:sysClr val="windowText" lastClr="000000"/>
                </a:solidFill>
                <a:effectLst/>
                <a:uLnTx/>
                <a:uFillTx/>
              </a:rPr>
              <a:t>(CSS)</a:t>
            </a:r>
          </a:p>
        </p:txBody>
      </p:sp>
      <p:sp>
        <p:nvSpPr>
          <p:cNvPr id="42" name="Text Box 12">
            <a:extLst>
              <a:ext uri="{FF2B5EF4-FFF2-40B4-BE49-F238E27FC236}">
                <a16:creationId xmlns:a16="http://schemas.microsoft.com/office/drawing/2014/main" id="{29850EB4-6392-4C26-963D-B00DD87ABF22}"/>
              </a:ext>
            </a:extLst>
          </p:cNvPr>
          <p:cNvSpPr txBox="1">
            <a:spLocks noChangeArrowheads="1"/>
          </p:cNvSpPr>
          <p:nvPr/>
        </p:nvSpPr>
        <p:spPr bwMode="auto">
          <a:xfrm>
            <a:off x="3008948" y="3943641"/>
            <a:ext cx="6985000" cy="369332"/>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dirty="0">
                <a:ln>
                  <a:noFill/>
                </a:ln>
                <a:solidFill>
                  <a:sysClr val="windowText" lastClr="000000"/>
                </a:solidFill>
                <a:effectLst/>
                <a:uLnTx/>
                <a:uFillTx/>
              </a:rPr>
              <a:t>Struktur </a:t>
            </a:r>
            <a:r>
              <a:rPr kumimoji="0" lang="sv-SE" sz="1800" b="0" i="0" u="none" strike="noStrike" kern="0" cap="none" spc="0" normalizeH="0" baseline="0" noProof="0" dirty="0">
                <a:ln>
                  <a:noFill/>
                </a:ln>
                <a:solidFill>
                  <a:sysClr val="windowText" lastClr="000000"/>
                </a:solidFill>
                <a:effectLst/>
                <a:uLnTx/>
                <a:uFillTx/>
              </a:rPr>
              <a:t>(HTML)</a:t>
            </a:r>
          </a:p>
        </p:txBody>
      </p:sp>
      <p:pic>
        <p:nvPicPr>
          <p:cNvPr id="43" name="Picture 22" descr="P:\Icons\128x128\shadow\magic-wand.png">
            <a:extLst>
              <a:ext uri="{FF2B5EF4-FFF2-40B4-BE49-F238E27FC236}">
                <a16:creationId xmlns:a16="http://schemas.microsoft.com/office/drawing/2014/main" id="{2C012698-2A8C-4249-B0BA-D0A174C1E261}"/>
              </a:ext>
            </a:extLst>
          </p:cNvPr>
          <p:cNvPicPr>
            <a:picLocks noChangeAspect="1" noChangeArrowheads="1"/>
          </p:cNvPicPr>
          <p:nvPr/>
        </p:nvPicPr>
        <p:blipFill>
          <a:blip r:embed="rId9" cstate="print"/>
          <a:srcRect/>
          <a:stretch>
            <a:fillRect/>
          </a:stretch>
        </p:blipFill>
        <p:spPr bwMode="auto">
          <a:xfrm>
            <a:off x="8181023" y="2689516"/>
            <a:ext cx="609600" cy="609600"/>
          </a:xfrm>
          <a:prstGeom prst="rect">
            <a:avLst/>
          </a:prstGeom>
          <a:noFill/>
          <a:ln w="9525">
            <a:noFill/>
            <a:miter lim="800000"/>
            <a:headEnd/>
            <a:tailEnd/>
          </a:ln>
        </p:spPr>
      </p:pic>
      <p:sp>
        <p:nvSpPr>
          <p:cNvPr id="44" name="Oval 43">
            <a:extLst>
              <a:ext uri="{FF2B5EF4-FFF2-40B4-BE49-F238E27FC236}">
                <a16:creationId xmlns:a16="http://schemas.microsoft.com/office/drawing/2014/main" id="{C8F8F437-D1B4-4AC5-80D6-598B5DDA2480}"/>
              </a:ext>
            </a:extLst>
          </p:cNvPr>
          <p:cNvSpPr/>
          <p:nvPr/>
        </p:nvSpPr>
        <p:spPr bwMode="auto">
          <a:xfrm>
            <a:off x="9038290" y="4261146"/>
            <a:ext cx="1836000" cy="1764000"/>
          </a:xfrm>
          <a:prstGeom prst="ellipse">
            <a:avLst/>
          </a:prstGeom>
          <a:solidFill>
            <a:srgbClr val="2D2D8A">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dirty="0">
              <a:ln>
                <a:noFill/>
              </a:ln>
              <a:solidFill>
                <a:srgbClr val="000000"/>
              </a:solidFill>
              <a:effectLst/>
              <a:uLnTx/>
              <a:uFillTx/>
              <a:latin typeface="Verdana"/>
              <a:ea typeface="+mn-ea"/>
              <a:cs typeface="+mn-cs"/>
            </a:endParaRPr>
          </a:p>
        </p:txBody>
      </p:sp>
      <p:sp>
        <p:nvSpPr>
          <p:cNvPr id="45" name="TextBox 44">
            <a:extLst>
              <a:ext uri="{FF2B5EF4-FFF2-40B4-BE49-F238E27FC236}">
                <a16:creationId xmlns:a16="http://schemas.microsoft.com/office/drawing/2014/main" id="{4F37BCBB-1F76-476E-AB33-F35EB911AB12}"/>
              </a:ext>
            </a:extLst>
          </p:cNvPr>
          <p:cNvSpPr txBox="1"/>
          <p:nvPr/>
        </p:nvSpPr>
        <p:spPr>
          <a:xfrm>
            <a:off x="9363107" y="4842834"/>
            <a:ext cx="1258678" cy="523220"/>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2800" b="1" i="0" u="none" strike="noStrike" kern="0" cap="none" spc="150" normalizeH="0" baseline="0" noProof="0" dirty="0">
                <a:ln w="11430"/>
                <a:solidFill>
                  <a:srgbClr val="F8F8F8"/>
                </a:solidFill>
                <a:effectLst>
                  <a:outerShdw blurRad="25400" algn="tl" rotWithShape="0">
                    <a:srgbClr val="000000">
                      <a:alpha val="43000"/>
                    </a:srgbClr>
                  </a:outerShdw>
                </a:effectLst>
                <a:uLnTx/>
                <a:uFillTx/>
              </a:rPr>
              <a:t>Server</a:t>
            </a:r>
          </a:p>
        </p:txBody>
      </p:sp>
      <p:sp>
        <p:nvSpPr>
          <p:cNvPr id="46" name="Oval 45">
            <a:extLst>
              <a:ext uri="{FF2B5EF4-FFF2-40B4-BE49-F238E27FC236}">
                <a16:creationId xmlns:a16="http://schemas.microsoft.com/office/drawing/2014/main" id="{62D95D98-2DDD-49B1-81D1-689226A91A96}"/>
              </a:ext>
            </a:extLst>
          </p:cNvPr>
          <p:cNvSpPr/>
          <p:nvPr/>
        </p:nvSpPr>
        <p:spPr bwMode="auto">
          <a:xfrm>
            <a:off x="3323250" y="3332452"/>
            <a:ext cx="1008000" cy="972000"/>
          </a:xfrm>
          <a:prstGeom prst="ellipse">
            <a:avLst/>
          </a:prstGeom>
          <a:solidFill>
            <a:srgbClr val="BBE0E3">
              <a:lumMod val="75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000000"/>
              </a:solidFill>
              <a:effectLst/>
              <a:uLnTx/>
              <a:uFillTx/>
              <a:latin typeface="Verdana"/>
              <a:ea typeface="+mn-ea"/>
              <a:cs typeface="+mn-cs"/>
            </a:endParaRPr>
          </a:p>
        </p:txBody>
      </p:sp>
      <p:sp>
        <p:nvSpPr>
          <p:cNvPr id="47" name="TextBox 46">
            <a:extLst>
              <a:ext uri="{FF2B5EF4-FFF2-40B4-BE49-F238E27FC236}">
                <a16:creationId xmlns:a16="http://schemas.microsoft.com/office/drawing/2014/main" id="{CA73BB9C-59C4-4D53-A114-A520722E2F77}"/>
              </a:ext>
            </a:extLst>
          </p:cNvPr>
          <p:cNvSpPr txBox="1"/>
          <p:nvPr/>
        </p:nvSpPr>
        <p:spPr>
          <a:xfrm>
            <a:off x="3403601" y="3618204"/>
            <a:ext cx="857927" cy="369332"/>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150" normalizeH="0" baseline="0" noProof="0" dirty="0">
                <a:ln w="11430"/>
                <a:solidFill>
                  <a:srgbClr val="F8F8F8"/>
                </a:solidFill>
                <a:effectLst>
                  <a:outerShdw blurRad="25400" algn="tl" rotWithShape="0">
                    <a:srgbClr val="000000">
                      <a:alpha val="43000"/>
                    </a:srgbClr>
                  </a:outerShdw>
                </a:effectLst>
                <a:uLnTx/>
                <a:uFillTx/>
              </a:rPr>
              <a:t>Klient</a:t>
            </a:r>
          </a:p>
        </p:txBody>
      </p:sp>
    </p:spTree>
    <p:extLst>
      <p:ext uri="{BB962C8B-B14F-4D97-AF65-F5344CB8AC3E}">
        <p14:creationId xmlns:p14="http://schemas.microsoft.com/office/powerpoint/2010/main" val="294849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9"/>
                                        </p:tgtEl>
                                      </p:cBhvr>
                                    </p:animEffect>
                                    <p:set>
                                      <p:cBhvr>
                                        <p:cTn id="13" dur="1" fill="hold">
                                          <p:stCondLst>
                                            <p:cond delay="499"/>
                                          </p:stCondLst>
                                        </p:cTn>
                                        <p:tgtEl>
                                          <p:spTgt spid="3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0"/>
                                        </p:tgtEl>
                                      </p:cBhvr>
                                    </p:animEffect>
                                    <p:set>
                                      <p:cBhvr>
                                        <p:cTn id="16" dur="1" fill="hold">
                                          <p:stCondLst>
                                            <p:cond delay="499"/>
                                          </p:stCondLst>
                                        </p:cTn>
                                        <p:tgtEl>
                                          <p:spTgt spid="40"/>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4"/>
                                        </p:tgtEl>
                                      </p:cBhvr>
                                    </p:animEffect>
                                    <p:set>
                                      <p:cBhvr>
                                        <p:cTn id="19" dur="1" fill="hold">
                                          <p:stCondLst>
                                            <p:cond delay="499"/>
                                          </p:stCondLst>
                                        </p:cTn>
                                        <p:tgtEl>
                                          <p:spTgt spid="44"/>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5"/>
                                        </p:tgtEl>
                                      </p:cBhvr>
                                    </p:animEffect>
                                    <p:set>
                                      <p:cBhvr>
                                        <p:cTn id="22" dur="1" fill="hold">
                                          <p:stCondLst>
                                            <p:cond delay="499"/>
                                          </p:stCondLst>
                                        </p:cTn>
                                        <p:tgtEl>
                                          <p:spTgt spid="45"/>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1"/>
                                        </p:tgtEl>
                                      </p:cBhvr>
                                    </p:animEffect>
                                    <p:set>
                                      <p:cBhvr>
                                        <p:cTn id="25" dur="1" fill="hold">
                                          <p:stCondLst>
                                            <p:cond delay="499"/>
                                          </p:stCondLst>
                                        </p:cTn>
                                        <p:tgtEl>
                                          <p:spTgt spid="31"/>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8"/>
                                        </p:tgtEl>
                                      </p:cBhvr>
                                    </p:animEffect>
                                    <p:set>
                                      <p:cBhvr>
                                        <p:cTn id="28" dur="1" fill="hold">
                                          <p:stCondLst>
                                            <p:cond delay="499"/>
                                          </p:stCondLst>
                                        </p:cTn>
                                        <p:tgtEl>
                                          <p:spTgt spid="28"/>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25"/>
                                        </p:tgtEl>
                                      </p:cBhvr>
                                    </p:animEffect>
                                    <p:set>
                                      <p:cBhvr>
                                        <p:cTn id="31" dur="1" fill="hold">
                                          <p:stCondLst>
                                            <p:cond delay="499"/>
                                          </p:stCondLst>
                                        </p:cTn>
                                        <p:tgtEl>
                                          <p:spTgt spid="25"/>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24"/>
                                        </p:tgtEl>
                                      </p:cBhvr>
                                    </p:animEffect>
                                    <p:set>
                                      <p:cBhvr>
                                        <p:cTn id="37" dur="1" fill="hold">
                                          <p:stCondLst>
                                            <p:cond delay="499"/>
                                          </p:stCondLst>
                                        </p:cTn>
                                        <p:tgtEl>
                                          <p:spTgt spid="24"/>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29"/>
                                        </p:tgtEl>
                                      </p:cBhvr>
                                    </p:animEffect>
                                    <p:set>
                                      <p:cBhvr>
                                        <p:cTn id="43" dur="1" fill="hold">
                                          <p:stCondLst>
                                            <p:cond delay="499"/>
                                          </p:stCondLst>
                                        </p:cTn>
                                        <p:tgtEl>
                                          <p:spTgt spid="29"/>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2"/>
                                        </p:tgtEl>
                                      </p:cBhvr>
                                    </p:animEffect>
                                    <p:set>
                                      <p:cBhvr>
                                        <p:cTn id="46" dur="1" fill="hold">
                                          <p:stCondLst>
                                            <p:cond delay="499"/>
                                          </p:stCondLst>
                                        </p:cTn>
                                        <p:tgtEl>
                                          <p:spTgt spid="32"/>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34"/>
                                        </p:tgtEl>
                                      </p:cBhvr>
                                    </p:animEffect>
                                    <p:set>
                                      <p:cBhvr>
                                        <p:cTn id="49" dur="1" fill="hold">
                                          <p:stCondLst>
                                            <p:cond delay="499"/>
                                          </p:stCondLst>
                                        </p:cTn>
                                        <p:tgtEl>
                                          <p:spTgt spid="3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36"/>
                                        </p:tgtEl>
                                      </p:cBhvr>
                                    </p:animEffect>
                                    <p:set>
                                      <p:cBhvr>
                                        <p:cTn id="52"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p:bldP spid="28" grpId="0" animBg="1"/>
      <p:bldP spid="30" grpId="0"/>
      <p:bldP spid="31" grpId="0" animBg="1"/>
      <p:bldP spid="39" grpId="0"/>
      <p:bldP spid="40" grpId="0"/>
      <p:bldP spid="44" grpId="0" animBg="1"/>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57A-8B7E-4B6C-A10E-806AE7B7F95B}"/>
              </a:ext>
            </a:extLst>
          </p:cNvPr>
          <p:cNvSpPr>
            <a:spLocks noGrp="1"/>
          </p:cNvSpPr>
          <p:nvPr>
            <p:ph type="title"/>
          </p:nvPr>
        </p:nvSpPr>
        <p:spPr>
          <a:xfrm>
            <a:off x="1251678" y="382385"/>
            <a:ext cx="10178322" cy="646315"/>
          </a:xfrm>
        </p:spPr>
        <p:txBody>
          <a:bodyPr>
            <a:normAutofit fontScale="90000"/>
          </a:bodyPr>
          <a:lstStyle/>
          <a:p>
            <a:pPr algn="ctr"/>
            <a:r>
              <a:rPr lang="en-US" sz="4000" dirty="0" err="1">
                <a:latin typeface="Bodoni MT" panose="02070603080606020203" pitchFamily="18" charset="0"/>
              </a:rPr>
              <a:t>Klientsidan</a:t>
            </a:r>
            <a:endParaRPr lang="en-US" sz="4000" dirty="0">
              <a:latin typeface="Bodoni MT" panose="02070603080606020203" pitchFamily="18" charset="0"/>
            </a:endParaRPr>
          </a:p>
        </p:txBody>
      </p:sp>
      <p:sp>
        <p:nvSpPr>
          <p:cNvPr id="11" name="AutoShape 13">
            <a:extLst>
              <a:ext uri="{FF2B5EF4-FFF2-40B4-BE49-F238E27FC236}">
                <a16:creationId xmlns:a16="http://schemas.microsoft.com/office/drawing/2014/main" id="{E73A2EBA-F828-4D09-92E3-E2E1040979A2}"/>
              </a:ext>
            </a:extLst>
          </p:cNvPr>
          <p:cNvSpPr>
            <a:spLocks noChangeArrowheads="1"/>
          </p:cNvSpPr>
          <p:nvPr/>
        </p:nvSpPr>
        <p:spPr bwMode="auto">
          <a:xfrm>
            <a:off x="2453258" y="5026926"/>
            <a:ext cx="5616000" cy="972000"/>
          </a:xfrm>
          <a:prstGeom prst="roundRect">
            <a:avLst>
              <a:gd name="adj" fmla="val 16667"/>
            </a:avLst>
          </a:prstGeom>
          <a:solidFill>
            <a:srgbClr val="DAEDEF">
              <a:lumMod val="50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pic>
        <p:nvPicPr>
          <p:cNvPr id="12" name="Picture 20" descr="P:\Icons\128x128\shadow\text_tree.png">
            <a:extLst>
              <a:ext uri="{FF2B5EF4-FFF2-40B4-BE49-F238E27FC236}">
                <a16:creationId xmlns:a16="http://schemas.microsoft.com/office/drawing/2014/main" id="{A851179B-85BD-4C87-86C9-96D88F8252F4}"/>
              </a:ext>
            </a:extLst>
          </p:cNvPr>
          <p:cNvPicPr>
            <a:picLocks noChangeAspect="1" noChangeArrowheads="1"/>
          </p:cNvPicPr>
          <p:nvPr/>
        </p:nvPicPr>
        <p:blipFill>
          <a:blip r:embed="rId3" cstate="print"/>
          <a:srcRect/>
          <a:stretch>
            <a:fillRect/>
          </a:stretch>
        </p:blipFill>
        <p:spPr bwMode="auto">
          <a:xfrm>
            <a:off x="6995505" y="5175542"/>
            <a:ext cx="673995" cy="673996"/>
          </a:xfrm>
          <a:prstGeom prst="rect">
            <a:avLst/>
          </a:prstGeom>
          <a:noFill/>
          <a:ln w="9525">
            <a:noFill/>
            <a:miter lim="800000"/>
            <a:headEnd/>
            <a:tailEnd/>
          </a:ln>
        </p:spPr>
      </p:pic>
      <p:sp>
        <p:nvSpPr>
          <p:cNvPr id="13" name="AutoShape 15">
            <a:extLst>
              <a:ext uri="{FF2B5EF4-FFF2-40B4-BE49-F238E27FC236}">
                <a16:creationId xmlns:a16="http://schemas.microsoft.com/office/drawing/2014/main" id="{D1113B3B-975B-4405-9873-28F591A153D0}"/>
              </a:ext>
            </a:extLst>
          </p:cNvPr>
          <p:cNvSpPr>
            <a:spLocks noChangeArrowheads="1"/>
          </p:cNvSpPr>
          <p:nvPr/>
        </p:nvSpPr>
        <p:spPr bwMode="auto">
          <a:xfrm>
            <a:off x="2453257" y="3724062"/>
            <a:ext cx="5616000" cy="972000"/>
          </a:xfrm>
          <a:prstGeom prst="roundRect">
            <a:avLst>
              <a:gd name="adj" fmla="val 16667"/>
            </a:avLst>
          </a:prstGeom>
          <a:solidFill>
            <a:srgbClr val="BBE0E3">
              <a:lumMod val="75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pic>
        <p:nvPicPr>
          <p:cNvPr id="14" name="Picture 21" descr="P:\Icons\128x128\shadow\palette2.png">
            <a:extLst>
              <a:ext uri="{FF2B5EF4-FFF2-40B4-BE49-F238E27FC236}">
                <a16:creationId xmlns:a16="http://schemas.microsoft.com/office/drawing/2014/main" id="{58713736-E628-4A53-A1D9-30B677E72F38}"/>
              </a:ext>
            </a:extLst>
          </p:cNvPr>
          <p:cNvPicPr>
            <a:picLocks noChangeAspect="1" noChangeArrowheads="1"/>
          </p:cNvPicPr>
          <p:nvPr/>
        </p:nvPicPr>
        <p:blipFill>
          <a:blip r:embed="rId4" cstate="print"/>
          <a:srcRect/>
          <a:stretch>
            <a:fillRect/>
          </a:stretch>
        </p:blipFill>
        <p:spPr bwMode="auto">
          <a:xfrm>
            <a:off x="6935724" y="3845481"/>
            <a:ext cx="729162" cy="729162"/>
          </a:xfrm>
          <a:prstGeom prst="rect">
            <a:avLst/>
          </a:prstGeom>
          <a:noFill/>
          <a:ln w="9525">
            <a:noFill/>
            <a:miter lim="800000"/>
            <a:headEnd/>
            <a:tailEnd/>
          </a:ln>
        </p:spPr>
      </p:pic>
      <p:sp>
        <p:nvSpPr>
          <p:cNvPr id="15" name="AutoShape 15">
            <a:extLst>
              <a:ext uri="{FF2B5EF4-FFF2-40B4-BE49-F238E27FC236}">
                <a16:creationId xmlns:a16="http://schemas.microsoft.com/office/drawing/2014/main" id="{F27180D2-61DA-4558-8B60-2F166F53FBFD}"/>
              </a:ext>
            </a:extLst>
          </p:cNvPr>
          <p:cNvSpPr>
            <a:spLocks noChangeArrowheads="1"/>
          </p:cNvSpPr>
          <p:nvPr/>
        </p:nvSpPr>
        <p:spPr bwMode="auto">
          <a:xfrm>
            <a:off x="2453257" y="2380888"/>
            <a:ext cx="5616000" cy="972000"/>
          </a:xfrm>
          <a:prstGeom prst="roundRect">
            <a:avLst>
              <a:gd name="adj" fmla="val 16667"/>
            </a:avLst>
          </a:prstGeom>
          <a:solidFill>
            <a:srgbClr val="BBE0E3">
              <a:lumMod val="90000"/>
            </a:srgbClr>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FFFFFF"/>
              </a:solidFill>
              <a:effectLst/>
              <a:uLnTx/>
              <a:uFillTx/>
              <a:latin typeface="Verdana"/>
              <a:ea typeface="+mn-ea"/>
              <a:cs typeface="+mn-cs"/>
            </a:endParaRPr>
          </a:p>
        </p:txBody>
      </p:sp>
      <p:sp>
        <p:nvSpPr>
          <p:cNvPr id="16" name="Text Box 17">
            <a:extLst>
              <a:ext uri="{FF2B5EF4-FFF2-40B4-BE49-F238E27FC236}">
                <a16:creationId xmlns:a16="http://schemas.microsoft.com/office/drawing/2014/main" id="{D4C4C5C5-C5A1-48ED-948C-7CE42B537729}"/>
              </a:ext>
            </a:extLst>
          </p:cNvPr>
          <p:cNvSpPr txBox="1">
            <a:spLocks noChangeArrowheads="1"/>
          </p:cNvSpPr>
          <p:nvPr/>
        </p:nvSpPr>
        <p:spPr bwMode="auto">
          <a:xfrm>
            <a:off x="1405960" y="2552683"/>
            <a:ext cx="6985000" cy="517525"/>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dirty="0">
                <a:ln>
                  <a:noFill/>
                </a:ln>
                <a:solidFill>
                  <a:sysClr val="windowText" lastClr="000000"/>
                </a:solidFill>
                <a:effectLst/>
                <a:uLnTx/>
                <a:uFillTx/>
              </a:rPr>
              <a:t>Uppförande </a:t>
            </a:r>
            <a:r>
              <a:rPr kumimoji="0" lang="sv-SE" sz="1800" b="0" i="0" u="none" strike="noStrike" kern="0" cap="none" spc="0" normalizeH="0" baseline="0" noProof="0" dirty="0">
                <a:ln>
                  <a:noFill/>
                </a:ln>
                <a:solidFill>
                  <a:sysClr val="windowText" lastClr="000000"/>
                </a:solidFill>
                <a:effectLst/>
                <a:uLnTx/>
                <a:uFillTx/>
              </a:rPr>
              <a:t>(</a:t>
            </a:r>
            <a:r>
              <a:rPr kumimoji="0" lang="sv-SE" sz="1800" b="0" i="0" u="none" strike="noStrike" kern="0" cap="none" spc="0" normalizeH="0" baseline="0" noProof="0" dirty="0" err="1">
                <a:ln>
                  <a:noFill/>
                </a:ln>
                <a:solidFill>
                  <a:sysClr val="windowText" lastClr="000000"/>
                </a:solidFill>
                <a:effectLst/>
                <a:uLnTx/>
                <a:uFillTx/>
              </a:rPr>
              <a:t>Behavior</a:t>
            </a:r>
            <a:r>
              <a:rPr kumimoji="0" lang="sv-SE" sz="1800" b="0" i="0" u="none" strike="noStrike" kern="0" cap="none" spc="0" normalizeH="0" baseline="0" noProof="0" dirty="0">
                <a:ln>
                  <a:noFill/>
                </a:ln>
                <a:solidFill>
                  <a:sysClr val="windowText" lastClr="000000"/>
                </a:solidFill>
                <a:effectLst/>
                <a:uLnTx/>
                <a:uFillTx/>
              </a:rPr>
              <a:t>)</a:t>
            </a:r>
            <a:br>
              <a:rPr kumimoji="0" lang="sv-SE" sz="1800" b="0" i="0" u="none" strike="noStrike" kern="0" cap="none" spc="0" normalizeH="0" baseline="0" noProof="0" dirty="0">
                <a:ln>
                  <a:noFill/>
                </a:ln>
                <a:solidFill>
                  <a:sysClr val="windowText" lastClr="000000"/>
                </a:solidFill>
                <a:effectLst/>
                <a:uLnTx/>
                <a:uFillTx/>
              </a:rPr>
            </a:br>
            <a:r>
              <a:rPr kumimoji="0" lang="sv-SE" sz="1800" b="0" i="0" u="none" strike="noStrike" kern="0" cap="none" spc="0" normalizeH="0" baseline="0" noProof="0" dirty="0">
                <a:ln>
                  <a:noFill/>
                </a:ln>
                <a:solidFill>
                  <a:sysClr val="windowText" lastClr="000000"/>
                </a:solidFill>
                <a:effectLst/>
                <a:uLnTx/>
                <a:uFillTx/>
              </a:rPr>
              <a:t>JavaScript</a:t>
            </a:r>
          </a:p>
        </p:txBody>
      </p:sp>
      <p:sp>
        <p:nvSpPr>
          <p:cNvPr id="17" name="Text Box 14">
            <a:extLst>
              <a:ext uri="{FF2B5EF4-FFF2-40B4-BE49-F238E27FC236}">
                <a16:creationId xmlns:a16="http://schemas.microsoft.com/office/drawing/2014/main" id="{F65FCAC2-2F92-4001-8027-AC3E2F119080}"/>
              </a:ext>
            </a:extLst>
          </p:cNvPr>
          <p:cNvSpPr txBox="1">
            <a:spLocks noChangeArrowheads="1"/>
          </p:cNvSpPr>
          <p:nvPr/>
        </p:nvSpPr>
        <p:spPr bwMode="auto">
          <a:xfrm>
            <a:off x="1405960" y="4057662"/>
            <a:ext cx="6985000" cy="304800"/>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dirty="0">
                <a:ln>
                  <a:noFill/>
                </a:ln>
                <a:solidFill>
                  <a:sysClr val="windowText" lastClr="000000"/>
                </a:solidFill>
                <a:effectLst/>
                <a:uLnTx/>
                <a:uFillTx/>
              </a:rPr>
              <a:t>Presentation </a:t>
            </a:r>
            <a:r>
              <a:rPr kumimoji="0" lang="sv-SE" sz="1800" b="0" i="0" u="none" strike="noStrike" kern="0" cap="none" spc="0" normalizeH="0" baseline="0" noProof="0" dirty="0">
                <a:ln>
                  <a:noFill/>
                </a:ln>
                <a:solidFill>
                  <a:sysClr val="windowText" lastClr="000000"/>
                </a:solidFill>
                <a:effectLst/>
                <a:uLnTx/>
                <a:uFillTx/>
              </a:rPr>
              <a:t>(CSS)</a:t>
            </a:r>
          </a:p>
        </p:txBody>
      </p:sp>
      <p:sp>
        <p:nvSpPr>
          <p:cNvPr id="18" name="Text Box 12">
            <a:extLst>
              <a:ext uri="{FF2B5EF4-FFF2-40B4-BE49-F238E27FC236}">
                <a16:creationId xmlns:a16="http://schemas.microsoft.com/office/drawing/2014/main" id="{3A2FF3E4-E410-408B-8D29-23461E15A131}"/>
              </a:ext>
            </a:extLst>
          </p:cNvPr>
          <p:cNvSpPr txBox="1">
            <a:spLocks noChangeArrowheads="1"/>
          </p:cNvSpPr>
          <p:nvPr/>
        </p:nvSpPr>
        <p:spPr bwMode="auto">
          <a:xfrm>
            <a:off x="1405960" y="5329938"/>
            <a:ext cx="6985000" cy="369332"/>
          </a:xfrm>
          <a:prstGeom prst="rect">
            <a:avLst/>
          </a:prstGeom>
          <a:noFill/>
          <a:ln w="9525" algn="ctr">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0" normalizeH="0" baseline="0" noProof="0" dirty="0">
                <a:ln>
                  <a:noFill/>
                </a:ln>
                <a:solidFill>
                  <a:sysClr val="windowText" lastClr="000000"/>
                </a:solidFill>
                <a:effectLst/>
                <a:uLnTx/>
                <a:uFillTx/>
              </a:rPr>
              <a:t>Struktur </a:t>
            </a:r>
            <a:r>
              <a:rPr kumimoji="0" lang="sv-SE" sz="1800" b="0" i="0" u="none" strike="noStrike" kern="0" cap="none" spc="0" normalizeH="0" baseline="0" noProof="0" dirty="0">
                <a:ln>
                  <a:noFill/>
                </a:ln>
                <a:solidFill>
                  <a:sysClr val="windowText" lastClr="000000"/>
                </a:solidFill>
                <a:effectLst/>
                <a:uLnTx/>
                <a:uFillTx/>
              </a:rPr>
              <a:t>(HTML)</a:t>
            </a:r>
          </a:p>
        </p:txBody>
      </p:sp>
      <p:pic>
        <p:nvPicPr>
          <p:cNvPr id="19" name="Picture 22" descr="P:\Icons\128x128\shadow\magic-wand.png">
            <a:extLst>
              <a:ext uri="{FF2B5EF4-FFF2-40B4-BE49-F238E27FC236}">
                <a16:creationId xmlns:a16="http://schemas.microsoft.com/office/drawing/2014/main" id="{866C4F3B-50BD-49CA-A114-42B4D1DFBFD0}"/>
              </a:ext>
            </a:extLst>
          </p:cNvPr>
          <p:cNvPicPr>
            <a:picLocks noChangeAspect="1" noChangeArrowheads="1"/>
          </p:cNvPicPr>
          <p:nvPr/>
        </p:nvPicPr>
        <p:blipFill>
          <a:blip r:embed="rId5" cstate="print"/>
          <a:srcRect/>
          <a:stretch>
            <a:fillRect/>
          </a:stretch>
        </p:blipFill>
        <p:spPr bwMode="auto">
          <a:xfrm>
            <a:off x="6995505" y="2506646"/>
            <a:ext cx="609600" cy="609600"/>
          </a:xfrm>
          <a:prstGeom prst="rect">
            <a:avLst/>
          </a:prstGeom>
          <a:noFill/>
          <a:ln w="9525">
            <a:noFill/>
            <a:miter lim="800000"/>
            <a:headEnd/>
            <a:tailEnd/>
          </a:ln>
        </p:spPr>
      </p:pic>
      <p:sp>
        <p:nvSpPr>
          <p:cNvPr id="20" name="Oval 19">
            <a:extLst>
              <a:ext uri="{FF2B5EF4-FFF2-40B4-BE49-F238E27FC236}">
                <a16:creationId xmlns:a16="http://schemas.microsoft.com/office/drawing/2014/main" id="{9C3FF684-489B-4FB6-A311-611D459473B4}"/>
              </a:ext>
            </a:extLst>
          </p:cNvPr>
          <p:cNvSpPr/>
          <p:nvPr/>
        </p:nvSpPr>
        <p:spPr bwMode="auto">
          <a:xfrm>
            <a:off x="2190747" y="1271946"/>
            <a:ext cx="1008000" cy="972000"/>
          </a:xfrm>
          <a:prstGeom prst="ellipse">
            <a:avLst/>
          </a:prstGeom>
          <a:solidFill>
            <a:srgbClr val="BBE0E3">
              <a:lumMod val="75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rgbClr val="000000"/>
              </a:solidFill>
              <a:effectLst/>
              <a:uLnTx/>
              <a:uFillTx/>
              <a:latin typeface="Verdana"/>
              <a:ea typeface="+mn-ea"/>
              <a:cs typeface="+mn-cs"/>
            </a:endParaRPr>
          </a:p>
        </p:txBody>
      </p:sp>
      <p:sp>
        <p:nvSpPr>
          <p:cNvPr id="21" name="TextBox 20">
            <a:extLst>
              <a:ext uri="{FF2B5EF4-FFF2-40B4-BE49-F238E27FC236}">
                <a16:creationId xmlns:a16="http://schemas.microsoft.com/office/drawing/2014/main" id="{A26A814D-674B-4CB1-83AB-2C2AC189F0A9}"/>
              </a:ext>
            </a:extLst>
          </p:cNvPr>
          <p:cNvSpPr txBox="1"/>
          <p:nvPr/>
        </p:nvSpPr>
        <p:spPr>
          <a:xfrm>
            <a:off x="2271098" y="1557698"/>
            <a:ext cx="857927" cy="369332"/>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sv-SE" sz="1800" b="1" i="0" u="none" strike="noStrike" kern="0" cap="none" spc="150" normalizeH="0" baseline="0" noProof="0" dirty="0">
                <a:ln w="11430"/>
                <a:solidFill>
                  <a:srgbClr val="F8F8F8"/>
                </a:solidFill>
                <a:effectLst>
                  <a:outerShdw blurRad="25400" algn="tl" rotWithShape="0">
                    <a:srgbClr val="000000">
                      <a:alpha val="43000"/>
                    </a:srgbClr>
                  </a:outerShdw>
                </a:effectLst>
                <a:uLnTx/>
                <a:uFillTx/>
              </a:rPr>
              <a:t>Klient</a:t>
            </a:r>
          </a:p>
        </p:txBody>
      </p:sp>
      <p:pic>
        <p:nvPicPr>
          <p:cNvPr id="22" name="Picture 2" descr="http://www.w3.org/html/logo/downloads/HTML5_Logo_512.png">
            <a:extLst>
              <a:ext uri="{FF2B5EF4-FFF2-40B4-BE49-F238E27FC236}">
                <a16:creationId xmlns:a16="http://schemas.microsoft.com/office/drawing/2014/main" id="{FB0D4276-1EA1-4DAD-B40F-4FB20BEFF9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6884" y="2712632"/>
            <a:ext cx="2938883" cy="29388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1929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9"/>
                                        </p:tgtEl>
                                      </p:cBhvr>
                                    </p:animEffect>
                                    <p:set>
                                      <p:cBhvr>
                                        <p:cTn id="13"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57A-8B7E-4B6C-A10E-806AE7B7F95B}"/>
              </a:ext>
            </a:extLst>
          </p:cNvPr>
          <p:cNvSpPr>
            <a:spLocks noGrp="1"/>
          </p:cNvSpPr>
          <p:nvPr>
            <p:ph type="title"/>
          </p:nvPr>
        </p:nvSpPr>
        <p:spPr>
          <a:xfrm>
            <a:off x="1251678" y="382385"/>
            <a:ext cx="10178322" cy="646315"/>
          </a:xfrm>
        </p:spPr>
        <p:txBody>
          <a:bodyPr>
            <a:normAutofit fontScale="90000"/>
          </a:bodyPr>
          <a:lstStyle/>
          <a:p>
            <a:pPr algn="ctr"/>
            <a:r>
              <a:rPr lang="en-US" sz="4000" dirty="0" err="1">
                <a:latin typeface="Bodoni MT" panose="02070603080606020203" pitchFamily="18" charset="0"/>
              </a:rPr>
              <a:t>Klient</a:t>
            </a:r>
            <a:r>
              <a:rPr lang="en-US" sz="4000" dirty="0">
                <a:latin typeface="Bodoni MT" panose="02070603080606020203" pitchFamily="18" charset="0"/>
              </a:rPr>
              <a:t>-side-script</a:t>
            </a:r>
          </a:p>
        </p:txBody>
      </p:sp>
      <p:sp>
        <p:nvSpPr>
          <p:cNvPr id="23" name="Subtitle 2">
            <a:extLst>
              <a:ext uri="{FF2B5EF4-FFF2-40B4-BE49-F238E27FC236}">
                <a16:creationId xmlns:a16="http://schemas.microsoft.com/office/drawing/2014/main" id="{22350061-9904-4600-9498-6E9CBF407352}"/>
              </a:ext>
            </a:extLst>
          </p:cNvPr>
          <p:cNvSpPr txBox="1">
            <a:spLocks/>
          </p:cNvSpPr>
          <p:nvPr/>
        </p:nvSpPr>
        <p:spPr>
          <a:xfrm>
            <a:off x="2874618" y="1332536"/>
            <a:ext cx="6400800" cy="35640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r>
              <a:rPr lang="sv-SE"/>
              <a:t>Kod som talar om hur webbläsaren ska uppföra sig (behavior)</a:t>
            </a:r>
          </a:p>
          <a:p>
            <a:pPr marL="342900" indent="-342900"/>
            <a:r>
              <a:rPr lang="sv-SE"/>
              <a:t>JavaScript</a:t>
            </a:r>
          </a:p>
          <a:p>
            <a:pPr marL="342900" indent="-342900"/>
            <a:r>
              <a:rPr lang="sv-SE"/>
              <a:t>En viktig del av HTML5 </a:t>
            </a:r>
          </a:p>
          <a:p>
            <a:pPr marL="342900" indent="-342900"/>
            <a:r>
              <a:rPr lang="sv-SE"/>
              <a:t>Möjliggör webbapplikationer</a:t>
            </a:r>
          </a:p>
          <a:p>
            <a:pPr marL="342900" indent="-342900"/>
            <a:endParaRPr lang="sv-SE" dirty="0"/>
          </a:p>
        </p:txBody>
      </p:sp>
      <p:pic>
        <p:nvPicPr>
          <p:cNvPr id="24" name="Picture 2" descr="S:\dfm\info\icons\v-collections\v_collections_png\basic_foundation\64x64\shadow\magic_wand.png">
            <a:extLst>
              <a:ext uri="{FF2B5EF4-FFF2-40B4-BE49-F238E27FC236}">
                <a16:creationId xmlns:a16="http://schemas.microsoft.com/office/drawing/2014/main" id="{CE1287D0-2601-426E-98A0-7B4625001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2670" y="288072"/>
            <a:ext cx="6096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15" descr="S:\dfm\info\icons\v-collections\v_collections_png\computer_network_security\128x128\shadow\workplace.png">
            <a:extLst>
              <a:ext uri="{FF2B5EF4-FFF2-40B4-BE49-F238E27FC236}">
                <a16:creationId xmlns:a16="http://schemas.microsoft.com/office/drawing/2014/main" id="{6DDC4826-0AFA-43CF-AB6F-2AA318B7D8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339782" y="288072"/>
            <a:ext cx="982588" cy="982589"/>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4" descr="S:\dfm\info\icons\v-collections\v_collections_png\software_graphics_media\128x128\shadow\code_javascript.png">
            <a:extLst>
              <a:ext uri="{FF2B5EF4-FFF2-40B4-BE49-F238E27FC236}">
                <a16:creationId xmlns:a16="http://schemas.microsoft.com/office/drawing/2014/main" id="{AEBD754E-FEAF-45BD-B1D6-1985ECA24C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8270" y="3888472"/>
            <a:ext cx="1219200" cy="12192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2114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57A-8B7E-4B6C-A10E-806AE7B7F95B}"/>
              </a:ext>
            </a:extLst>
          </p:cNvPr>
          <p:cNvSpPr>
            <a:spLocks noGrp="1"/>
          </p:cNvSpPr>
          <p:nvPr>
            <p:ph type="title"/>
          </p:nvPr>
        </p:nvSpPr>
        <p:spPr>
          <a:xfrm>
            <a:off x="1251678" y="382385"/>
            <a:ext cx="10178322" cy="646315"/>
          </a:xfrm>
        </p:spPr>
        <p:txBody>
          <a:bodyPr>
            <a:normAutofit fontScale="90000"/>
          </a:bodyPr>
          <a:lstStyle/>
          <a:p>
            <a:pPr algn="ctr"/>
            <a:r>
              <a:rPr lang="en-US" sz="4000" dirty="0">
                <a:latin typeface="Bodoni MT" panose="02070603080606020203" pitchFamily="18" charset="0"/>
              </a:rPr>
              <a:t>Server-side-script</a:t>
            </a:r>
          </a:p>
        </p:txBody>
      </p:sp>
      <p:sp>
        <p:nvSpPr>
          <p:cNvPr id="7" name="Subtitle 2">
            <a:extLst>
              <a:ext uri="{FF2B5EF4-FFF2-40B4-BE49-F238E27FC236}">
                <a16:creationId xmlns:a16="http://schemas.microsoft.com/office/drawing/2014/main" id="{B704F5CB-0F9C-4B35-804B-ECF480CA3BDA}"/>
              </a:ext>
            </a:extLst>
          </p:cNvPr>
          <p:cNvSpPr txBox="1">
            <a:spLocks/>
          </p:cNvSpPr>
          <p:nvPr/>
        </p:nvSpPr>
        <p:spPr>
          <a:xfrm>
            <a:off x="2634588" y="2137420"/>
            <a:ext cx="6400800" cy="28033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r>
              <a:rPr lang="sv-SE"/>
              <a:t>Programmering på webbservern</a:t>
            </a:r>
          </a:p>
          <a:p>
            <a:pPr marL="342900" indent="-342900"/>
            <a:r>
              <a:rPr lang="sv-SE"/>
              <a:t>Oberoende av klientens mjukvara</a:t>
            </a:r>
          </a:p>
          <a:p>
            <a:pPr marL="342900" indent="-342900"/>
            <a:r>
              <a:rPr lang="sv-SE"/>
              <a:t>PHP, ASP.NET, RoR, JSP, Python, Node.js....</a:t>
            </a:r>
          </a:p>
          <a:p>
            <a:pPr marL="342900" indent="-342900"/>
            <a:r>
              <a:rPr lang="sv-SE"/>
              <a:t>Säkerhet</a:t>
            </a:r>
            <a:endParaRPr lang="sv-SE" dirty="0"/>
          </a:p>
        </p:txBody>
      </p:sp>
      <p:pic>
        <p:nvPicPr>
          <p:cNvPr id="8" name="Picture 4" descr="S:\dfm\info\icons\v-collections\v_collections_png\computer_network_security\256x256\shadow\server.png">
            <a:extLst>
              <a:ext uri="{FF2B5EF4-FFF2-40B4-BE49-F238E27FC236}">
                <a16:creationId xmlns:a16="http://schemas.microsoft.com/office/drawing/2014/main" id="{555CC1B8-8D2C-41FA-98B7-5D1664BDA0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099752" y="265212"/>
            <a:ext cx="1008112" cy="1008112"/>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S:\dfm\info\icons\v-collections\v_collections_png\software_graphics_media\64x64\shadow\code_ruby.png">
            <a:extLst>
              <a:ext uri="{FF2B5EF4-FFF2-40B4-BE49-F238E27FC236}">
                <a16:creationId xmlns:a16="http://schemas.microsoft.com/office/drawing/2014/main" id="{9F816F10-687B-4740-9A11-3E7805D29C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0592" y="3721596"/>
            <a:ext cx="6096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4" descr="S:\dfm\info\icons\v-collections\v_collections_png\software_graphics_media\64x64\shadow\code_csharp.png">
            <a:extLst>
              <a:ext uri="{FF2B5EF4-FFF2-40B4-BE49-F238E27FC236}">
                <a16:creationId xmlns:a16="http://schemas.microsoft.com/office/drawing/2014/main" id="{73679F1F-84FB-48AD-B69B-55AA33E024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5792" y="4153644"/>
            <a:ext cx="6096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6" descr="S:\dfm\info\icons\v-collections\v_collections_png\software_graphics_media\64x64\shadow\code_java.png">
            <a:extLst>
              <a:ext uri="{FF2B5EF4-FFF2-40B4-BE49-F238E27FC236}">
                <a16:creationId xmlns:a16="http://schemas.microsoft.com/office/drawing/2014/main" id="{2546FC62-F51A-41F8-87A2-54D8BD4020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70868" y="4331196"/>
            <a:ext cx="6096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8" descr="S:\dfm\info\icons\v-collections\v_collections_png\software_graphics_media\64x64\shadow\code_php.png">
            <a:extLst>
              <a:ext uri="{FF2B5EF4-FFF2-40B4-BE49-F238E27FC236}">
                <a16:creationId xmlns:a16="http://schemas.microsoft.com/office/drawing/2014/main" id="{EBD7E0F1-0624-4709-B473-EF0B7397E6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14071" y="4763244"/>
            <a:ext cx="609600" cy="609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24331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57A-8B7E-4B6C-A10E-806AE7B7F95B}"/>
              </a:ext>
            </a:extLst>
          </p:cNvPr>
          <p:cNvSpPr>
            <a:spLocks noGrp="1"/>
          </p:cNvSpPr>
          <p:nvPr>
            <p:ph type="title"/>
          </p:nvPr>
        </p:nvSpPr>
        <p:spPr>
          <a:xfrm>
            <a:off x="1251678" y="382385"/>
            <a:ext cx="10178322" cy="646315"/>
          </a:xfrm>
        </p:spPr>
        <p:txBody>
          <a:bodyPr>
            <a:normAutofit fontScale="90000"/>
          </a:bodyPr>
          <a:lstStyle/>
          <a:p>
            <a:pPr algn="ctr"/>
            <a:r>
              <a:rPr lang="en-US" sz="4000" dirty="0" err="1">
                <a:latin typeface="Bodoni MT" panose="02070603080606020203" pitchFamily="18" charset="0"/>
              </a:rPr>
              <a:t>datalagring</a:t>
            </a:r>
            <a:endParaRPr lang="en-US" sz="4000" dirty="0">
              <a:latin typeface="Bodoni MT" panose="02070603080606020203" pitchFamily="18" charset="0"/>
            </a:endParaRPr>
          </a:p>
        </p:txBody>
      </p:sp>
      <p:sp>
        <p:nvSpPr>
          <p:cNvPr id="13" name="Subtitle 2">
            <a:extLst>
              <a:ext uri="{FF2B5EF4-FFF2-40B4-BE49-F238E27FC236}">
                <a16:creationId xmlns:a16="http://schemas.microsoft.com/office/drawing/2014/main" id="{72A00FB0-8B06-4F49-A2B5-694FAC2AFD92}"/>
              </a:ext>
            </a:extLst>
          </p:cNvPr>
          <p:cNvSpPr txBox="1">
            <a:spLocks/>
          </p:cNvSpPr>
          <p:nvPr/>
        </p:nvSpPr>
        <p:spPr>
          <a:xfrm>
            <a:off x="3368382" y="1613440"/>
            <a:ext cx="6400800" cy="363111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r>
              <a:rPr lang="sv-SE" dirty="0"/>
              <a:t>Någonstans att spara vår data</a:t>
            </a:r>
            <a:br>
              <a:rPr lang="sv-SE" dirty="0"/>
            </a:br>
            <a:endParaRPr lang="sv-SE" dirty="0"/>
          </a:p>
          <a:p>
            <a:pPr marL="342900" indent="-342900"/>
            <a:r>
              <a:rPr lang="sv-SE" dirty="0"/>
              <a:t>SQL är en standard för att hantera data lagrad i databaser</a:t>
            </a:r>
          </a:p>
          <a:p>
            <a:pPr marL="342900" indent="-342900"/>
            <a:endParaRPr lang="sv-SE" dirty="0"/>
          </a:p>
          <a:p>
            <a:pPr marL="342900" indent="-342900"/>
            <a:r>
              <a:rPr lang="sv-SE" dirty="0" err="1"/>
              <a:t>NoSQL</a:t>
            </a:r>
            <a:r>
              <a:rPr lang="sv-SE" dirty="0"/>
              <a:t> allt mer populärt</a:t>
            </a:r>
          </a:p>
        </p:txBody>
      </p:sp>
      <p:pic>
        <p:nvPicPr>
          <p:cNvPr id="14" name="Picture 2" descr="S:\dfm\info\icons\v-collections\v_collections_png\business_finance_data\128x128\shadow\data_copy.png">
            <a:extLst>
              <a:ext uri="{FF2B5EF4-FFF2-40B4-BE49-F238E27FC236}">
                <a16:creationId xmlns:a16="http://schemas.microsoft.com/office/drawing/2014/main" id="{C5F829CC-957C-4451-8814-816ACB113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008" y="265212"/>
            <a:ext cx="1219200" cy="12192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77494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28A3E57F-DE9A-45F6-BEF3-EF8EEA07E065}"/>
              </a:ext>
            </a:extLst>
          </p:cNvPr>
          <p:cNvSpPr>
            <a:spLocks noGrp="1"/>
          </p:cNvSpPr>
          <p:nvPr>
            <p:ph type="title"/>
          </p:nvPr>
        </p:nvSpPr>
        <p:spPr>
          <a:xfrm>
            <a:off x="2802662" y="756357"/>
            <a:ext cx="8187071" cy="1253066"/>
          </a:xfrm>
        </p:spPr>
        <p:txBody>
          <a:bodyPr/>
          <a:lstStyle/>
          <a:p>
            <a:r>
              <a:rPr lang="en-US" dirty="0"/>
              <a:t>Slide Tite</a:t>
            </a:r>
          </a:p>
        </p:txBody>
      </p:sp>
      <p:pic>
        <p:nvPicPr>
          <p:cNvPr id="4" name="Picture 3" descr="A person wearing a suit and tie&#10;&#10;Description automatically generated">
            <a:extLst>
              <a:ext uri="{FF2B5EF4-FFF2-40B4-BE49-F238E27FC236}">
                <a16:creationId xmlns:a16="http://schemas.microsoft.com/office/drawing/2014/main" id="{F0DDE381-F9AB-4BF1-8171-9584A5C14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0" y="1196340"/>
            <a:ext cx="3962400" cy="3962400"/>
          </a:xfrm>
          <a:prstGeom prst="rect">
            <a:avLst/>
          </a:prstGeom>
        </p:spPr>
      </p:pic>
      <p:sp>
        <p:nvSpPr>
          <p:cNvPr id="7" name="Title 1">
            <a:extLst>
              <a:ext uri="{FF2B5EF4-FFF2-40B4-BE49-F238E27FC236}">
                <a16:creationId xmlns:a16="http://schemas.microsoft.com/office/drawing/2014/main" id="{ADB01E4E-089C-47C0-8D5A-4614BAA41239}"/>
              </a:ext>
            </a:extLst>
          </p:cNvPr>
          <p:cNvSpPr txBox="1">
            <a:spLocks/>
          </p:cNvSpPr>
          <p:nvPr/>
        </p:nvSpPr>
        <p:spPr>
          <a:xfrm>
            <a:off x="1868898" y="5661660"/>
            <a:ext cx="10178322" cy="64631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8400" kern="1200" cap="all" spc="800" baseline="0">
                <a:solidFill>
                  <a:schemeClr val="tx2"/>
                </a:solidFill>
                <a:latin typeface="+mj-lt"/>
                <a:ea typeface="+mj-ea"/>
                <a:cs typeface="+mj-cs"/>
              </a:defRPr>
            </a:lvl1pPr>
          </a:lstStyle>
          <a:p>
            <a:pPr algn="ctr"/>
            <a:r>
              <a:rPr lang="en-US" sz="4000" dirty="0">
                <a:latin typeface="Bodoni MT" panose="02070603080606020203" pitchFamily="18" charset="0"/>
              </a:rPr>
              <a:t>Markus (Notch) Persson</a:t>
            </a:r>
          </a:p>
        </p:txBody>
      </p:sp>
      <p:sp>
        <p:nvSpPr>
          <p:cNvPr id="8" name="Title 1">
            <a:extLst>
              <a:ext uri="{FF2B5EF4-FFF2-40B4-BE49-F238E27FC236}">
                <a16:creationId xmlns:a16="http://schemas.microsoft.com/office/drawing/2014/main" id="{7986D886-272C-4903-8E82-DF7DB7534CBC}"/>
              </a:ext>
            </a:extLst>
          </p:cNvPr>
          <p:cNvSpPr txBox="1">
            <a:spLocks/>
          </p:cNvSpPr>
          <p:nvPr/>
        </p:nvSpPr>
        <p:spPr>
          <a:xfrm>
            <a:off x="1529808" y="226867"/>
            <a:ext cx="10178322" cy="64631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8400" kern="1200" cap="all" spc="800" baseline="0">
                <a:solidFill>
                  <a:schemeClr val="tx2"/>
                </a:solidFill>
                <a:latin typeface="+mj-lt"/>
                <a:ea typeface="+mj-ea"/>
                <a:cs typeface="+mj-cs"/>
              </a:defRPr>
            </a:lvl1pPr>
          </a:lstStyle>
          <a:p>
            <a:pPr algn="ctr"/>
            <a:r>
              <a:rPr lang="en-US" sz="4000" dirty="0">
                <a:latin typeface="Bodoni MT" panose="02070603080606020203" pitchFamily="18" charset="0"/>
              </a:rPr>
              <a:t>Minecraft</a:t>
            </a:r>
          </a:p>
        </p:txBody>
      </p:sp>
    </p:spTree>
    <p:extLst>
      <p:ext uri="{BB962C8B-B14F-4D97-AF65-F5344CB8AC3E}">
        <p14:creationId xmlns:p14="http://schemas.microsoft.com/office/powerpoint/2010/main" val="105934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outdoor, grass, bus, building&#10;&#10;Description automatically generated">
            <a:extLst>
              <a:ext uri="{FF2B5EF4-FFF2-40B4-BE49-F238E27FC236}">
                <a16:creationId xmlns:a16="http://schemas.microsoft.com/office/drawing/2014/main" id="{F6B042FF-D3D2-4230-8469-52CA1C1AC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855" y="927837"/>
            <a:ext cx="4851496" cy="3232623"/>
          </a:xfrm>
          <a:prstGeom prst="rect">
            <a:avLst/>
          </a:prstGeom>
        </p:spPr>
      </p:pic>
      <p:pic>
        <p:nvPicPr>
          <p:cNvPr id="11" name="Picture 10" descr="Two people posing for a picture&#10;&#10;Description automatically generated">
            <a:extLst>
              <a:ext uri="{FF2B5EF4-FFF2-40B4-BE49-F238E27FC236}">
                <a16:creationId xmlns:a16="http://schemas.microsoft.com/office/drawing/2014/main" id="{C5775A5B-9C7F-43A1-AF4F-B8280FF11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6190" y="4577639"/>
            <a:ext cx="3936161" cy="2214091"/>
          </a:xfrm>
          <a:prstGeom prst="rect">
            <a:avLst/>
          </a:prstGeom>
        </p:spPr>
      </p:pic>
      <p:pic>
        <p:nvPicPr>
          <p:cNvPr id="13" name="Picture 12" descr="A picture containing table, train, person, sign&#10;&#10;Description automatically generated">
            <a:extLst>
              <a:ext uri="{FF2B5EF4-FFF2-40B4-BE49-F238E27FC236}">
                <a16:creationId xmlns:a16="http://schemas.microsoft.com/office/drawing/2014/main" id="{27BAC2D2-E96F-4D27-9D9B-ED94ADB2B6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4986" y="2848374"/>
            <a:ext cx="3936161" cy="2215496"/>
          </a:xfrm>
          <a:prstGeom prst="rect">
            <a:avLst/>
          </a:prstGeom>
        </p:spPr>
      </p:pic>
      <p:pic>
        <p:nvPicPr>
          <p:cNvPr id="15" name="Picture 14" descr="A person wearing a suit and tie&#10;&#10;Description automatically generated">
            <a:extLst>
              <a:ext uri="{FF2B5EF4-FFF2-40B4-BE49-F238E27FC236}">
                <a16:creationId xmlns:a16="http://schemas.microsoft.com/office/drawing/2014/main" id="{32B2469F-B5A7-4EA5-9940-1F4D912A42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6737" y="978659"/>
            <a:ext cx="1565490" cy="1565490"/>
          </a:xfrm>
          <a:prstGeom prst="rect">
            <a:avLst/>
          </a:prstGeom>
        </p:spPr>
      </p:pic>
      <p:sp>
        <p:nvSpPr>
          <p:cNvPr id="16" name="TextBox 15">
            <a:extLst>
              <a:ext uri="{FF2B5EF4-FFF2-40B4-BE49-F238E27FC236}">
                <a16:creationId xmlns:a16="http://schemas.microsoft.com/office/drawing/2014/main" id="{A2E452F2-F0A0-491B-8EFC-E2FD0713E13B}"/>
              </a:ext>
            </a:extLst>
          </p:cNvPr>
          <p:cNvSpPr txBox="1"/>
          <p:nvPr/>
        </p:nvSpPr>
        <p:spPr>
          <a:xfrm>
            <a:off x="2338649" y="5183429"/>
            <a:ext cx="3936161" cy="369332"/>
          </a:xfrm>
          <a:prstGeom prst="rect">
            <a:avLst/>
          </a:prstGeom>
          <a:noFill/>
        </p:spPr>
        <p:txBody>
          <a:bodyPr wrap="square" rtlCol="0">
            <a:spAutoFit/>
          </a:bodyPr>
          <a:lstStyle/>
          <a:p>
            <a:r>
              <a:rPr lang="sv-SE" dirty="0"/>
              <a:t>2.6 miljarder dollar</a:t>
            </a:r>
          </a:p>
        </p:txBody>
      </p:sp>
      <p:sp>
        <p:nvSpPr>
          <p:cNvPr id="17" name="TextBox 16">
            <a:extLst>
              <a:ext uri="{FF2B5EF4-FFF2-40B4-BE49-F238E27FC236}">
                <a16:creationId xmlns:a16="http://schemas.microsoft.com/office/drawing/2014/main" id="{80D00071-E932-412B-BBB4-8259B44544DD}"/>
              </a:ext>
            </a:extLst>
          </p:cNvPr>
          <p:cNvSpPr txBox="1"/>
          <p:nvPr/>
        </p:nvSpPr>
        <p:spPr>
          <a:xfrm>
            <a:off x="8450580" y="4208307"/>
            <a:ext cx="3936161" cy="369332"/>
          </a:xfrm>
          <a:prstGeom prst="rect">
            <a:avLst/>
          </a:prstGeom>
          <a:noFill/>
        </p:spPr>
        <p:txBody>
          <a:bodyPr wrap="square" rtlCol="0">
            <a:spAutoFit/>
          </a:bodyPr>
          <a:lstStyle/>
          <a:p>
            <a:r>
              <a:rPr lang="sv-SE" dirty="0"/>
              <a:t>0.5 miljarder kr</a:t>
            </a:r>
          </a:p>
        </p:txBody>
      </p:sp>
      <p:pic>
        <p:nvPicPr>
          <p:cNvPr id="18" name="Picture 17">
            <a:extLst>
              <a:ext uri="{FF2B5EF4-FFF2-40B4-BE49-F238E27FC236}">
                <a16:creationId xmlns:a16="http://schemas.microsoft.com/office/drawing/2014/main" id="{D9A418AC-46B4-4446-8979-E370E365B0EE}"/>
              </a:ext>
            </a:extLst>
          </p:cNvPr>
          <p:cNvPicPr>
            <a:picLocks noChangeAspect="1"/>
          </p:cNvPicPr>
          <p:nvPr/>
        </p:nvPicPr>
        <p:blipFill>
          <a:blip r:embed="rId6"/>
          <a:stretch>
            <a:fillRect/>
          </a:stretch>
        </p:blipFill>
        <p:spPr>
          <a:xfrm>
            <a:off x="1814861" y="5672320"/>
            <a:ext cx="3156412" cy="947366"/>
          </a:xfrm>
          <a:prstGeom prst="rect">
            <a:avLst/>
          </a:prstGeom>
        </p:spPr>
      </p:pic>
      <p:sp>
        <p:nvSpPr>
          <p:cNvPr id="19" name="Title 1">
            <a:extLst>
              <a:ext uri="{FF2B5EF4-FFF2-40B4-BE49-F238E27FC236}">
                <a16:creationId xmlns:a16="http://schemas.microsoft.com/office/drawing/2014/main" id="{8B4D4CA6-39C8-44EB-AA41-65F935F2A5A5}"/>
              </a:ext>
            </a:extLst>
          </p:cNvPr>
          <p:cNvSpPr>
            <a:spLocks noGrp="1"/>
          </p:cNvSpPr>
          <p:nvPr>
            <p:ph type="title"/>
          </p:nvPr>
        </p:nvSpPr>
        <p:spPr>
          <a:xfrm>
            <a:off x="1185649" y="187500"/>
            <a:ext cx="10178322" cy="646315"/>
          </a:xfrm>
        </p:spPr>
        <p:txBody>
          <a:bodyPr>
            <a:normAutofit fontScale="90000"/>
          </a:bodyPr>
          <a:lstStyle/>
          <a:p>
            <a:pPr algn="ctr"/>
            <a:r>
              <a:rPr lang="en-US" sz="4000" dirty="0">
                <a:latin typeface="Bodoni MT" panose="02070603080606020203" pitchFamily="18" charset="0"/>
              </a:rPr>
              <a:t>Inspiration </a:t>
            </a:r>
            <a:r>
              <a:rPr lang="en-US" sz="4000" dirty="0" err="1">
                <a:latin typeface="Bodoni MT" panose="02070603080606020203" pitchFamily="18" charset="0"/>
              </a:rPr>
              <a:t>inte</a:t>
            </a:r>
            <a:r>
              <a:rPr lang="en-US" sz="4000" dirty="0">
                <a:latin typeface="Bodoni MT" panose="02070603080606020203" pitchFamily="18" charset="0"/>
              </a:rPr>
              <a:t> motivation</a:t>
            </a:r>
          </a:p>
        </p:txBody>
      </p:sp>
    </p:spTree>
    <p:extLst>
      <p:ext uri="{BB962C8B-B14F-4D97-AF65-F5344CB8AC3E}">
        <p14:creationId xmlns:p14="http://schemas.microsoft.com/office/powerpoint/2010/main" val="243062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4A94-5781-365A-A28A-AB3D61389DD5}"/>
              </a:ext>
            </a:extLst>
          </p:cNvPr>
          <p:cNvSpPr>
            <a:spLocks noGrp="1"/>
          </p:cNvSpPr>
          <p:nvPr>
            <p:ph type="title"/>
          </p:nvPr>
        </p:nvSpPr>
        <p:spPr>
          <a:xfrm>
            <a:off x="1251678" y="382385"/>
            <a:ext cx="10178322" cy="931510"/>
          </a:xfrm>
        </p:spPr>
        <p:txBody>
          <a:bodyPr/>
          <a:lstStyle/>
          <a:p>
            <a:r>
              <a:rPr lang="sv-SE" dirty="0"/>
              <a:t>Vad är programmering?</a:t>
            </a:r>
          </a:p>
        </p:txBody>
      </p:sp>
      <p:sp>
        <p:nvSpPr>
          <p:cNvPr id="3" name="Content Placeholder 2">
            <a:extLst>
              <a:ext uri="{FF2B5EF4-FFF2-40B4-BE49-F238E27FC236}">
                <a16:creationId xmlns:a16="http://schemas.microsoft.com/office/drawing/2014/main" id="{7CAEA841-921C-4B4F-A2F8-6BF31510382B}"/>
              </a:ext>
            </a:extLst>
          </p:cNvPr>
          <p:cNvSpPr>
            <a:spLocks noGrp="1"/>
          </p:cNvSpPr>
          <p:nvPr>
            <p:ph idx="1"/>
          </p:nvPr>
        </p:nvSpPr>
        <p:spPr>
          <a:xfrm>
            <a:off x="1251678" y="1216241"/>
            <a:ext cx="10178322" cy="4663351"/>
          </a:xfrm>
        </p:spPr>
        <p:txBody>
          <a:bodyPr/>
          <a:lstStyle/>
          <a:p>
            <a:r>
              <a:rPr lang="sv-SE" dirty="0"/>
              <a:t>Det finns många svar på den frågan, beroende på vilken infallsvinkel man har på ämnet. Här nedan är några förslag på svar. Hur ser din uppfattning ut? Sammanfaller den med någon av de nedanstående alternativen?</a:t>
            </a:r>
          </a:p>
          <a:p>
            <a:endParaRPr lang="sv-SE" dirty="0"/>
          </a:p>
          <a:p>
            <a:r>
              <a:rPr lang="sv-SE" dirty="0"/>
              <a:t>Att ge instruktioner till en maskin så att den utför det man vill.</a:t>
            </a:r>
          </a:p>
          <a:p>
            <a:r>
              <a:rPr lang="sv-SE" dirty="0"/>
              <a:t>Del av att utveckla programvara/applikationer.</a:t>
            </a:r>
          </a:p>
          <a:p>
            <a:r>
              <a:rPr lang="sv-SE" dirty="0"/>
              <a:t>Kreativ problemlösande verksamhet.</a:t>
            </a:r>
          </a:p>
          <a:p>
            <a:endParaRPr lang="sv-SE" dirty="0"/>
          </a:p>
          <a:p>
            <a:endParaRPr lang="sv-SE" dirty="0"/>
          </a:p>
          <a:p>
            <a:r>
              <a:rPr lang="sv-SE" dirty="0"/>
              <a:t>Avancerad video kring detaljerna</a:t>
            </a:r>
            <a:r>
              <a:rPr lang="sv-SE"/>
              <a:t>, men </a:t>
            </a:r>
            <a:r>
              <a:rPr lang="sv-SE" dirty="0"/>
              <a:t>fantastisk: </a:t>
            </a:r>
            <a:br>
              <a:rPr lang="sv-SE" dirty="0"/>
            </a:br>
            <a:r>
              <a:rPr lang="sv-SE" dirty="0">
                <a:hlinkClick r:id="rId2"/>
              </a:rPr>
              <a:t>https://www.youtube.com/watch?v=-uleG_Vecis</a:t>
            </a:r>
            <a:endParaRPr lang="sv-SE" dirty="0"/>
          </a:p>
        </p:txBody>
      </p:sp>
    </p:spTree>
    <p:extLst>
      <p:ext uri="{BB962C8B-B14F-4D97-AF65-F5344CB8AC3E}">
        <p14:creationId xmlns:p14="http://schemas.microsoft.com/office/powerpoint/2010/main" val="288300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05422-327D-04EA-4EEC-544A60E554AF}"/>
              </a:ext>
            </a:extLst>
          </p:cNvPr>
          <p:cNvSpPr>
            <a:spLocks noGrp="1"/>
          </p:cNvSpPr>
          <p:nvPr>
            <p:ph type="title"/>
          </p:nvPr>
        </p:nvSpPr>
        <p:spPr>
          <a:xfrm>
            <a:off x="1251678" y="382385"/>
            <a:ext cx="10178322" cy="940388"/>
          </a:xfrm>
        </p:spPr>
        <p:txBody>
          <a:bodyPr/>
          <a:lstStyle/>
          <a:p>
            <a:r>
              <a:rPr lang="sv-SE" dirty="0"/>
              <a:t>Var används programmering?</a:t>
            </a:r>
          </a:p>
        </p:txBody>
      </p:sp>
      <p:pic>
        <p:nvPicPr>
          <p:cNvPr id="4" name="Picture 3" descr="A birthday cake with lit candles&#10;&#10;Description automatically generated">
            <a:extLst>
              <a:ext uri="{FF2B5EF4-FFF2-40B4-BE49-F238E27FC236}">
                <a16:creationId xmlns:a16="http://schemas.microsoft.com/office/drawing/2014/main" id="{1392A0A7-43ED-B198-F85B-AE275C358A71}"/>
              </a:ext>
            </a:extLst>
          </p:cNvPr>
          <p:cNvPicPr>
            <a:picLocks noChangeAspect="1"/>
          </p:cNvPicPr>
          <p:nvPr/>
        </p:nvPicPr>
        <p:blipFill>
          <a:blip r:embed="rId2"/>
          <a:stretch>
            <a:fillRect/>
          </a:stretch>
        </p:blipFill>
        <p:spPr>
          <a:xfrm>
            <a:off x="1244348" y="1716832"/>
            <a:ext cx="10441899" cy="4646646"/>
          </a:xfrm>
          <a:prstGeom prst="rect">
            <a:avLst/>
          </a:prstGeom>
        </p:spPr>
      </p:pic>
    </p:spTree>
    <p:extLst>
      <p:ext uri="{BB962C8B-B14F-4D97-AF65-F5344CB8AC3E}">
        <p14:creationId xmlns:p14="http://schemas.microsoft.com/office/powerpoint/2010/main" val="90052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8434060" y="65121"/>
            <a:ext cx="3092115" cy="1153487"/>
          </a:xfrm>
        </p:spPr>
        <p:txBody>
          <a:bodyPr anchor="b">
            <a:normAutofit/>
          </a:bodyPr>
          <a:lstStyle/>
          <a:p>
            <a:r>
              <a:rPr lang="en-US" err="1"/>
              <a:t>Temperatur</a:t>
            </a:r>
            <a:r>
              <a:rPr lang="en-US"/>
              <a:t>- &amp; </a:t>
            </a:r>
            <a:r>
              <a:rPr lang="en-US" err="1"/>
              <a:t>Luftfuktighetsmätare</a:t>
            </a:r>
            <a:endParaRPr lang="en-US"/>
          </a:p>
        </p:txBody>
      </p:sp>
      <p:sp>
        <p:nvSpPr>
          <p:cNvPr id="8" name="Text Placeholder 3">
            <a:extLst>
              <a:ext uri="{FF2B5EF4-FFF2-40B4-BE49-F238E27FC236}">
                <a16:creationId xmlns:a16="http://schemas.microsoft.com/office/drawing/2014/main" id="{3A478B76-B5C0-4532-A802-A2F22E78BB70}"/>
              </a:ext>
            </a:extLst>
          </p:cNvPr>
          <p:cNvSpPr>
            <a:spLocks noGrp="1"/>
          </p:cNvSpPr>
          <p:nvPr>
            <p:ph type="body" sz="half" idx="2"/>
          </p:nvPr>
        </p:nvSpPr>
        <p:spPr>
          <a:xfrm>
            <a:off x="8361365" y="1472672"/>
            <a:ext cx="3092115" cy="4164164"/>
          </a:xfrm>
        </p:spPr>
        <p:txBody>
          <a:bodyPr/>
          <a:lstStyle/>
          <a:p>
            <a:pPr marL="285750" indent="-285750">
              <a:buFont typeface="Arial" panose="020B0604020202020204" pitchFamily="34" charset="0"/>
              <a:buChar char="•"/>
            </a:pPr>
            <a:r>
              <a:rPr lang="en-US" dirty="0"/>
              <a:t>* Format</a:t>
            </a:r>
            <a:r>
              <a:rPr lang="en-US" i="1" dirty="0"/>
              <a:t>: </a:t>
            </a:r>
            <a:r>
              <a:rPr lang="en-US" i="1" dirty="0" err="1"/>
              <a:t>Jobbar</a:t>
            </a:r>
            <a:r>
              <a:rPr lang="en-US" i="1" dirty="0"/>
              <a:t> </a:t>
            </a:r>
            <a:r>
              <a:rPr lang="en-US" i="1" dirty="0" err="1"/>
              <a:t>i</a:t>
            </a:r>
            <a:r>
              <a:rPr lang="en-US" i="1" dirty="0"/>
              <a:t> </a:t>
            </a:r>
            <a:r>
              <a:rPr lang="en-US" i="1" dirty="0" err="1"/>
              <a:t>basgrupper</a:t>
            </a:r>
            <a:endParaRPr lang="en-US" i="1" dirty="0"/>
          </a:p>
          <a:p>
            <a:pPr marL="285750" indent="-285750">
              <a:buFont typeface="Arial" panose="020B0604020202020204" pitchFamily="34" charset="0"/>
              <a:buChar char="•"/>
            </a:pPr>
            <a:r>
              <a:rPr lang="en-US" dirty="0"/>
              <a:t>* </a:t>
            </a:r>
            <a:r>
              <a:rPr lang="en-US" dirty="0" err="1"/>
              <a:t>Resultat</a:t>
            </a:r>
            <a:r>
              <a:rPr lang="en-US" dirty="0"/>
              <a:t>: </a:t>
            </a:r>
            <a:r>
              <a:rPr lang="en-US" i="1" dirty="0" err="1"/>
              <a:t>fungerande</a:t>
            </a:r>
            <a:r>
              <a:rPr lang="en-US" i="1" dirty="0"/>
              <a:t> </a:t>
            </a:r>
            <a:r>
              <a:rPr lang="en-US" i="1" dirty="0" err="1"/>
              <a:t>lösning</a:t>
            </a:r>
            <a:r>
              <a:rPr lang="en-US" i="1" dirty="0"/>
              <a:t>, video </a:t>
            </a:r>
            <a:r>
              <a:rPr lang="en-US" i="1" dirty="0" err="1"/>
              <a:t>presentationer</a:t>
            </a:r>
            <a:endParaRPr lang="en-US" i="1" dirty="0"/>
          </a:p>
        </p:txBody>
      </p:sp>
      <p:graphicFrame>
        <p:nvGraphicFramePr>
          <p:cNvPr id="6" name="Diagram 5">
            <a:extLst>
              <a:ext uri="{FF2B5EF4-FFF2-40B4-BE49-F238E27FC236}">
                <a16:creationId xmlns:a16="http://schemas.microsoft.com/office/drawing/2014/main" id="{535907DB-322E-4A00-83F5-03CC0534DD94}"/>
              </a:ext>
            </a:extLst>
          </p:cNvPr>
          <p:cNvGraphicFramePr/>
          <p:nvPr/>
        </p:nvGraphicFramePr>
        <p:xfrm>
          <a:off x="665825" y="641865"/>
          <a:ext cx="5898717" cy="3932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26383A2-CB1F-4C36-ACF6-F2F30BB21391}"/>
              </a:ext>
            </a:extLst>
          </p:cNvPr>
          <p:cNvSpPr txBox="1"/>
          <p:nvPr/>
        </p:nvSpPr>
        <p:spPr>
          <a:xfrm>
            <a:off x="958788" y="457199"/>
            <a:ext cx="492443" cy="369332"/>
          </a:xfrm>
          <a:prstGeom prst="rect">
            <a:avLst/>
          </a:prstGeom>
          <a:noFill/>
        </p:spPr>
        <p:txBody>
          <a:bodyPr wrap="none" rtlCol="0">
            <a:spAutoFit/>
          </a:bodyPr>
          <a:lstStyle/>
          <a:p>
            <a:r>
              <a:rPr lang="en-US" dirty="0"/>
              <a:t>HT</a:t>
            </a:r>
            <a:endParaRPr lang="en-SE" dirty="0"/>
          </a:p>
        </p:txBody>
      </p:sp>
      <p:pic>
        <p:nvPicPr>
          <p:cNvPr id="1028" name="Picture 4" descr="ESP8266 DHT11/DHT22 Web Server Arduino IDE | Random Nerd Tutorials">
            <a:extLst>
              <a:ext uri="{FF2B5EF4-FFF2-40B4-BE49-F238E27FC236}">
                <a16:creationId xmlns:a16="http://schemas.microsoft.com/office/drawing/2014/main" id="{F7EEC95E-27A9-49AC-8846-F08529601A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6412" y="4415672"/>
            <a:ext cx="4339588" cy="2442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0571FD4F-9AA6-4C6C-8419-BB806270E3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1720" y="4193992"/>
            <a:ext cx="4171406" cy="22068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955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1203435" y="382385"/>
            <a:ext cx="10496730" cy="802179"/>
          </a:xfrm>
        </p:spPr>
        <p:txBody>
          <a:bodyPr>
            <a:normAutofit/>
          </a:bodyPr>
          <a:lstStyle/>
          <a:p>
            <a:pPr algn="ctr"/>
            <a:r>
              <a:rPr lang="en-US" sz="4000" dirty="0" err="1">
                <a:latin typeface="Bodoni MT" panose="02070603080606020203" pitchFamily="18" charset="0"/>
              </a:rPr>
              <a:t>Webben</a:t>
            </a:r>
            <a:r>
              <a:rPr lang="en-US" sz="4000" dirty="0">
                <a:latin typeface="Bodoni MT" panose="02070603080606020203" pitchFamily="18" charset="0"/>
              </a:rPr>
              <a:t> </a:t>
            </a:r>
            <a:r>
              <a:rPr lang="en-US" sz="4000" dirty="0" err="1">
                <a:latin typeface="Bodoni MT" panose="02070603080606020203" pitchFamily="18" charset="0"/>
              </a:rPr>
              <a:t>är</a:t>
            </a:r>
            <a:r>
              <a:rPr lang="en-US" sz="4000" dirty="0">
                <a:latin typeface="Bodoni MT" panose="02070603080606020203" pitchFamily="18" charset="0"/>
              </a:rPr>
              <a:t> </a:t>
            </a:r>
            <a:r>
              <a:rPr lang="en-US" sz="4000" dirty="0" err="1">
                <a:latin typeface="Bodoni MT" panose="02070603080606020203" pitchFamily="18" charset="0"/>
              </a:rPr>
              <a:t>inte</a:t>
            </a:r>
            <a:r>
              <a:rPr lang="en-US" sz="4000" dirty="0">
                <a:latin typeface="Bodoni MT" panose="02070603080606020203" pitchFamily="18" charset="0"/>
              </a:rPr>
              <a:t> internet</a:t>
            </a:r>
          </a:p>
        </p:txBody>
      </p:sp>
      <p:cxnSp>
        <p:nvCxnSpPr>
          <p:cNvPr id="4" name="Straight Connector 3">
            <a:extLst>
              <a:ext uri="{FF2B5EF4-FFF2-40B4-BE49-F238E27FC236}">
                <a16:creationId xmlns:a16="http://schemas.microsoft.com/office/drawing/2014/main" id="{7F231433-273E-4A1B-B643-8352BA6578FD}"/>
              </a:ext>
            </a:extLst>
          </p:cNvPr>
          <p:cNvCxnSpPr/>
          <p:nvPr/>
        </p:nvCxnSpPr>
        <p:spPr>
          <a:xfrm>
            <a:off x="8114028" y="2132537"/>
            <a:ext cx="1095176" cy="324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68317D8-15C0-41B8-91D8-EEB565A11B34}"/>
              </a:ext>
            </a:extLst>
          </p:cNvPr>
          <p:cNvCxnSpPr/>
          <p:nvPr/>
        </p:nvCxnSpPr>
        <p:spPr>
          <a:xfrm flipH="1">
            <a:off x="7651853" y="2132537"/>
            <a:ext cx="462175" cy="828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73AC9E9-AFA4-4EDB-A9D3-6C562BB93A5D}"/>
              </a:ext>
            </a:extLst>
          </p:cNvPr>
          <p:cNvCxnSpPr/>
          <p:nvPr/>
        </p:nvCxnSpPr>
        <p:spPr>
          <a:xfrm>
            <a:off x="6471288" y="2824251"/>
            <a:ext cx="1267089" cy="109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1666CC-B94D-4BC4-A9DE-D112D352080B}"/>
              </a:ext>
            </a:extLst>
          </p:cNvPr>
          <p:cNvCxnSpPr/>
          <p:nvPr/>
        </p:nvCxnSpPr>
        <p:spPr>
          <a:xfrm>
            <a:off x="3488984" y="3671379"/>
            <a:ext cx="1257239" cy="3628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E48285-09E5-49F4-A780-FA705FB2E440}"/>
              </a:ext>
            </a:extLst>
          </p:cNvPr>
          <p:cNvCxnSpPr/>
          <p:nvPr/>
        </p:nvCxnSpPr>
        <p:spPr>
          <a:xfrm>
            <a:off x="8094454" y="3860730"/>
            <a:ext cx="634110" cy="934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B6192EB-262E-41AB-876C-5A62E7F2EC58}"/>
              </a:ext>
            </a:extLst>
          </p:cNvPr>
          <p:cNvCxnSpPr/>
          <p:nvPr/>
        </p:nvCxnSpPr>
        <p:spPr>
          <a:xfrm flipH="1" flipV="1">
            <a:off x="2677424" y="2456573"/>
            <a:ext cx="850602" cy="12148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CFE654B-39BF-4E1E-ADA1-8A9928EFCB25}"/>
              </a:ext>
            </a:extLst>
          </p:cNvPr>
          <p:cNvCxnSpPr/>
          <p:nvPr/>
        </p:nvCxnSpPr>
        <p:spPr>
          <a:xfrm flipH="1">
            <a:off x="2893448" y="2024525"/>
            <a:ext cx="864096" cy="3066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40CF4B-3399-4F4D-A6D2-EF2CA72D7202}"/>
              </a:ext>
            </a:extLst>
          </p:cNvPr>
          <p:cNvCxnSpPr/>
          <p:nvPr/>
        </p:nvCxnSpPr>
        <p:spPr>
          <a:xfrm flipV="1">
            <a:off x="3528025" y="2960629"/>
            <a:ext cx="1813695" cy="72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B444AF9-E8A1-4C12-AE48-0BF54E9E2468}"/>
              </a:ext>
            </a:extLst>
          </p:cNvPr>
          <p:cNvCxnSpPr/>
          <p:nvPr/>
        </p:nvCxnSpPr>
        <p:spPr>
          <a:xfrm>
            <a:off x="6471288" y="3094552"/>
            <a:ext cx="1642740" cy="7661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6154294-B117-4941-BC98-E163C2BCE7BC}"/>
              </a:ext>
            </a:extLst>
          </p:cNvPr>
          <p:cNvCxnSpPr/>
          <p:nvPr/>
        </p:nvCxnSpPr>
        <p:spPr>
          <a:xfrm flipV="1">
            <a:off x="6336281" y="2132537"/>
            <a:ext cx="1777747" cy="3973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8A2CA4-3A8E-4F87-8D92-DD3EA8E6092B}"/>
              </a:ext>
            </a:extLst>
          </p:cNvPr>
          <p:cNvCxnSpPr/>
          <p:nvPr/>
        </p:nvCxnSpPr>
        <p:spPr>
          <a:xfrm>
            <a:off x="3757544" y="2024525"/>
            <a:ext cx="1459994" cy="5887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90D185A-13CC-43BA-ADBD-DBCCE4E05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632" y="1952517"/>
            <a:ext cx="2438400" cy="2438400"/>
          </a:xfrm>
          <a:prstGeom prst="rect">
            <a:avLst/>
          </a:prstGeom>
          <a:noFill/>
          <a:extLst>
            <a:ext uri="{909E8E84-426E-40dd-AFC4-6F175D3DCCD1}">
              <a14:hiddenFill xmlns="" xmlns:a14="http://schemas.microsoft.com/office/drawing/2010/main" xmlns:lc="http://schemas.openxmlformats.org/drawingml/2006/lockedCanvas">
                <a:solidFill>
                  <a:srgbClr val="FFFFFF"/>
                </a:solidFill>
              </a14:hiddenFill>
            </a:ext>
          </a:extLst>
        </p:spPr>
      </p:pic>
      <p:sp>
        <p:nvSpPr>
          <p:cNvPr id="16" name="TextBox 4">
            <a:extLst>
              <a:ext uri="{FF2B5EF4-FFF2-40B4-BE49-F238E27FC236}">
                <a16:creationId xmlns:a16="http://schemas.microsoft.com/office/drawing/2014/main" id="{F4EA8F52-0DA5-4D4C-89DE-CDAFCE42AA26}"/>
              </a:ext>
            </a:extLst>
          </p:cNvPr>
          <p:cNvSpPr txBox="1"/>
          <p:nvPr/>
        </p:nvSpPr>
        <p:spPr>
          <a:xfrm>
            <a:off x="5217538" y="2593419"/>
            <a:ext cx="1415772" cy="461665"/>
          </a:xfrm>
          <a:prstGeom prst="rect">
            <a:avLst/>
          </a:prstGeom>
          <a:noFill/>
        </p:spPr>
        <p:txBody>
          <a:bodyPr wrap="none" rtlCol="0">
            <a:spAutoFit/>
          </a:bodyP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v-SE" sz="2400" b="1" dirty="0">
                <a:latin typeface="Minya Nouvelle" pitchFamily="2" charset="0"/>
              </a:rPr>
              <a:t>Internet</a:t>
            </a:r>
          </a:p>
        </p:txBody>
      </p:sp>
      <p:sp>
        <p:nvSpPr>
          <p:cNvPr id="17" name="Oval 16">
            <a:extLst>
              <a:ext uri="{FF2B5EF4-FFF2-40B4-BE49-F238E27FC236}">
                <a16:creationId xmlns:a16="http://schemas.microsoft.com/office/drawing/2014/main" id="{0F0B0A80-CA13-4500-BEE1-5A6FF4DE3E1A}"/>
              </a:ext>
            </a:extLst>
          </p:cNvPr>
          <p:cNvSpPr/>
          <p:nvPr/>
        </p:nvSpPr>
        <p:spPr>
          <a:xfrm>
            <a:off x="3577524" y="1844505"/>
            <a:ext cx="360040" cy="360040"/>
          </a:xfrm>
          <a:prstGeom prst="ellipse">
            <a:avLst/>
          </a:prstGeom>
          <a:ln>
            <a:tailEnd type="arrow"/>
          </a:ln>
          <a:scene3d>
            <a:camera prst="isometricTopUp"/>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18" name="Oval 17">
            <a:extLst>
              <a:ext uri="{FF2B5EF4-FFF2-40B4-BE49-F238E27FC236}">
                <a16:creationId xmlns:a16="http://schemas.microsoft.com/office/drawing/2014/main" id="{F9C59020-7A19-4517-AD8E-4985D23839A7}"/>
              </a:ext>
            </a:extLst>
          </p:cNvPr>
          <p:cNvSpPr/>
          <p:nvPr/>
        </p:nvSpPr>
        <p:spPr>
          <a:xfrm>
            <a:off x="3308964" y="3491359"/>
            <a:ext cx="360040" cy="360040"/>
          </a:xfrm>
          <a:prstGeom prst="ellipse">
            <a:avLst/>
          </a:prstGeom>
          <a:ln>
            <a:tailEnd type="arrow"/>
          </a:ln>
          <a:scene3d>
            <a:camera prst="isometricTopUp"/>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19" name="Oval 18">
            <a:extLst>
              <a:ext uri="{FF2B5EF4-FFF2-40B4-BE49-F238E27FC236}">
                <a16:creationId xmlns:a16="http://schemas.microsoft.com/office/drawing/2014/main" id="{29035272-D142-4F2F-91C6-403BBEB6FDF4}"/>
              </a:ext>
            </a:extLst>
          </p:cNvPr>
          <p:cNvSpPr/>
          <p:nvPr/>
        </p:nvSpPr>
        <p:spPr>
          <a:xfrm>
            <a:off x="7934008" y="1952517"/>
            <a:ext cx="360040" cy="360040"/>
          </a:xfrm>
          <a:prstGeom prst="ellipse">
            <a:avLst/>
          </a:prstGeom>
          <a:ln>
            <a:tailEnd type="arrow"/>
          </a:ln>
          <a:scene3d>
            <a:camera prst="isometricTopUp"/>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sp>
        <p:nvSpPr>
          <p:cNvPr id="20" name="Oval 19">
            <a:extLst>
              <a:ext uri="{FF2B5EF4-FFF2-40B4-BE49-F238E27FC236}">
                <a16:creationId xmlns:a16="http://schemas.microsoft.com/office/drawing/2014/main" id="{1EB70F98-EC4A-4C68-8E7E-C3D8F7CFA716}"/>
              </a:ext>
            </a:extLst>
          </p:cNvPr>
          <p:cNvSpPr/>
          <p:nvPr/>
        </p:nvSpPr>
        <p:spPr>
          <a:xfrm>
            <a:off x="7914434" y="3680709"/>
            <a:ext cx="360040" cy="360040"/>
          </a:xfrm>
          <a:prstGeom prst="ellipse">
            <a:avLst/>
          </a:prstGeom>
          <a:ln>
            <a:tailEnd type="arrow"/>
          </a:ln>
          <a:scene3d>
            <a:camera prst="isometricTopUp"/>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pic>
        <p:nvPicPr>
          <p:cNvPr id="21" name="Picture 20">
            <a:extLst>
              <a:ext uri="{FF2B5EF4-FFF2-40B4-BE49-F238E27FC236}">
                <a16:creationId xmlns:a16="http://schemas.microsoft.com/office/drawing/2014/main" id="{DE6A5B1F-43F5-49F5-BE65-E268F6B3F1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336" y="1309850"/>
            <a:ext cx="1283569" cy="1283569"/>
          </a:xfrm>
          <a:prstGeom prst="rect">
            <a:avLst/>
          </a:prstGeom>
          <a:noFill/>
          <a:extLst>
            <a:ext uri="{909E8E84-426E-40dd-AFC4-6F175D3DCCD1}">
              <a14:hiddenFill xmlns="" xmlns:a14="http://schemas.microsoft.com/office/drawing/2010/main" xmlns:lc="http://schemas.openxmlformats.org/drawingml/2006/lockedCanvas">
                <a:solidFill>
                  <a:srgbClr val="FFFFFF"/>
                </a:solidFill>
              </a14:hiddenFill>
            </a:ext>
          </a:extLst>
        </p:spPr>
      </p:pic>
      <p:pic>
        <p:nvPicPr>
          <p:cNvPr id="22" name="Picture 21">
            <a:extLst>
              <a:ext uri="{FF2B5EF4-FFF2-40B4-BE49-F238E27FC236}">
                <a16:creationId xmlns:a16="http://schemas.microsoft.com/office/drawing/2014/main" id="{2964C28C-DDC0-4D81-8288-92DBC145D3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4576" y="4355560"/>
            <a:ext cx="792088" cy="792089"/>
          </a:xfrm>
          <a:prstGeom prst="rect">
            <a:avLst/>
          </a:prstGeom>
          <a:noFill/>
          <a:extLst>
            <a:ext uri="{909E8E84-426E-40dd-AFC4-6F175D3DCCD1}">
              <a14:hiddenFill xmlns="" xmlns:a14="http://schemas.microsoft.com/office/drawing/2010/main" xmlns:lc="http://schemas.openxmlformats.org/drawingml/2006/lockedCanvas">
                <a:solidFill>
                  <a:srgbClr val="FFFFFF"/>
                </a:solidFill>
              </a14:hiddenFill>
            </a:ext>
          </a:extLst>
        </p:spPr>
      </p:pic>
      <p:pic>
        <p:nvPicPr>
          <p:cNvPr id="23" name="Picture 22">
            <a:extLst>
              <a:ext uri="{FF2B5EF4-FFF2-40B4-BE49-F238E27FC236}">
                <a16:creationId xmlns:a16="http://schemas.microsoft.com/office/drawing/2014/main" id="{EAD8D901-D35A-415F-9EA2-A81BC65806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089" y="4550608"/>
            <a:ext cx="868265" cy="868266"/>
          </a:xfrm>
          <a:prstGeom prst="rect">
            <a:avLst/>
          </a:prstGeom>
          <a:noFill/>
          <a:extLst>
            <a:ext uri="{909E8E84-426E-40dd-AFC4-6F175D3DCCD1}">
              <a14:hiddenFill xmlns="" xmlns:a14="http://schemas.microsoft.com/office/drawing/2010/main" xmlns:lc="http://schemas.openxmlformats.org/drawingml/2006/lockedCanvas">
                <a:solidFill>
                  <a:srgbClr val="FFFFFF"/>
                </a:solidFill>
              </a14:hiddenFill>
            </a:ext>
          </a:extLst>
        </p:spPr>
      </p:pic>
      <p:pic>
        <p:nvPicPr>
          <p:cNvPr id="24" name="Picture 23">
            <a:extLst>
              <a:ext uri="{FF2B5EF4-FFF2-40B4-BE49-F238E27FC236}">
                <a16:creationId xmlns:a16="http://schemas.microsoft.com/office/drawing/2014/main" id="{53C1D71B-A67D-4D36-A09D-3B58C81132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28564" y="1394096"/>
            <a:ext cx="1219200" cy="1219201"/>
          </a:xfrm>
          <a:prstGeom prst="rect">
            <a:avLst/>
          </a:prstGeom>
          <a:noFill/>
          <a:extLst>
            <a:ext uri="{909E8E84-426E-40dd-AFC4-6F175D3DCCD1}">
              <a14:hiddenFill xmlns="" xmlns:a14="http://schemas.microsoft.com/office/drawing/2010/main" xmlns:lc="http://schemas.openxmlformats.org/drawingml/2006/lockedCanvas">
                <a:solidFill>
                  <a:srgbClr val="FFFFFF"/>
                </a:solidFill>
              </a14:hiddenFill>
            </a:ext>
          </a:extLst>
        </p:spPr>
      </p:pic>
      <p:pic>
        <p:nvPicPr>
          <p:cNvPr id="25" name="Picture 24">
            <a:extLst>
              <a:ext uri="{FF2B5EF4-FFF2-40B4-BE49-F238E27FC236}">
                <a16:creationId xmlns:a16="http://schemas.microsoft.com/office/drawing/2014/main" id="{78395F46-33CC-4050-BE5E-71D08F5CBF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771" y="4561134"/>
            <a:ext cx="987015" cy="987016"/>
          </a:xfrm>
          <a:prstGeom prst="rect">
            <a:avLst/>
          </a:prstGeom>
          <a:noFill/>
          <a:extLst>
            <a:ext uri="{909E8E84-426E-40dd-AFC4-6F175D3DCCD1}">
              <a14:hiddenFill xmlns="" xmlns:a14="http://schemas.microsoft.com/office/drawing/2010/main" xmlns:lc="http://schemas.openxmlformats.org/drawingml/2006/lockedCanvas">
                <a:solidFill>
                  <a:srgbClr val="FFFFFF"/>
                </a:solidFill>
              </a14:hiddenFill>
            </a:ext>
          </a:extLst>
        </p:spPr>
      </p:pic>
      <p:pic>
        <p:nvPicPr>
          <p:cNvPr id="26" name="Picture 25">
            <a:extLst>
              <a:ext uri="{FF2B5EF4-FFF2-40B4-BE49-F238E27FC236}">
                <a16:creationId xmlns:a16="http://schemas.microsoft.com/office/drawing/2014/main" id="{E75E94B5-C165-4327-AE95-F832E1E813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9705" y="3671379"/>
            <a:ext cx="1219200" cy="1219201"/>
          </a:xfrm>
          <a:prstGeom prst="rect">
            <a:avLst/>
          </a:prstGeom>
          <a:noFill/>
          <a:extLst>
            <a:ext uri="{909E8E84-426E-40dd-AFC4-6F175D3DCCD1}">
              <a14:hiddenFill xmlns="" xmlns:a14="http://schemas.microsoft.com/office/drawing/2010/main" xmlns:lc="http://schemas.openxmlformats.org/drawingml/2006/lockedCanvas">
                <a:solidFill>
                  <a:srgbClr val="FFFFFF"/>
                </a:solidFill>
              </a14:hiddenFill>
            </a:ext>
          </a:extLst>
        </p:spPr>
      </p:pic>
      <p:pic>
        <p:nvPicPr>
          <p:cNvPr id="27" name="Picture 26">
            <a:extLst>
              <a:ext uri="{FF2B5EF4-FFF2-40B4-BE49-F238E27FC236}">
                <a16:creationId xmlns:a16="http://schemas.microsoft.com/office/drawing/2014/main" id="{1A5E96AA-65CF-43F2-8914-976E4AE3E7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57367" y="4395602"/>
            <a:ext cx="609600" cy="609600"/>
          </a:xfrm>
          <a:prstGeom prst="rect">
            <a:avLst/>
          </a:prstGeom>
          <a:noFill/>
          <a:extLst>
            <a:ext uri="{909E8E84-426E-40dd-AFC4-6F175D3DCCD1}">
              <a14:hiddenFill xmlns="" xmlns:a14="http://schemas.microsoft.com/office/drawing/2010/main" xmlns:lc="http://schemas.openxmlformats.org/drawingml/2006/lockedCanvas">
                <a:solidFill>
                  <a:srgbClr val="FFFFFF"/>
                </a:solidFill>
              </a14:hiddenFill>
            </a:ext>
          </a:extLst>
        </p:spPr>
      </p:pic>
      <p:grpSp>
        <p:nvGrpSpPr>
          <p:cNvPr id="28" name="Group 27">
            <a:extLst>
              <a:ext uri="{FF2B5EF4-FFF2-40B4-BE49-F238E27FC236}">
                <a16:creationId xmlns:a16="http://schemas.microsoft.com/office/drawing/2014/main" id="{8CB3E697-AC50-48A3-9370-5B60EDC2ECAF}"/>
              </a:ext>
            </a:extLst>
          </p:cNvPr>
          <p:cNvGrpSpPr/>
          <p:nvPr/>
        </p:nvGrpSpPr>
        <p:grpSpPr>
          <a:xfrm rot="766176">
            <a:off x="7264315" y="4377267"/>
            <a:ext cx="775076" cy="762082"/>
            <a:chOff x="3544010" y="4114498"/>
            <a:chExt cx="1008112" cy="1008112"/>
          </a:xfrm>
        </p:grpSpPr>
        <p:sp>
          <p:nvSpPr>
            <p:cNvPr id="46" name="Arc 45">
              <a:extLst>
                <a:ext uri="{FF2B5EF4-FFF2-40B4-BE49-F238E27FC236}">
                  <a16:creationId xmlns:a16="http://schemas.microsoft.com/office/drawing/2014/main" id="{89D52750-F0F1-4E1B-B1FB-A3A371F9E6D9}"/>
                </a:ext>
              </a:extLst>
            </p:cNvPr>
            <p:cNvSpPr/>
            <p:nvPr/>
          </p:nvSpPr>
          <p:spPr>
            <a:xfrm>
              <a:off x="3544010" y="4114498"/>
              <a:ext cx="1008112" cy="1008112"/>
            </a:xfrm>
            <a:prstGeom prst="arc">
              <a:avLst>
                <a:gd name="adj1" fmla="val 15874903"/>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sp>
          <p:nvSpPr>
            <p:cNvPr id="47" name="Arc 46">
              <a:extLst>
                <a:ext uri="{FF2B5EF4-FFF2-40B4-BE49-F238E27FC236}">
                  <a16:creationId xmlns:a16="http://schemas.microsoft.com/office/drawing/2014/main" id="{42318ABC-4FB2-413A-9FC9-CF274A295263}"/>
                </a:ext>
              </a:extLst>
            </p:cNvPr>
            <p:cNvSpPr/>
            <p:nvPr/>
          </p:nvSpPr>
          <p:spPr>
            <a:xfrm>
              <a:off x="3593255" y="4237542"/>
              <a:ext cx="841536" cy="84153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sp>
          <p:nvSpPr>
            <p:cNvPr id="48" name="Arc 47">
              <a:extLst>
                <a:ext uri="{FF2B5EF4-FFF2-40B4-BE49-F238E27FC236}">
                  <a16:creationId xmlns:a16="http://schemas.microsoft.com/office/drawing/2014/main" id="{AFC7003B-A648-4F8C-91DF-B6C2D601B1A4}"/>
                </a:ext>
              </a:extLst>
            </p:cNvPr>
            <p:cNvSpPr/>
            <p:nvPr/>
          </p:nvSpPr>
          <p:spPr>
            <a:xfrm>
              <a:off x="3767330" y="4411617"/>
              <a:ext cx="493386" cy="49338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sp>
          <p:nvSpPr>
            <p:cNvPr id="49" name="Arc 48">
              <a:extLst>
                <a:ext uri="{FF2B5EF4-FFF2-40B4-BE49-F238E27FC236}">
                  <a16:creationId xmlns:a16="http://schemas.microsoft.com/office/drawing/2014/main" id="{FA44D6C7-3239-4CBB-AE4E-0207A0D51AE7}"/>
                </a:ext>
              </a:extLst>
            </p:cNvPr>
            <p:cNvSpPr/>
            <p:nvPr/>
          </p:nvSpPr>
          <p:spPr>
            <a:xfrm>
              <a:off x="3879924" y="4549733"/>
              <a:ext cx="268198" cy="268198"/>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grpSp>
      <p:grpSp>
        <p:nvGrpSpPr>
          <p:cNvPr id="29" name="Group 28">
            <a:extLst>
              <a:ext uri="{FF2B5EF4-FFF2-40B4-BE49-F238E27FC236}">
                <a16:creationId xmlns:a16="http://schemas.microsoft.com/office/drawing/2014/main" id="{B8D13908-830E-42CC-A7AB-66EE286725F0}"/>
              </a:ext>
            </a:extLst>
          </p:cNvPr>
          <p:cNvGrpSpPr/>
          <p:nvPr/>
        </p:nvGrpSpPr>
        <p:grpSpPr>
          <a:xfrm rot="15831159">
            <a:off x="9139876" y="4079253"/>
            <a:ext cx="775076" cy="762082"/>
            <a:chOff x="3544010" y="4114498"/>
            <a:chExt cx="1008112" cy="1008112"/>
          </a:xfrm>
        </p:grpSpPr>
        <p:sp>
          <p:nvSpPr>
            <p:cNvPr id="42" name="Arc 41">
              <a:extLst>
                <a:ext uri="{FF2B5EF4-FFF2-40B4-BE49-F238E27FC236}">
                  <a16:creationId xmlns:a16="http://schemas.microsoft.com/office/drawing/2014/main" id="{1A350C23-7B37-4D3A-8BD4-9521998E4914}"/>
                </a:ext>
              </a:extLst>
            </p:cNvPr>
            <p:cNvSpPr/>
            <p:nvPr/>
          </p:nvSpPr>
          <p:spPr>
            <a:xfrm>
              <a:off x="3544010" y="4114498"/>
              <a:ext cx="1008112" cy="1008112"/>
            </a:xfrm>
            <a:prstGeom prst="arc">
              <a:avLst>
                <a:gd name="adj1" fmla="val 15874903"/>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sp>
          <p:nvSpPr>
            <p:cNvPr id="43" name="Arc 42">
              <a:extLst>
                <a:ext uri="{FF2B5EF4-FFF2-40B4-BE49-F238E27FC236}">
                  <a16:creationId xmlns:a16="http://schemas.microsoft.com/office/drawing/2014/main" id="{0E47C28B-EF6D-4F2B-906D-1BF6A7B82CA2}"/>
                </a:ext>
              </a:extLst>
            </p:cNvPr>
            <p:cNvSpPr/>
            <p:nvPr/>
          </p:nvSpPr>
          <p:spPr>
            <a:xfrm>
              <a:off x="3593255" y="4237542"/>
              <a:ext cx="841536" cy="84153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sp>
          <p:nvSpPr>
            <p:cNvPr id="44" name="Arc 43">
              <a:extLst>
                <a:ext uri="{FF2B5EF4-FFF2-40B4-BE49-F238E27FC236}">
                  <a16:creationId xmlns:a16="http://schemas.microsoft.com/office/drawing/2014/main" id="{AE6FAFE8-A0F1-4027-BF43-ACB2ED63137A}"/>
                </a:ext>
              </a:extLst>
            </p:cNvPr>
            <p:cNvSpPr/>
            <p:nvPr/>
          </p:nvSpPr>
          <p:spPr>
            <a:xfrm>
              <a:off x="3767330" y="4411617"/>
              <a:ext cx="493386" cy="49338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sp>
          <p:nvSpPr>
            <p:cNvPr id="45" name="Arc 44">
              <a:extLst>
                <a:ext uri="{FF2B5EF4-FFF2-40B4-BE49-F238E27FC236}">
                  <a16:creationId xmlns:a16="http://schemas.microsoft.com/office/drawing/2014/main" id="{BA69C2D3-3926-402C-A249-7AE42E060C05}"/>
                </a:ext>
              </a:extLst>
            </p:cNvPr>
            <p:cNvSpPr/>
            <p:nvPr/>
          </p:nvSpPr>
          <p:spPr>
            <a:xfrm>
              <a:off x="3879924" y="4549733"/>
              <a:ext cx="268198" cy="268198"/>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grpSp>
      <p:grpSp>
        <p:nvGrpSpPr>
          <p:cNvPr id="30" name="Group 29">
            <a:extLst>
              <a:ext uri="{FF2B5EF4-FFF2-40B4-BE49-F238E27FC236}">
                <a16:creationId xmlns:a16="http://schemas.microsoft.com/office/drawing/2014/main" id="{1E691F02-F0FC-4957-835A-EED231EDC994}"/>
              </a:ext>
            </a:extLst>
          </p:cNvPr>
          <p:cNvGrpSpPr/>
          <p:nvPr/>
        </p:nvGrpSpPr>
        <p:grpSpPr>
          <a:xfrm rot="977244">
            <a:off x="3666319" y="4180093"/>
            <a:ext cx="775076" cy="762082"/>
            <a:chOff x="3544010" y="4114498"/>
            <a:chExt cx="1008112" cy="1008112"/>
          </a:xfrm>
        </p:grpSpPr>
        <p:sp>
          <p:nvSpPr>
            <p:cNvPr id="38" name="Arc 37">
              <a:extLst>
                <a:ext uri="{FF2B5EF4-FFF2-40B4-BE49-F238E27FC236}">
                  <a16:creationId xmlns:a16="http://schemas.microsoft.com/office/drawing/2014/main" id="{6E58B956-90B2-4004-A098-33CEDDE1A9F6}"/>
                </a:ext>
              </a:extLst>
            </p:cNvPr>
            <p:cNvSpPr/>
            <p:nvPr/>
          </p:nvSpPr>
          <p:spPr>
            <a:xfrm>
              <a:off x="3544010" y="4114498"/>
              <a:ext cx="1008112" cy="1008112"/>
            </a:xfrm>
            <a:prstGeom prst="arc">
              <a:avLst>
                <a:gd name="adj1" fmla="val 15874903"/>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sp>
          <p:nvSpPr>
            <p:cNvPr id="39" name="Arc 38">
              <a:extLst>
                <a:ext uri="{FF2B5EF4-FFF2-40B4-BE49-F238E27FC236}">
                  <a16:creationId xmlns:a16="http://schemas.microsoft.com/office/drawing/2014/main" id="{51833C21-65D6-4092-9EFE-211D13AF7923}"/>
                </a:ext>
              </a:extLst>
            </p:cNvPr>
            <p:cNvSpPr/>
            <p:nvPr/>
          </p:nvSpPr>
          <p:spPr>
            <a:xfrm>
              <a:off x="3593255" y="4237542"/>
              <a:ext cx="841536" cy="84153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sp>
          <p:nvSpPr>
            <p:cNvPr id="40" name="Arc 39">
              <a:extLst>
                <a:ext uri="{FF2B5EF4-FFF2-40B4-BE49-F238E27FC236}">
                  <a16:creationId xmlns:a16="http://schemas.microsoft.com/office/drawing/2014/main" id="{372595FA-51A9-43E7-A153-553716A9F161}"/>
                </a:ext>
              </a:extLst>
            </p:cNvPr>
            <p:cNvSpPr/>
            <p:nvPr/>
          </p:nvSpPr>
          <p:spPr>
            <a:xfrm>
              <a:off x="3767330" y="4411617"/>
              <a:ext cx="493386" cy="49338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sp>
          <p:nvSpPr>
            <p:cNvPr id="41" name="Arc 40">
              <a:extLst>
                <a:ext uri="{FF2B5EF4-FFF2-40B4-BE49-F238E27FC236}">
                  <a16:creationId xmlns:a16="http://schemas.microsoft.com/office/drawing/2014/main" id="{CC8174E0-91C0-4863-9715-BDA1D6ED5345}"/>
                </a:ext>
              </a:extLst>
            </p:cNvPr>
            <p:cNvSpPr/>
            <p:nvPr/>
          </p:nvSpPr>
          <p:spPr>
            <a:xfrm>
              <a:off x="3879924" y="4549733"/>
              <a:ext cx="268198" cy="268198"/>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grpSp>
      <p:pic>
        <p:nvPicPr>
          <p:cNvPr id="31" name="Picture 30">
            <a:extLst>
              <a:ext uri="{FF2B5EF4-FFF2-40B4-BE49-F238E27FC236}">
                <a16:creationId xmlns:a16="http://schemas.microsoft.com/office/drawing/2014/main" id="{F4DCDDB6-4799-44D8-AECA-4A3F8FA5BC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3200" y="3544809"/>
            <a:ext cx="566047" cy="566047"/>
          </a:xfrm>
          <a:prstGeom prst="rect">
            <a:avLst/>
          </a:prstGeom>
          <a:noFill/>
          <a:extLst>
            <a:ext uri="{909E8E84-426E-40dd-AFC4-6F175D3DCCD1}">
              <a14:hiddenFill xmlns="" xmlns:a14="http://schemas.microsoft.com/office/drawing/2010/main" xmlns:lc="http://schemas.openxmlformats.org/drawingml/2006/lockedCanvas">
                <a:solidFill>
                  <a:srgbClr val="FFFFFF"/>
                </a:solidFill>
              </a14:hiddenFill>
            </a:ext>
          </a:extLst>
        </p:spPr>
      </p:pic>
      <p:sp>
        <p:nvSpPr>
          <p:cNvPr id="32" name="Oval 31">
            <a:extLst>
              <a:ext uri="{FF2B5EF4-FFF2-40B4-BE49-F238E27FC236}">
                <a16:creationId xmlns:a16="http://schemas.microsoft.com/office/drawing/2014/main" id="{D909719F-FC86-4D9B-B55A-081B8A4BDA91}"/>
              </a:ext>
            </a:extLst>
          </p:cNvPr>
          <p:cNvSpPr/>
          <p:nvPr/>
        </p:nvSpPr>
        <p:spPr>
          <a:xfrm>
            <a:off x="7489593" y="2753749"/>
            <a:ext cx="360040" cy="360040"/>
          </a:xfrm>
          <a:prstGeom prst="ellipse">
            <a:avLst/>
          </a:prstGeom>
          <a:ln>
            <a:tailEnd type="arrow"/>
          </a:ln>
          <a:scene3d>
            <a:camera prst="isometricTopUp"/>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sv-SE"/>
          </a:p>
        </p:txBody>
      </p:sp>
      <p:grpSp>
        <p:nvGrpSpPr>
          <p:cNvPr id="33" name="Group 32">
            <a:extLst>
              <a:ext uri="{FF2B5EF4-FFF2-40B4-BE49-F238E27FC236}">
                <a16:creationId xmlns:a16="http://schemas.microsoft.com/office/drawing/2014/main" id="{44FFDFED-A246-482F-A0EC-98A7636C3A8C}"/>
              </a:ext>
            </a:extLst>
          </p:cNvPr>
          <p:cNvGrpSpPr/>
          <p:nvPr/>
        </p:nvGrpSpPr>
        <p:grpSpPr>
          <a:xfrm rot="2126595">
            <a:off x="2804955" y="4161450"/>
            <a:ext cx="521525" cy="512782"/>
            <a:chOff x="3544010" y="4114498"/>
            <a:chExt cx="1008112" cy="1008112"/>
          </a:xfrm>
        </p:grpSpPr>
        <p:sp>
          <p:nvSpPr>
            <p:cNvPr id="34" name="Arc 33">
              <a:extLst>
                <a:ext uri="{FF2B5EF4-FFF2-40B4-BE49-F238E27FC236}">
                  <a16:creationId xmlns:a16="http://schemas.microsoft.com/office/drawing/2014/main" id="{2BE0B312-2E44-4D31-A25F-A07280FEA285}"/>
                </a:ext>
              </a:extLst>
            </p:cNvPr>
            <p:cNvSpPr/>
            <p:nvPr/>
          </p:nvSpPr>
          <p:spPr>
            <a:xfrm>
              <a:off x="3544010" y="4114498"/>
              <a:ext cx="1008112" cy="1008112"/>
            </a:xfrm>
            <a:prstGeom prst="arc">
              <a:avLst>
                <a:gd name="adj1" fmla="val 15874903"/>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sp>
          <p:nvSpPr>
            <p:cNvPr id="35" name="Arc 34">
              <a:extLst>
                <a:ext uri="{FF2B5EF4-FFF2-40B4-BE49-F238E27FC236}">
                  <a16:creationId xmlns:a16="http://schemas.microsoft.com/office/drawing/2014/main" id="{E37C7042-9850-4452-9654-D2080DD95182}"/>
                </a:ext>
              </a:extLst>
            </p:cNvPr>
            <p:cNvSpPr/>
            <p:nvPr/>
          </p:nvSpPr>
          <p:spPr>
            <a:xfrm>
              <a:off x="3593255" y="4237542"/>
              <a:ext cx="841536" cy="84153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sp>
          <p:nvSpPr>
            <p:cNvPr id="36" name="Arc 35">
              <a:extLst>
                <a:ext uri="{FF2B5EF4-FFF2-40B4-BE49-F238E27FC236}">
                  <a16:creationId xmlns:a16="http://schemas.microsoft.com/office/drawing/2014/main" id="{B7DF5838-2DF9-49E1-8001-58A28E28437F}"/>
                </a:ext>
              </a:extLst>
            </p:cNvPr>
            <p:cNvSpPr/>
            <p:nvPr/>
          </p:nvSpPr>
          <p:spPr>
            <a:xfrm>
              <a:off x="3767330" y="4411617"/>
              <a:ext cx="493386" cy="493386"/>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sp>
          <p:nvSpPr>
            <p:cNvPr id="37" name="Arc 36">
              <a:extLst>
                <a:ext uri="{FF2B5EF4-FFF2-40B4-BE49-F238E27FC236}">
                  <a16:creationId xmlns:a16="http://schemas.microsoft.com/office/drawing/2014/main" id="{8708A289-21EA-4FF0-973D-27777E835171}"/>
                </a:ext>
              </a:extLst>
            </p:cNvPr>
            <p:cNvSpPr/>
            <p:nvPr/>
          </p:nvSpPr>
          <p:spPr>
            <a:xfrm>
              <a:off x="3879924" y="4549733"/>
              <a:ext cx="268198" cy="268198"/>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sv-SE"/>
            </a:p>
          </p:txBody>
        </p:sp>
      </p:grpSp>
    </p:spTree>
    <p:extLst>
      <p:ext uri="{BB962C8B-B14F-4D97-AF65-F5344CB8AC3E}">
        <p14:creationId xmlns:p14="http://schemas.microsoft.com/office/powerpoint/2010/main" val="104040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1167368" y="208177"/>
            <a:ext cx="10496730" cy="802179"/>
          </a:xfrm>
        </p:spPr>
        <p:txBody>
          <a:bodyPr>
            <a:normAutofit fontScale="90000"/>
          </a:bodyPr>
          <a:lstStyle/>
          <a:p>
            <a:pPr algn="ctr"/>
            <a:r>
              <a:rPr lang="en-US" sz="4000" dirty="0" err="1">
                <a:latin typeface="Bodoni MT" panose="02070603080606020203" pitchFamily="18" charset="0"/>
              </a:rPr>
              <a:t>Webben</a:t>
            </a:r>
            <a:r>
              <a:rPr lang="en-US" sz="4000" dirty="0">
                <a:latin typeface="Bodoni MT" panose="02070603080606020203" pitchFamily="18" charset="0"/>
              </a:rPr>
              <a:t> </a:t>
            </a:r>
            <a:r>
              <a:rPr lang="en-US" sz="4000" dirty="0" err="1">
                <a:latin typeface="Bodoni MT" panose="02070603080606020203" pitchFamily="18" charset="0"/>
              </a:rPr>
              <a:t>är</a:t>
            </a:r>
            <a:r>
              <a:rPr lang="en-US" sz="4000" dirty="0">
                <a:latin typeface="Bodoni MT" panose="02070603080606020203" pitchFamily="18" charset="0"/>
              </a:rPr>
              <a:t> </a:t>
            </a:r>
            <a:r>
              <a:rPr lang="en-US" sz="4000" dirty="0" err="1">
                <a:latin typeface="Bodoni MT" panose="02070603080606020203" pitchFamily="18" charset="0"/>
              </a:rPr>
              <a:t>applikationer</a:t>
            </a:r>
            <a:r>
              <a:rPr lang="en-US" sz="4000" dirty="0">
                <a:latin typeface="Bodoni MT" panose="02070603080606020203" pitchFamily="18" charset="0"/>
              </a:rPr>
              <a:t> </a:t>
            </a:r>
            <a:r>
              <a:rPr lang="en-US" sz="4000" dirty="0" err="1">
                <a:latin typeface="Bodoni MT" panose="02070603080606020203" pitchFamily="18" charset="0"/>
              </a:rPr>
              <a:t>på</a:t>
            </a:r>
            <a:r>
              <a:rPr lang="en-US" sz="4000" dirty="0">
                <a:latin typeface="Bodoni MT" panose="02070603080606020203" pitchFamily="18" charset="0"/>
              </a:rPr>
              <a:t> internet</a:t>
            </a:r>
          </a:p>
        </p:txBody>
      </p:sp>
      <p:sp>
        <p:nvSpPr>
          <p:cNvPr id="50" name="TextBox 49">
            <a:extLst>
              <a:ext uri="{FF2B5EF4-FFF2-40B4-BE49-F238E27FC236}">
                <a16:creationId xmlns:a16="http://schemas.microsoft.com/office/drawing/2014/main" id="{1B776B7D-FCF1-46BD-ACAD-01CE3AD2B9F1}"/>
              </a:ext>
            </a:extLst>
          </p:cNvPr>
          <p:cNvSpPr txBox="1"/>
          <p:nvPr/>
        </p:nvSpPr>
        <p:spPr>
          <a:xfrm>
            <a:off x="7992304" y="4226381"/>
            <a:ext cx="201622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dirty="0">
                <a:latin typeface="Minya Nouvelle" pitchFamily="2" charset="0"/>
              </a:rPr>
              <a:t>Fysiskt</a:t>
            </a:r>
          </a:p>
        </p:txBody>
      </p:sp>
      <p:sp>
        <p:nvSpPr>
          <p:cNvPr id="51" name="TextBox 50">
            <a:extLst>
              <a:ext uri="{FF2B5EF4-FFF2-40B4-BE49-F238E27FC236}">
                <a16:creationId xmlns:a16="http://schemas.microsoft.com/office/drawing/2014/main" id="{21BD5F8A-9C80-47BC-8171-42744EBF8E94}"/>
              </a:ext>
            </a:extLst>
          </p:cNvPr>
          <p:cNvSpPr txBox="1"/>
          <p:nvPr/>
        </p:nvSpPr>
        <p:spPr>
          <a:xfrm>
            <a:off x="7999200" y="3794333"/>
            <a:ext cx="201622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dirty="0">
                <a:latin typeface="Minya Nouvelle" pitchFamily="2" charset="0"/>
              </a:rPr>
              <a:t>Datalänk</a:t>
            </a:r>
          </a:p>
        </p:txBody>
      </p:sp>
      <p:sp>
        <p:nvSpPr>
          <p:cNvPr id="52" name="TextBox 51">
            <a:extLst>
              <a:ext uri="{FF2B5EF4-FFF2-40B4-BE49-F238E27FC236}">
                <a16:creationId xmlns:a16="http://schemas.microsoft.com/office/drawing/2014/main" id="{A52BCE63-9EB1-405D-A9CF-C4C363BD5900}"/>
              </a:ext>
            </a:extLst>
          </p:cNvPr>
          <p:cNvSpPr txBox="1"/>
          <p:nvPr/>
        </p:nvSpPr>
        <p:spPr>
          <a:xfrm>
            <a:off x="7999200" y="3362285"/>
            <a:ext cx="201622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dirty="0">
                <a:latin typeface="Minya Nouvelle" pitchFamily="2" charset="0"/>
              </a:rPr>
              <a:t>Nätverk</a:t>
            </a:r>
          </a:p>
        </p:txBody>
      </p:sp>
      <p:sp>
        <p:nvSpPr>
          <p:cNvPr id="53" name="TextBox 52">
            <a:extLst>
              <a:ext uri="{FF2B5EF4-FFF2-40B4-BE49-F238E27FC236}">
                <a16:creationId xmlns:a16="http://schemas.microsoft.com/office/drawing/2014/main" id="{4293B6EF-1DB7-46EA-A4A9-8011C1A454CE}"/>
              </a:ext>
            </a:extLst>
          </p:cNvPr>
          <p:cNvSpPr txBox="1"/>
          <p:nvPr/>
        </p:nvSpPr>
        <p:spPr>
          <a:xfrm>
            <a:off x="7999200" y="2930237"/>
            <a:ext cx="201622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dirty="0">
                <a:latin typeface="Minya Nouvelle" pitchFamily="2" charset="0"/>
              </a:rPr>
              <a:t>Transport</a:t>
            </a:r>
          </a:p>
        </p:txBody>
      </p:sp>
      <p:sp>
        <p:nvSpPr>
          <p:cNvPr id="54" name="TextBox 53">
            <a:extLst>
              <a:ext uri="{FF2B5EF4-FFF2-40B4-BE49-F238E27FC236}">
                <a16:creationId xmlns:a16="http://schemas.microsoft.com/office/drawing/2014/main" id="{B9F6B444-7446-402A-886A-881B41088153}"/>
              </a:ext>
            </a:extLst>
          </p:cNvPr>
          <p:cNvSpPr txBox="1"/>
          <p:nvPr/>
        </p:nvSpPr>
        <p:spPr>
          <a:xfrm>
            <a:off x="7999200" y="2498189"/>
            <a:ext cx="2016224"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sv-SE" dirty="0">
                <a:latin typeface="Minya Nouvelle" pitchFamily="2" charset="0"/>
              </a:rPr>
              <a:t>Session</a:t>
            </a:r>
          </a:p>
        </p:txBody>
      </p:sp>
      <p:sp>
        <p:nvSpPr>
          <p:cNvPr id="55" name="TextBox 54">
            <a:extLst>
              <a:ext uri="{FF2B5EF4-FFF2-40B4-BE49-F238E27FC236}">
                <a16:creationId xmlns:a16="http://schemas.microsoft.com/office/drawing/2014/main" id="{9DD8E20F-126D-47C5-BC91-1B6B451F10E6}"/>
              </a:ext>
            </a:extLst>
          </p:cNvPr>
          <p:cNvSpPr txBox="1"/>
          <p:nvPr/>
        </p:nvSpPr>
        <p:spPr>
          <a:xfrm>
            <a:off x="7999200" y="2066141"/>
            <a:ext cx="2016224"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sv-SE" dirty="0">
                <a:latin typeface="Minya Nouvelle" pitchFamily="2" charset="0"/>
              </a:rPr>
              <a:t>Presentation</a:t>
            </a:r>
          </a:p>
        </p:txBody>
      </p:sp>
      <p:sp>
        <p:nvSpPr>
          <p:cNvPr id="56" name="TextBox 55">
            <a:extLst>
              <a:ext uri="{FF2B5EF4-FFF2-40B4-BE49-F238E27FC236}">
                <a16:creationId xmlns:a16="http://schemas.microsoft.com/office/drawing/2014/main" id="{DBEC2605-F81E-4A6F-9204-A029979B7170}"/>
              </a:ext>
            </a:extLst>
          </p:cNvPr>
          <p:cNvSpPr txBox="1"/>
          <p:nvPr/>
        </p:nvSpPr>
        <p:spPr>
          <a:xfrm>
            <a:off x="7999200" y="1634093"/>
            <a:ext cx="2016224"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sv-SE" dirty="0">
                <a:latin typeface="Minya Nouvelle" pitchFamily="2" charset="0"/>
              </a:rPr>
              <a:t>Applikation</a:t>
            </a:r>
          </a:p>
        </p:txBody>
      </p:sp>
      <p:sp>
        <p:nvSpPr>
          <p:cNvPr id="57" name="TextBox 56">
            <a:extLst>
              <a:ext uri="{FF2B5EF4-FFF2-40B4-BE49-F238E27FC236}">
                <a16:creationId xmlns:a16="http://schemas.microsoft.com/office/drawing/2014/main" id="{2AB76CD0-4F27-4391-B75F-751184CD4765}"/>
              </a:ext>
            </a:extLst>
          </p:cNvPr>
          <p:cNvSpPr txBox="1"/>
          <p:nvPr/>
        </p:nvSpPr>
        <p:spPr>
          <a:xfrm>
            <a:off x="8215224" y="4649137"/>
            <a:ext cx="1661032" cy="369332"/>
          </a:xfrm>
          <a:prstGeom prst="rect">
            <a:avLst/>
          </a:prstGeom>
          <a:noFill/>
        </p:spPr>
        <p:txBody>
          <a:bodyPr wrap="none" rtlCol="0">
            <a:spAutoFit/>
          </a:bodyPr>
          <a:lstStyle/>
          <a:p>
            <a:r>
              <a:rPr lang="sv-SE" dirty="0">
                <a:latin typeface="Minya Nouvelle" pitchFamily="2" charset="0"/>
              </a:rPr>
              <a:t>OSI-modellen</a:t>
            </a:r>
          </a:p>
        </p:txBody>
      </p:sp>
      <p:sp>
        <p:nvSpPr>
          <p:cNvPr id="58" name="Freeform 12">
            <a:extLst>
              <a:ext uri="{FF2B5EF4-FFF2-40B4-BE49-F238E27FC236}">
                <a16:creationId xmlns:a16="http://schemas.microsoft.com/office/drawing/2014/main" id="{36E34A73-3D48-41D9-9785-B2F89E0F534F}"/>
              </a:ext>
            </a:extLst>
          </p:cNvPr>
          <p:cNvSpPr/>
          <p:nvPr/>
        </p:nvSpPr>
        <p:spPr>
          <a:xfrm>
            <a:off x="6552143" y="1592426"/>
            <a:ext cx="1451113" cy="309111"/>
          </a:xfrm>
          <a:custGeom>
            <a:avLst/>
            <a:gdLst>
              <a:gd name="connsiteX0" fmla="*/ 1451113 w 1451113"/>
              <a:gd name="connsiteY0" fmla="*/ 229598 h 309111"/>
              <a:gd name="connsiteX1" fmla="*/ 616226 w 1451113"/>
              <a:gd name="connsiteY1" fmla="*/ 998 h 309111"/>
              <a:gd name="connsiteX2" fmla="*/ 0 w 1451113"/>
              <a:gd name="connsiteY2" fmla="*/ 309111 h 309111"/>
            </a:gdLst>
            <a:ahLst/>
            <a:cxnLst>
              <a:cxn ang="0">
                <a:pos x="connsiteX0" y="connsiteY0"/>
              </a:cxn>
              <a:cxn ang="0">
                <a:pos x="connsiteX1" y="connsiteY1"/>
              </a:cxn>
              <a:cxn ang="0">
                <a:pos x="connsiteX2" y="connsiteY2"/>
              </a:cxn>
            </a:cxnLst>
            <a:rect l="l" t="t" r="r" b="b"/>
            <a:pathLst>
              <a:path w="1451113" h="309111">
                <a:moveTo>
                  <a:pt x="1451113" y="229598"/>
                </a:moveTo>
                <a:cubicBezTo>
                  <a:pt x="1154595" y="108672"/>
                  <a:pt x="858078" y="-12254"/>
                  <a:pt x="616226" y="998"/>
                </a:cubicBezTo>
                <a:cubicBezTo>
                  <a:pt x="374374" y="14250"/>
                  <a:pt x="187187" y="161680"/>
                  <a:pt x="0" y="309111"/>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9" name="TextBox 58">
            <a:extLst>
              <a:ext uri="{FF2B5EF4-FFF2-40B4-BE49-F238E27FC236}">
                <a16:creationId xmlns:a16="http://schemas.microsoft.com/office/drawing/2014/main" id="{85FA9334-0111-49E9-81FF-B4E113D5A485}"/>
              </a:ext>
            </a:extLst>
          </p:cNvPr>
          <p:cNvSpPr txBox="1"/>
          <p:nvPr/>
        </p:nvSpPr>
        <p:spPr>
          <a:xfrm>
            <a:off x="2166552" y="1569040"/>
            <a:ext cx="2376264" cy="1015663"/>
          </a:xfrm>
          <a:prstGeom prst="rect">
            <a:avLst/>
          </a:prstGeom>
          <a:noFill/>
        </p:spPr>
        <p:txBody>
          <a:bodyPr wrap="square" rtlCol="0">
            <a:spAutoFit/>
          </a:bodyPr>
          <a:lstStyle/>
          <a:p>
            <a:r>
              <a:rPr lang="sv-SE" sz="6000" dirty="0">
                <a:latin typeface="Minya Nouvelle" pitchFamily="2" charset="0"/>
              </a:rPr>
              <a:t>HTTP</a:t>
            </a:r>
          </a:p>
        </p:txBody>
      </p:sp>
      <p:sp>
        <p:nvSpPr>
          <p:cNvPr id="60" name="TextBox 59">
            <a:extLst>
              <a:ext uri="{FF2B5EF4-FFF2-40B4-BE49-F238E27FC236}">
                <a16:creationId xmlns:a16="http://schemas.microsoft.com/office/drawing/2014/main" id="{BB5C6AF6-D701-4342-9A37-928C74668542}"/>
              </a:ext>
            </a:extLst>
          </p:cNvPr>
          <p:cNvSpPr txBox="1"/>
          <p:nvPr/>
        </p:nvSpPr>
        <p:spPr>
          <a:xfrm>
            <a:off x="4939569" y="2029977"/>
            <a:ext cx="1008112" cy="369332"/>
          </a:xfrm>
          <a:prstGeom prst="rect">
            <a:avLst/>
          </a:prstGeom>
          <a:noFill/>
        </p:spPr>
        <p:txBody>
          <a:bodyPr wrap="square" rtlCol="0">
            <a:spAutoFit/>
          </a:bodyPr>
          <a:lstStyle/>
          <a:p>
            <a:r>
              <a:rPr lang="sv-SE" dirty="0">
                <a:latin typeface="Minya Nouvelle" pitchFamily="2" charset="0"/>
              </a:rPr>
              <a:t>FTP</a:t>
            </a:r>
          </a:p>
        </p:txBody>
      </p:sp>
      <p:sp>
        <p:nvSpPr>
          <p:cNvPr id="61" name="TextBox 60">
            <a:extLst>
              <a:ext uri="{FF2B5EF4-FFF2-40B4-BE49-F238E27FC236}">
                <a16:creationId xmlns:a16="http://schemas.microsoft.com/office/drawing/2014/main" id="{80314860-2BFB-4EFD-8617-97D6977B91D4}"/>
              </a:ext>
            </a:extLst>
          </p:cNvPr>
          <p:cNvSpPr txBox="1"/>
          <p:nvPr/>
        </p:nvSpPr>
        <p:spPr>
          <a:xfrm>
            <a:off x="4939569" y="4318857"/>
            <a:ext cx="2376264" cy="707886"/>
          </a:xfrm>
          <a:prstGeom prst="rect">
            <a:avLst/>
          </a:prstGeom>
          <a:noFill/>
        </p:spPr>
        <p:txBody>
          <a:bodyPr wrap="square" rtlCol="0">
            <a:spAutoFit/>
          </a:bodyPr>
          <a:lstStyle/>
          <a:p>
            <a:r>
              <a:rPr lang="sv-SE" sz="4000" dirty="0">
                <a:latin typeface="Minya Nouvelle" pitchFamily="2" charset="0"/>
              </a:rPr>
              <a:t>HTTPS</a:t>
            </a:r>
          </a:p>
        </p:txBody>
      </p:sp>
      <p:sp>
        <p:nvSpPr>
          <p:cNvPr id="62" name="TextBox 61">
            <a:extLst>
              <a:ext uri="{FF2B5EF4-FFF2-40B4-BE49-F238E27FC236}">
                <a16:creationId xmlns:a16="http://schemas.microsoft.com/office/drawing/2014/main" id="{D8153C19-5E96-4BB4-9320-6786EB320890}"/>
              </a:ext>
            </a:extLst>
          </p:cNvPr>
          <p:cNvSpPr txBox="1"/>
          <p:nvPr/>
        </p:nvSpPr>
        <p:spPr>
          <a:xfrm>
            <a:off x="2454584" y="3126426"/>
            <a:ext cx="1008112" cy="369332"/>
          </a:xfrm>
          <a:prstGeom prst="rect">
            <a:avLst/>
          </a:prstGeom>
          <a:noFill/>
        </p:spPr>
        <p:txBody>
          <a:bodyPr wrap="square" rtlCol="0">
            <a:spAutoFit/>
          </a:bodyPr>
          <a:lstStyle/>
          <a:p>
            <a:r>
              <a:rPr lang="sv-SE" dirty="0">
                <a:latin typeface="Minya Nouvelle" pitchFamily="2" charset="0"/>
              </a:rPr>
              <a:t>DNS</a:t>
            </a:r>
          </a:p>
        </p:txBody>
      </p:sp>
      <p:sp>
        <p:nvSpPr>
          <p:cNvPr id="63" name="TextBox 62">
            <a:extLst>
              <a:ext uri="{FF2B5EF4-FFF2-40B4-BE49-F238E27FC236}">
                <a16:creationId xmlns:a16="http://schemas.microsoft.com/office/drawing/2014/main" id="{F9E6F5F1-A34B-4683-9C4E-DADE7B48CE9B}"/>
              </a:ext>
            </a:extLst>
          </p:cNvPr>
          <p:cNvSpPr txBox="1"/>
          <p:nvPr/>
        </p:nvSpPr>
        <p:spPr>
          <a:xfrm>
            <a:off x="5479629" y="3126426"/>
            <a:ext cx="936104" cy="369332"/>
          </a:xfrm>
          <a:prstGeom prst="rect">
            <a:avLst/>
          </a:prstGeom>
          <a:noFill/>
        </p:spPr>
        <p:txBody>
          <a:bodyPr wrap="square" rtlCol="0">
            <a:spAutoFit/>
          </a:bodyPr>
          <a:lstStyle/>
          <a:p>
            <a:r>
              <a:rPr lang="sv-SE" dirty="0">
                <a:latin typeface="Minya Nouvelle" pitchFamily="2" charset="0"/>
              </a:rPr>
              <a:t>POP3</a:t>
            </a:r>
          </a:p>
        </p:txBody>
      </p:sp>
      <p:sp>
        <p:nvSpPr>
          <p:cNvPr id="64" name="TextBox 63">
            <a:extLst>
              <a:ext uri="{FF2B5EF4-FFF2-40B4-BE49-F238E27FC236}">
                <a16:creationId xmlns:a16="http://schemas.microsoft.com/office/drawing/2014/main" id="{81F3EC5D-3F5A-4F89-82D0-B77C925CD4A6}"/>
              </a:ext>
            </a:extLst>
          </p:cNvPr>
          <p:cNvSpPr txBox="1"/>
          <p:nvPr/>
        </p:nvSpPr>
        <p:spPr>
          <a:xfrm>
            <a:off x="2729192" y="4637725"/>
            <a:ext cx="625492" cy="369332"/>
          </a:xfrm>
          <a:prstGeom prst="rect">
            <a:avLst/>
          </a:prstGeom>
          <a:noFill/>
        </p:spPr>
        <p:txBody>
          <a:bodyPr wrap="none" rtlCol="0">
            <a:spAutoFit/>
          </a:bodyPr>
          <a:lstStyle/>
          <a:p>
            <a:r>
              <a:rPr lang="sv-SE" dirty="0">
                <a:latin typeface="Minya Nouvelle" pitchFamily="2" charset="0"/>
              </a:rPr>
              <a:t>RDP</a:t>
            </a:r>
          </a:p>
        </p:txBody>
      </p:sp>
      <p:sp>
        <p:nvSpPr>
          <p:cNvPr id="65" name="TextBox 64">
            <a:extLst>
              <a:ext uri="{FF2B5EF4-FFF2-40B4-BE49-F238E27FC236}">
                <a16:creationId xmlns:a16="http://schemas.microsoft.com/office/drawing/2014/main" id="{2274B037-E5EC-46C6-88A8-B0BE2342A934}"/>
              </a:ext>
            </a:extLst>
          </p:cNvPr>
          <p:cNvSpPr txBox="1"/>
          <p:nvPr/>
        </p:nvSpPr>
        <p:spPr>
          <a:xfrm>
            <a:off x="3822736" y="3546951"/>
            <a:ext cx="801823" cy="369332"/>
          </a:xfrm>
          <a:prstGeom prst="rect">
            <a:avLst/>
          </a:prstGeom>
          <a:noFill/>
        </p:spPr>
        <p:txBody>
          <a:bodyPr wrap="none" rtlCol="0">
            <a:spAutoFit/>
          </a:bodyPr>
          <a:lstStyle/>
          <a:p>
            <a:r>
              <a:rPr lang="sv-SE" dirty="0">
                <a:latin typeface="Minya Nouvelle" pitchFamily="2" charset="0"/>
              </a:rPr>
              <a:t>SMTP</a:t>
            </a:r>
          </a:p>
        </p:txBody>
      </p:sp>
      <p:sp>
        <p:nvSpPr>
          <p:cNvPr id="66" name="TextBox 65">
            <a:extLst>
              <a:ext uri="{FF2B5EF4-FFF2-40B4-BE49-F238E27FC236}">
                <a16:creationId xmlns:a16="http://schemas.microsoft.com/office/drawing/2014/main" id="{5AE2FBC9-A4C5-4160-B9A3-5BAF001B2663}"/>
              </a:ext>
            </a:extLst>
          </p:cNvPr>
          <p:cNvSpPr txBox="1"/>
          <p:nvPr/>
        </p:nvSpPr>
        <p:spPr>
          <a:xfrm>
            <a:off x="1765640" y="3904311"/>
            <a:ext cx="611065" cy="369332"/>
          </a:xfrm>
          <a:prstGeom prst="rect">
            <a:avLst/>
          </a:prstGeom>
          <a:noFill/>
        </p:spPr>
        <p:txBody>
          <a:bodyPr wrap="none" rtlCol="0">
            <a:spAutoFit/>
          </a:bodyPr>
          <a:lstStyle/>
          <a:p>
            <a:r>
              <a:rPr lang="sv-SE" dirty="0">
                <a:latin typeface="Minya Nouvelle" pitchFamily="2" charset="0"/>
              </a:rPr>
              <a:t>SSH</a:t>
            </a:r>
          </a:p>
        </p:txBody>
      </p:sp>
      <p:sp>
        <p:nvSpPr>
          <p:cNvPr id="67" name="TextBox 66">
            <a:extLst>
              <a:ext uri="{FF2B5EF4-FFF2-40B4-BE49-F238E27FC236}">
                <a16:creationId xmlns:a16="http://schemas.microsoft.com/office/drawing/2014/main" id="{6EBC54BB-0BD5-4942-82AC-6C64D1FAB034}"/>
              </a:ext>
            </a:extLst>
          </p:cNvPr>
          <p:cNvSpPr txBox="1"/>
          <p:nvPr/>
        </p:nvSpPr>
        <p:spPr>
          <a:xfrm>
            <a:off x="6763399" y="2992953"/>
            <a:ext cx="753732" cy="369332"/>
          </a:xfrm>
          <a:prstGeom prst="rect">
            <a:avLst/>
          </a:prstGeom>
          <a:noFill/>
        </p:spPr>
        <p:txBody>
          <a:bodyPr wrap="none" rtlCol="0">
            <a:spAutoFit/>
          </a:bodyPr>
          <a:lstStyle/>
          <a:p>
            <a:r>
              <a:rPr lang="sv-SE" dirty="0">
                <a:latin typeface="Minya Nouvelle" pitchFamily="2" charset="0"/>
              </a:rPr>
              <a:t>TFTP</a:t>
            </a:r>
          </a:p>
        </p:txBody>
      </p:sp>
      <p:sp>
        <p:nvSpPr>
          <p:cNvPr id="68" name="TextBox 67">
            <a:extLst>
              <a:ext uri="{FF2B5EF4-FFF2-40B4-BE49-F238E27FC236}">
                <a16:creationId xmlns:a16="http://schemas.microsoft.com/office/drawing/2014/main" id="{2D4E05A8-5CE8-4DA4-BFEF-0E8A306D0521}"/>
              </a:ext>
            </a:extLst>
          </p:cNvPr>
          <p:cNvSpPr txBox="1"/>
          <p:nvPr/>
        </p:nvSpPr>
        <p:spPr>
          <a:xfrm>
            <a:off x="6562101" y="3794333"/>
            <a:ext cx="713400" cy="369332"/>
          </a:xfrm>
          <a:prstGeom prst="rect">
            <a:avLst/>
          </a:prstGeom>
          <a:noFill/>
        </p:spPr>
        <p:txBody>
          <a:bodyPr wrap="none" rtlCol="0">
            <a:spAutoFit/>
          </a:bodyPr>
          <a:lstStyle/>
          <a:p>
            <a:r>
              <a:rPr lang="sv-SE" dirty="0" err="1">
                <a:latin typeface="Minya Nouvelle" pitchFamily="2" charset="0"/>
              </a:rPr>
              <a:t>Waka</a:t>
            </a:r>
            <a:endParaRPr lang="sv-SE" dirty="0">
              <a:latin typeface="Minya Nouvelle" pitchFamily="2" charset="0"/>
            </a:endParaRPr>
          </a:p>
        </p:txBody>
      </p:sp>
      <p:sp>
        <p:nvSpPr>
          <p:cNvPr id="69" name="TextBox 68">
            <a:extLst>
              <a:ext uri="{FF2B5EF4-FFF2-40B4-BE49-F238E27FC236}">
                <a16:creationId xmlns:a16="http://schemas.microsoft.com/office/drawing/2014/main" id="{2A54DCF2-C14B-4E4B-A54E-159CF547E00D}"/>
              </a:ext>
            </a:extLst>
          </p:cNvPr>
          <p:cNvSpPr txBox="1"/>
          <p:nvPr/>
        </p:nvSpPr>
        <p:spPr>
          <a:xfrm>
            <a:off x="6866574" y="4842077"/>
            <a:ext cx="817853" cy="369332"/>
          </a:xfrm>
          <a:prstGeom prst="rect">
            <a:avLst/>
          </a:prstGeom>
          <a:noFill/>
        </p:spPr>
        <p:txBody>
          <a:bodyPr wrap="none" rtlCol="0">
            <a:spAutoFit/>
          </a:bodyPr>
          <a:lstStyle/>
          <a:p>
            <a:r>
              <a:rPr lang="sv-SE" dirty="0">
                <a:latin typeface="Minya Nouvelle" pitchFamily="2" charset="0"/>
              </a:rPr>
              <a:t>MIME</a:t>
            </a:r>
          </a:p>
        </p:txBody>
      </p:sp>
      <p:sp>
        <p:nvSpPr>
          <p:cNvPr id="70" name="TextBox 69">
            <a:extLst>
              <a:ext uri="{FF2B5EF4-FFF2-40B4-BE49-F238E27FC236}">
                <a16:creationId xmlns:a16="http://schemas.microsoft.com/office/drawing/2014/main" id="{47C64923-B57B-4628-BF95-FADD53C8DAEC}"/>
              </a:ext>
            </a:extLst>
          </p:cNvPr>
          <p:cNvSpPr txBox="1"/>
          <p:nvPr/>
        </p:nvSpPr>
        <p:spPr>
          <a:xfrm>
            <a:off x="4470808" y="2682855"/>
            <a:ext cx="638316" cy="369332"/>
          </a:xfrm>
          <a:prstGeom prst="rect">
            <a:avLst/>
          </a:prstGeom>
          <a:noFill/>
        </p:spPr>
        <p:txBody>
          <a:bodyPr wrap="none" rtlCol="0">
            <a:spAutoFit/>
          </a:bodyPr>
          <a:lstStyle/>
          <a:p>
            <a:r>
              <a:rPr lang="sv-SE" dirty="0">
                <a:latin typeface="Minya Nouvelle" pitchFamily="2" charset="0"/>
              </a:rPr>
              <a:t>NFS</a:t>
            </a:r>
          </a:p>
        </p:txBody>
      </p:sp>
      <p:sp>
        <p:nvSpPr>
          <p:cNvPr id="71" name="TextBox 70">
            <a:extLst>
              <a:ext uri="{FF2B5EF4-FFF2-40B4-BE49-F238E27FC236}">
                <a16:creationId xmlns:a16="http://schemas.microsoft.com/office/drawing/2014/main" id="{2E8FAE80-FBFD-44F4-91EA-013E6581CC25}"/>
              </a:ext>
            </a:extLst>
          </p:cNvPr>
          <p:cNvSpPr txBox="1"/>
          <p:nvPr/>
        </p:nvSpPr>
        <p:spPr>
          <a:xfrm>
            <a:off x="3487548" y="2827861"/>
            <a:ext cx="670376" cy="369332"/>
          </a:xfrm>
          <a:prstGeom prst="rect">
            <a:avLst/>
          </a:prstGeom>
          <a:noFill/>
        </p:spPr>
        <p:txBody>
          <a:bodyPr wrap="none" rtlCol="0">
            <a:spAutoFit/>
          </a:bodyPr>
          <a:lstStyle/>
          <a:p>
            <a:r>
              <a:rPr lang="sv-SE" dirty="0">
                <a:latin typeface="Minya Nouvelle" pitchFamily="2" charset="0"/>
              </a:rPr>
              <a:t>SMB</a:t>
            </a:r>
          </a:p>
        </p:txBody>
      </p:sp>
      <p:sp>
        <p:nvSpPr>
          <p:cNvPr id="72" name="TextBox 71">
            <a:extLst>
              <a:ext uri="{FF2B5EF4-FFF2-40B4-BE49-F238E27FC236}">
                <a16:creationId xmlns:a16="http://schemas.microsoft.com/office/drawing/2014/main" id="{C5121288-AA00-4DB5-94CA-A2FE50238A06}"/>
              </a:ext>
            </a:extLst>
          </p:cNvPr>
          <p:cNvSpPr txBox="1"/>
          <p:nvPr/>
        </p:nvSpPr>
        <p:spPr>
          <a:xfrm>
            <a:off x="4947335" y="1377649"/>
            <a:ext cx="992579" cy="369332"/>
          </a:xfrm>
          <a:prstGeom prst="rect">
            <a:avLst/>
          </a:prstGeom>
          <a:noFill/>
        </p:spPr>
        <p:txBody>
          <a:bodyPr wrap="none" rtlCol="0">
            <a:spAutoFit/>
          </a:bodyPr>
          <a:lstStyle/>
          <a:p>
            <a:r>
              <a:rPr lang="sv-SE" dirty="0" err="1">
                <a:latin typeface="Minya Nouvelle" pitchFamily="2" charset="0"/>
              </a:rPr>
              <a:t>Modbus</a:t>
            </a:r>
            <a:endParaRPr lang="sv-SE" dirty="0">
              <a:latin typeface="Minya Nouvelle" pitchFamily="2" charset="0"/>
            </a:endParaRPr>
          </a:p>
        </p:txBody>
      </p:sp>
      <p:sp>
        <p:nvSpPr>
          <p:cNvPr id="73" name="TextBox 72">
            <a:extLst>
              <a:ext uri="{FF2B5EF4-FFF2-40B4-BE49-F238E27FC236}">
                <a16:creationId xmlns:a16="http://schemas.microsoft.com/office/drawing/2014/main" id="{A78CB44B-4793-4534-8496-12F21857D86D}"/>
              </a:ext>
            </a:extLst>
          </p:cNvPr>
          <p:cNvSpPr txBox="1"/>
          <p:nvPr/>
        </p:nvSpPr>
        <p:spPr>
          <a:xfrm>
            <a:off x="1590488" y="2584703"/>
            <a:ext cx="939681" cy="369332"/>
          </a:xfrm>
          <a:prstGeom prst="rect">
            <a:avLst/>
          </a:prstGeom>
          <a:noFill/>
        </p:spPr>
        <p:txBody>
          <a:bodyPr wrap="none" rtlCol="0">
            <a:spAutoFit/>
          </a:bodyPr>
          <a:lstStyle/>
          <a:p>
            <a:r>
              <a:rPr lang="sv-SE" dirty="0">
                <a:latin typeface="Minya Nouvelle" pitchFamily="2" charset="0"/>
              </a:rPr>
              <a:t>Gopher</a:t>
            </a:r>
          </a:p>
        </p:txBody>
      </p:sp>
      <p:sp>
        <p:nvSpPr>
          <p:cNvPr id="74" name="TextBox 73">
            <a:extLst>
              <a:ext uri="{FF2B5EF4-FFF2-40B4-BE49-F238E27FC236}">
                <a16:creationId xmlns:a16="http://schemas.microsoft.com/office/drawing/2014/main" id="{8A5AA1F0-ADD9-4C59-BF07-251648772722}"/>
              </a:ext>
            </a:extLst>
          </p:cNvPr>
          <p:cNvSpPr txBox="1"/>
          <p:nvPr/>
        </p:nvSpPr>
        <p:spPr>
          <a:xfrm>
            <a:off x="3864351" y="4842077"/>
            <a:ext cx="760208" cy="369332"/>
          </a:xfrm>
          <a:prstGeom prst="rect">
            <a:avLst/>
          </a:prstGeom>
          <a:noFill/>
        </p:spPr>
        <p:txBody>
          <a:bodyPr wrap="none" rtlCol="0">
            <a:spAutoFit/>
          </a:bodyPr>
          <a:lstStyle/>
          <a:p>
            <a:r>
              <a:rPr lang="sv-SE" dirty="0">
                <a:latin typeface="Minya Nouvelle" pitchFamily="2" charset="0"/>
              </a:rPr>
              <a:t>LDAP</a:t>
            </a:r>
          </a:p>
        </p:txBody>
      </p:sp>
      <p:sp>
        <p:nvSpPr>
          <p:cNvPr id="75" name="TextBox 74">
            <a:extLst>
              <a:ext uri="{FF2B5EF4-FFF2-40B4-BE49-F238E27FC236}">
                <a16:creationId xmlns:a16="http://schemas.microsoft.com/office/drawing/2014/main" id="{1931A949-5820-4B0E-8E49-597C1E478A4F}"/>
              </a:ext>
            </a:extLst>
          </p:cNvPr>
          <p:cNvSpPr txBox="1"/>
          <p:nvPr/>
        </p:nvSpPr>
        <p:spPr>
          <a:xfrm>
            <a:off x="3461073" y="4163665"/>
            <a:ext cx="1292020" cy="369332"/>
          </a:xfrm>
          <a:prstGeom prst="rect">
            <a:avLst/>
          </a:prstGeom>
          <a:noFill/>
        </p:spPr>
        <p:txBody>
          <a:bodyPr wrap="none" rtlCol="0">
            <a:spAutoFit/>
          </a:bodyPr>
          <a:lstStyle/>
          <a:p>
            <a:r>
              <a:rPr lang="sv-SE" dirty="0" err="1">
                <a:latin typeface="Minya Nouvelle" pitchFamily="2" charset="0"/>
              </a:rPr>
              <a:t>BitTorrent</a:t>
            </a:r>
            <a:endParaRPr lang="sv-SE" dirty="0">
              <a:latin typeface="Minya Nouvelle" pitchFamily="2" charset="0"/>
            </a:endParaRPr>
          </a:p>
        </p:txBody>
      </p:sp>
      <p:sp>
        <p:nvSpPr>
          <p:cNvPr id="76" name="TextBox 75">
            <a:extLst>
              <a:ext uri="{FF2B5EF4-FFF2-40B4-BE49-F238E27FC236}">
                <a16:creationId xmlns:a16="http://schemas.microsoft.com/office/drawing/2014/main" id="{9E99F6C3-C784-46F5-A196-C441C3E32230}"/>
              </a:ext>
            </a:extLst>
          </p:cNvPr>
          <p:cNvSpPr txBox="1"/>
          <p:nvPr/>
        </p:nvSpPr>
        <p:spPr>
          <a:xfrm>
            <a:off x="6138741" y="2458529"/>
            <a:ext cx="633507" cy="369332"/>
          </a:xfrm>
          <a:prstGeom prst="rect">
            <a:avLst/>
          </a:prstGeom>
          <a:noFill/>
        </p:spPr>
        <p:txBody>
          <a:bodyPr wrap="none" rtlCol="0">
            <a:spAutoFit/>
          </a:bodyPr>
          <a:lstStyle/>
          <a:p>
            <a:r>
              <a:rPr lang="sv-SE" dirty="0">
                <a:latin typeface="Minya Nouvelle" pitchFamily="2" charset="0"/>
              </a:rPr>
              <a:t>RPC</a:t>
            </a:r>
          </a:p>
        </p:txBody>
      </p:sp>
    </p:spTree>
    <p:extLst>
      <p:ext uri="{BB962C8B-B14F-4D97-AF65-F5344CB8AC3E}">
        <p14:creationId xmlns:p14="http://schemas.microsoft.com/office/powerpoint/2010/main" val="2229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4C6F-5C97-03B8-5498-A15AF5F4BA6A}"/>
              </a:ext>
            </a:extLst>
          </p:cNvPr>
          <p:cNvSpPr>
            <a:spLocks noGrp="1"/>
          </p:cNvSpPr>
          <p:nvPr>
            <p:ph type="title"/>
          </p:nvPr>
        </p:nvSpPr>
        <p:spPr/>
        <p:txBody>
          <a:bodyPr/>
          <a:lstStyle/>
          <a:p>
            <a:r>
              <a:rPr lang="sv-SE" dirty="0"/>
              <a:t>Teknikerna – HTML/CSS/</a:t>
            </a:r>
            <a:r>
              <a:rPr lang="sv-SE" dirty="0" err="1"/>
              <a:t>Javascript</a:t>
            </a:r>
            <a:endParaRPr lang="sv-SE" dirty="0"/>
          </a:p>
        </p:txBody>
      </p:sp>
      <p:pic>
        <p:nvPicPr>
          <p:cNvPr id="1034" name="Picture 10" descr="Learn JavaScript Basics in 5 Minutes - ADMEC Multimedia Institute">
            <a:extLst>
              <a:ext uri="{FF2B5EF4-FFF2-40B4-BE49-F238E27FC236}">
                <a16:creationId xmlns:a16="http://schemas.microsoft.com/office/drawing/2014/main" id="{05B2D0D2-D37C-741B-4586-E23EA5BC2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189" y="2160173"/>
            <a:ext cx="6861068" cy="4315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08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57A-8B7E-4B6C-A10E-806AE7B7F95B}"/>
              </a:ext>
            </a:extLst>
          </p:cNvPr>
          <p:cNvSpPr>
            <a:spLocks noGrp="1"/>
          </p:cNvSpPr>
          <p:nvPr>
            <p:ph type="title"/>
          </p:nvPr>
        </p:nvSpPr>
        <p:spPr>
          <a:xfrm>
            <a:off x="1251678" y="382385"/>
            <a:ext cx="10178322" cy="646315"/>
          </a:xfrm>
        </p:spPr>
        <p:txBody>
          <a:bodyPr>
            <a:normAutofit fontScale="90000"/>
          </a:bodyPr>
          <a:lstStyle/>
          <a:p>
            <a:pPr algn="ctr"/>
            <a:r>
              <a:rPr lang="en-US" sz="4000" dirty="0" err="1">
                <a:latin typeface="Bodoni MT" panose="02070603080606020203" pitchFamily="18" charset="0"/>
              </a:rPr>
              <a:t>Klient</a:t>
            </a:r>
            <a:r>
              <a:rPr lang="en-US" sz="4000" dirty="0">
                <a:latin typeface="Bodoni MT" panose="02070603080606020203" pitchFamily="18" charset="0"/>
              </a:rPr>
              <a:t>/server system</a:t>
            </a:r>
          </a:p>
        </p:txBody>
      </p:sp>
      <p:pic>
        <p:nvPicPr>
          <p:cNvPr id="6" name="Picture 4" descr="S:\dfm\info\icons\v-collections\v_collections_png\computer_network_security\256x256\shadow\server.png">
            <a:extLst>
              <a:ext uri="{FF2B5EF4-FFF2-40B4-BE49-F238E27FC236}">
                <a16:creationId xmlns:a16="http://schemas.microsoft.com/office/drawing/2014/main" id="{563A7294-0780-48C9-8E0E-F3D34B23F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253" y="2503289"/>
            <a:ext cx="1944216" cy="1944216"/>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15" descr="S:\dfm\info\icons\v-collections\v_collections_png\computer_network_security\128x128\shadow\workplace.png">
            <a:extLst>
              <a:ext uri="{FF2B5EF4-FFF2-40B4-BE49-F238E27FC236}">
                <a16:creationId xmlns:a16="http://schemas.microsoft.com/office/drawing/2014/main" id="{6E05B6C4-2068-4CA2-ACC3-38721890B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1981" y="2559271"/>
            <a:ext cx="1728192" cy="172819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ight Arrow 5">
            <a:extLst>
              <a:ext uri="{FF2B5EF4-FFF2-40B4-BE49-F238E27FC236}">
                <a16:creationId xmlns:a16="http://schemas.microsoft.com/office/drawing/2014/main" id="{6A80F742-FEF0-48A1-8AF1-F476652C647B}"/>
              </a:ext>
            </a:extLst>
          </p:cNvPr>
          <p:cNvSpPr/>
          <p:nvPr/>
        </p:nvSpPr>
        <p:spPr>
          <a:xfrm>
            <a:off x="4217445" y="3329556"/>
            <a:ext cx="4032448" cy="792088"/>
          </a:xfrm>
          <a:prstGeom prst="rightArrow">
            <a:avLst/>
          </a:prstGeom>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r>
              <a:rPr lang="sv-SE" b="1" dirty="0">
                <a:latin typeface="Minya Nouvelle" charset="0"/>
              </a:rPr>
              <a:t>Svar (</a:t>
            </a:r>
            <a:r>
              <a:rPr lang="sv-SE" b="1" dirty="0" err="1">
                <a:latin typeface="Minya Nouvelle" charset="0"/>
              </a:rPr>
              <a:t>response</a:t>
            </a:r>
            <a:r>
              <a:rPr lang="sv-SE" b="1" dirty="0">
                <a:latin typeface="Minya Nouvelle" charset="0"/>
              </a:rPr>
              <a:t>)</a:t>
            </a:r>
          </a:p>
        </p:txBody>
      </p:sp>
      <p:sp>
        <p:nvSpPr>
          <p:cNvPr id="9" name="Right Arrow 9">
            <a:extLst>
              <a:ext uri="{FF2B5EF4-FFF2-40B4-BE49-F238E27FC236}">
                <a16:creationId xmlns:a16="http://schemas.microsoft.com/office/drawing/2014/main" id="{342698E4-2D73-472F-9730-DFDFC3963410}"/>
              </a:ext>
            </a:extLst>
          </p:cNvPr>
          <p:cNvSpPr/>
          <p:nvPr/>
        </p:nvSpPr>
        <p:spPr>
          <a:xfrm flipH="1">
            <a:off x="4195335" y="2503289"/>
            <a:ext cx="4032448" cy="792088"/>
          </a:xfrm>
          <a:prstGeom prst="rightArrow">
            <a:avLst/>
          </a:prstGeom>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r>
              <a:rPr lang="sv-SE" b="1" dirty="0">
                <a:latin typeface="Minya Nouvelle" charset="0"/>
              </a:rPr>
              <a:t>Förfrågan (</a:t>
            </a:r>
            <a:r>
              <a:rPr lang="sv-SE" b="1" dirty="0" err="1">
                <a:latin typeface="Minya Nouvelle" charset="0"/>
              </a:rPr>
              <a:t>request</a:t>
            </a:r>
            <a:r>
              <a:rPr lang="sv-SE" b="1" dirty="0">
                <a:latin typeface="Minya Nouvelle" charset="0"/>
              </a:rPr>
              <a:t>)</a:t>
            </a:r>
          </a:p>
        </p:txBody>
      </p:sp>
      <p:sp>
        <p:nvSpPr>
          <p:cNvPr id="10" name="TextBox 9">
            <a:extLst>
              <a:ext uri="{FF2B5EF4-FFF2-40B4-BE49-F238E27FC236}">
                <a16:creationId xmlns:a16="http://schemas.microsoft.com/office/drawing/2014/main" id="{6C7D1647-557D-454B-938B-525C81E3B5C3}"/>
              </a:ext>
            </a:extLst>
          </p:cNvPr>
          <p:cNvSpPr txBox="1"/>
          <p:nvPr/>
        </p:nvSpPr>
        <p:spPr>
          <a:xfrm>
            <a:off x="9493885" y="1783209"/>
            <a:ext cx="865943" cy="369332"/>
          </a:xfrm>
          <a:prstGeom prst="rect">
            <a:avLst/>
          </a:prstGeom>
          <a:noFill/>
        </p:spPr>
        <p:txBody>
          <a:bodyPr wrap="none" rtlCol="0">
            <a:spAutoFit/>
          </a:bodyPr>
          <a:lstStyle/>
          <a:p>
            <a:r>
              <a:rPr lang="sv-SE" dirty="0">
                <a:solidFill>
                  <a:srgbClr val="FF0000"/>
                </a:solidFill>
                <a:latin typeface="Minya Nouvelle" pitchFamily="2" charset="0"/>
              </a:rPr>
              <a:t>Klient</a:t>
            </a:r>
          </a:p>
        </p:txBody>
      </p:sp>
      <p:sp>
        <p:nvSpPr>
          <p:cNvPr id="11" name="TextBox 10">
            <a:extLst>
              <a:ext uri="{FF2B5EF4-FFF2-40B4-BE49-F238E27FC236}">
                <a16:creationId xmlns:a16="http://schemas.microsoft.com/office/drawing/2014/main" id="{8070C6FA-823D-4844-96AC-4246C46C6714}"/>
              </a:ext>
            </a:extLst>
          </p:cNvPr>
          <p:cNvSpPr txBox="1"/>
          <p:nvPr/>
        </p:nvSpPr>
        <p:spPr>
          <a:xfrm>
            <a:off x="2521301" y="1754521"/>
            <a:ext cx="845103" cy="369332"/>
          </a:xfrm>
          <a:prstGeom prst="rect">
            <a:avLst/>
          </a:prstGeom>
          <a:noFill/>
        </p:spPr>
        <p:txBody>
          <a:bodyPr wrap="none" rtlCol="0">
            <a:spAutoFit/>
          </a:bodyPr>
          <a:lstStyle/>
          <a:p>
            <a:r>
              <a:rPr lang="sv-SE" dirty="0">
                <a:solidFill>
                  <a:srgbClr val="FF0000"/>
                </a:solidFill>
                <a:latin typeface="Minya Nouvelle" pitchFamily="2" charset="0"/>
              </a:rPr>
              <a:t>Server</a:t>
            </a:r>
          </a:p>
        </p:txBody>
      </p:sp>
      <p:sp>
        <p:nvSpPr>
          <p:cNvPr id="12" name="Freeform 12">
            <a:extLst>
              <a:ext uri="{FF2B5EF4-FFF2-40B4-BE49-F238E27FC236}">
                <a16:creationId xmlns:a16="http://schemas.microsoft.com/office/drawing/2014/main" id="{F7A4E5AA-1535-4728-B2CC-496CE1B1AFF0}"/>
              </a:ext>
            </a:extLst>
          </p:cNvPr>
          <p:cNvSpPr/>
          <p:nvPr/>
        </p:nvSpPr>
        <p:spPr>
          <a:xfrm>
            <a:off x="2061139" y="1913736"/>
            <a:ext cx="487343" cy="646044"/>
          </a:xfrm>
          <a:custGeom>
            <a:avLst/>
            <a:gdLst>
              <a:gd name="connsiteX0" fmla="*/ 487343 w 487343"/>
              <a:gd name="connsiteY0" fmla="*/ 0 h 646044"/>
              <a:gd name="connsiteX1" fmla="*/ 326 w 487343"/>
              <a:gd name="connsiteY1" fmla="*/ 218661 h 646044"/>
              <a:gd name="connsiteX2" fmla="*/ 427708 w 487343"/>
              <a:gd name="connsiteY2" fmla="*/ 646044 h 646044"/>
            </a:gdLst>
            <a:ahLst/>
            <a:cxnLst>
              <a:cxn ang="0">
                <a:pos x="connsiteX0" y="connsiteY0"/>
              </a:cxn>
              <a:cxn ang="0">
                <a:pos x="connsiteX1" y="connsiteY1"/>
              </a:cxn>
              <a:cxn ang="0">
                <a:pos x="connsiteX2" y="connsiteY2"/>
              </a:cxn>
            </a:cxnLst>
            <a:rect l="l" t="t" r="r" b="b"/>
            <a:pathLst>
              <a:path w="487343" h="646044">
                <a:moveTo>
                  <a:pt x="487343" y="0"/>
                </a:moveTo>
                <a:cubicBezTo>
                  <a:pt x="248804" y="55493"/>
                  <a:pt x="10265" y="110987"/>
                  <a:pt x="326" y="218661"/>
                </a:cubicBezTo>
                <a:cubicBezTo>
                  <a:pt x="-9613" y="326335"/>
                  <a:pt x="209047" y="486189"/>
                  <a:pt x="427708" y="646044"/>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3" name="Freeform 14">
            <a:extLst>
              <a:ext uri="{FF2B5EF4-FFF2-40B4-BE49-F238E27FC236}">
                <a16:creationId xmlns:a16="http://schemas.microsoft.com/office/drawing/2014/main" id="{2753ABE4-63DB-429C-AA69-153ADBA22730}"/>
              </a:ext>
            </a:extLst>
          </p:cNvPr>
          <p:cNvSpPr/>
          <p:nvPr/>
        </p:nvSpPr>
        <p:spPr>
          <a:xfrm>
            <a:off x="10052526" y="2082702"/>
            <a:ext cx="379272" cy="834887"/>
          </a:xfrm>
          <a:custGeom>
            <a:avLst/>
            <a:gdLst>
              <a:gd name="connsiteX0" fmla="*/ 0 w 379272"/>
              <a:gd name="connsiteY0" fmla="*/ 0 h 834887"/>
              <a:gd name="connsiteX1" fmla="*/ 357808 w 379272"/>
              <a:gd name="connsiteY1" fmla="*/ 427382 h 834887"/>
              <a:gd name="connsiteX2" fmla="*/ 308113 w 379272"/>
              <a:gd name="connsiteY2" fmla="*/ 834887 h 834887"/>
            </a:gdLst>
            <a:ahLst/>
            <a:cxnLst>
              <a:cxn ang="0">
                <a:pos x="connsiteX0" y="connsiteY0"/>
              </a:cxn>
              <a:cxn ang="0">
                <a:pos x="connsiteX1" y="connsiteY1"/>
              </a:cxn>
              <a:cxn ang="0">
                <a:pos x="connsiteX2" y="connsiteY2"/>
              </a:cxn>
            </a:cxnLst>
            <a:rect l="l" t="t" r="r" b="b"/>
            <a:pathLst>
              <a:path w="379272" h="834887">
                <a:moveTo>
                  <a:pt x="0" y="0"/>
                </a:moveTo>
                <a:cubicBezTo>
                  <a:pt x="153228" y="144117"/>
                  <a:pt x="306456" y="288234"/>
                  <a:pt x="357808" y="427382"/>
                </a:cubicBezTo>
                <a:cubicBezTo>
                  <a:pt x="409160" y="566530"/>
                  <a:pt x="358636" y="700708"/>
                  <a:pt x="308113" y="834887"/>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4" name="Picture 2" descr="S:\dfm\info\icons\v-collections\v_collections_png\software_graphics_media\64x64\shadow\code_php.png">
            <a:extLst>
              <a:ext uri="{FF2B5EF4-FFF2-40B4-BE49-F238E27FC236}">
                <a16:creationId xmlns:a16="http://schemas.microsoft.com/office/drawing/2014/main" id="{129B9C56-3AA5-43B6-8CC3-C99D43A40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7389" y="4447505"/>
            <a:ext cx="6096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6" descr="S:\dfm\info\icons\v-collections\v_collections_png\software_graphics_media\64x64\shadow\code_ruby.png">
            <a:extLst>
              <a:ext uri="{FF2B5EF4-FFF2-40B4-BE49-F238E27FC236}">
                <a16:creationId xmlns:a16="http://schemas.microsoft.com/office/drawing/2014/main" id="{E750F1D7-9CF2-443F-B322-8EE8324B55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2070" y="4383867"/>
            <a:ext cx="6096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10" descr="S:\dfm\info\icons\v-collections\v_collections_png\software_graphics_media\64x64\shadow\code_colored.png">
            <a:extLst>
              <a:ext uri="{FF2B5EF4-FFF2-40B4-BE49-F238E27FC236}">
                <a16:creationId xmlns:a16="http://schemas.microsoft.com/office/drawing/2014/main" id="{F654D499-749F-4F5B-A6FC-FA3DC5720C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6759" y="4189967"/>
            <a:ext cx="609600" cy="609600"/>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extBox 16">
            <a:extLst>
              <a:ext uri="{FF2B5EF4-FFF2-40B4-BE49-F238E27FC236}">
                <a16:creationId xmlns:a16="http://schemas.microsoft.com/office/drawing/2014/main" id="{80E22373-22A3-4C06-B88F-25C896EB69F7}"/>
              </a:ext>
            </a:extLst>
          </p:cNvPr>
          <p:cNvSpPr txBox="1"/>
          <p:nvPr/>
        </p:nvSpPr>
        <p:spPr>
          <a:xfrm>
            <a:off x="5839964" y="4735537"/>
            <a:ext cx="785793" cy="369332"/>
          </a:xfrm>
          <a:prstGeom prst="rect">
            <a:avLst/>
          </a:prstGeom>
          <a:noFill/>
        </p:spPr>
        <p:txBody>
          <a:bodyPr wrap="none" rtlCol="0">
            <a:spAutoFit/>
          </a:bodyPr>
          <a:lstStyle/>
          <a:p>
            <a:r>
              <a:rPr lang="sv-SE" dirty="0">
                <a:latin typeface="Minya Nouvelle" pitchFamily="2" charset="0"/>
              </a:rPr>
              <a:t>.html</a:t>
            </a:r>
          </a:p>
        </p:txBody>
      </p:sp>
      <p:pic>
        <p:nvPicPr>
          <p:cNvPr id="18" name="Picture 14" descr="S:\dfm\info\icons\v-collections\v_collections_png\software_graphics_media\48x48\shadow\photo_landscape2.png">
            <a:extLst>
              <a:ext uri="{FF2B5EF4-FFF2-40B4-BE49-F238E27FC236}">
                <a16:creationId xmlns:a16="http://schemas.microsoft.com/office/drawing/2014/main" id="{60C9A307-6AC4-4066-867D-BB4414F12C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6167" y="4828505"/>
            <a:ext cx="457200" cy="45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16" descr="S:\dfm\info\icons\v-collections\v_collections_png\software_graphics_media\48x48\shadow\photo_landscape.png">
            <a:extLst>
              <a:ext uri="{FF2B5EF4-FFF2-40B4-BE49-F238E27FC236}">
                <a16:creationId xmlns:a16="http://schemas.microsoft.com/office/drawing/2014/main" id="{B4BBF28F-709F-4CC9-ABA0-8F16540A5F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4989" y="5133305"/>
            <a:ext cx="457200" cy="457200"/>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4" descr="S:\dfm\info\icons\v-collections\v_collections_png\software_graphics_media\64x64\shadow\code_csharp.png">
            <a:extLst>
              <a:ext uri="{FF2B5EF4-FFF2-40B4-BE49-F238E27FC236}">
                <a16:creationId xmlns:a16="http://schemas.microsoft.com/office/drawing/2014/main" id="{0679E9B2-AFAE-4DB1-8C26-571D60CC7DD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1604" y="5057105"/>
            <a:ext cx="6096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18" descr="S:\dfm\info\icons\v-collections\v_collections_png\software_graphics_media\48x48\shadow\film.png">
            <a:extLst>
              <a:ext uri="{FF2B5EF4-FFF2-40B4-BE49-F238E27FC236}">
                <a16:creationId xmlns:a16="http://schemas.microsoft.com/office/drawing/2014/main" id="{6235C5EA-1190-4F7B-BCDD-D990BA9D77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7618" y="4143449"/>
            <a:ext cx="457200" cy="457200"/>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20" descr="S:\dfm\info\icons\v-collections\v_collections_png\objects_people_industries\24x24\plain\gear.png">
            <a:extLst>
              <a:ext uri="{FF2B5EF4-FFF2-40B4-BE49-F238E27FC236}">
                <a16:creationId xmlns:a16="http://schemas.microsoft.com/office/drawing/2014/main" id="{79392940-5A30-47AB-9D7A-6AC394F168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9289" y="4447505"/>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2" descr="S:\dfm\info\icons\v-collections\v_collections_png\objects_people_industries\24x24\plain\gear.png">
            <a:extLst>
              <a:ext uri="{FF2B5EF4-FFF2-40B4-BE49-F238E27FC236}">
                <a16:creationId xmlns:a16="http://schemas.microsoft.com/office/drawing/2014/main" id="{B439B2FC-E1E6-4B9C-93DE-2580F4D73A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2070" y="4380467"/>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4" descr="S:\dfm\info\icons\v-collections\v_collections_png\objects_people_industries\24x24\plain\gear.png">
            <a:extLst>
              <a:ext uri="{FF2B5EF4-FFF2-40B4-BE49-F238E27FC236}">
                <a16:creationId xmlns:a16="http://schemas.microsoft.com/office/drawing/2014/main" id="{3392DA56-54D5-49FB-A755-96D0D66878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3062" y="5042820"/>
            <a:ext cx="228600" cy="228600"/>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14" descr="S:\dfm\info\icons\v-collections\v_collections_png\software_graphics_media\48x48\shadow\photo_landscape2.png">
            <a:extLst>
              <a:ext uri="{FF2B5EF4-FFF2-40B4-BE49-F238E27FC236}">
                <a16:creationId xmlns:a16="http://schemas.microsoft.com/office/drawing/2014/main" id="{D65EB82A-DCBC-4267-B658-24814560AD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9265" y="5131272"/>
            <a:ext cx="442226" cy="442226"/>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16" descr="S:\dfm\info\icons\v-collections\v_collections_png\software_graphics_media\48x48\shadow\photo_landscape.png">
            <a:extLst>
              <a:ext uri="{FF2B5EF4-FFF2-40B4-BE49-F238E27FC236}">
                <a16:creationId xmlns:a16="http://schemas.microsoft.com/office/drawing/2014/main" id="{065E9279-CCCD-4B54-9624-F15CE06007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0977" y="5076173"/>
            <a:ext cx="301527" cy="301527"/>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12" descr="S:\dfm\info\icons\v-collections\v_collections_png\software_graphics_media\64x64\shadow\code_javascript.png">
            <a:extLst>
              <a:ext uri="{FF2B5EF4-FFF2-40B4-BE49-F238E27FC236}">
                <a16:creationId xmlns:a16="http://schemas.microsoft.com/office/drawing/2014/main" id="{70BF705A-66FC-49BC-9BA8-4C7B497497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5260" y="5315618"/>
            <a:ext cx="430982" cy="430982"/>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 descr="S:\dfm\info\icons\v-collections\v_collections_png\software_graphics_media\256x256\shadow\palette.png">
            <a:extLst>
              <a:ext uri="{FF2B5EF4-FFF2-40B4-BE49-F238E27FC236}">
                <a16:creationId xmlns:a16="http://schemas.microsoft.com/office/drawing/2014/main" id="{FC4FA06F-6FC1-4960-A33A-F0A83B93384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052664" y="5073714"/>
            <a:ext cx="275201" cy="2752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6369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57A-8B7E-4B6C-A10E-806AE7B7F95B}"/>
              </a:ext>
            </a:extLst>
          </p:cNvPr>
          <p:cNvSpPr>
            <a:spLocks noGrp="1"/>
          </p:cNvSpPr>
          <p:nvPr>
            <p:ph type="title"/>
          </p:nvPr>
        </p:nvSpPr>
        <p:spPr>
          <a:xfrm>
            <a:off x="1251678" y="382385"/>
            <a:ext cx="10178322" cy="646315"/>
          </a:xfrm>
        </p:spPr>
        <p:txBody>
          <a:bodyPr>
            <a:normAutofit fontScale="90000"/>
          </a:bodyPr>
          <a:lstStyle/>
          <a:p>
            <a:pPr algn="ctr"/>
            <a:r>
              <a:rPr lang="en-US" sz="4000" dirty="0" err="1">
                <a:latin typeface="Bodoni MT" panose="02070603080606020203" pitchFamily="18" charset="0"/>
              </a:rPr>
              <a:t>Från</a:t>
            </a:r>
            <a:r>
              <a:rPr lang="en-US" sz="4000" dirty="0">
                <a:latin typeface="Bodoni MT" panose="02070603080606020203" pitchFamily="18" charset="0"/>
              </a:rPr>
              <a:t> </a:t>
            </a:r>
            <a:r>
              <a:rPr lang="en-US" sz="4000" dirty="0" err="1">
                <a:latin typeface="Bodoni MT" panose="02070603080606020203" pitchFamily="18" charset="0"/>
              </a:rPr>
              <a:t>klient</a:t>
            </a:r>
            <a:r>
              <a:rPr lang="en-US" sz="4000" dirty="0">
                <a:latin typeface="Bodoni MT" panose="02070603080606020203" pitchFamily="18" charset="0"/>
              </a:rPr>
              <a:t> till server</a:t>
            </a:r>
          </a:p>
        </p:txBody>
      </p:sp>
      <p:sp>
        <p:nvSpPr>
          <p:cNvPr id="29" name="Rectangle 3">
            <a:extLst>
              <a:ext uri="{FF2B5EF4-FFF2-40B4-BE49-F238E27FC236}">
                <a16:creationId xmlns:a16="http://schemas.microsoft.com/office/drawing/2014/main" id="{B6AB3D2C-B69E-487D-B05A-BF2ADEBA9A43}"/>
              </a:ext>
            </a:extLst>
          </p:cNvPr>
          <p:cNvSpPr txBox="1">
            <a:spLocks noChangeArrowheads="1"/>
          </p:cNvSpPr>
          <p:nvPr/>
        </p:nvSpPr>
        <p:spPr>
          <a:xfrm>
            <a:off x="1806786" y="1166018"/>
            <a:ext cx="8578428" cy="4525963"/>
          </a:xfrm>
          <a:prstGeom prst="rect">
            <a:avLst/>
          </a:prstGeom>
          <a:noFill/>
        </p:spPr>
        <p:txBody>
          <a:bodyPr>
            <a:noAutofit/>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69875" indent="-269875">
              <a:lnSpc>
                <a:spcPct val="90000"/>
              </a:lnSpc>
            </a:pPr>
            <a:r>
              <a:rPr lang="sv-SE" sz="1800" dirty="0"/>
              <a:t>1.  Användaren skriver in adressen ” https://www.lagjobb.se” i webbläsaren och trycker </a:t>
            </a:r>
            <a:r>
              <a:rPr lang="sv-SE" sz="1800" dirty="0" err="1"/>
              <a:t>enter</a:t>
            </a:r>
            <a:r>
              <a:rPr lang="sv-SE" sz="1800" dirty="0"/>
              <a:t>.</a:t>
            </a:r>
            <a:br>
              <a:rPr lang="sv-SE" sz="1800" dirty="0"/>
            </a:br>
            <a:endParaRPr lang="sv-SE" sz="1800" dirty="0"/>
          </a:p>
          <a:p>
            <a:pPr marL="269875" indent="-269875">
              <a:lnSpc>
                <a:spcPct val="90000"/>
              </a:lnSpc>
            </a:pPr>
            <a:r>
              <a:rPr lang="sv-SE" sz="1800" dirty="0"/>
              <a:t>2.  Webbläsaren (klient) gör ett </a:t>
            </a:r>
            <a:r>
              <a:rPr lang="sv-SE" sz="1800" b="1" dirty="0"/>
              <a:t>namnuppslag</a:t>
            </a:r>
            <a:r>
              <a:rPr lang="sv-SE" sz="1800" dirty="0"/>
              <a:t> på den efterfrågade adressen. (https://www.lagjobb.se).</a:t>
            </a:r>
            <a:br>
              <a:rPr lang="sv-SE" sz="1800" dirty="0"/>
            </a:br>
            <a:endParaRPr lang="sv-SE" sz="1800" dirty="0"/>
          </a:p>
          <a:p>
            <a:pPr marL="269875" indent="-269875">
              <a:lnSpc>
                <a:spcPct val="90000"/>
              </a:lnSpc>
              <a:buFontTx/>
              <a:buNone/>
            </a:pPr>
            <a:r>
              <a:rPr lang="sv-SE" sz="1800" dirty="0"/>
              <a:t>3.  Klienten får reda på </a:t>
            </a:r>
            <a:r>
              <a:rPr lang="sv-SE" sz="1800" b="1" dirty="0"/>
              <a:t>IP-adressen</a:t>
            </a:r>
            <a:r>
              <a:rPr lang="sv-SE" sz="1800" dirty="0"/>
              <a:t> till den efterfrågade servern.</a:t>
            </a:r>
            <a:br>
              <a:rPr lang="sv-SE" sz="1800" dirty="0"/>
            </a:br>
            <a:endParaRPr lang="sv-SE" sz="1800" dirty="0"/>
          </a:p>
          <a:p>
            <a:pPr marL="269875" indent="-269875">
              <a:lnSpc>
                <a:spcPct val="90000"/>
              </a:lnSpc>
            </a:pPr>
            <a:r>
              <a:rPr lang="sv-SE" sz="1800" dirty="0"/>
              <a:t>4.  En </a:t>
            </a:r>
            <a:r>
              <a:rPr lang="sv-SE" sz="1800" b="1" dirty="0"/>
              <a:t>uppkoppling sker</a:t>
            </a:r>
            <a:r>
              <a:rPr lang="sv-SE" sz="1800" dirty="0"/>
              <a:t> till den efterfrågade IP-adressen på </a:t>
            </a:r>
            <a:r>
              <a:rPr lang="sv-SE" sz="1800" b="1" dirty="0"/>
              <a:t>port 80 </a:t>
            </a:r>
            <a:br>
              <a:rPr lang="sv-SE" sz="1800" b="1" dirty="0"/>
            </a:br>
            <a:r>
              <a:rPr lang="sv-SE" sz="1800" dirty="0"/>
              <a:t>(webbservern https://www.lagjobb.se)</a:t>
            </a:r>
            <a:br>
              <a:rPr lang="sv-SE" sz="1800" dirty="0"/>
            </a:br>
            <a:endParaRPr lang="sv-SE" sz="1800" dirty="0"/>
          </a:p>
          <a:p>
            <a:pPr marL="269875" indent="-269875">
              <a:lnSpc>
                <a:spcPct val="90000"/>
              </a:lnSpc>
            </a:pPr>
            <a:r>
              <a:rPr lang="sv-SE" sz="1800" dirty="0"/>
              <a:t>5.  I enlighet med HTTP-protokollet sker en </a:t>
            </a:r>
            <a:r>
              <a:rPr lang="sv-SE" sz="1800" b="1" dirty="0"/>
              <a:t>GET-</a:t>
            </a:r>
            <a:r>
              <a:rPr lang="sv-SE" sz="1800" b="1" dirty="0" err="1"/>
              <a:t>request</a:t>
            </a:r>
            <a:r>
              <a:rPr lang="sv-SE" sz="1800" dirty="0"/>
              <a:t> till webbservern. Klienten ber att få läsa det dokument som finns på adressen https://www.lagjobb.se</a:t>
            </a:r>
            <a:br>
              <a:rPr lang="sv-SE" sz="1800" dirty="0"/>
            </a:br>
            <a:endParaRPr lang="sv-SE" sz="1800" dirty="0"/>
          </a:p>
          <a:p>
            <a:pPr marL="269875" indent="-269875">
              <a:lnSpc>
                <a:spcPct val="90000"/>
              </a:lnSpc>
              <a:buFontTx/>
              <a:buNone/>
            </a:pPr>
            <a:r>
              <a:rPr lang="sv-SE" sz="1800" dirty="0"/>
              <a:t>6.  Webbservern svarar med en </a:t>
            </a:r>
            <a:r>
              <a:rPr lang="sv-SE" sz="1800" b="1" dirty="0" err="1"/>
              <a:t>response</a:t>
            </a:r>
            <a:r>
              <a:rPr lang="sv-SE" sz="1800" dirty="0"/>
              <a:t> innehållande den </a:t>
            </a:r>
            <a:br>
              <a:rPr lang="sv-SE" sz="1800" dirty="0"/>
            </a:br>
            <a:r>
              <a:rPr lang="sv-SE" sz="1800" dirty="0"/>
              <a:t>efterfrågade HTML-sidan.</a:t>
            </a:r>
          </a:p>
          <a:p>
            <a:pPr marL="269875" indent="-269875">
              <a:lnSpc>
                <a:spcPct val="90000"/>
              </a:lnSpc>
              <a:buFontTx/>
              <a:buNone/>
            </a:pPr>
            <a:endParaRPr lang="sv-SE" sz="1800" dirty="0"/>
          </a:p>
          <a:p>
            <a:pPr marL="269875" indent="-269875">
              <a:lnSpc>
                <a:spcPct val="90000"/>
              </a:lnSpc>
              <a:buFontTx/>
              <a:buNone/>
            </a:pPr>
            <a:r>
              <a:rPr lang="sv-SE" sz="1800" dirty="0"/>
              <a:t>7.  HTML-sidan presenteras i användarens webbläsare.  Eventuella referenser, bilder etc. efterfrågas enligt (5-6) och presenteras.</a:t>
            </a:r>
            <a:endParaRPr lang="sv-SE" sz="1800" b="1" dirty="0"/>
          </a:p>
        </p:txBody>
      </p:sp>
      <p:pic>
        <p:nvPicPr>
          <p:cNvPr id="30" name="Picture 2" descr="S:\dfm\info\icons\v-collections\v_collections_png\software_graphics_media\256x256\shadow\console_run.png">
            <a:extLst>
              <a:ext uri="{FF2B5EF4-FFF2-40B4-BE49-F238E27FC236}">
                <a16:creationId xmlns:a16="http://schemas.microsoft.com/office/drawing/2014/main" id="{64E402AA-AA33-4717-B1ED-E518EDBDA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9839" y="0"/>
            <a:ext cx="1110161" cy="11101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7828387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Getting to know your teacher_RVA_v2" id="{9D60EAE5-D0A0-4E9F-AE23-1B333D14ABD6}" vid="{DD8DD7D2-976B-4092-A04B-0CF2FAEFF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2D0167F-E486-4F9B-83E2-993954E11F03}">
  <ds:schemaRefs>
    <ds:schemaRef ds:uri="http://schemas.microsoft.com/sharepoint/v3/contenttype/forms"/>
  </ds:schemaRefs>
</ds:datastoreItem>
</file>

<file path=customXml/itemProps2.xml><?xml version="1.0" encoding="utf-8"?>
<ds:datastoreItem xmlns:ds="http://schemas.openxmlformats.org/officeDocument/2006/customXml" ds:itemID="{15A714DE-2D72-4B69-B5D2-B9FD42741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B3E54F-9BB9-4821-81E3-A4EFEC7BD0A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Getting to know your teacher</Template>
  <TotalTime>0</TotalTime>
  <Words>637</Words>
  <Application>Microsoft Office PowerPoint</Application>
  <PresentationFormat>Widescreen</PresentationFormat>
  <Paragraphs>131</Paragraphs>
  <Slides>17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Bodoni MT</vt:lpstr>
      <vt:lpstr>Calibri</vt:lpstr>
      <vt:lpstr>Gill Sans MT</vt:lpstr>
      <vt:lpstr>Impact</vt:lpstr>
      <vt:lpstr>Minya Nouvelle</vt:lpstr>
      <vt:lpstr>Times New Roman</vt:lpstr>
      <vt:lpstr>Verdana</vt:lpstr>
      <vt:lpstr>Badge</vt:lpstr>
      <vt:lpstr>WebbProgrammering</vt:lpstr>
      <vt:lpstr>Vad är programmering?</vt:lpstr>
      <vt:lpstr>Var används programmering?</vt:lpstr>
      <vt:lpstr>Temperatur- &amp; Luftfuktighetsmätare</vt:lpstr>
      <vt:lpstr>Webben är inte internet</vt:lpstr>
      <vt:lpstr>Webben är applikationer på internet</vt:lpstr>
      <vt:lpstr>Teknikerna – HTML/CSS/Javascript</vt:lpstr>
      <vt:lpstr>Klient/server system</vt:lpstr>
      <vt:lpstr>Från klient till server</vt:lpstr>
      <vt:lpstr>1990</vt:lpstr>
      <vt:lpstr>En webbapplikations struktur </vt:lpstr>
      <vt:lpstr>Klientsidan</vt:lpstr>
      <vt:lpstr>Klient-side-script</vt:lpstr>
      <vt:lpstr>Server-side-script</vt:lpstr>
      <vt:lpstr>datalagring</vt:lpstr>
      <vt:lpstr>Slide Tite</vt:lpstr>
      <vt:lpstr>Inspiration inte motivation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2020-08-17T08:15:27Z</dcterms:created>
  <dcterms:modified xsi:type="dcterms:W3CDTF">2022-08-23T12:03:13Z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