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handoutMasterIdLst>
    <p:handoutMasterId r:id="rId41"/>
  </p:handoutMasterIdLst>
  <p:sldIdLst>
    <p:sldId id="385" r:id="rId2"/>
    <p:sldId id="268" r:id="rId3"/>
    <p:sldId id="358" r:id="rId4"/>
    <p:sldId id="360" r:id="rId5"/>
    <p:sldId id="364" r:id="rId6"/>
    <p:sldId id="363" r:id="rId7"/>
    <p:sldId id="386" r:id="rId8"/>
    <p:sldId id="365" r:id="rId9"/>
    <p:sldId id="370" r:id="rId10"/>
    <p:sldId id="371" r:id="rId11"/>
    <p:sldId id="372" r:id="rId12"/>
    <p:sldId id="373" r:id="rId13"/>
    <p:sldId id="374" r:id="rId14"/>
    <p:sldId id="375" r:id="rId15"/>
    <p:sldId id="378" r:id="rId16"/>
    <p:sldId id="379" r:id="rId17"/>
    <p:sldId id="377" r:id="rId18"/>
    <p:sldId id="382" r:id="rId19"/>
    <p:sldId id="390" r:id="rId20"/>
    <p:sldId id="391" r:id="rId21"/>
    <p:sldId id="392" r:id="rId22"/>
    <p:sldId id="393" r:id="rId23"/>
    <p:sldId id="395" r:id="rId24"/>
    <p:sldId id="396" r:id="rId25"/>
    <p:sldId id="397" r:id="rId26"/>
    <p:sldId id="398" r:id="rId27"/>
    <p:sldId id="399" r:id="rId28"/>
    <p:sldId id="401" r:id="rId29"/>
    <p:sldId id="403" r:id="rId30"/>
    <p:sldId id="420" r:id="rId31"/>
    <p:sldId id="421" r:id="rId32"/>
    <p:sldId id="422" r:id="rId33"/>
    <p:sldId id="423" r:id="rId34"/>
    <p:sldId id="424" r:id="rId35"/>
    <p:sldId id="425" r:id="rId36"/>
    <p:sldId id="426" r:id="rId37"/>
    <p:sldId id="427" r:id="rId38"/>
    <p:sldId id="361" r:id="rId39"/>
  </p:sldIdLst>
  <p:sldSz cx="9144000" cy="5715000" type="screen16x10"/>
  <p:notesSz cx="7099300" cy="10234613"/>
  <p:embeddedFontLst>
    <p:embeddedFont>
      <p:font typeface="Calibri" panose="020F0502020204030204"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15" d="100"/>
          <a:sy n="115" d="100"/>
        </p:scale>
        <p:origin x="1524" y="4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2020-09-14</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2020-09-14</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27917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Observera att alla</a:t>
            </a:r>
            <a:r>
              <a:rPr lang="sv-SE" baseline="0" dirty="0"/>
              <a:t> pekarna är read </a:t>
            </a:r>
            <a:r>
              <a:rPr lang="sv-SE" baseline="0" dirty="0" err="1"/>
              <a:t>only</a:t>
            </a:r>
            <a:r>
              <a:rPr lang="sv-SE" baseline="0" dirty="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26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Observera</a:t>
            </a:r>
            <a:r>
              <a:rPr lang="sv-SE" baseline="0" dirty="0"/>
              <a:t> att det finns fler metoder på #textnoden: </a:t>
            </a:r>
            <a:r>
              <a:rPr lang="sv-SE" baseline="0" dirty="0" err="1"/>
              <a:t>deleteData</a:t>
            </a:r>
            <a:r>
              <a:rPr lang="sv-SE" baseline="0" dirty="0"/>
              <a:t>(), </a:t>
            </a:r>
            <a:r>
              <a:rPr lang="sv-SE" baseline="0" dirty="0" err="1"/>
              <a:t>inserData</a:t>
            </a:r>
            <a:r>
              <a:rPr lang="sv-SE" baseline="0" dirty="0"/>
              <a:t>(), </a:t>
            </a:r>
            <a:r>
              <a:rPr lang="sv-SE" baseline="0" dirty="0" err="1"/>
              <a:t>replaceData</a:t>
            </a:r>
            <a:r>
              <a:rPr lang="sv-SE" baseline="0" dirty="0"/>
              <a:t>(), </a:t>
            </a:r>
            <a:r>
              <a:rPr lang="sv-SE" baseline="0" dirty="0" err="1"/>
              <a:t>splitText</a:t>
            </a:r>
            <a:r>
              <a:rPr lang="sv-SE" baseline="0" dirty="0"/>
              <a:t>(), </a:t>
            </a:r>
            <a:r>
              <a:rPr lang="sv-SE" baseline="0" dirty="0" err="1"/>
              <a:t>substringData</a:t>
            </a:r>
            <a:r>
              <a:rPr lang="sv-SE" baseline="0" dirty="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238498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a:t>Anledningen till att jag använder prefixet .</a:t>
            </a:r>
            <a:r>
              <a:rPr lang="sv-SE" dirty="0" err="1"/>
              <a:t>js</a:t>
            </a:r>
            <a:r>
              <a:rPr lang="sv-SE" dirty="0"/>
              <a:t> på mina klasser är för att enkelt kunna skilja dem från de som har effekt med en gång. Detta är absolut inget som måste göras.</a:t>
            </a:r>
          </a:p>
          <a:p>
            <a:pPr eaLnBrk="1" hangingPunct="1"/>
            <a:endParaRPr lang="sv-SE" dirty="0"/>
          </a:p>
          <a:p>
            <a:pPr eaLnBrk="1" hangingPunct="1"/>
            <a:r>
              <a:rPr lang="sv-SE" dirty="0"/>
              <a:t>Vill du inte ändra klass kan du lägga till nya klasser genom att skriva:</a:t>
            </a:r>
          </a:p>
          <a:p>
            <a:pPr eaLnBrk="1" hangingPunct="1"/>
            <a:r>
              <a:rPr lang="sv-SE" dirty="0" err="1"/>
              <a:t>node.className</a:t>
            </a:r>
            <a:r>
              <a:rPr lang="sv-SE" dirty="0"/>
              <a:t> +=" </a:t>
            </a:r>
            <a:r>
              <a:rPr lang="sv-SE" dirty="0" err="1"/>
              <a:t>jsChanged</a:t>
            </a:r>
            <a:r>
              <a:rPr lang="sv-SE" dirty="0"/>
              <a:t>";</a:t>
            </a:r>
          </a:p>
          <a:p>
            <a:pPr eaLnBrk="1" hangingPunct="1"/>
            <a:endParaRPr lang="sv-SE" dirty="0"/>
          </a:p>
          <a:p>
            <a:pPr eaLnBrk="1" hangingPunct="1"/>
            <a:r>
              <a:rPr lang="sv-SE" dirty="0"/>
              <a:t>Observera mellanslaget innan </a:t>
            </a:r>
            <a:r>
              <a:rPr lang="sv-SE" dirty="0" err="1"/>
              <a:t>jsChanged</a:t>
            </a:r>
            <a:r>
              <a:rPr lang="sv-SE" dirty="0"/>
              <a:t>.</a:t>
            </a:r>
          </a:p>
          <a:p>
            <a:pPr eaLnBrk="1" hangingPunct="1"/>
            <a:endParaRPr lang="sv-SE" dirty="0"/>
          </a:p>
          <a:p>
            <a:pPr eaLnBrk="1" hangingPunct="1"/>
            <a:r>
              <a:rPr lang="sv-SE" dirty="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38</a:t>
            </a:fld>
            <a:endParaRPr lang="sv-SE"/>
          </a:p>
        </p:txBody>
      </p:sp>
    </p:spTree>
    <p:extLst>
      <p:ext uri="{BB962C8B-B14F-4D97-AF65-F5344CB8AC3E}">
        <p14:creationId xmlns:p14="http://schemas.microsoft.com/office/powerpoint/2010/main" val="165147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sv-S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a:t>DOM/BOM</a:t>
            </a:r>
            <a:endParaRPr lang="sv-SE" sz="4000" b="1" dirty="0"/>
          </a:p>
        </p:txBody>
      </p:sp>
      <p:sp>
        <p:nvSpPr>
          <p:cNvPr id="15" name="TextBox 14"/>
          <p:cNvSpPr txBox="1"/>
          <p:nvPr/>
        </p:nvSpPr>
        <p:spPr>
          <a:xfrm>
            <a:off x="2639073" y="1705372"/>
            <a:ext cx="3780074" cy="954107"/>
          </a:xfrm>
          <a:prstGeom prst="rect">
            <a:avLst/>
          </a:prstGeom>
          <a:noFill/>
        </p:spPr>
        <p:txBody>
          <a:bodyPr wrap="none" rtlCol="0">
            <a:spAutoFit/>
          </a:bodyPr>
          <a:lstStyle/>
          <a:p>
            <a:r>
              <a:rPr lang="sv-SE" sz="2800" dirty="0" err="1">
                <a:latin typeface="Minya Nouvelle" pitchFamily="2" charset="0"/>
              </a:rPr>
              <a:t>Document</a:t>
            </a:r>
            <a:r>
              <a:rPr lang="sv-SE" sz="2800" dirty="0">
                <a:latin typeface="Minya Nouvelle" pitchFamily="2" charset="0"/>
              </a:rPr>
              <a:t> </a:t>
            </a:r>
            <a:r>
              <a:rPr lang="sv-SE" sz="2800" dirty="0" err="1">
                <a:latin typeface="Minya Nouvelle" pitchFamily="2" charset="0"/>
              </a:rPr>
              <a:t>Object</a:t>
            </a:r>
            <a:r>
              <a:rPr lang="sv-SE" sz="2800" dirty="0">
                <a:latin typeface="Minya Nouvelle" pitchFamily="2" charset="0"/>
              </a:rPr>
              <a:t> </a:t>
            </a:r>
            <a:r>
              <a:rPr lang="sv-SE" sz="2800" dirty="0" err="1">
                <a:latin typeface="Minya Nouvelle" pitchFamily="2" charset="0"/>
              </a:rPr>
              <a:t>Model</a:t>
            </a:r>
            <a:br>
              <a:rPr lang="sv-SE" sz="2800" dirty="0">
                <a:latin typeface="Minya Nouvelle" pitchFamily="2" charset="0"/>
              </a:rPr>
            </a:br>
            <a:r>
              <a:rPr lang="sv-SE" sz="2800" dirty="0">
                <a:latin typeface="Minya Nouvelle" pitchFamily="2" charset="0"/>
              </a:rPr>
              <a:t>Browser </a:t>
            </a:r>
            <a:r>
              <a:rPr lang="sv-SE" sz="2800" dirty="0" err="1">
                <a:latin typeface="Minya Nouvelle" pitchFamily="2" charset="0"/>
              </a:rPr>
              <a:t>Object</a:t>
            </a:r>
            <a:r>
              <a:rPr lang="sv-SE" sz="2800" dirty="0">
                <a:latin typeface="Minya Nouvelle" pitchFamily="2" charset="0"/>
              </a:rPr>
              <a:t> </a:t>
            </a:r>
            <a:r>
              <a:rPr lang="sv-SE" sz="2800" dirty="0" err="1">
                <a:latin typeface="Minya Nouvelle" pitchFamily="2" charset="0"/>
              </a:rPr>
              <a:t>Model</a:t>
            </a:r>
            <a:endParaRPr lang="sv-SE" sz="2800" dirty="0">
              <a:latin typeface="Minya Nouvelle" pitchFamily="2" charset="0"/>
            </a:endParaRPr>
          </a:p>
        </p:txBody>
      </p:sp>
    </p:spTree>
    <p:extLst>
      <p:ext uri="{BB962C8B-B14F-4D97-AF65-F5344CB8AC3E}">
        <p14:creationId xmlns:p14="http://schemas.microsoft.com/office/powerpoint/2010/main" val="75371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Attribut</a:t>
            </a:r>
          </a:p>
        </p:txBody>
      </p:sp>
      <p:sp>
        <p:nvSpPr>
          <p:cNvPr id="4" name="Subtitle 2"/>
          <p:cNvSpPr>
            <a:spLocks noGrp="1"/>
          </p:cNvSpPr>
          <p:nvPr>
            <p:ph type="subTitle" idx="1"/>
          </p:nvPr>
        </p:nvSpPr>
        <p:spPr>
          <a:xfrm>
            <a:off x="755576" y="1273324"/>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a:latin typeface="Courier New" pitchFamily="49" charset="0"/>
                <a:cs typeface="Courier New" pitchFamily="49" charset="0"/>
              </a:rPr>
              <a:t>class</a:t>
            </a:r>
            <a:r>
              <a:rPr lang="sv-SE" sz="1800" dirty="0">
                <a:latin typeface="Courier New" pitchFamily="49" charset="0"/>
                <a:cs typeface="Courier New" pitchFamily="49" charset="0"/>
              </a:rPr>
              <a:t>="ab"&gt;</a:t>
            </a:r>
          </a:p>
        </p:txBody>
      </p:sp>
      <p:sp>
        <p:nvSpPr>
          <p:cNvPr id="5" name="Subtitle 2"/>
          <p:cNvSpPr txBox="1">
            <a:spLocks/>
          </p:cNvSpPr>
          <p:nvPr/>
        </p:nvSpPr>
        <p:spPr>
          <a:xfrm>
            <a:off x="1619672" y="206541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node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Airborne</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console.log</a:t>
            </a:r>
            <a:r>
              <a:rPr lang="sv-SE" sz="1400" dirty="0">
                <a:latin typeface="Courier New" pitchFamily="49" charset="0"/>
                <a:cs typeface="Courier New" pitchFamily="49" charset="0"/>
              </a:rPr>
              <a:t>(node.id);  		// </a:t>
            </a:r>
            <a:r>
              <a:rPr lang="sv-SE" sz="1400" dirty="0" err="1">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node.class</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undefined</a:t>
            </a:r>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console.log</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node.className</a:t>
            </a:r>
            <a:r>
              <a:rPr lang="sv-SE" sz="1400" dirty="0">
                <a:latin typeface="Courier New" pitchFamily="49" charset="0"/>
                <a:cs typeface="Courier New" pitchFamily="49" charset="0"/>
              </a:rPr>
              <a:t>); 	// ab</a:t>
            </a:r>
          </a:p>
        </p:txBody>
      </p:sp>
      <p:sp>
        <p:nvSpPr>
          <p:cNvPr id="9" name="TextBox 8"/>
          <p:cNvSpPr txBox="1"/>
          <p:nvPr/>
        </p:nvSpPr>
        <p:spPr>
          <a:xfrm>
            <a:off x="611560" y="4072344"/>
            <a:ext cx="8233344" cy="646331"/>
          </a:xfrm>
          <a:prstGeom prst="rect">
            <a:avLst/>
          </a:prstGeom>
          <a:noFill/>
        </p:spPr>
        <p:txBody>
          <a:bodyPr wrap="none" rtlCol="0">
            <a:spAutoFit/>
          </a:bodyPr>
          <a:lstStyle/>
          <a:p>
            <a:r>
              <a:rPr lang="sv-SE" dirty="0">
                <a:latin typeface="Minya Nouvelle" pitchFamily="2" charset="0"/>
              </a:rPr>
              <a:t>Vi kommer enbart åt attribut som är definierade i HTML via .attributnamn.</a:t>
            </a:r>
          </a:p>
          <a:p>
            <a:r>
              <a:rPr lang="sv-SE" dirty="0">
                <a:latin typeface="Minya Nouvelle" pitchFamily="2" charset="0"/>
              </a:rPr>
              <a:t>Vi måste dessutom se upp med vissa attributnamn.</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9617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Attribut</a:t>
            </a:r>
          </a:p>
        </p:txBody>
      </p:sp>
      <p:sp>
        <p:nvSpPr>
          <p:cNvPr id="4" name="Subtitle 2"/>
          <p:cNvSpPr>
            <a:spLocks noGrp="1"/>
          </p:cNvSpPr>
          <p:nvPr>
            <p:ph type="subTitle" idx="1"/>
          </p:nvPr>
        </p:nvSpPr>
        <p:spPr>
          <a:xfrm>
            <a:off x="755576" y="1489348"/>
            <a:ext cx="7704856" cy="504056"/>
          </a:xfrm>
        </p:spPr>
        <p:style>
          <a:lnRef idx="1">
            <a:schemeClr val="accent3"/>
          </a:lnRef>
          <a:fillRef idx="2">
            <a:schemeClr val="accent3"/>
          </a:fillRef>
          <a:effectRef idx="1">
            <a:schemeClr val="accent3"/>
          </a:effectRef>
          <a:fontRef idx="minor">
            <a:schemeClr val="dk1"/>
          </a:fontRef>
        </p:style>
        <p:txBody>
          <a:bodyPr/>
          <a:lstStyle/>
          <a:p>
            <a:r>
              <a:rPr lang="sv-SE" sz="1800" dirty="0">
                <a:latin typeface="Courier New" pitchFamily="49" charset="0"/>
                <a:cs typeface="Courier New" pitchFamily="49" charset="0"/>
              </a:rPr>
              <a:t>&lt;div id="</a:t>
            </a:r>
            <a:r>
              <a:rPr lang="sv-SE" sz="1800" dirty="0" err="1">
                <a:latin typeface="Courier New" pitchFamily="49" charset="0"/>
                <a:cs typeface="Courier New" pitchFamily="49" charset="0"/>
              </a:rPr>
              <a:t>Airborne</a:t>
            </a:r>
            <a:r>
              <a:rPr lang="sv-SE" sz="1800" dirty="0">
                <a:latin typeface="Courier New" pitchFamily="49" charset="0"/>
                <a:cs typeface="Courier New" pitchFamily="49" charset="0"/>
              </a:rPr>
              <a:t>" </a:t>
            </a:r>
            <a:r>
              <a:rPr lang="sv-SE" sz="1800" dirty="0" err="1">
                <a:latin typeface="Courier New" pitchFamily="49" charset="0"/>
                <a:cs typeface="Courier New" pitchFamily="49" charset="0"/>
              </a:rPr>
              <a:t>class</a:t>
            </a:r>
            <a:r>
              <a:rPr lang="sv-SE" sz="1800" dirty="0">
                <a:latin typeface="Courier New" pitchFamily="49" charset="0"/>
                <a:cs typeface="Courier New" pitchFamily="49" charset="0"/>
              </a:rPr>
              <a:t>="ab"&gt;</a:t>
            </a:r>
          </a:p>
        </p:txBody>
      </p:sp>
      <p:sp>
        <p:nvSpPr>
          <p:cNvPr id="5" name="Subtitle 2"/>
          <p:cNvSpPr txBox="1">
            <a:spLocks/>
          </p:cNvSpPr>
          <p:nvPr/>
        </p:nvSpPr>
        <p:spPr>
          <a:xfrm>
            <a:off x="1619672" y="2425452"/>
            <a:ext cx="6048672" cy="16561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node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Airborne</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a:latin typeface="Courier New" pitchFamily="49" charset="0"/>
                <a:cs typeface="Courier New" pitchFamily="49" charset="0"/>
              </a:rPr>
              <a:t>("id"));		// </a:t>
            </a:r>
            <a:r>
              <a:rPr lang="sv-SE" sz="1400" dirty="0" err="1">
                <a:latin typeface="Courier New" pitchFamily="49" charset="0"/>
                <a:cs typeface="Courier New" pitchFamily="49" charset="0"/>
              </a:rPr>
              <a:t>Airborne</a:t>
            </a:r>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alert(</a:t>
            </a:r>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getAttribute</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class</a:t>
            </a:r>
            <a:r>
              <a:rPr lang="sv-SE" sz="1400" dirty="0">
                <a:latin typeface="Courier New" pitchFamily="49" charset="0"/>
                <a:cs typeface="Courier New" pitchFamily="49" charset="0"/>
              </a:rPr>
              <a:t>"));		// ab</a:t>
            </a:r>
          </a:p>
        </p:txBody>
      </p:sp>
      <p:sp>
        <p:nvSpPr>
          <p:cNvPr id="6" name="TextBox 5"/>
          <p:cNvSpPr txBox="1"/>
          <p:nvPr/>
        </p:nvSpPr>
        <p:spPr>
          <a:xfrm>
            <a:off x="368429" y="1057300"/>
            <a:ext cx="5356787" cy="369332"/>
          </a:xfrm>
          <a:prstGeom prst="rect">
            <a:avLst/>
          </a:prstGeom>
          <a:noFill/>
        </p:spPr>
        <p:txBody>
          <a:bodyPr wrap="none" rtlCol="0">
            <a:spAutoFit/>
          </a:bodyPr>
          <a:lstStyle/>
          <a:p>
            <a:r>
              <a:rPr lang="sv-SE" dirty="0">
                <a:latin typeface="Minya Nouvelle" pitchFamily="2" charset="0"/>
              </a:rPr>
              <a:t>DOM har ett standardiserat sätt att jobba med attribut:</a:t>
            </a:r>
          </a:p>
        </p:txBody>
      </p:sp>
      <p:pic>
        <p:nvPicPr>
          <p:cNvPr id="12"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6009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Attribut</a:t>
            </a:r>
          </a:p>
        </p:txBody>
      </p:sp>
      <p:sp>
        <p:nvSpPr>
          <p:cNvPr id="3" name="Subtitle 2"/>
          <p:cNvSpPr>
            <a:spLocks noGrp="1"/>
          </p:cNvSpPr>
          <p:nvPr>
            <p:ph type="subTitle" idx="1"/>
          </p:nvPr>
        </p:nvSpPr>
        <p:spPr>
          <a:xfrm>
            <a:off x="1195536" y="1757040"/>
            <a:ext cx="6400800" cy="1460500"/>
          </a:xfrm>
        </p:spPr>
        <p:txBody>
          <a:bodyPr/>
          <a:lstStyle/>
          <a:p>
            <a:pPr marL="342900" indent="-342900">
              <a:buFont typeface="Arial" charset="0"/>
              <a:buChar char="•"/>
            </a:pPr>
            <a:r>
              <a:rPr lang="sv-SE" dirty="0" err="1"/>
              <a:t>getAttribute</a:t>
            </a:r>
            <a:r>
              <a:rPr lang="sv-SE" dirty="0"/>
              <a:t>("attributnamn");</a:t>
            </a:r>
            <a:br>
              <a:rPr lang="sv-SE" dirty="0"/>
            </a:br>
            <a:endParaRPr lang="sv-SE" dirty="0"/>
          </a:p>
          <a:p>
            <a:pPr marL="342900" indent="-342900">
              <a:buFont typeface="Arial" charset="0"/>
              <a:buChar char="•"/>
            </a:pPr>
            <a:r>
              <a:rPr lang="sv-SE" dirty="0" err="1"/>
              <a:t>setAttribute</a:t>
            </a:r>
            <a:r>
              <a:rPr lang="sv-SE" dirty="0"/>
              <a:t>("attributnamn", "värde");</a:t>
            </a:r>
            <a:br>
              <a:rPr lang="sv-SE" dirty="0"/>
            </a:br>
            <a:endParaRPr lang="sv-SE" dirty="0"/>
          </a:p>
          <a:p>
            <a:pPr marL="342900" indent="-342900">
              <a:buFont typeface="Arial" charset="0"/>
              <a:buChar char="•"/>
            </a:pPr>
            <a:r>
              <a:rPr lang="sv-SE" dirty="0" err="1"/>
              <a:t>removeAttribute</a:t>
            </a:r>
            <a:r>
              <a:rPr lang="sv-SE" dirty="0"/>
              <a:t>("attributnamn");</a:t>
            </a:r>
          </a:p>
          <a:p>
            <a:pPr marL="342900" indent="-342900">
              <a:buFont typeface="Arial" charset="0"/>
              <a:buChar char="•"/>
            </a:pP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4313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Skapa element</a:t>
            </a:r>
          </a:p>
        </p:txBody>
      </p:sp>
      <p:sp>
        <p:nvSpPr>
          <p:cNvPr id="3" name="Subtitle 2"/>
          <p:cNvSpPr>
            <a:spLocks noGrp="1"/>
          </p:cNvSpPr>
          <p:nvPr>
            <p:ph type="subTitle" idx="1"/>
          </p:nvPr>
        </p:nvSpPr>
        <p:spPr>
          <a:xfrm>
            <a:off x="323528" y="985292"/>
            <a:ext cx="8640960" cy="1460500"/>
          </a:xfrm>
        </p:spPr>
        <p:txBody>
          <a:bodyPr/>
          <a:lstStyle/>
          <a:p>
            <a:r>
              <a:rPr lang="sv-SE" sz="2000" dirty="0"/>
              <a:t>Skapar nya noder gör vi med </a:t>
            </a:r>
            <a:r>
              <a:rPr lang="sv-SE" sz="2000" dirty="0" err="1"/>
              <a:t>document.</a:t>
            </a:r>
            <a:r>
              <a:rPr lang="sv-SE" sz="2000" b="1" dirty="0" err="1"/>
              <a:t>createElement</a:t>
            </a:r>
            <a:r>
              <a:rPr lang="sv-SE" sz="2000" dirty="0"/>
              <a:t>("</a:t>
            </a:r>
            <a:r>
              <a:rPr lang="sv-SE" sz="2000" dirty="0" err="1"/>
              <a:t>nodenamn</a:t>
            </a:r>
            <a:r>
              <a:rPr lang="sv-SE" sz="2000" dirty="0"/>
              <a:t>")</a:t>
            </a:r>
          </a:p>
        </p:txBody>
      </p:sp>
      <p:sp>
        <p:nvSpPr>
          <p:cNvPr id="4" name="Subtitle 2"/>
          <p:cNvSpPr txBox="1">
            <a:spLocks/>
          </p:cNvSpPr>
          <p:nvPr/>
        </p:nvSpPr>
        <p:spPr>
          <a:xfrm>
            <a:off x="1475656" y="1561356"/>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a:latin typeface="Courier New" pitchFamily="49" charset="0"/>
                <a:cs typeface="Courier New" pitchFamily="49" charset="0"/>
              </a:rPr>
              <a:t>var div = </a:t>
            </a:r>
            <a:r>
              <a:rPr lang="sv-SE" sz="1600" dirty="0" err="1">
                <a:latin typeface="Courier New" pitchFamily="49" charset="0"/>
                <a:cs typeface="Courier New" pitchFamily="49" charset="0"/>
              </a:rPr>
              <a:t>document.createElement</a:t>
            </a:r>
            <a:r>
              <a:rPr lang="sv-SE" sz="1600" dirty="0">
                <a:latin typeface="Courier New" pitchFamily="49" charset="0"/>
                <a:cs typeface="Courier New" pitchFamily="49" charset="0"/>
              </a:rPr>
              <a:t>("div");</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div.id = "</a:t>
            </a:r>
            <a:r>
              <a:rPr lang="sv-SE" sz="1600" dirty="0" err="1">
                <a:latin typeface="Courier New" pitchFamily="49" charset="0"/>
                <a:cs typeface="Courier New" pitchFamily="49" charset="0"/>
              </a:rPr>
              <a:t>Malarkey</a:t>
            </a:r>
            <a:r>
              <a:rPr lang="sv-SE" sz="1600" dirty="0">
                <a:latin typeface="Courier New" pitchFamily="49" charset="0"/>
                <a:cs typeface="Courier New" pitchFamily="49" charset="0"/>
              </a:rPr>
              <a:t>";</a:t>
            </a:r>
          </a:p>
          <a:p>
            <a:r>
              <a:rPr lang="sv-SE" sz="1600" dirty="0" err="1">
                <a:latin typeface="Courier New" pitchFamily="49" charset="0"/>
                <a:cs typeface="Courier New" pitchFamily="49" charset="0"/>
              </a:rPr>
              <a:t>div.className</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redHair</a:t>
            </a:r>
            <a:r>
              <a:rPr lang="sv-SE" sz="1600" dirty="0">
                <a:latin typeface="Courier New" pitchFamily="49" charset="0"/>
                <a:cs typeface="Courier New" pitchFamily="49" charset="0"/>
              </a:rPr>
              <a:t>";</a:t>
            </a:r>
          </a:p>
        </p:txBody>
      </p:sp>
      <p:sp>
        <p:nvSpPr>
          <p:cNvPr id="5" name="TextBox 4"/>
          <p:cNvSpPr txBox="1"/>
          <p:nvPr/>
        </p:nvSpPr>
        <p:spPr>
          <a:xfrm>
            <a:off x="2627784" y="4484067"/>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DIV#Malarkey</a:t>
            </a:r>
            <a:endParaRPr lang="sv-SE" sz="2400" dirty="0">
              <a:latin typeface="Minya Nouvelle" pitchFamily="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5420" y="2836640"/>
            <a:ext cx="2356940" cy="2613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6" name="TextBox 55"/>
          <p:cNvSpPr txBox="1"/>
          <p:nvPr/>
        </p:nvSpPr>
        <p:spPr>
          <a:xfrm>
            <a:off x="395536" y="3433564"/>
            <a:ext cx="4608954" cy="646331"/>
          </a:xfrm>
          <a:prstGeom prst="rect">
            <a:avLst/>
          </a:prstGeom>
          <a:noFill/>
        </p:spPr>
        <p:txBody>
          <a:bodyPr wrap="none" rtlCol="0">
            <a:spAutoFit/>
          </a:bodyPr>
          <a:lstStyle/>
          <a:p>
            <a:r>
              <a:rPr lang="sv-SE" dirty="0">
                <a:latin typeface="Minya Nouvelle" pitchFamily="2" charset="0"/>
              </a:rPr>
              <a:t>Koden ovans skapar bara elementet. </a:t>
            </a:r>
          </a:p>
          <a:p>
            <a:r>
              <a:rPr lang="sv-SE" dirty="0">
                <a:latin typeface="Minya Nouvelle" pitchFamily="2" charset="0"/>
              </a:rPr>
              <a:t>Det är fortfarande utanför vårt dokument.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8874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Lägga till noder</a:t>
            </a:r>
          </a:p>
        </p:txBody>
      </p:sp>
      <p:graphicFrame>
        <p:nvGraphicFramePr>
          <p:cNvPr id="4" name="Group 81"/>
          <p:cNvGraphicFramePr>
            <a:graphicFrameLocks noGrp="1"/>
          </p:cNvGraphicFramePr>
          <p:nvPr>
            <p:extLst>
              <p:ext uri="{D42A27DB-BD31-4B8C-83A1-F6EECF244321}">
                <p14:modId xmlns:p14="http://schemas.microsoft.com/office/powerpoint/2010/main" val="2227336986"/>
              </p:ext>
            </p:extLst>
          </p:nvPr>
        </p:nvGraphicFramePr>
        <p:xfrm>
          <a:off x="899592" y="1273324"/>
          <a:ext cx="7200800" cy="1976120"/>
        </p:xfrm>
        <a:graphic>
          <a:graphicData uri="http://schemas.openxmlformats.org/drawingml/2006/table">
            <a:tbl>
              <a:tblPr>
                <a:tableStyleId>{284E427A-3D55-4303-BF80-6455036E1DE7}</a:tableStyleId>
              </a:tblPr>
              <a:tblGrid>
                <a:gridCol w="3911546">
                  <a:extLst>
                    <a:ext uri="{9D8B030D-6E8A-4147-A177-3AD203B41FA5}">
                      <a16:colId xmlns:a16="http://schemas.microsoft.com/office/drawing/2014/main" val="20000"/>
                    </a:ext>
                  </a:extLst>
                </a:gridCol>
                <a:gridCol w="3289254">
                  <a:extLst>
                    <a:ext uri="{9D8B030D-6E8A-4147-A177-3AD203B41FA5}">
                      <a16:colId xmlns:a16="http://schemas.microsoft.com/office/drawing/2014/main" val="2000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a:ln>
                            <a:noFill/>
                          </a:ln>
                          <a:effectLst/>
                        </a:rPr>
                        <a:t>node.appendChild</a:t>
                      </a:r>
                      <a:r>
                        <a:rPr kumimoji="0" lang="sv-SE" sz="1300" b="1" u="none" strike="noStrike" cap="none" normalizeH="0" baseline="0" dirty="0">
                          <a:ln>
                            <a:noFill/>
                          </a:ln>
                          <a:effectLst/>
                        </a:rPr>
                        <a:t>(</a:t>
                      </a:r>
                      <a:r>
                        <a:rPr kumimoji="0" lang="sv-SE" sz="1300" b="1" u="none" strike="noStrike" cap="none" normalizeH="0" baseline="0" dirty="0" err="1">
                          <a:ln>
                            <a:noFill/>
                          </a:ln>
                          <a:effectLst/>
                        </a:rPr>
                        <a:t>newNode</a:t>
                      </a:r>
                      <a:r>
                        <a:rPr kumimoji="0" lang="sv-SE" sz="1300" b="1" u="none" strike="noStrike" cap="none" normalizeH="0" baseline="0" dirty="0">
                          <a:ln>
                            <a:noFill/>
                          </a:ln>
                          <a:effectLst/>
                        </a:rPr>
                        <a:t>)</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a:ln>
                            <a:noFill/>
                          </a:ln>
                          <a:effectLst/>
                        </a:rPr>
                        <a:t>Lägger till </a:t>
                      </a:r>
                      <a:r>
                        <a:rPr kumimoji="0" lang="sv-SE" sz="1300" u="none" strike="noStrike" cap="none" normalizeH="0" baseline="0" dirty="0" err="1">
                          <a:ln>
                            <a:noFill/>
                          </a:ln>
                          <a:effectLst/>
                        </a:rPr>
                        <a:t>newNode</a:t>
                      </a:r>
                      <a:r>
                        <a:rPr kumimoji="0" lang="sv-SE" sz="1300" u="none" strike="noStrike" cap="none" normalizeH="0" baseline="0" dirty="0">
                          <a:ln>
                            <a:noFill/>
                          </a:ln>
                          <a:effectLst/>
                        </a:rPr>
                        <a:t> sist i </a:t>
                      </a:r>
                      <a:r>
                        <a:rPr kumimoji="0" lang="sv-SE" sz="1300" u="none" strike="noStrike" cap="none" normalizeH="0" baseline="0" dirty="0" err="1">
                          <a:ln>
                            <a:noFill/>
                          </a:ln>
                          <a:effectLst/>
                        </a:rPr>
                        <a:t>node.childNodes</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a:ln>
                            <a:noFill/>
                          </a:ln>
                          <a:effectLst/>
                        </a:rPr>
                        <a:t>node.insertBefore</a:t>
                      </a:r>
                      <a:r>
                        <a:rPr kumimoji="0" lang="sv-SE" sz="1300" u="none" strike="noStrike" cap="none" normalizeH="0" baseline="0" dirty="0">
                          <a:ln>
                            <a:noFill/>
                          </a:ln>
                          <a:effectLst/>
                        </a:rPr>
                        <a:t>(</a:t>
                      </a:r>
                      <a:r>
                        <a:rPr kumimoji="0" lang="sv-SE" sz="1300" u="none" strike="noStrike" cap="none" normalizeH="0" baseline="0" dirty="0" err="1">
                          <a:ln>
                            <a:noFill/>
                          </a:ln>
                          <a:effectLst/>
                        </a:rPr>
                        <a:t>newNode</a:t>
                      </a:r>
                      <a:r>
                        <a:rPr kumimoji="0" lang="sv-SE" sz="1300" u="none" strike="noStrike" cap="none" normalizeH="0" baseline="0" dirty="0">
                          <a:ln>
                            <a:noFill/>
                          </a:ln>
                          <a:effectLst/>
                        </a:rPr>
                        <a:t>, </a:t>
                      </a:r>
                      <a:r>
                        <a:rPr kumimoji="0" lang="sv-SE" sz="1300" u="none" strike="noStrike" cap="none" normalizeH="0" baseline="0" dirty="0" err="1">
                          <a:ln>
                            <a:noFill/>
                          </a:ln>
                          <a:effectLst/>
                        </a:rPr>
                        <a:t>beforeNode</a:t>
                      </a:r>
                      <a:r>
                        <a:rPr kumimoji="0" lang="sv-SE" sz="1300" u="none" strike="noStrike" cap="none" normalizeH="0" baseline="0" dirty="0">
                          <a:ln>
                            <a:noFill/>
                          </a:ln>
                          <a:effectLst/>
                        </a:rPr>
                        <a: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a:ln>
                            <a:noFill/>
                          </a:ln>
                          <a:effectLst/>
                        </a:rPr>
                        <a:t>Lägger till </a:t>
                      </a:r>
                      <a:r>
                        <a:rPr kumimoji="0" lang="sv-SE" sz="1300" u="none" strike="noStrike" cap="none" normalizeH="0" baseline="0" dirty="0" err="1">
                          <a:ln>
                            <a:noFill/>
                          </a:ln>
                          <a:effectLst/>
                        </a:rPr>
                        <a:t>newNode</a:t>
                      </a:r>
                      <a:r>
                        <a:rPr kumimoji="0" lang="sv-SE" sz="1300" u="none" strike="noStrike" cap="none" normalizeH="0" baseline="0" dirty="0">
                          <a:ln>
                            <a:noFill/>
                          </a:ln>
                          <a:effectLst/>
                        </a:rPr>
                        <a:t> innan </a:t>
                      </a:r>
                      <a:r>
                        <a:rPr kumimoji="0" lang="sv-SE" sz="1300" u="none" strike="noStrike" cap="none" normalizeH="0" baseline="0" dirty="0" err="1">
                          <a:ln>
                            <a:noFill/>
                          </a:ln>
                          <a:effectLst/>
                        </a:rPr>
                        <a:t>beforeNode</a:t>
                      </a:r>
                      <a:r>
                        <a:rPr kumimoji="0" lang="sv-SE" sz="1300" u="none" strike="noStrike" cap="none" normalizeH="0" baseline="0" dirty="0">
                          <a:ln>
                            <a:noFill/>
                          </a:ln>
                          <a:effectLst/>
                        </a:rPr>
                        <a:t> i </a:t>
                      </a:r>
                      <a:r>
                        <a:rPr kumimoji="0" lang="sv-SE" sz="1300" u="none" strike="noStrike" cap="none" normalizeH="0" baseline="0" dirty="0" err="1">
                          <a:ln>
                            <a:noFill/>
                          </a:ln>
                          <a:effectLst/>
                        </a:rPr>
                        <a:t>node.childNodes</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node.replaceChild</a:t>
                      </a:r>
                      <a:r>
                        <a:rPr kumimoji="0" lang="en-US" sz="1300" u="none" strike="noStrike" cap="none" normalizeH="0" baseline="0" dirty="0">
                          <a:ln>
                            <a:noFill/>
                          </a:ln>
                          <a:effectLst/>
                        </a:rPr>
                        <a:t>(</a:t>
                      </a:r>
                      <a:r>
                        <a:rPr kumimoji="0" lang="en-US" sz="1300" u="none" strike="noStrike" cap="none" normalizeH="0" baseline="0" dirty="0" err="1">
                          <a:ln>
                            <a:noFill/>
                          </a:ln>
                          <a:effectLst/>
                        </a:rPr>
                        <a:t>newNode</a:t>
                      </a:r>
                      <a:r>
                        <a:rPr kumimoji="0" lang="en-US" sz="1300" u="none" strike="noStrike" cap="none" normalizeH="0" baseline="0" dirty="0">
                          <a:ln>
                            <a:noFill/>
                          </a:ln>
                          <a:effectLst/>
                        </a:rPr>
                        <a:t>, </a:t>
                      </a:r>
                      <a:r>
                        <a:rPr kumimoji="0" lang="en-US" sz="1300" u="none" strike="noStrike" cap="none" normalizeH="0" baseline="0" dirty="0" err="1">
                          <a:ln>
                            <a:noFill/>
                          </a:ln>
                          <a:effectLst/>
                        </a:rPr>
                        <a:t>oldNode</a:t>
                      </a:r>
                      <a:r>
                        <a:rPr kumimoji="0" lang="en-US" sz="1300" u="none" strike="noStrike" cap="none" normalizeH="0" baseline="0" dirty="0">
                          <a:ln>
                            <a:noFill/>
                          </a:ln>
                          <a:effectLst/>
                        </a:rPr>
                        <a: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Ersätter</a:t>
                      </a:r>
                      <a:r>
                        <a:rPr kumimoji="0" lang="en-US" sz="1300" u="none" strike="noStrike" cap="none" normalizeH="0" baseline="0" dirty="0">
                          <a:ln>
                            <a:noFill/>
                          </a:ln>
                          <a:effectLst/>
                        </a:rPr>
                        <a:t> </a:t>
                      </a:r>
                      <a:r>
                        <a:rPr kumimoji="0" lang="en-US" sz="1300" u="none" strike="noStrike" cap="none" normalizeH="0" baseline="0" dirty="0" err="1">
                          <a:ln>
                            <a:noFill/>
                          </a:ln>
                          <a:effectLst/>
                        </a:rPr>
                        <a:t>oldNode</a:t>
                      </a:r>
                      <a:r>
                        <a:rPr kumimoji="0" lang="en-US" sz="1300" u="none" strike="noStrike" cap="none" normalizeH="0" baseline="0" dirty="0">
                          <a:ln>
                            <a:noFill/>
                          </a:ln>
                          <a:effectLst/>
                        </a:rPr>
                        <a:t> med </a:t>
                      </a:r>
                      <a:r>
                        <a:rPr kumimoji="0" lang="en-US" sz="1300" u="none" strike="noStrike" cap="none" normalizeH="0" baseline="0" dirty="0" err="1">
                          <a:ln>
                            <a:noFill/>
                          </a:ln>
                          <a:effectLst/>
                        </a:rPr>
                        <a:t>newNode</a:t>
                      </a:r>
                      <a:r>
                        <a:rPr kumimoji="0" lang="en-US" sz="1300" u="none" strike="noStrike" cap="none" normalizeH="0" baseline="0" dirty="0">
                          <a:ln>
                            <a:noFill/>
                          </a:ln>
                          <a:effectLst/>
                        </a:rPr>
                        <a:t> i </a:t>
                      </a:r>
                      <a:r>
                        <a:rPr kumimoji="0" lang="en-US" sz="1300" u="none" strike="noStrike" cap="none" normalizeH="0" baseline="0" dirty="0" err="1">
                          <a:ln>
                            <a:noFill/>
                          </a:ln>
                          <a:effectLst/>
                        </a:rPr>
                        <a:t>node.childNodes</a:t>
                      </a:r>
                      <a:endParaRPr kumimoji="0" lang="en-US" sz="1300" u="none" strike="noStrike" cap="none" normalizeH="0" baseline="0" dirty="0">
                        <a:ln>
                          <a:noFill/>
                        </a:ln>
                        <a:effectLst/>
                      </a:endParaRPr>
                    </a:p>
                  </a:txBody>
                  <a:tcPr marT="38100" marB="38100" horzOverflow="overflow"/>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a:ln>
                            <a:noFill/>
                          </a:ln>
                          <a:solidFill>
                            <a:schemeClr val="dk1"/>
                          </a:solidFill>
                          <a:effectLst/>
                          <a:latin typeface="+mn-lt"/>
                        </a:rPr>
                        <a:t>node.removeChild</a:t>
                      </a:r>
                      <a:r>
                        <a:rPr kumimoji="0" lang="en-US" sz="1300" b="0" i="0" u="none" strike="noStrike" cap="none" normalizeH="0" baseline="0" dirty="0">
                          <a:ln>
                            <a:noFill/>
                          </a:ln>
                          <a:solidFill>
                            <a:schemeClr val="dk1"/>
                          </a:solidFill>
                          <a:effectLst/>
                          <a:latin typeface="+mn-lt"/>
                        </a:rPr>
                        <a:t>(</a:t>
                      </a:r>
                      <a:r>
                        <a:rPr kumimoji="0" lang="en-US" sz="1300" b="0" i="0" u="none" strike="noStrike" cap="none" normalizeH="0" baseline="0" dirty="0" err="1">
                          <a:ln>
                            <a:noFill/>
                          </a:ln>
                          <a:solidFill>
                            <a:schemeClr val="dk1"/>
                          </a:solidFill>
                          <a:effectLst/>
                          <a:latin typeface="+mn-lt"/>
                        </a:rPr>
                        <a:t>oldNode</a:t>
                      </a:r>
                      <a:r>
                        <a:rPr kumimoji="0" lang="en-US" sz="1300" b="0" i="0" u="none" strike="noStrike" cap="none" normalizeH="0" baseline="0" dirty="0">
                          <a:ln>
                            <a:noFill/>
                          </a:ln>
                          <a:solidFill>
                            <a:schemeClr val="dk1"/>
                          </a:solidFill>
                          <a:effectLst/>
                          <a:latin typeface="+mn-lt"/>
                        </a:rPr>
                        <a: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a:ln>
                            <a:noFill/>
                          </a:ln>
                          <a:solidFill>
                            <a:schemeClr val="dk1"/>
                          </a:solidFill>
                          <a:effectLst/>
                          <a:latin typeface="+mn-lt"/>
                        </a:rPr>
                        <a:t>Tar </a:t>
                      </a:r>
                      <a:r>
                        <a:rPr kumimoji="0" lang="en-US" sz="1300" b="0" i="0" u="none" strike="noStrike" cap="none" normalizeH="0" baseline="0" dirty="0" err="1">
                          <a:ln>
                            <a:noFill/>
                          </a:ln>
                          <a:solidFill>
                            <a:schemeClr val="dk1"/>
                          </a:solidFill>
                          <a:effectLst/>
                          <a:latin typeface="+mn-lt"/>
                        </a:rPr>
                        <a:t>bort</a:t>
                      </a:r>
                      <a:r>
                        <a:rPr kumimoji="0" lang="en-US" sz="1300" b="0" i="0" u="none" strike="noStrike" cap="none" normalizeH="0" baseline="0" dirty="0">
                          <a:ln>
                            <a:noFill/>
                          </a:ln>
                          <a:solidFill>
                            <a:schemeClr val="dk1"/>
                          </a:solidFill>
                          <a:effectLst/>
                          <a:latin typeface="+mn-lt"/>
                        </a:rPr>
                        <a:t> </a:t>
                      </a:r>
                      <a:r>
                        <a:rPr kumimoji="0" lang="en-US" sz="1300" b="0" i="0" u="none" strike="noStrike" cap="none" normalizeH="0" baseline="0" dirty="0" err="1">
                          <a:ln>
                            <a:noFill/>
                          </a:ln>
                          <a:solidFill>
                            <a:schemeClr val="dk1"/>
                          </a:solidFill>
                          <a:effectLst/>
                          <a:latin typeface="+mn-lt"/>
                        </a:rPr>
                        <a:t>oldNode</a:t>
                      </a:r>
                      <a:r>
                        <a:rPr kumimoji="0" lang="en-US" sz="1300" b="0" i="0" u="none" strike="noStrike" cap="none" normalizeH="0" baseline="0" dirty="0">
                          <a:ln>
                            <a:noFill/>
                          </a:ln>
                          <a:solidFill>
                            <a:schemeClr val="dk1"/>
                          </a:solidFill>
                          <a:effectLst/>
                          <a:latin typeface="+mn-lt"/>
                        </a:rPr>
                        <a:t> </a:t>
                      </a:r>
                      <a:r>
                        <a:rPr kumimoji="0" lang="en-US" sz="1300" b="0" i="0" u="none" strike="noStrike" cap="none" normalizeH="0" baseline="0" dirty="0" err="1">
                          <a:ln>
                            <a:noFill/>
                          </a:ln>
                          <a:solidFill>
                            <a:schemeClr val="dk1"/>
                          </a:solidFill>
                          <a:effectLst/>
                          <a:latin typeface="+mn-lt"/>
                        </a:rPr>
                        <a:t>från</a:t>
                      </a:r>
                      <a:r>
                        <a:rPr kumimoji="0" lang="en-US" sz="1300" b="0" i="0" u="none" strike="noStrike" cap="none" normalizeH="0" baseline="0" dirty="0">
                          <a:ln>
                            <a:noFill/>
                          </a:ln>
                          <a:solidFill>
                            <a:schemeClr val="dk1"/>
                          </a:solidFill>
                          <a:effectLst/>
                          <a:latin typeface="+mn-lt"/>
                        </a:rPr>
                        <a:t> </a:t>
                      </a:r>
                      <a:r>
                        <a:rPr kumimoji="0" lang="en-US" sz="1300" b="0" i="0" u="none" strike="noStrike" cap="none" normalizeH="0" baseline="0" dirty="0" err="1">
                          <a:ln>
                            <a:noFill/>
                          </a:ln>
                          <a:solidFill>
                            <a:schemeClr val="dk1"/>
                          </a:solidFill>
                          <a:effectLst/>
                          <a:latin typeface="+mn-lt"/>
                        </a:rPr>
                        <a:t>node.childNodes</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err="1">
                          <a:ln>
                            <a:noFill/>
                          </a:ln>
                          <a:solidFill>
                            <a:schemeClr val="dk1"/>
                          </a:solidFill>
                          <a:effectLst/>
                          <a:latin typeface="+mn-lt"/>
                        </a:rPr>
                        <a:t>node.cloneNode</a:t>
                      </a:r>
                      <a:r>
                        <a:rPr kumimoji="0" lang="en-US" sz="1300" b="0" i="0" u="none" strike="noStrike" cap="none" normalizeH="0" baseline="0" dirty="0">
                          <a:ln>
                            <a:noFill/>
                          </a:ln>
                          <a:solidFill>
                            <a:schemeClr val="dk1"/>
                          </a:solidFill>
                          <a:effectLst/>
                          <a:latin typeface="+mn-lt"/>
                        </a:rPr>
                        <a:t>(</a:t>
                      </a:r>
                      <a:r>
                        <a:rPr kumimoji="0" lang="en-US" sz="1300" b="0" i="0" u="none" strike="noStrike" cap="none" normalizeH="0" baseline="0" dirty="0" err="1">
                          <a:ln>
                            <a:noFill/>
                          </a:ln>
                          <a:solidFill>
                            <a:schemeClr val="dk1"/>
                          </a:solidFill>
                          <a:effectLst/>
                          <a:latin typeface="+mn-lt"/>
                        </a:rPr>
                        <a:t>bool</a:t>
                      </a:r>
                      <a:r>
                        <a:rPr kumimoji="0" lang="en-US" sz="1300" b="0" i="0" u="none" strike="noStrike" cap="none" normalizeH="0" baseline="0" dirty="0">
                          <a:ln>
                            <a:noFill/>
                          </a:ln>
                          <a:solidFill>
                            <a:schemeClr val="dk1"/>
                          </a:solidFill>
                          <a:effectLst/>
                          <a:latin typeface="+mn-lt"/>
                        </a:rPr>
                        <a: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a:ln>
                            <a:noFill/>
                          </a:ln>
                          <a:effectLst/>
                        </a:rPr>
                        <a:t>Klonar</a:t>
                      </a:r>
                      <a:r>
                        <a:rPr kumimoji="0" lang="en-US" sz="1300" u="none" strike="noStrike" cap="none" normalizeH="0" baseline="0" dirty="0">
                          <a:ln>
                            <a:noFill/>
                          </a:ln>
                          <a:effectLst/>
                        </a:rPr>
                        <a:t> node, true </a:t>
                      </a:r>
                      <a:r>
                        <a:rPr kumimoji="0" lang="en-US" sz="1300" u="none" strike="noStrike" cap="none" normalizeH="0" baseline="0" dirty="0" err="1">
                          <a:ln>
                            <a:noFill/>
                          </a:ln>
                          <a:effectLst/>
                        </a:rPr>
                        <a:t>gör</a:t>
                      </a:r>
                      <a:r>
                        <a:rPr kumimoji="0" lang="en-US" sz="1300" u="none" strike="noStrike" cap="none" normalizeH="0" baseline="0" dirty="0">
                          <a:ln>
                            <a:noFill/>
                          </a:ln>
                          <a:effectLst/>
                        </a:rPr>
                        <a:t> </a:t>
                      </a:r>
                      <a:r>
                        <a:rPr kumimoji="0" lang="en-US" sz="1300" u="none" strike="noStrike" cap="none" normalizeH="0" baseline="0" dirty="0" err="1">
                          <a:ln>
                            <a:noFill/>
                          </a:ln>
                          <a:effectLst/>
                        </a:rPr>
                        <a:t>att</a:t>
                      </a:r>
                      <a:r>
                        <a:rPr kumimoji="0" lang="en-US" sz="1300" u="none" strike="noStrike" cap="none" normalizeH="0" baseline="0" dirty="0">
                          <a:ln>
                            <a:noFill/>
                          </a:ln>
                          <a:effectLst/>
                        </a:rPr>
                        <a:t> </a:t>
                      </a:r>
                      <a:r>
                        <a:rPr kumimoji="0" lang="en-US" sz="1300" u="none" strike="noStrike" cap="none" normalizeH="0" baseline="0" dirty="0" err="1">
                          <a:ln>
                            <a:noFill/>
                          </a:ln>
                          <a:effectLst/>
                        </a:rPr>
                        <a:t>samtliga</a:t>
                      </a:r>
                      <a:r>
                        <a:rPr kumimoji="0" lang="en-US" sz="1300" u="none" strike="noStrike" cap="none" normalizeH="0" baseline="0" dirty="0">
                          <a:ln>
                            <a:noFill/>
                          </a:ln>
                          <a:effectLst/>
                        </a:rPr>
                        <a:t> </a:t>
                      </a:r>
                      <a:r>
                        <a:rPr kumimoji="0" lang="en-US" sz="1300" u="none" strike="noStrike" cap="none" normalizeH="0" baseline="0" dirty="0" err="1">
                          <a:ln>
                            <a:noFill/>
                          </a:ln>
                          <a:effectLst/>
                        </a:rPr>
                        <a:t>undernoder</a:t>
                      </a:r>
                      <a:r>
                        <a:rPr kumimoji="0" lang="en-US" sz="1300" u="none" strike="noStrike" cap="none" normalizeH="0" baseline="0" dirty="0">
                          <a:ln>
                            <a:noFill/>
                          </a:ln>
                          <a:effectLst/>
                        </a:rPr>
                        <a:t> </a:t>
                      </a:r>
                      <a:r>
                        <a:rPr kumimoji="0" lang="en-US" sz="1300" u="none" strike="noStrike" cap="none" normalizeH="0" baseline="0" dirty="0" err="1">
                          <a:ln>
                            <a:noFill/>
                          </a:ln>
                          <a:effectLst/>
                        </a:rPr>
                        <a:t>också</a:t>
                      </a:r>
                      <a:r>
                        <a:rPr kumimoji="0" lang="en-US" sz="1300" u="none" strike="noStrike" cap="none" normalizeH="0" baseline="0" dirty="0">
                          <a:ln>
                            <a:noFill/>
                          </a:ln>
                          <a:effectLst/>
                        </a:rPr>
                        <a:t> </a:t>
                      </a:r>
                      <a:r>
                        <a:rPr kumimoji="0" lang="en-US" sz="1300" u="none" strike="noStrike" cap="none" normalizeH="0" baseline="0" dirty="0" err="1">
                          <a:ln>
                            <a:noFill/>
                          </a:ln>
                          <a:effectLst/>
                        </a:rPr>
                        <a:t>klonas</a:t>
                      </a:r>
                      <a:r>
                        <a:rPr kumimoji="0" lang="en-US" sz="1300" u="none" strike="noStrike" cap="none" normalizeH="0" baseline="0" dirty="0">
                          <a:ln>
                            <a:noFill/>
                          </a:ln>
                          <a:effectLst/>
                        </a:rPr>
                        <a: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4"/>
                  </a:ext>
                </a:extLst>
              </a:tr>
            </a:tbl>
          </a:graphicData>
        </a:graphic>
      </p:graphicFrame>
      <p:sp>
        <p:nvSpPr>
          <p:cNvPr id="7" name="Subtitle 2"/>
          <p:cNvSpPr txBox="1">
            <a:spLocks/>
          </p:cNvSpPr>
          <p:nvPr/>
        </p:nvSpPr>
        <p:spPr>
          <a:xfrm>
            <a:off x="395536" y="4801716"/>
            <a:ext cx="7272808"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a:latin typeface="Courier New" pitchFamily="49" charset="0"/>
                <a:cs typeface="Courier New" pitchFamily="49" charset="0"/>
              </a:rPr>
              <a:t>document.body.insertBefore</a:t>
            </a:r>
            <a:r>
              <a:rPr lang="sv-SE" sz="1600" dirty="0">
                <a:latin typeface="Courier New" pitchFamily="49" charset="0"/>
                <a:cs typeface="Courier New" pitchFamily="49" charset="0"/>
              </a:rPr>
              <a:t>(div, </a:t>
            </a:r>
            <a:r>
              <a:rPr lang="sv-SE" sz="1600" dirty="0" err="1">
                <a:latin typeface="Courier New" pitchFamily="49" charset="0"/>
                <a:cs typeface="Courier New" pitchFamily="49" charset="0"/>
              </a:rPr>
              <a:t>document.body.firstChild</a:t>
            </a:r>
            <a:r>
              <a:rPr lang="sv-SE" sz="1600" dirty="0">
                <a:latin typeface="Courier New" pitchFamily="49" charset="0"/>
                <a:cs typeface="Courier New" pitchFamily="49" charset="0"/>
              </a:rPr>
              <a:t>);</a:t>
            </a:r>
          </a:p>
        </p:txBody>
      </p:sp>
      <p:sp>
        <p:nvSpPr>
          <p:cNvPr id="8" name="Subtitle 2"/>
          <p:cNvSpPr txBox="1">
            <a:spLocks/>
          </p:cNvSpPr>
          <p:nvPr/>
        </p:nvSpPr>
        <p:spPr>
          <a:xfrm>
            <a:off x="395536" y="3721596"/>
            <a:ext cx="4104456" cy="50405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err="1">
                <a:latin typeface="Courier New" pitchFamily="49" charset="0"/>
                <a:cs typeface="Courier New" pitchFamily="49" charset="0"/>
              </a:rPr>
              <a:t>document.body.appendChild</a:t>
            </a:r>
            <a:r>
              <a:rPr lang="sv-SE" sz="1600" dirty="0">
                <a:latin typeface="Courier New" pitchFamily="49" charset="0"/>
                <a:cs typeface="Courier New" pitchFamily="49" charset="0"/>
              </a:rPr>
              <a:t>(div);</a:t>
            </a:r>
          </a:p>
        </p:txBody>
      </p:sp>
      <p:sp>
        <p:nvSpPr>
          <p:cNvPr id="9" name="TextBox 8"/>
          <p:cNvSpPr txBox="1"/>
          <p:nvPr/>
        </p:nvSpPr>
        <p:spPr>
          <a:xfrm>
            <a:off x="395536" y="3361556"/>
            <a:ext cx="2416046" cy="369332"/>
          </a:xfrm>
          <a:prstGeom prst="rect">
            <a:avLst/>
          </a:prstGeom>
          <a:noFill/>
        </p:spPr>
        <p:txBody>
          <a:bodyPr wrap="none" rtlCol="0">
            <a:spAutoFit/>
          </a:bodyPr>
          <a:lstStyle/>
          <a:p>
            <a:r>
              <a:rPr lang="sv-SE" dirty="0">
                <a:latin typeface="Minya Nouvelle" pitchFamily="2" charset="0"/>
              </a:rPr>
              <a:t>Lägga till sist i </a:t>
            </a:r>
            <a:r>
              <a:rPr lang="sv-SE" dirty="0" err="1">
                <a:latin typeface="Minya Nouvelle" pitchFamily="2" charset="0"/>
              </a:rPr>
              <a:t>body</a:t>
            </a:r>
            <a:r>
              <a:rPr lang="sv-SE" dirty="0">
                <a:latin typeface="Minya Nouvelle" pitchFamily="2" charset="0"/>
              </a:rPr>
              <a:t>:</a:t>
            </a:r>
          </a:p>
        </p:txBody>
      </p:sp>
      <p:sp>
        <p:nvSpPr>
          <p:cNvPr id="10" name="TextBox 9"/>
          <p:cNvSpPr txBox="1"/>
          <p:nvPr/>
        </p:nvSpPr>
        <p:spPr>
          <a:xfrm>
            <a:off x="395536" y="4360376"/>
            <a:ext cx="2534668" cy="369332"/>
          </a:xfrm>
          <a:prstGeom prst="rect">
            <a:avLst/>
          </a:prstGeom>
          <a:noFill/>
        </p:spPr>
        <p:txBody>
          <a:bodyPr wrap="none" rtlCol="0">
            <a:spAutoFit/>
          </a:bodyPr>
          <a:lstStyle/>
          <a:p>
            <a:r>
              <a:rPr lang="sv-SE" dirty="0">
                <a:latin typeface="Minya Nouvelle" pitchFamily="2" charset="0"/>
              </a:rPr>
              <a:t>Lägga till först i </a:t>
            </a:r>
            <a:r>
              <a:rPr lang="sv-SE" dirty="0" err="1">
                <a:latin typeface="Minya Nouvelle" pitchFamily="2" charset="0"/>
              </a:rPr>
              <a:t>body</a:t>
            </a:r>
            <a:r>
              <a:rPr lang="sv-SE" dirty="0">
                <a:latin typeface="Minya Nouvelle" pitchFamily="2" charset="0"/>
              </a:rPr>
              <a:t>:</a:t>
            </a:r>
          </a:p>
        </p:txBody>
      </p:sp>
      <p:pic>
        <p:nvPicPr>
          <p:cNvPr id="11"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4932040" y="3721596"/>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DIV#Malarkey</a:t>
            </a:r>
            <a:endParaRPr lang="sv-SE" sz="2400" dirty="0">
              <a:latin typeface="Minya Nouvelle" pitchFamily="2" charset="0"/>
            </a:endParaRPr>
          </a:p>
        </p:txBody>
      </p:sp>
    </p:spTree>
    <p:extLst>
      <p:ext uri="{BB962C8B-B14F-4D97-AF65-F5344CB8AC3E}">
        <p14:creationId xmlns:p14="http://schemas.microsoft.com/office/powerpoint/2010/main" val="244680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Textnoder</a:t>
            </a:r>
          </a:p>
        </p:txBody>
      </p:sp>
      <p:pic>
        <p:nvPicPr>
          <p:cNvPr id="4"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Group 81"/>
          <p:cNvGraphicFramePr>
            <a:graphicFrameLocks noGrp="1"/>
          </p:cNvGraphicFramePr>
          <p:nvPr>
            <p:extLst>
              <p:ext uri="{D42A27DB-BD31-4B8C-83A1-F6EECF244321}">
                <p14:modId xmlns:p14="http://schemas.microsoft.com/office/powerpoint/2010/main" val="1276277296"/>
              </p:ext>
            </p:extLst>
          </p:nvPr>
        </p:nvGraphicFramePr>
        <p:xfrm>
          <a:off x="323528" y="1129308"/>
          <a:ext cx="3240360" cy="1676400"/>
        </p:xfrm>
        <a:graphic>
          <a:graphicData uri="http://schemas.openxmlformats.org/drawingml/2006/table">
            <a:tbl>
              <a:tblPr>
                <a:tableStyleId>{284E427A-3D55-4303-BF80-6455036E1DE7}</a:tableStyleId>
              </a:tblPr>
              <a:tblGrid>
                <a:gridCol w="144016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a:ln>
                            <a:noFill/>
                          </a:ln>
                          <a:effectLst/>
                        </a:rPr>
                        <a:t>nodeName</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a:ln>
                            <a:noFill/>
                          </a:ln>
                          <a:effectLst/>
                        </a:rPr>
                        <a:t>#text</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b="1" u="none" strike="noStrike" cap="none" normalizeH="0" baseline="0" dirty="0" err="1">
                          <a:ln>
                            <a:noFill/>
                          </a:ln>
                          <a:effectLst/>
                        </a:rPr>
                        <a:t>nodeType</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a:ln>
                            <a:noFill/>
                          </a:ln>
                          <a:effectLst/>
                        </a:rPr>
                        <a:t>3</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a:ln>
                            <a:noFill/>
                          </a:ln>
                          <a:effectLst/>
                        </a:rPr>
                        <a:t>nodeValue</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texten</a:t>
                      </a:r>
                      <a:r>
                        <a:rPr kumimoji="0" lang="en-US" sz="1300" u="none" strike="noStrike" cap="none" normalizeH="0" baseline="0" dirty="0">
                          <a:ln>
                            <a:noFill/>
                          </a:ln>
                          <a:effectLst/>
                        </a:rPr>
                        <a:t> i </a:t>
                      </a:r>
                      <a:r>
                        <a:rPr kumimoji="0" lang="en-US" sz="1300" u="none" strike="noStrike" cap="none" normalizeH="0" baseline="0" dirty="0" err="1">
                          <a:ln>
                            <a:noFill/>
                          </a:ln>
                          <a:effectLst/>
                        </a:rPr>
                        <a:t>noden</a:t>
                      </a:r>
                      <a:endParaRPr kumimoji="0" lang="en-US" sz="1300" u="none" strike="noStrike" cap="none" normalizeH="0" baseline="0" dirty="0">
                        <a:ln>
                          <a:noFill/>
                        </a:ln>
                        <a:effectLst/>
                      </a:endParaRPr>
                    </a:p>
                  </a:txBody>
                  <a:tcPr marT="38100" marB="38100" horzOverflow="overflow"/>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a:ln>
                            <a:noFill/>
                          </a:ln>
                          <a:effectLst/>
                        </a:rPr>
                        <a:t>parentNode</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a:ln>
                            <a:noFill/>
                          </a:ln>
                          <a:solidFill>
                            <a:schemeClr val="dk1"/>
                          </a:solidFill>
                          <a:effectLst/>
                          <a:latin typeface="+mn-lt"/>
                        </a:rPr>
                        <a:t>Ett</a:t>
                      </a:r>
                      <a:r>
                        <a:rPr kumimoji="0" lang="en-US" sz="1300" b="0" i="0" u="none" strike="noStrike" cap="none" normalizeH="0" baseline="0" dirty="0">
                          <a:ln>
                            <a:noFill/>
                          </a:ln>
                          <a:solidFill>
                            <a:schemeClr val="dk1"/>
                          </a:solidFill>
                          <a:effectLst/>
                          <a:latin typeface="+mn-lt"/>
                        </a:rPr>
                        <a:t> Element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1" u="none" strike="noStrike" cap="none" normalizeH="0" baseline="0" dirty="0" err="1">
                          <a:ln>
                            <a:noFill/>
                          </a:ln>
                          <a:solidFill>
                            <a:schemeClr val="dk1"/>
                          </a:solidFill>
                          <a:effectLst/>
                          <a:latin typeface="+mn-lt"/>
                        </a:rPr>
                        <a:t>childNodes</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i="1" u="none" strike="noStrike" cap="none" normalizeH="0" baseline="0" dirty="0" err="1">
                          <a:ln>
                            <a:noFill/>
                          </a:ln>
                          <a:effectLst/>
                        </a:rPr>
                        <a:t>finns</a:t>
                      </a:r>
                      <a:r>
                        <a:rPr kumimoji="0" lang="en-US" sz="1300" i="1" u="none" strike="noStrike" cap="none" normalizeH="0" baseline="0" dirty="0">
                          <a:ln>
                            <a:noFill/>
                          </a:ln>
                          <a:effectLst/>
                        </a:rPr>
                        <a:t> </a:t>
                      </a:r>
                      <a:r>
                        <a:rPr kumimoji="0" lang="en-US" sz="1300" i="1" u="none" strike="noStrike" cap="none" normalizeH="0" baseline="0" dirty="0" err="1">
                          <a:ln>
                            <a:noFill/>
                          </a:ln>
                          <a:effectLst/>
                        </a:rPr>
                        <a:t>ej</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u="none" strike="noStrike" cap="none" normalizeH="0" baseline="0" dirty="0" err="1">
                          <a:ln>
                            <a:noFill/>
                          </a:ln>
                          <a:effectLst/>
                        </a:rPr>
                        <a:t>appendData</a:t>
                      </a:r>
                      <a:r>
                        <a:rPr kumimoji="0" lang="en-US" sz="1300" b="1" u="none" strike="noStrike" cap="none" normalizeH="0" baseline="0" dirty="0">
                          <a:ln>
                            <a:noFill/>
                          </a:ln>
                          <a:effectLst/>
                        </a:rPr>
                        <a:t>(</a:t>
                      </a:r>
                      <a:r>
                        <a:rPr kumimoji="0" lang="en-US" sz="1300" b="0" i="1" u="none" strike="noStrike" cap="none" normalizeH="0" baseline="0" dirty="0">
                          <a:ln>
                            <a:noFill/>
                          </a:ln>
                          <a:effectLst/>
                        </a:rPr>
                        <a:t>text</a:t>
                      </a:r>
                      <a:r>
                        <a:rPr kumimoji="0" lang="en-US" sz="1300" b="1" u="none" strike="noStrike" cap="none" normalizeH="0" baseline="0" dirty="0">
                          <a:ln>
                            <a:noFill/>
                          </a:ln>
                          <a:effectLst/>
                        </a:rPr>
                        <a:t>)</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err="1">
                          <a:ln>
                            <a:noFill/>
                          </a:ln>
                          <a:solidFill>
                            <a:schemeClr val="dk1"/>
                          </a:solidFill>
                          <a:effectLst/>
                          <a:latin typeface="+mn-lt"/>
                        </a:rPr>
                        <a:t>Lägger</a:t>
                      </a:r>
                      <a:r>
                        <a:rPr kumimoji="0" lang="en-US" sz="1300" b="0" i="0" u="none" strike="noStrike" cap="none" normalizeH="0" baseline="0" dirty="0">
                          <a:ln>
                            <a:noFill/>
                          </a:ln>
                          <a:solidFill>
                            <a:schemeClr val="dk1"/>
                          </a:solidFill>
                          <a:effectLst/>
                          <a:latin typeface="+mn-lt"/>
                        </a:rPr>
                        <a:t> till </a:t>
                      </a:r>
                      <a:r>
                        <a:rPr kumimoji="0" lang="en-US" sz="1300" b="0" i="1" u="none" strike="noStrike" cap="none" normalizeH="0" baseline="0" dirty="0">
                          <a:ln>
                            <a:noFill/>
                          </a:ln>
                          <a:solidFill>
                            <a:schemeClr val="dk1"/>
                          </a:solidFill>
                          <a:effectLst/>
                          <a:latin typeface="+mn-lt"/>
                        </a:rPr>
                        <a:t>text</a:t>
                      </a:r>
                      <a:r>
                        <a:rPr kumimoji="0" lang="en-US" sz="1300" b="0" i="0" u="none" strike="noStrike" cap="none" normalizeH="0" baseline="0" dirty="0">
                          <a:ln>
                            <a:noFill/>
                          </a:ln>
                          <a:solidFill>
                            <a:schemeClr val="dk1"/>
                          </a:solidFill>
                          <a:effectLst/>
                          <a:latin typeface="+mn-lt"/>
                        </a:rPr>
                        <a:t> till </a:t>
                      </a:r>
                      <a:r>
                        <a:rPr kumimoji="0" lang="en-US" sz="1300" b="0" i="0" u="none" strike="noStrike" cap="none" normalizeH="0" baseline="0" dirty="0" err="1">
                          <a:ln>
                            <a:noFill/>
                          </a:ln>
                          <a:solidFill>
                            <a:schemeClr val="dk1"/>
                          </a:solidFill>
                          <a:effectLst/>
                          <a:latin typeface="+mn-lt"/>
                        </a:rPr>
                        <a:t>slutet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5"/>
                  </a:ext>
                </a:extLst>
              </a:tr>
            </a:tbl>
          </a:graphicData>
        </a:graphic>
      </p:graphicFrame>
      <p:sp>
        <p:nvSpPr>
          <p:cNvPr id="6" name="Subtitle 2"/>
          <p:cNvSpPr txBox="1">
            <a:spLocks/>
          </p:cNvSpPr>
          <p:nvPr/>
        </p:nvSpPr>
        <p:spPr>
          <a:xfrm>
            <a:off x="323528" y="3217540"/>
            <a:ext cx="8538418" cy="172819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("Bull");</a:t>
            </a:r>
          </a:p>
          <a:p>
            <a:endParaRPr lang="sv-SE" sz="1600" dirty="0">
              <a:latin typeface="Courier New" pitchFamily="49" charset="0"/>
              <a:cs typeface="Courier New" pitchFamily="49" charset="0"/>
            </a:endParaRP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"Hello </a:t>
            </a:r>
            <a:r>
              <a:rPr lang="sv-SE" sz="1400" b="1" dirty="0" err="1">
                <a:latin typeface="Courier New" pitchFamily="49" charset="0"/>
                <a:cs typeface="Courier New" pitchFamily="49" charset="0"/>
              </a:rPr>
              <a:t>Again</a:t>
            </a:r>
            <a:r>
              <a:rPr lang="sv-SE" sz="1400" b="1" dirty="0">
                <a:latin typeface="Courier New" pitchFamily="49" charset="0"/>
                <a:cs typeface="Courier New" pitchFamily="49" charset="0"/>
              </a:rPr>
              <a:t>"; </a:t>
            </a:r>
            <a:r>
              <a:rPr lang="sv-SE" sz="1400" dirty="0">
                <a:latin typeface="Courier New" pitchFamily="49" charset="0"/>
                <a:cs typeface="Courier New" pitchFamily="49" charset="0"/>
              </a:rPr>
              <a:t>// "Hello </a:t>
            </a:r>
            <a:r>
              <a:rPr lang="sv-SE" sz="1400" dirty="0" err="1">
                <a:latin typeface="Courier New" pitchFamily="49" charset="0"/>
                <a:cs typeface="Courier New" pitchFamily="49" charset="0"/>
              </a:rPr>
              <a:t>Again</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 Ger: "&amp;</a:t>
            </a:r>
            <a:r>
              <a:rPr lang="sv-SE" sz="1400" dirty="0" err="1">
                <a:latin typeface="Courier New" pitchFamily="49" charset="0"/>
                <a:cs typeface="Courier New" pitchFamily="49" charset="0"/>
              </a:rPr>
              <a:t>lt;strong&amp;gt;Hello</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Again&amp;lt</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strong&amp;gt</a:t>
            </a:r>
            <a:r>
              <a:rPr lang="sv-SE" sz="1400" dirty="0">
                <a:latin typeface="Courier New" pitchFamily="49" charset="0"/>
                <a:cs typeface="Courier New" pitchFamily="49" charset="0"/>
              </a:rPr>
              <a:t>;"</a:t>
            </a:r>
          </a:p>
          <a:p>
            <a:r>
              <a:rPr lang="sv-SE" sz="1400" b="1" dirty="0" err="1">
                <a:latin typeface="Courier New" pitchFamily="49" charset="0"/>
                <a:cs typeface="Courier New" pitchFamily="49" charset="0"/>
              </a:rPr>
              <a:t>div.firstChild.nodeValue</a:t>
            </a:r>
            <a:r>
              <a:rPr lang="sv-SE" sz="1400" b="1" dirty="0">
                <a:latin typeface="Courier New" pitchFamily="49" charset="0"/>
                <a:cs typeface="Courier New" pitchFamily="49" charset="0"/>
              </a:rPr>
              <a:t> = "&lt;strong&gt;Hello </a:t>
            </a:r>
            <a:r>
              <a:rPr lang="sv-SE" sz="1400" b="1" dirty="0" err="1">
                <a:latin typeface="Courier New" pitchFamily="49" charset="0"/>
                <a:cs typeface="Courier New" pitchFamily="49" charset="0"/>
              </a:rPr>
              <a:t>Again</a:t>
            </a:r>
            <a:r>
              <a:rPr lang="sv-SE" sz="1400" b="1" dirty="0">
                <a:latin typeface="Courier New" pitchFamily="49" charset="0"/>
                <a:cs typeface="Courier New" pitchFamily="49" charset="0"/>
              </a:rPr>
              <a:t>&lt;/strong&gt;";</a:t>
            </a:r>
          </a:p>
        </p:txBody>
      </p:sp>
      <p:sp>
        <p:nvSpPr>
          <p:cNvPr id="7" name="Subtitle 2"/>
          <p:cNvSpPr>
            <a:spLocks noGrp="1"/>
          </p:cNvSpPr>
          <p:nvPr>
            <p:ph type="subTitle" idx="1"/>
          </p:nvPr>
        </p:nvSpPr>
        <p:spPr>
          <a:xfrm>
            <a:off x="3707904" y="1129308"/>
            <a:ext cx="5132229" cy="1224136"/>
          </a:xfrm>
        </p:spPr>
        <p:style>
          <a:lnRef idx="1">
            <a:schemeClr val="accent3"/>
          </a:lnRef>
          <a:fillRef idx="2">
            <a:schemeClr val="accent3"/>
          </a:fillRef>
          <a:effectRef idx="1">
            <a:schemeClr val="accent3"/>
          </a:effectRef>
          <a:fontRef idx="minor">
            <a:schemeClr val="dk1"/>
          </a:fontRef>
        </p:style>
        <p:txBody>
          <a:bodyPr/>
          <a:lstStyle/>
          <a:p>
            <a:r>
              <a:rPr lang="sv-SE" sz="1600" dirty="0">
                <a:latin typeface="Courier New" pitchFamily="49" charset="0"/>
                <a:cs typeface="Courier New" pitchFamily="49" charset="0"/>
              </a:rPr>
              <a:t>&lt;div id="Ron"&gt;&lt;/div&gt;       // ej #text</a:t>
            </a:r>
          </a:p>
          <a:p>
            <a:r>
              <a:rPr lang="sv-SE" sz="1600" dirty="0">
                <a:latin typeface="Courier New" pitchFamily="49" charset="0"/>
                <a:cs typeface="Courier New" pitchFamily="49" charset="0"/>
              </a:rPr>
              <a:t>&lt;div id="Ross"&gt; &lt;/div&gt;     // #text</a:t>
            </a:r>
          </a:p>
          <a:p>
            <a:r>
              <a:rPr lang="sv-SE" sz="1600" dirty="0">
                <a:latin typeface="Courier New" pitchFamily="49" charset="0"/>
                <a:cs typeface="Courier New" pitchFamily="49" charset="0"/>
              </a:rPr>
              <a:t>&lt;div id="Bull"&gt;Hello&lt;/div&gt; // #text</a:t>
            </a:r>
          </a:p>
        </p:txBody>
      </p:sp>
    </p:spTree>
    <p:extLst>
      <p:ext uri="{BB962C8B-B14F-4D97-AF65-F5344CB8AC3E}">
        <p14:creationId xmlns:p14="http://schemas.microsoft.com/office/powerpoint/2010/main" val="91472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Skapa textnoder</a:t>
            </a:r>
          </a:p>
        </p:txBody>
      </p:sp>
      <p:sp>
        <p:nvSpPr>
          <p:cNvPr id="3" name="Subtitle 2"/>
          <p:cNvSpPr>
            <a:spLocks noGrp="1"/>
          </p:cNvSpPr>
          <p:nvPr>
            <p:ph type="subTitle" idx="1"/>
          </p:nvPr>
        </p:nvSpPr>
        <p:spPr>
          <a:xfrm>
            <a:off x="323528" y="985292"/>
            <a:ext cx="8640960" cy="576064"/>
          </a:xfrm>
        </p:spPr>
        <p:txBody>
          <a:bodyPr/>
          <a:lstStyle/>
          <a:p>
            <a:r>
              <a:rPr lang="sv-SE" sz="2000" dirty="0"/>
              <a:t>Skapar nya textnoder gör vi med </a:t>
            </a:r>
            <a:r>
              <a:rPr lang="sv-SE" sz="2000" dirty="0" err="1"/>
              <a:t>document.</a:t>
            </a:r>
            <a:r>
              <a:rPr lang="sv-SE" sz="2000" b="1" dirty="0" err="1"/>
              <a:t>createTextNode</a:t>
            </a:r>
            <a:r>
              <a:rPr lang="sv-SE" sz="2000" dirty="0"/>
              <a:t>("text")</a:t>
            </a:r>
          </a:p>
        </p:txBody>
      </p:sp>
      <p:sp>
        <p:nvSpPr>
          <p:cNvPr id="4" name="Subtitle 2"/>
          <p:cNvSpPr txBox="1">
            <a:spLocks/>
          </p:cNvSpPr>
          <p:nvPr/>
        </p:nvSpPr>
        <p:spPr>
          <a:xfrm>
            <a:off x="1475656" y="1561356"/>
            <a:ext cx="6552728"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a:latin typeface="Courier New" pitchFamily="49" charset="0"/>
                <a:cs typeface="Courier New" pitchFamily="49" charset="0"/>
              </a:rPr>
              <a:t>var div = </a:t>
            </a:r>
            <a:r>
              <a:rPr lang="sv-SE" sz="1600" dirty="0" err="1">
                <a:latin typeface="Courier New" pitchFamily="49" charset="0"/>
                <a:cs typeface="Courier New" pitchFamily="49" charset="0"/>
              </a:rPr>
              <a:t>document.createElement</a:t>
            </a:r>
            <a:r>
              <a:rPr lang="sv-SE" sz="1600" dirty="0">
                <a:latin typeface="Courier New" pitchFamily="49" charset="0"/>
                <a:cs typeface="Courier New" pitchFamily="49" charset="0"/>
              </a:rPr>
              <a:t>("div");</a:t>
            </a:r>
          </a:p>
          <a:p>
            <a:r>
              <a:rPr lang="sv-SE" sz="1600" dirty="0">
                <a:latin typeface="Courier New" pitchFamily="49" charset="0"/>
                <a:cs typeface="Courier New" pitchFamily="49" charset="0"/>
              </a:rPr>
              <a:t>var text = </a:t>
            </a:r>
            <a:r>
              <a:rPr lang="sv-SE" sz="1600" b="1" dirty="0" err="1">
                <a:latin typeface="Courier New" pitchFamily="49" charset="0"/>
                <a:cs typeface="Courier New" pitchFamily="49" charset="0"/>
              </a:rPr>
              <a:t>document.createTextNode</a:t>
            </a:r>
            <a:r>
              <a:rPr lang="sv-SE" sz="1600" b="1" dirty="0">
                <a:latin typeface="Courier New" pitchFamily="49" charset="0"/>
                <a:cs typeface="Courier New" pitchFamily="49" charset="0"/>
              </a:rPr>
              <a:t>("Hello </a:t>
            </a:r>
            <a:r>
              <a:rPr lang="sv-SE" sz="1600" b="1" dirty="0" err="1">
                <a:latin typeface="Courier New" pitchFamily="49" charset="0"/>
                <a:cs typeface="Courier New" pitchFamily="49" charset="0"/>
              </a:rPr>
              <a:t>Again</a:t>
            </a:r>
            <a:r>
              <a:rPr lang="sv-SE" sz="1600" b="1"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a:latin typeface="Courier New" pitchFamily="49" charset="0"/>
                <a:cs typeface="Courier New" pitchFamily="49" charset="0"/>
              </a:rPr>
              <a:t>div.appendChild</a:t>
            </a:r>
            <a:r>
              <a:rPr lang="sv-SE" sz="1600" dirty="0">
                <a:latin typeface="Courier New" pitchFamily="49" charset="0"/>
                <a:cs typeface="Courier New" pitchFamily="49" charset="0"/>
              </a:rPr>
              <a:t>(text);</a:t>
            </a:r>
          </a:p>
        </p:txBody>
      </p:sp>
      <p:sp>
        <p:nvSpPr>
          <p:cNvPr id="5" name="TextBox 4"/>
          <p:cNvSpPr txBox="1"/>
          <p:nvPr/>
        </p:nvSpPr>
        <p:spPr>
          <a:xfrm>
            <a:off x="3491880" y="3496280"/>
            <a:ext cx="237626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a:latin typeface="Minya Nouvelle" pitchFamily="2" charset="0"/>
              </a:rPr>
              <a:t>DIV</a:t>
            </a:r>
          </a:p>
        </p:txBody>
      </p:sp>
      <p:pic>
        <p:nvPicPr>
          <p:cNvPr id="58"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3923928" y="4504392"/>
            <a:ext cx="151216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sv-SE" dirty="0">
                <a:latin typeface="Minya Nouvelle" pitchFamily="2" charset="0"/>
              </a:rPr>
              <a:t>#text</a:t>
            </a:r>
          </a:p>
        </p:txBody>
      </p:sp>
      <p:cxnSp>
        <p:nvCxnSpPr>
          <p:cNvPr id="7" name="Straight Arrow Connector 6"/>
          <p:cNvCxnSpPr>
            <a:stCxn id="5" idx="2"/>
            <a:endCxn id="9" idx="0"/>
          </p:cNvCxnSpPr>
          <p:nvPr/>
        </p:nvCxnSpPr>
        <p:spPr>
          <a:xfrm>
            <a:off x="4680012" y="3957945"/>
            <a:ext cx="0" cy="54644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40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a:t>Utökning:</a:t>
            </a:r>
            <a:r>
              <a:rPr lang="sv-SE" dirty="0"/>
              <a:t> </a:t>
            </a:r>
            <a:r>
              <a:rPr lang="sv-SE" dirty="0" err="1"/>
              <a:t>innerHTML</a:t>
            </a:r>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ubtitle 2"/>
          <p:cNvSpPr txBox="1">
            <a:spLocks/>
          </p:cNvSpPr>
          <p:nvPr/>
        </p:nvSpPr>
        <p:spPr>
          <a:xfrm>
            <a:off x="323528" y="985292"/>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err="1"/>
              <a:t>innerHTML</a:t>
            </a:r>
            <a:r>
              <a:rPr lang="sv-SE" sz="2000" dirty="0"/>
              <a:t> skapades av Microsoft och gör det enklare att lägga till element i DOM-strukturen</a:t>
            </a:r>
          </a:p>
        </p:txBody>
      </p:sp>
      <p:sp>
        <p:nvSpPr>
          <p:cNvPr id="6" name="Subtitle 2"/>
          <p:cNvSpPr txBox="1">
            <a:spLocks/>
          </p:cNvSpPr>
          <p:nvPr/>
        </p:nvSpPr>
        <p:spPr>
          <a:xfrm>
            <a:off x="539552" y="1993404"/>
            <a:ext cx="8136904" cy="21602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div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("Bull");</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b="1" dirty="0">
                <a:latin typeface="Courier New" pitchFamily="49" charset="0"/>
                <a:cs typeface="Courier New" pitchFamily="49" charset="0"/>
              </a:rPr>
              <a:t> = "</a:t>
            </a:r>
            <a:r>
              <a:rPr lang="sv-SE" sz="1400" dirty="0">
                <a:latin typeface="Courier New" pitchFamily="49" charset="0"/>
                <a:cs typeface="Courier New" pitchFamily="49" charset="0"/>
              </a:rPr>
              <a:t>&lt;p&gt;</a:t>
            </a:r>
            <a:r>
              <a:rPr lang="sv-SE" sz="1400" b="1" dirty="0">
                <a:latin typeface="Courier New" pitchFamily="49" charset="0"/>
                <a:cs typeface="Courier New" pitchFamily="49" charset="0"/>
              </a:rPr>
              <a:t>Ersätter</a:t>
            </a:r>
            <a:r>
              <a:rPr lang="sv-SE" sz="1400" dirty="0">
                <a:latin typeface="Courier New" pitchFamily="49" charset="0"/>
                <a:cs typeface="Courier New" pitchFamily="49" charset="0"/>
              </a:rPr>
              <a:t> hela innehållet i #Bull&lt;/p&gt;";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&lt;p&gt;Lägger till ett nytt stycke </a:t>
            </a:r>
            <a:r>
              <a:rPr lang="sv-SE" sz="1400" b="1" dirty="0">
                <a:latin typeface="Courier New" pitchFamily="49" charset="0"/>
                <a:cs typeface="Courier New" pitchFamily="49" charset="0"/>
              </a:rPr>
              <a:t>sist.</a:t>
            </a:r>
            <a:r>
              <a:rPr lang="sv-SE" sz="1400" dirty="0">
                <a:latin typeface="Courier New" pitchFamily="49" charset="0"/>
                <a:cs typeface="Courier New" pitchFamily="49" charset="0"/>
              </a:rPr>
              <a:t>&lt;/p&gt;";</a:t>
            </a:r>
          </a:p>
          <a:p>
            <a:endParaRPr lang="sv-SE" sz="1600" dirty="0">
              <a:latin typeface="Courier New" pitchFamily="49" charset="0"/>
              <a:cs typeface="Courier New" pitchFamily="49" charset="0"/>
            </a:endParaRPr>
          </a:p>
          <a:p>
            <a:r>
              <a:rPr lang="sv-SE" sz="1400" dirty="0" err="1">
                <a:latin typeface="Courier New" pitchFamily="49" charset="0"/>
                <a:cs typeface="Courier New" pitchFamily="49" charset="0"/>
              </a:rPr>
              <a:t>div.innerHTML</a:t>
            </a:r>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"&lt;p&gt;Lägger till ett nytt stycke </a:t>
            </a:r>
            <a:r>
              <a:rPr lang="sv-SE" sz="1400" b="1" dirty="0">
                <a:latin typeface="Courier New" pitchFamily="49" charset="0"/>
                <a:cs typeface="Courier New" pitchFamily="49" charset="0"/>
              </a:rPr>
              <a:t>först.</a:t>
            </a:r>
            <a:r>
              <a:rPr lang="sv-SE" sz="1400" dirty="0">
                <a:latin typeface="Courier New" pitchFamily="49" charset="0"/>
                <a:cs typeface="Courier New" pitchFamily="49" charset="0"/>
              </a:rPr>
              <a:t>&lt;/p&gt;"</a:t>
            </a:r>
            <a:r>
              <a:rPr lang="sv-SE" sz="1400" b="1" dirty="0">
                <a:latin typeface="Courier New" pitchFamily="49" charset="0"/>
                <a:cs typeface="Courier New" pitchFamily="49" charset="0"/>
              </a:rPr>
              <a:t>+</a:t>
            </a:r>
            <a:r>
              <a:rPr lang="sv-SE" sz="1400" b="1" dirty="0" err="1">
                <a:latin typeface="Courier New" pitchFamily="49" charset="0"/>
                <a:cs typeface="Courier New" pitchFamily="49" charset="0"/>
              </a:rPr>
              <a:t>div.innerHTML</a:t>
            </a:r>
            <a:r>
              <a:rPr lang="sv-SE" sz="1400" dirty="0">
                <a:latin typeface="Courier New" pitchFamily="49" charset="0"/>
                <a:cs typeface="Courier New" pitchFamily="49" charset="0"/>
              </a:rPr>
              <a:t>;</a:t>
            </a:r>
          </a:p>
          <a:p>
            <a:endParaRPr lang="sv-SE" sz="1600" dirty="0">
              <a:latin typeface="Courier New" pitchFamily="49" charset="0"/>
              <a:cs typeface="Courier New" pitchFamily="49" charset="0"/>
            </a:endParaRPr>
          </a:p>
        </p:txBody>
      </p:sp>
      <p:sp>
        <p:nvSpPr>
          <p:cNvPr id="7" name="Subtitle 2"/>
          <p:cNvSpPr txBox="1">
            <a:spLocks/>
          </p:cNvSpPr>
          <p:nvPr/>
        </p:nvSpPr>
        <p:spPr>
          <a:xfrm>
            <a:off x="323528" y="4297660"/>
            <a:ext cx="8640960" cy="57606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2000" dirty="0"/>
              <a:t>Observera skillnaden mot </a:t>
            </a:r>
            <a:r>
              <a:rPr lang="sv-SE" sz="2000" dirty="0" err="1"/>
              <a:t>node.nodeValue</a:t>
            </a:r>
            <a:r>
              <a:rPr lang="sv-SE" sz="2000" dirty="0"/>
              <a:t> som enbart kan lägga till text.</a:t>
            </a:r>
          </a:p>
        </p:txBody>
      </p:sp>
    </p:spTree>
    <p:extLst>
      <p:ext uri="{BB962C8B-B14F-4D97-AF65-F5344CB8AC3E}">
        <p14:creationId xmlns:p14="http://schemas.microsoft.com/office/powerpoint/2010/main" val="126441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innerHTML</a:t>
            </a:r>
            <a:endParaRPr lang="sv-SE" dirty="0"/>
          </a:p>
        </p:txBody>
      </p:sp>
      <p:sp>
        <p:nvSpPr>
          <p:cNvPr id="4" name="Subtitle 2"/>
          <p:cNvSpPr txBox="1">
            <a:spLocks/>
          </p:cNvSpPr>
          <p:nvPr/>
        </p:nvSpPr>
        <p:spPr>
          <a:xfrm>
            <a:off x="539552" y="1633364"/>
            <a:ext cx="406845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a:latin typeface="Courier New" pitchFamily="49" charset="0"/>
                <a:cs typeface="Courier New" pitchFamily="49" charset="0"/>
              </a:rPr>
              <a:t>node.innerHTML</a:t>
            </a:r>
            <a:r>
              <a:rPr lang="sv-SE" sz="1400" dirty="0">
                <a:latin typeface="Courier New" pitchFamily="49" charset="0"/>
                <a:cs typeface="Courier New" pitchFamily="49" charset="0"/>
              </a:rPr>
              <a:t> = "&lt;p&gt;";</a:t>
            </a:r>
          </a:p>
          <a:p>
            <a:r>
              <a:rPr lang="sv-SE" sz="1400" dirty="0" err="1">
                <a:latin typeface="Courier New" pitchFamily="49" charset="0"/>
                <a:cs typeface="Courier New" pitchFamily="49" charset="0"/>
              </a:rPr>
              <a:t>node.innerHTML</a:t>
            </a:r>
            <a:r>
              <a:rPr lang="sv-SE" sz="1400" dirty="0">
                <a:latin typeface="Courier New" pitchFamily="49" charset="0"/>
                <a:cs typeface="Courier New" pitchFamily="49" charset="0"/>
              </a:rPr>
              <a:t> += "Flash </a:t>
            </a:r>
            <a:r>
              <a:rPr lang="sv-SE" sz="1400" dirty="0" err="1">
                <a:latin typeface="Courier New" pitchFamily="49" charset="0"/>
                <a:cs typeface="Courier New" pitchFamily="49" charset="0"/>
              </a:rPr>
              <a:t>Thunder</a:t>
            </a:r>
            <a:r>
              <a:rPr lang="sv-SE" sz="1400" dirty="0">
                <a:latin typeface="Courier New" pitchFamily="49" charset="0"/>
                <a:cs typeface="Courier New" pitchFamily="49" charset="0"/>
              </a:rPr>
              <a:t>";</a:t>
            </a:r>
          </a:p>
          <a:p>
            <a:r>
              <a:rPr lang="sv-SE" sz="1400" dirty="0" err="1">
                <a:latin typeface="Courier New" pitchFamily="49" charset="0"/>
                <a:cs typeface="Courier New" pitchFamily="49" charset="0"/>
              </a:rPr>
              <a:t>node.innerHTML</a:t>
            </a:r>
            <a:r>
              <a:rPr lang="sv-SE" sz="1400" dirty="0">
                <a:latin typeface="Courier New" pitchFamily="49" charset="0"/>
                <a:cs typeface="Courier New" pitchFamily="49" charset="0"/>
              </a:rPr>
              <a:t> += "&lt;/p&gt;";</a:t>
            </a:r>
            <a:endParaRPr lang="sv-SE" sz="1600" dirty="0">
              <a:latin typeface="Courier New" pitchFamily="49" charset="0"/>
              <a:cs typeface="Courier New" pitchFamily="49" charset="0"/>
            </a:endParaRPr>
          </a:p>
        </p:txBody>
      </p:sp>
      <p:sp>
        <p:nvSpPr>
          <p:cNvPr id="5" name="Subtitle 2"/>
          <p:cNvSpPr>
            <a:spLocks noGrp="1"/>
          </p:cNvSpPr>
          <p:nvPr>
            <p:ph type="subTitle" idx="1"/>
          </p:nvPr>
        </p:nvSpPr>
        <p:spPr>
          <a:xfrm>
            <a:off x="5436096" y="1849388"/>
            <a:ext cx="2952328" cy="504056"/>
          </a:xfrm>
        </p:spPr>
        <p:style>
          <a:lnRef idx="1">
            <a:schemeClr val="accent3"/>
          </a:lnRef>
          <a:fillRef idx="2">
            <a:schemeClr val="accent3"/>
          </a:fillRef>
          <a:effectRef idx="1">
            <a:schemeClr val="accent3"/>
          </a:effectRef>
          <a:fontRef idx="minor">
            <a:schemeClr val="dk1"/>
          </a:fontRef>
        </p:style>
        <p:txBody>
          <a:bodyPr/>
          <a:lstStyle/>
          <a:p>
            <a:r>
              <a:rPr lang="sv-SE" sz="1600" dirty="0">
                <a:latin typeface="Courier New" pitchFamily="49" charset="0"/>
                <a:cs typeface="Courier New" pitchFamily="49" charset="0"/>
              </a:rPr>
              <a:t>&lt;p&gt;&lt;/p&gt;Flash </a:t>
            </a:r>
            <a:r>
              <a:rPr lang="sv-SE" sz="1600" dirty="0" err="1">
                <a:latin typeface="Courier New" pitchFamily="49" charset="0"/>
                <a:cs typeface="Courier New" pitchFamily="49" charset="0"/>
              </a:rPr>
              <a:t>Thunder</a:t>
            </a:r>
            <a:endParaRPr lang="sv-SE" sz="1600" dirty="0">
              <a:latin typeface="Courier New" pitchFamily="49" charset="0"/>
              <a:cs typeface="Courier New" pitchFamily="49" charset="0"/>
            </a:endParaRPr>
          </a:p>
        </p:txBody>
      </p:sp>
      <p:sp>
        <p:nvSpPr>
          <p:cNvPr id="6" name="Subtitle 2"/>
          <p:cNvSpPr txBox="1">
            <a:spLocks/>
          </p:cNvSpPr>
          <p:nvPr/>
        </p:nvSpPr>
        <p:spPr>
          <a:xfrm>
            <a:off x="539552" y="3433564"/>
            <a:ext cx="4068452" cy="144016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tmpStr</a:t>
            </a:r>
            <a:r>
              <a:rPr lang="sv-SE" sz="1400" dirty="0">
                <a:latin typeface="Courier New" pitchFamily="49" charset="0"/>
                <a:cs typeface="Courier New" pitchFamily="49" charset="0"/>
              </a:rPr>
              <a:t> = "&lt;p&gt;";</a:t>
            </a:r>
          </a:p>
          <a:p>
            <a:r>
              <a:rPr lang="sv-SE" sz="1400" dirty="0" err="1">
                <a:latin typeface="Courier New" pitchFamily="49" charset="0"/>
                <a:cs typeface="Courier New" pitchFamily="49" charset="0"/>
              </a:rPr>
              <a:t>tmpStr</a:t>
            </a:r>
            <a:r>
              <a:rPr lang="sv-SE" sz="1400" dirty="0">
                <a:latin typeface="Courier New" pitchFamily="49" charset="0"/>
                <a:cs typeface="Courier New" pitchFamily="49" charset="0"/>
              </a:rPr>
              <a:t> += "Flash </a:t>
            </a:r>
            <a:r>
              <a:rPr lang="sv-SE" sz="1400" dirty="0" err="1">
                <a:latin typeface="Courier New" pitchFamily="49" charset="0"/>
                <a:cs typeface="Courier New" pitchFamily="49" charset="0"/>
              </a:rPr>
              <a:t>Thunder</a:t>
            </a:r>
            <a:r>
              <a:rPr lang="sv-SE" sz="1400" dirty="0">
                <a:latin typeface="Courier New" pitchFamily="49" charset="0"/>
                <a:cs typeface="Courier New" pitchFamily="49" charset="0"/>
              </a:rPr>
              <a:t>";</a:t>
            </a:r>
          </a:p>
          <a:p>
            <a:r>
              <a:rPr lang="sv-SE" sz="1400" dirty="0" err="1">
                <a:latin typeface="Courier New" pitchFamily="49" charset="0"/>
                <a:cs typeface="Courier New" pitchFamily="49" charset="0"/>
              </a:rPr>
              <a:t>tmpStr</a:t>
            </a:r>
            <a:r>
              <a:rPr lang="sv-SE" sz="1400" dirty="0">
                <a:latin typeface="Courier New" pitchFamily="49" charset="0"/>
                <a:cs typeface="Courier New" pitchFamily="49" charset="0"/>
              </a:rPr>
              <a:t> += "&lt;/p&gt;";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node.innerHTML</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tmpStr</a:t>
            </a:r>
            <a:r>
              <a:rPr lang="sv-SE" sz="1400" dirty="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7" name="Subtitle 2"/>
          <p:cNvSpPr txBox="1">
            <a:spLocks/>
          </p:cNvSpPr>
          <p:nvPr/>
        </p:nvSpPr>
        <p:spPr>
          <a:xfrm>
            <a:off x="5436096" y="3649588"/>
            <a:ext cx="2952328"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a:latin typeface="Courier New" pitchFamily="49" charset="0"/>
                <a:cs typeface="Courier New" pitchFamily="49" charset="0"/>
              </a:rPr>
              <a:t>&lt;p&gt;Flash </a:t>
            </a:r>
            <a:r>
              <a:rPr lang="sv-SE" sz="1600" dirty="0" err="1">
                <a:latin typeface="Courier New" pitchFamily="49" charset="0"/>
                <a:cs typeface="Courier New" pitchFamily="49" charset="0"/>
              </a:rPr>
              <a:t>Thunder</a:t>
            </a:r>
            <a:r>
              <a:rPr lang="sv-SE" sz="1600" dirty="0">
                <a:latin typeface="Courier New" pitchFamily="49" charset="0"/>
                <a:cs typeface="Courier New" pitchFamily="49" charset="0"/>
              </a:rPr>
              <a:t>&lt;/p&gt;</a:t>
            </a:r>
          </a:p>
        </p:txBody>
      </p:sp>
      <p:sp>
        <p:nvSpPr>
          <p:cNvPr id="8" name="Right Arrow 7"/>
          <p:cNvSpPr/>
          <p:nvPr/>
        </p:nvSpPr>
        <p:spPr>
          <a:xfrm>
            <a:off x="4788024" y="1921396"/>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9" name="Right Arrow 8"/>
          <p:cNvSpPr/>
          <p:nvPr/>
        </p:nvSpPr>
        <p:spPr>
          <a:xfrm>
            <a:off x="4788024" y="3793604"/>
            <a:ext cx="504056" cy="288032"/>
          </a:xfrm>
          <a:prstGeom prst="rightArrow">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10" name="TextBox 9"/>
          <p:cNvSpPr txBox="1"/>
          <p:nvPr/>
        </p:nvSpPr>
        <p:spPr>
          <a:xfrm>
            <a:off x="467544" y="1129308"/>
            <a:ext cx="3698448" cy="369332"/>
          </a:xfrm>
          <a:prstGeom prst="rect">
            <a:avLst/>
          </a:prstGeom>
          <a:noFill/>
        </p:spPr>
        <p:txBody>
          <a:bodyPr wrap="none" rtlCol="0">
            <a:spAutoFit/>
          </a:bodyPr>
          <a:lstStyle/>
          <a:p>
            <a:r>
              <a:rPr lang="sv-SE" dirty="0">
                <a:latin typeface="Minya Nouvelle" pitchFamily="2" charset="0"/>
              </a:rPr>
              <a:t>Observera att skillnaden mellan:</a:t>
            </a:r>
          </a:p>
        </p:txBody>
      </p:sp>
      <p:sp>
        <p:nvSpPr>
          <p:cNvPr id="11" name="TextBox 10"/>
          <p:cNvSpPr txBox="1"/>
          <p:nvPr/>
        </p:nvSpPr>
        <p:spPr>
          <a:xfrm>
            <a:off x="467544" y="2992224"/>
            <a:ext cx="681597" cy="369332"/>
          </a:xfrm>
          <a:prstGeom prst="rect">
            <a:avLst/>
          </a:prstGeom>
          <a:noFill/>
        </p:spPr>
        <p:txBody>
          <a:bodyPr wrap="none" rtlCol="0">
            <a:spAutoFit/>
          </a:bodyPr>
          <a:lstStyle/>
          <a:p>
            <a:r>
              <a:rPr lang="sv-SE" dirty="0">
                <a:latin typeface="Minya Nouvelle" pitchFamily="2" charset="0"/>
              </a:rPr>
              <a:t>Och:</a:t>
            </a:r>
          </a:p>
        </p:txBody>
      </p:sp>
      <p:pic>
        <p:nvPicPr>
          <p:cNvPr id="12" name="Picture 11"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0350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Ändra CSS-egenskaper</a:t>
            </a:r>
          </a:p>
        </p:txBody>
      </p:sp>
      <p:sp>
        <p:nvSpPr>
          <p:cNvPr id="3" name="Subtitle 2"/>
          <p:cNvSpPr>
            <a:spLocks noGrp="1"/>
          </p:cNvSpPr>
          <p:nvPr>
            <p:ph type="subTitle" idx="1"/>
          </p:nvPr>
        </p:nvSpPr>
        <p:spPr>
          <a:xfrm>
            <a:off x="323528" y="985292"/>
            <a:ext cx="8640960" cy="1460500"/>
          </a:xfrm>
        </p:spPr>
        <p:txBody>
          <a:bodyPr/>
          <a:lstStyle/>
          <a:p>
            <a:r>
              <a:rPr lang="sv-SE" sz="2000" dirty="0"/>
              <a:t>Vi kommer åt stilegenskaper genom egenskapen </a:t>
            </a:r>
            <a:r>
              <a:rPr lang="sv-SE" sz="2000" b="1" dirty="0"/>
              <a:t>style</a:t>
            </a:r>
            <a:r>
              <a:rPr lang="sv-SE" sz="2000" dirty="0"/>
              <a:t> på våra noder:</a:t>
            </a:r>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node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discovery</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style.color</a:t>
            </a:r>
            <a:r>
              <a:rPr lang="sv-SE" sz="1400" dirty="0">
                <a:latin typeface="Courier New" pitchFamily="49" charset="0"/>
                <a:cs typeface="Courier New" pitchFamily="49" charset="0"/>
              </a:rPr>
              <a:t> = "#AA5698";</a:t>
            </a: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a:t>Eftersom bindestreck inte är ett giltigt tecken på en egenskap gör man följande:</a:t>
            </a:r>
          </a:p>
          <a:p>
            <a:endParaRPr lang="sv-SE" sz="2000" dirty="0"/>
          </a:p>
        </p:txBody>
      </p:sp>
      <p:graphicFrame>
        <p:nvGraphicFramePr>
          <p:cNvPr id="7" name="Table 6"/>
          <p:cNvGraphicFramePr>
            <a:graphicFrameLocks noGrp="1"/>
          </p:cNvGraphicFramePr>
          <p:nvPr>
            <p:extLst>
              <p:ext uri="{D42A27DB-BD31-4B8C-83A1-F6EECF244321}">
                <p14:modId xmlns:p14="http://schemas.microsoft.com/office/powerpoint/2010/main" val="4087283859"/>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r>
                        <a:rPr lang="sv-SE" sz="1600" dirty="0"/>
                        <a:t>font-</a:t>
                      </a:r>
                      <a:r>
                        <a:rPr lang="sv-SE" sz="1600" dirty="0" err="1"/>
                        <a:t>size</a:t>
                      </a:r>
                      <a:endParaRPr lang="sv-SE" sz="1600" dirty="0"/>
                    </a:p>
                  </a:txBody>
                  <a:tcPr/>
                </a:tc>
                <a:tc>
                  <a:txBody>
                    <a:bodyPr/>
                    <a:lstStyle/>
                    <a:p>
                      <a:r>
                        <a:rPr lang="sv-SE" sz="1600" dirty="0" err="1"/>
                        <a:t>fontSize</a:t>
                      </a:r>
                      <a:endParaRPr lang="sv-SE" sz="1600" dirty="0"/>
                    </a:p>
                  </a:txBody>
                  <a:tcPr/>
                </a:tc>
                <a:extLst>
                  <a:ext uri="{0D108BD9-81ED-4DB2-BD59-A6C34878D82A}">
                    <a16:rowId xmlns:a16="http://schemas.microsoft.com/office/drawing/2014/main" val="10000"/>
                  </a:ext>
                </a:extLst>
              </a:tr>
              <a:tr h="168776">
                <a:tc>
                  <a:txBody>
                    <a:bodyPr/>
                    <a:lstStyle/>
                    <a:p>
                      <a:r>
                        <a:rPr lang="sv-SE" sz="1600" dirty="0" err="1"/>
                        <a:t>margin-left</a:t>
                      </a:r>
                      <a:endParaRPr lang="sv-SE" sz="1600" dirty="0"/>
                    </a:p>
                  </a:txBody>
                  <a:tcPr/>
                </a:tc>
                <a:tc>
                  <a:txBody>
                    <a:bodyPr/>
                    <a:lstStyle/>
                    <a:p>
                      <a:r>
                        <a:rPr lang="sv-SE" sz="1600" dirty="0" err="1"/>
                        <a:t>marginLeft</a:t>
                      </a:r>
                      <a:endParaRPr lang="sv-SE" sz="1600" dirty="0"/>
                    </a:p>
                  </a:txBody>
                  <a:tcPr/>
                </a:tc>
                <a:extLst>
                  <a:ext uri="{0D108BD9-81ED-4DB2-BD59-A6C34878D82A}">
                    <a16:rowId xmlns:a16="http://schemas.microsoft.com/office/drawing/2014/main" val="10001"/>
                  </a:ext>
                </a:extLst>
              </a:tr>
              <a:tr h="121528">
                <a:tc>
                  <a:txBody>
                    <a:bodyPr/>
                    <a:lstStyle/>
                    <a:p>
                      <a:r>
                        <a:rPr lang="sv-SE" sz="1600" dirty="0"/>
                        <a:t>...</a:t>
                      </a:r>
                    </a:p>
                  </a:txBody>
                  <a:tcPr/>
                </a:tc>
                <a:tc>
                  <a:txBody>
                    <a:bodyPr/>
                    <a:lstStyle/>
                    <a:p>
                      <a:r>
                        <a:rPr lang="sv-SE" sz="1600" dirty="0"/>
                        <a:t>...</a:t>
                      </a:r>
                    </a:p>
                  </a:txBody>
                  <a:tcPr/>
                </a:tc>
                <a:extLst>
                  <a:ext uri="{0D108BD9-81ED-4DB2-BD59-A6C34878D82A}">
                    <a16:rowId xmlns:a16="http://schemas.microsoft.com/office/drawing/2014/main" val="10002"/>
                  </a:ext>
                </a:extLst>
              </a:tr>
              <a:tr h="146288">
                <a:tc>
                  <a:txBody>
                    <a:bodyPr/>
                    <a:lstStyle/>
                    <a:p>
                      <a:r>
                        <a:rPr lang="sv-SE" sz="1600" dirty="0"/>
                        <a:t>Float</a:t>
                      </a:r>
                    </a:p>
                  </a:txBody>
                  <a:tcPr/>
                </a:tc>
                <a:tc>
                  <a:txBody>
                    <a:bodyPr/>
                    <a:lstStyle/>
                    <a:p>
                      <a:r>
                        <a:rPr lang="sv-SE" sz="1600" dirty="0" err="1"/>
                        <a:t>cssFloat</a:t>
                      </a:r>
                      <a:endParaRPr lang="sv-SE" sz="1600" dirty="0"/>
                    </a:p>
                  </a:txBody>
                  <a:tcPr/>
                </a:tc>
                <a:extLst>
                  <a:ext uri="{0D108BD9-81ED-4DB2-BD59-A6C34878D82A}">
                    <a16:rowId xmlns:a16="http://schemas.microsoft.com/office/drawing/2014/main" val="10003"/>
                  </a:ext>
                </a:extLst>
              </a:tr>
            </a:tbl>
          </a:graphicData>
        </a:graphic>
      </p:graphicFrame>
      <p:sp>
        <p:nvSpPr>
          <p:cNvPr id="8" name="Subtitle 2"/>
          <p:cNvSpPr txBox="1">
            <a:spLocks/>
          </p:cNvSpPr>
          <p:nvPr/>
        </p:nvSpPr>
        <p:spPr>
          <a:xfrm>
            <a:off x="1691680" y="4981736"/>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a:latin typeface="Courier New" pitchFamily="49" charset="0"/>
                <a:cs typeface="Courier New" pitchFamily="49" charset="0"/>
              </a:rPr>
              <a:t>node.setAttribute</a:t>
            </a:r>
            <a:r>
              <a:rPr lang="sv-SE" sz="1400" dirty="0">
                <a:latin typeface="Courier New" pitchFamily="49" charset="0"/>
                <a:cs typeface="Courier New" pitchFamily="49" charset="0"/>
              </a:rPr>
              <a:t>("style", "font-size:12px; </a:t>
            </a:r>
            <a:r>
              <a:rPr lang="sv-SE" sz="1400" dirty="0" err="1">
                <a:latin typeface="Courier New" pitchFamily="49" charset="0"/>
                <a:cs typeface="Courier New" pitchFamily="49" charset="0"/>
              </a:rPr>
              <a:t>color:red</a:t>
            </a:r>
            <a:r>
              <a:rPr lang="sv-SE" sz="1400" dirty="0">
                <a:latin typeface="Courier New" pitchFamily="49" charset="0"/>
                <a:cs typeface="Courier New" pitchFamily="49" charset="0"/>
              </a:rPr>
              <a:t>;");</a:t>
            </a:r>
          </a:p>
        </p:txBody>
      </p:sp>
      <p:sp>
        <p:nvSpPr>
          <p:cNvPr id="11" name="Subtitle 2"/>
          <p:cNvSpPr txBox="1">
            <a:spLocks/>
          </p:cNvSpPr>
          <p:nvPr/>
        </p:nvSpPr>
        <p:spPr>
          <a:xfrm>
            <a:off x="1619672" y="4369668"/>
            <a:ext cx="6120680" cy="351656"/>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sv-SE" sz="2000" dirty="0"/>
          </a:p>
        </p:txBody>
      </p:sp>
    </p:spTree>
    <p:extLst>
      <p:ext uri="{BB962C8B-B14F-4D97-AF65-F5344CB8AC3E}">
        <p14:creationId xmlns:p14="http://schemas.microsoft.com/office/powerpoint/2010/main" val="358676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DOM/BOM</a:t>
            </a:r>
            <a:endParaRPr lang="sv-SE" sz="3200" dirty="0"/>
          </a:p>
        </p:txBody>
      </p:sp>
      <p:sp>
        <p:nvSpPr>
          <p:cNvPr id="4" name="TextBox 3"/>
          <p:cNvSpPr txBox="1"/>
          <p:nvPr/>
        </p:nvSpPr>
        <p:spPr>
          <a:xfrm>
            <a:off x="1403648" y="1378601"/>
            <a:ext cx="2838613" cy="5940089"/>
          </a:xfrm>
          <a:prstGeom prst="rect">
            <a:avLst/>
          </a:prstGeom>
          <a:noFill/>
        </p:spPr>
        <p:txBody>
          <a:bodyPr wrap="none" rtlCol="0">
            <a:spAutoFit/>
          </a:bodyPr>
          <a:lstStyle/>
          <a:p>
            <a:r>
              <a:rPr lang="sv-SE" sz="2800" b="1" dirty="0">
                <a:latin typeface="Minya Nouvelle" pitchFamily="2" charset="0"/>
              </a:rPr>
              <a:t>Dagens agenda</a:t>
            </a:r>
          </a:p>
          <a:p>
            <a:endParaRPr lang="sv-SE" sz="2800" dirty="0">
              <a:latin typeface="Minya Nouvelle" pitchFamily="2" charset="0"/>
            </a:endParaRPr>
          </a:p>
          <a:p>
            <a:pPr marL="285750" indent="-285750">
              <a:buFont typeface="Arial" charset="0"/>
              <a:buChar char="•"/>
            </a:pPr>
            <a:r>
              <a:rPr lang="sv-SE" dirty="0">
                <a:latin typeface="Minya Nouvelle" pitchFamily="2" charset="0"/>
              </a:rPr>
              <a:t>DOM och BOM</a:t>
            </a:r>
          </a:p>
          <a:p>
            <a:pPr marL="285750" indent="-285750">
              <a:buFont typeface="Arial" charset="0"/>
              <a:buChar char="•"/>
            </a:pPr>
            <a:r>
              <a:rPr lang="sv-SE" dirty="0">
                <a:latin typeface="Minya Nouvelle" pitchFamily="2" charset="0"/>
              </a:rPr>
              <a:t>DOM-strukturen</a:t>
            </a:r>
          </a:p>
          <a:p>
            <a:pPr marL="285750" indent="-285750">
              <a:buFont typeface="Arial" charset="0"/>
              <a:buChar char="•"/>
            </a:pPr>
            <a:r>
              <a:rPr lang="sv-SE" dirty="0">
                <a:latin typeface="Minya Nouvelle" pitchFamily="2" charset="0"/>
              </a:rPr>
              <a:t>Navigering i noder</a:t>
            </a:r>
          </a:p>
          <a:p>
            <a:pPr marL="285750" indent="-285750">
              <a:buFont typeface="Arial" charset="0"/>
              <a:buChar char="•"/>
            </a:pPr>
            <a:r>
              <a:rPr lang="sv-SE" dirty="0" err="1">
                <a:latin typeface="Minya Nouvelle" pitchFamily="2" charset="0"/>
              </a:rPr>
              <a:t>document</a:t>
            </a:r>
            <a:endParaRPr lang="sv-SE" dirty="0">
              <a:latin typeface="Minya Nouvelle" pitchFamily="2" charset="0"/>
            </a:endParaRPr>
          </a:p>
          <a:p>
            <a:pPr marL="285750" indent="-285750">
              <a:buFont typeface="Arial" charset="0"/>
              <a:buChar char="•"/>
            </a:pPr>
            <a:r>
              <a:rPr lang="sv-SE" dirty="0">
                <a:latin typeface="Minya Nouvelle" pitchFamily="2" charset="0"/>
              </a:rPr>
              <a:t>Jobba med attribut</a:t>
            </a:r>
          </a:p>
          <a:p>
            <a:pPr marL="285750" indent="-285750">
              <a:buFont typeface="Arial" charset="0"/>
              <a:buChar char="•"/>
            </a:pPr>
            <a:r>
              <a:rPr lang="sv-SE" dirty="0">
                <a:latin typeface="Minya Nouvelle" pitchFamily="2" charset="0"/>
              </a:rPr>
              <a:t>Skapa element</a:t>
            </a:r>
          </a:p>
          <a:p>
            <a:pPr marL="285750" indent="-285750">
              <a:buFont typeface="Arial" charset="0"/>
              <a:buChar char="•"/>
            </a:pPr>
            <a:r>
              <a:rPr lang="sv-SE" dirty="0">
                <a:latin typeface="Minya Nouvelle" pitchFamily="2" charset="0"/>
              </a:rPr>
              <a:t>Textnoder</a:t>
            </a:r>
          </a:p>
          <a:p>
            <a:pPr marL="285750" indent="-285750">
              <a:buFont typeface="Arial" charset="0"/>
              <a:buChar char="•"/>
            </a:pPr>
            <a:r>
              <a:rPr lang="sv-SE" dirty="0" err="1">
                <a:latin typeface="Minya Nouvelle" pitchFamily="2" charset="0"/>
              </a:rPr>
              <a:t>innerHTML</a:t>
            </a:r>
            <a:endParaRPr lang="sv-SE" dirty="0">
              <a:latin typeface="Minya Nouvelle" pitchFamily="2" charset="0"/>
            </a:endParaRPr>
          </a:p>
          <a:p>
            <a:pPr marL="285750" indent="-285750">
              <a:buFont typeface="Arial" charset="0"/>
              <a:buChar char="•"/>
            </a:pPr>
            <a:r>
              <a:rPr lang="sv-SE" dirty="0">
                <a:latin typeface="Minya Nouvelle" pitchFamily="2" charset="0"/>
              </a:rPr>
              <a:t>Event</a:t>
            </a:r>
          </a:p>
          <a:p>
            <a:pPr marL="285750" indent="-285750">
              <a:buFont typeface="Arial" charset="0"/>
              <a:buChar char="•"/>
            </a:pPr>
            <a:r>
              <a:rPr lang="sv-SE" dirty="0">
                <a:latin typeface="Minya Nouvelle" pitchFamily="2" charset="0"/>
              </a:rPr>
              <a:t>Timers</a:t>
            </a: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a:p>
            <a:pPr marL="285750" indent="-285750">
              <a:buFont typeface="Arial" charset="0"/>
              <a:buChar char="•"/>
            </a:pPr>
            <a:endParaRPr lang="sv-SE" dirty="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Inline</a:t>
            </a:r>
            <a:r>
              <a:rPr lang="sv-SE" dirty="0"/>
              <a:t> </a:t>
            </a:r>
            <a:r>
              <a:rPr lang="sv-SE" dirty="0" err="1"/>
              <a:t>styles</a:t>
            </a:r>
            <a:endParaRPr lang="sv-SE" dirty="0"/>
          </a:p>
        </p:txBody>
      </p:sp>
      <p:sp>
        <p:nvSpPr>
          <p:cNvPr id="3" name="Subtitle 2"/>
          <p:cNvSpPr>
            <a:spLocks noGrp="1"/>
          </p:cNvSpPr>
          <p:nvPr>
            <p:ph type="subTitle" idx="1"/>
          </p:nvPr>
        </p:nvSpPr>
        <p:spPr/>
        <p:txBody>
          <a:bodyPr/>
          <a:lstStyle/>
          <a:p>
            <a:r>
              <a:rPr lang="sv-SE" dirty="0"/>
              <a:t>Om vi sätter stilattribut med ex. </a:t>
            </a:r>
            <a:r>
              <a:rPr lang="sv-SE" dirty="0" err="1"/>
              <a:t>style.color</a:t>
            </a:r>
            <a:r>
              <a:rPr lang="sv-SE" dirty="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a:latin typeface="Courier New" pitchFamily="49" charset="0"/>
                <a:cs typeface="Courier New" pitchFamily="49" charset="0"/>
              </a:rPr>
              <a:t>&lt;a </a:t>
            </a:r>
            <a:r>
              <a:rPr lang="sv-SE" sz="1800" dirty="0" err="1">
                <a:latin typeface="Courier New" pitchFamily="49" charset="0"/>
                <a:cs typeface="Courier New" pitchFamily="49" charset="0"/>
              </a:rPr>
              <a:t>href</a:t>
            </a:r>
            <a:r>
              <a:rPr lang="sv-SE" sz="1800" dirty="0">
                <a:latin typeface="Courier New" pitchFamily="49" charset="0"/>
                <a:cs typeface="Courier New" pitchFamily="49" charset="0"/>
              </a:rPr>
              <a:t>="buster.html" id="</a:t>
            </a:r>
            <a:r>
              <a:rPr lang="sv-SE" sz="1800" dirty="0" err="1">
                <a:latin typeface="Courier New" pitchFamily="49" charset="0"/>
                <a:cs typeface="Courier New" pitchFamily="49" charset="0"/>
              </a:rPr>
              <a:t>discovery</a:t>
            </a:r>
            <a:r>
              <a:rPr lang="sv-SE" sz="1800" dirty="0">
                <a:latin typeface="Courier New" pitchFamily="49" charset="0"/>
                <a:cs typeface="Courier New" pitchFamily="49" charset="0"/>
              </a:rPr>
              <a:t>" </a:t>
            </a:r>
            <a:r>
              <a:rPr lang="sv-SE" sz="1800" b="1" dirty="0">
                <a:latin typeface="Courier New" pitchFamily="49" charset="0"/>
                <a:cs typeface="Courier New" pitchFamily="49" charset="0"/>
              </a:rPr>
              <a:t>style="</a:t>
            </a:r>
            <a:r>
              <a:rPr lang="sv-SE" sz="1800" b="1" dirty="0" err="1">
                <a:latin typeface="Courier New" pitchFamily="49" charset="0"/>
                <a:cs typeface="Courier New" pitchFamily="49" charset="0"/>
              </a:rPr>
              <a:t>color:red</a:t>
            </a:r>
            <a:r>
              <a:rPr lang="sv-SE" sz="1800" b="1" dirty="0">
                <a:latin typeface="Courier New" pitchFamily="49" charset="0"/>
                <a:cs typeface="Courier New" pitchFamily="49" charset="0"/>
              </a:rPr>
              <a:t>; "</a:t>
            </a:r>
            <a:r>
              <a:rPr lang="sv-SE" sz="1800" dirty="0">
                <a:latin typeface="Courier New" pitchFamily="49" charset="0"/>
                <a:cs typeface="Courier New" pitchFamily="49" charset="0"/>
              </a:rPr>
              <a:t>&gt;</a:t>
            </a:r>
          </a:p>
        </p:txBody>
      </p:sp>
    </p:spTree>
    <p:extLst>
      <p:ext uri="{BB962C8B-B14F-4D97-AF65-F5344CB8AC3E}">
        <p14:creationId xmlns:p14="http://schemas.microsoft.com/office/powerpoint/2010/main" val="7921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a:t>Undvik uppblandning av lager</a:t>
            </a:r>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a:latin typeface="Minya Nouvelle" pitchFamily="2" charset="0"/>
              </a:rPr>
              <a:t>.</a:t>
            </a:r>
          </a:p>
          <a:p>
            <a:r>
              <a:rPr lang="sv-SE" sz="1400" b="1" dirty="0">
                <a:latin typeface="Minya Nouvelle" pitchFamily="2" charset="0"/>
              </a:rPr>
              <a:t>Utnyttja </a:t>
            </a:r>
            <a:r>
              <a:rPr lang="sv-SE" sz="1400" b="1" dirty="0" err="1">
                <a:latin typeface="Minya Nouvelle" pitchFamily="2" charset="0"/>
              </a:rPr>
              <a:t>css</a:t>
            </a:r>
            <a:r>
              <a:rPr lang="sv-SE" sz="1400" b="1" dirty="0">
                <a:latin typeface="Minya Nouvelle" pitchFamily="2" charset="0"/>
              </a:rPr>
              <a:t>-klasser!</a:t>
            </a: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node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("Discovery");</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className</a:t>
            </a:r>
            <a:r>
              <a:rPr lang="sv-SE" sz="1400" b="1" dirty="0">
                <a:latin typeface="Courier New" pitchFamily="49" charset="0"/>
                <a:cs typeface="Courier New" pitchFamily="49" charset="0"/>
              </a:rPr>
              <a:t> = "</a:t>
            </a:r>
            <a:r>
              <a:rPr lang="sv-SE" sz="1400" b="1" dirty="0" err="1">
                <a:latin typeface="Courier New" pitchFamily="49" charset="0"/>
                <a:cs typeface="Courier New" pitchFamily="49" charset="0"/>
              </a:rPr>
              <a:t>jschanged</a:t>
            </a:r>
            <a:r>
              <a:rPr lang="sv-SE" sz="1400" b="1" dirty="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Dynamicly</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assigned</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classes</a:t>
            </a:r>
            <a:r>
              <a:rPr lang="sv-SE" sz="1400" dirty="0">
                <a:latin typeface="Courier New" pitchFamily="49" charset="0"/>
                <a:cs typeface="Courier New" pitchFamily="49" charset="0"/>
              </a:rPr>
              <a:t> (via JavaScript) */</a:t>
            </a:r>
          </a:p>
          <a:p>
            <a:r>
              <a:rPr lang="sv-SE" sz="1400" dirty="0">
                <a:latin typeface="Courier New" pitchFamily="49" charset="0"/>
                <a:cs typeface="Courier New" pitchFamily="49" charset="0"/>
              </a:rPr>
              <a:t>.</a:t>
            </a:r>
            <a:r>
              <a:rPr lang="sv-SE" sz="1400" b="1" dirty="0" err="1">
                <a:latin typeface="Courier New" pitchFamily="49" charset="0"/>
                <a:cs typeface="Courier New" pitchFamily="49" charset="0"/>
              </a:rPr>
              <a:t>jschanged</a:t>
            </a:r>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background</a:t>
            </a:r>
            <a:r>
              <a:rPr lang="sv-SE" sz="1400" dirty="0">
                <a:latin typeface="Courier New" pitchFamily="49" charset="0"/>
                <a:cs typeface="Courier New" pitchFamily="49" charset="0"/>
              </a:rPr>
              <a:t>-color: #12AC8B;</a:t>
            </a:r>
          </a:p>
          <a:p>
            <a:r>
              <a:rPr lang="sv-SE" sz="1400" dirty="0">
                <a:latin typeface="Courier New" pitchFamily="49" charset="0"/>
                <a:cs typeface="Courier New" pitchFamily="49" charset="0"/>
              </a:rPr>
              <a:t>}</a:t>
            </a: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a:latin typeface="Minya Nouvelle" pitchFamily="2" charset="0"/>
              </a:rPr>
              <a:t>.</a:t>
            </a:r>
            <a:r>
              <a:rPr lang="sv-SE" dirty="0" err="1">
                <a:latin typeface="Minya Nouvelle" pitchFamily="2" charset="0"/>
              </a:rPr>
              <a:t>js</a:t>
            </a:r>
            <a:endParaRPr lang="sv-SE" dirty="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a:latin typeface="Minya Nouvelle" pitchFamily="2" charset="0"/>
              </a:rPr>
              <a:t>.</a:t>
            </a:r>
            <a:r>
              <a:rPr lang="sv-SE" dirty="0" err="1">
                <a:latin typeface="Minya Nouvelle" pitchFamily="2" charset="0"/>
              </a:rPr>
              <a:t>css</a:t>
            </a:r>
            <a:endParaRPr lang="sv-SE" dirty="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a:latin typeface="Courier New" pitchFamily="49" charset="0"/>
                <a:cs typeface="Courier New" pitchFamily="49" charset="0"/>
              </a:rPr>
              <a:t>node.setAttribute</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class</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jschanged</a:t>
            </a:r>
            <a:r>
              <a:rPr lang="sv-SE" sz="1400" dirty="0">
                <a:latin typeface="Courier New" pitchFamily="49" charset="0"/>
                <a:cs typeface="Courier New" pitchFamily="49" charset="0"/>
              </a:rPr>
              <a:t>");</a:t>
            </a:r>
          </a:p>
        </p:txBody>
      </p:sp>
      <p:pic>
        <p:nvPicPr>
          <p:cNvPr id="13" name="Picture 12"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0520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HTML5 </a:t>
            </a:r>
            <a:r>
              <a:rPr lang="sv-SE" dirty="0" err="1"/>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node</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("Discovery");</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node.</a:t>
            </a:r>
            <a:r>
              <a:rPr lang="sv-SE" sz="1400" b="1" dirty="0" err="1">
                <a:latin typeface="Courier New" pitchFamily="49" charset="0"/>
                <a:cs typeface="Courier New" pitchFamily="49" charset="0"/>
              </a:rPr>
              <a:t>classList.add</a:t>
            </a:r>
            <a:r>
              <a:rPr lang="sv-SE" sz="1400" b="1" dirty="0">
                <a:latin typeface="Courier New" pitchFamily="49" charset="0"/>
                <a:cs typeface="Courier New" pitchFamily="49" charset="0"/>
              </a:rPr>
              <a:t>("</a:t>
            </a:r>
            <a:r>
              <a:rPr lang="sv-SE" sz="1400" b="1" dirty="0" err="1">
                <a:latin typeface="Courier New" pitchFamily="49" charset="0"/>
                <a:cs typeface="Courier New" pitchFamily="49" charset="0"/>
              </a:rPr>
              <a:t>jschanged</a:t>
            </a:r>
            <a:r>
              <a:rPr lang="sv-SE" sz="1400" b="1" dirty="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44437475"/>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tblGrid>
              <a:tr h="216024">
                <a:tc>
                  <a:txBody>
                    <a:bodyPr/>
                    <a:lstStyle/>
                    <a:p>
                      <a:r>
                        <a:rPr lang="sv-SE" sz="1600" b="0" dirty="0" err="1"/>
                        <a:t>node.classList.</a:t>
                      </a:r>
                      <a:r>
                        <a:rPr lang="sv-SE" sz="1600" b="1" dirty="0" err="1"/>
                        <a:t>add</a:t>
                      </a:r>
                      <a:r>
                        <a:rPr lang="sv-SE" sz="1600" b="0" dirty="0"/>
                        <a:t>( </a:t>
                      </a:r>
                      <a:r>
                        <a:rPr lang="sv-SE" sz="1600" b="0" i="1" dirty="0"/>
                        <a:t>värde </a:t>
                      </a:r>
                      <a:r>
                        <a:rPr lang="sv-SE" sz="1600" b="0" dirty="0"/>
                        <a:t>)</a:t>
                      </a:r>
                    </a:p>
                  </a:txBody>
                  <a:tcPr/>
                </a:tc>
                <a:tc>
                  <a:txBody>
                    <a:bodyPr/>
                    <a:lstStyle/>
                    <a:p>
                      <a:r>
                        <a:rPr lang="sv-SE" sz="1600" b="0" dirty="0"/>
                        <a:t>Lägg till en klass</a:t>
                      </a:r>
                    </a:p>
                  </a:txBody>
                  <a:tcPr/>
                </a:tc>
                <a:extLst>
                  <a:ext uri="{0D108BD9-81ED-4DB2-BD59-A6C34878D82A}">
                    <a16:rowId xmlns:a16="http://schemas.microsoft.com/office/drawing/2014/main" val="10000"/>
                  </a:ext>
                </a:extLst>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a:t>node.classList.</a:t>
                      </a:r>
                      <a:r>
                        <a:rPr lang="sv-SE" sz="1600" b="1" dirty="0" err="1"/>
                        <a:t>remove</a:t>
                      </a:r>
                      <a:r>
                        <a:rPr lang="sv-SE" sz="1600" b="0" dirty="0"/>
                        <a:t>( </a:t>
                      </a:r>
                      <a:r>
                        <a:rPr lang="sv-SE" sz="1600" b="0" i="1" dirty="0"/>
                        <a:t>värde </a:t>
                      </a:r>
                      <a:r>
                        <a:rPr lang="sv-SE" sz="1600" b="0" dirty="0"/>
                        <a:t>)</a:t>
                      </a:r>
                      <a:endParaRPr lang="sv-SE" sz="1600" dirty="0"/>
                    </a:p>
                  </a:txBody>
                  <a:tcPr/>
                </a:tc>
                <a:tc>
                  <a:txBody>
                    <a:bodyPr/>
                    <a:lstStyle/>
                    <a:p>
                      <a:r>
                        <a:rPr lang="sv-SE" sz="1600" dirty="0"/>
                        <a:t>Ta bort</a:t>
                      </a:r>
                    </a:p>
                  </a:txBody>
                  <a:tcPr/>
                </a:tc>
                <a:extLst>
                  <a:ext uri="{0D108BD9-81ED-4DB2-BD59-A6C34878D82A}">
                    <a16:rowId xmlns:a16="http://schemas.microsoft.com/office/drawing/2014/main" val="10001"/>
                  </a:ext>
                </a:extLst>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a:t>node.classList.</a:t>
                      </a:r>
                      <a:r>
                        <a:rPr lang="sv-SE" sz="1600" b="1" dirty="0" err="1"/>
                        <a:t>toggle</a:t>
                      </a:r>
                      <a:r>
                        <a:rPr lang="sv-SE" sz="1600" b="0" dirty="0"/>
                        <a:t>( </a:t>
                      </a:r>
                      <a:r>
                        <a:rPr lang="sv-SE" sz="1600" b="0" i="1" dirty="0"/>
                        <a:t>värde </a:t>
                      </a:r>
                      <a:r>
                        <a:rPr lang="sv-SE" sz="1600" b="0" dirty="0"/>
                        <a:t>)</a:t>
                      </a:r>
                    </a:p>
                  </a:txBody>
                  <a:tcPr/>
                </a:tc>
                <a:tc>
                  <a:txBody>
                    <a:bodyPr/>
                    <a:lstStyle/>
                    <a:p>
                      <a:r>
                        <a:rPr lang="sv-SE" sz="1600" dirty="0"/>
                        <a:t>Om</a:t>
                      </a:r>
                      <a:r>
                        <a:rPr lang="sv-SE" sz="1600" baseline="0" dirty="0"/>
                        <a:t> inte satt: sätt, annars ta bort</a:t>
                      </a:r>
                      <a:endParaRPr lang="sv-SE" sz="1600" dirty="0"/>
                    </a:p>
                  </a:txBody>
                  <a:tcPr/>
                </a:tc>
                <a:extLst>
                  <a:ext uri="{0D108BD9-81ED-4DB2-BD59-A6C34878D82A}">
                    <a16:rowId xmlns:a16="http://schemas.microsoft.com/office/drawing/2014/main" val="10002"/>
                  </a:ext>
                </a:extLst>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a:t>node.classList.</a:t>
                      </a:r>
                      <a:r>
                        <a:rPr lang="sv-SE" sz="1600" b="1" dirty="0" err="1"/>
                        <a:t>contains</a:t>
                      </a:r>
                      <a:r>
                        <a:rPr lang="sv-SE" sz="1600" b="0" dirty="0"/>
                        <a:t>( </a:t>
                      </a:r>
                      <a:r>
                        <a:rPr lang="sv-SE" sz="1600" b="0" i="1" dirty="0"/>
                        <a:t>värde </a:t>
                      </a:r>
                      <a:r>
                        <a:rPr lang="sv-SE" sz="1600" b="0" dirty="0"/>
                        <a:t>)</a:t>
                      </a:r>
                      <a:endParaRPr lang="sv-SE" sz="1600" dirty="0"/>
                    </a:p>
                  </a:txBody>
                  <a:tcPr/>
                </a:tc>
                <a:tc>
                  <a:txBody>
                    <a:bodyPr/>
                    <a:lstStyle/>
                    <a:p>
                      <a:r>
                        <a:rPr lang="sv-SE" sz="1600" dirty="0"/>
                        <a:t>Är klassen</a:t>
                      </a:r>
                      <a:r>
                        <a:rPr lang="sv-SE" sz="1600" baseline="0" dirty="0"/>
                        <a:t> är satt? (</a:t>
                      </a:r>
                      <a:r>
                        <a:rPr lang="sv-SE" sz="1600" baseline="0" dirty="0" err="1"/>
                        <a:t>bool</a:t>
                      </a:r>
                      <a:r>
                        <a:rPr lang="sv-SE" sz="1600" baseline="0" dirty="0"/>
                        <a:t>)</a:t>
                      </a:r>
                      <a:endParaRPr lang="sv-SE"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59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a:t>Händelsestyrd programmering</a:t>
            </a:r>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43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Händelser - Event</a:t>
            </a:r>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a:t>Mushändelser</a:t>
            </a:r>
            <a:br>
              <a:rPr lang="sv-SE" dirty="0"/>
            </a:br>
            <a:r>
              <a:rPr lang="sv-SE" sz="1800" b="1" dirty="0" err="1"/>
              <a:t>click</a:t>
            </a:r>
            <a:r>
              <a:rPr lang="sv-SE" sz="1800" dirty="0"/>
              <a:t>, </a:t>
            </a:r>
            <a:r>
              <a:rPr lang="sv-SE" sz="1800" dirty="0" err="1"/>
              <a:t>dblclick</a:t>
            </a:r>
            <a:r>
              <a:rPr lang="sv-SE" sz="1800" dirty="0"/>
              <a:t>, </a:t>
            </a:r>
            <a:r>
              <a:rPr lang="sv-SE" sz="1800" dirty="0" err="1"/>
              <a:t>mousedown</a:t>
            </a:r>
            <a:r>
              <a:rPr lang="sv-SE" sz="1800" dirty="0"/>
              <a:t>, </a:t>
            </a:r>
            <a:r>
              <a:rPr lang="sv-SE" sz="1800" dirty="0" err="1"/>
              <a:t>mouseout</a:t>
            </a:r>
            <a:r>
              <a:rPr lang="sv-SE" sz="1800" dirty="0"/>
              <a:t>, </a:t>
            </a:r>
            <a:r>
              <a:rPr lang="sv-SE" sz="1800" dirty="0" err="1"/>
              <a:t>mouseover</a:t>
            </a:r>
            <a:r>
              <a:rPr lang="sv-SE" sz="1800" dirty="0"/>
              <a:t>, </a:t>
            </a:r>
            <a:r>
              <a:rPr lang="sv-SE" sz="1800" dirty="0" err="1"/>
              <a:t>mouseup</a:t>
            </a:r>
            <a:r>
              <a:rPr lang="sv-SE" sz="1800" dirty="0"/>
              <a:t>, </a:t>
            </a:r>
            <a:r>
              <a:rPr lang="sv-SE" sz="1800" dirty="0" err="1"/>
              <a:t>mousemove</a:t>
            </a:r>
            <a:endParaRPr lang="sv-SE" sz="2000" dirty="0"/>
          </a:p>
          <a:p>
            <a:pPr marL="342900" indent="-342900">
              <a:buFont typeface="Arial" charset="0"/>
              <a:buChar char="•"/>
            </a:pPr>
            <a:r>
              <a:rPr lang="sv-SE" b="1" dirty="0"/>
              <a:t>Tangentbordshändelser</a:t>
            </a:r>
            <a:br>
              <a:rPr lang="sv-SE" dirty="0"/>
            </a:br>
            <a:r>
              <a:rPr lang="sv-SE" sz="1800" dirty="0" err="1"/>
              <a:t>keydown</a:t>
            </a:r>
            <a:r>
              <a:rPr lang="sv-SE" sz="1800" dirty="0"/>
              <a:t>, </a:t>
            </a:r>
            <a:r>
              <a:rPr lang="sv-SE" sz="1800" dirty="0" err="1"/>
              <a:t>keypress</a:t>
            </a:r>
            <a:r>
              <a:rPr lang="sv-SE" sz="1800" dirty="0"/>
              <a:t>, </a:t>
            </a:r>
            <a:r>
              <a:rPr lang="sv-SE" sz="1800" dirty="0" err="1"/>
              <a:t>keyup</a:t>
            </a:r>
            <a:endParaRPr lang="sv-SE" sz="2000" dirty="0"/>
          </a:p>
          <a:p>
            <a:pPr marL="342900" indent="-342900">
              <a:buFont typeface="Arial" charset="0"/>
              <a:buChar char="•"/>
            </a:pPr>
            <a:r>
              <a:rPr lang="sv-SE" b="1" dirty="0"/>
              <a:t>HTML-händelser</a:t>
            </a:r>
            <a:br>
              <a:rPr lang="sv-SE" dirty="0"/>
            </a:br>
            <a:r>
              <a:rPr lang="sv-SE" sz="1800" b="1" dirty="0" err="1"/>
              <a:t>load</a:t>
            </a:r>
            <a:r>
              <a:rPr lang="sv-SE" sz="1800" dirty="0"/>
              <a:t>, </a:t>
            </a:r>
            <a:r>
              <a:rPr lang="sv-SE" sz="1800" dirty="0" err="1"/>
              <a:t>unload</a:t>
            </a:r>
            <a:r>
              <a:rPr lang="sv-SE" sz="1800" dirty="0"/>
              <a:t>, abort, </a:t>
            </a:r>
            <a:r>
              <a:rPr lang="sv-SE" sz="1800" dirty="0" err="1"/>
              <a:t>error</a:t>
            </a:r>
            <a:r>
              <a:rPr lang="sv-SE" sz="1800" dirty="0"/>
              <a:t>, </a:t>
            </a:r>
            <a:r>
              <a:rPr lang="sv-SE" sz="1800" dirty="0" err="1"/>
              <a:t>select</a:t>
            </a:r>
            <a:r>
              <a:rPr lang="sv-SE" sz="1800" dirty="0"/>
              <a:t>, </a:t>
            </a:r>
            <a:r>
              <a:rPr lang="sv-SE" sz="1800" dirty="0" err="1"/>
              <a:t>change</a:t>
            </a:r>
            <a:r>
              <a:rPr lang="sv-SE" sz="1800" dirty="0"/>
              <a:t>, </a:t>
            </a:r>
            <a:r>
              <a:rPr lang="sv-SE" sz="1800" dirty="0" err="1"/>
              <a:t>submit</a:t>
            </a:r>
            <a:r>
              <a:rPr lang="sv-SE" sz="1800" dirty="0"/>
              <a:t>, </a:t>
            </a:r>
            <a:r>
              <a:rPr lang="sv-SE" sz="1800" dirty="0" err="1"/>
              <a:t>reset</a:t>
            </a:r>
            <a:r>
              <a:rPr lang="sv-SE" sz="1800" dirty="0"/>
              <a:t>, </a:t>
            </a:r>
            <a:r>
              <a:rPr lang="sv-SE" sz="1800" dirty="0" err="1"/>
              <a:t>resize</a:t>
            </a:r>
            <a:r>
              <a:rPr lang="sv-SE" sz="1800" dirty="0"/>
              <a:t>, </a:t>
            </a:r>
            <a:r>
              <a:rPr lang="sv-SE" sz="1800" dirty="0" err="1"/>
              <a:t>scroll</a:t>
            </a:r>
            <a:r>
              <a:rPr lang="sv-SE" sz="1800" dirty="0"/>
              <a:t>, focus, </a:t>
            </a:r>
            <a:r>
              <a:rPr lang="sv-SE" sz="1800" dirty="0" err="1"/>
              <a:t>blur</a:t>
            </a:r>
            <a:endParaRPr lang="sv-SE" sz="1800"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7183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Händelsehanterare</a:t>
            </a:r>
          </a:p>
        </p:txBody>
      </p:sp>
      <p:sp>
        <p:nvSpPr>
          <p:cNvPr id="3" name="Subtitle 2"/>
          <p:cNvSpPr>
            <a:spLocks noGrp="1"/>
          </p:cNvSpPr>
          <p:nvPr>
            <p:ph type="subTitle" idx="1"/>
          </p:nvPr>
        </p:nvSpPr>
        <p:spPr>
          <a:xfrm>
            <a:off x="395536" y="1201316"/>
            <a:ext cx="8280920" cy="1460500"/>
          </a:xfrm>
        </p:spPr>
        <p:txBody>
          <a:bodyPr/>
          <a:lstStyle/>
          <a:p>
            <a:r>
              <a:rPr lang="sv-SE" dirty="0"/>
              <a:t>En händelsehanterare </a:t>
            </a:r>
            <a:r>
              <a:rPr lang="sv-SE" sz="2000" dirty="0"/>
              <a:t>(event </a:t>
            </a:r>
            <a:r>
              <a:rPr lang="sv-SE" sz="2000" dirty="0" err="1"/>
              <a:t>handler</a:t>
            </a:r>
            <a:r>
              <a:rPr lang="sv-SE" sz="2000" dirty="0"/>
              <a:t>, event </a:t>
            </a:r>
            <a:r>
              <a:rPr lang="sv-SE" sz="2000" dirty="0" err="1"/>
              <a:t>listener</a:t>
            </a:r>
            <a:r>
              <a:rPr lang="sv-SE" sz="2000" dirty="0"/>
              <a:t>)</a:t>
            </a:r>
            <a:r>
              <a:rPr lang="sv-SE" dirty="0"/>
              <a:t> är den som anropas då en händelse (event) inträffar.</a:t>
            </a:r>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a:latin typeface="Minya Nouvelle" pitchFamily="2" charset="0"/>
              </a:rPr>
              <a:t>click</a:t>
            </a:r>
            <a:endParaRPr lang="sv-SE" sz="3600" dirty="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a:latin typeface="Minya Nouvelle" pitchFamily="2" charset="0"/>
              </a:rPr>
              <a:t>blur</a:t>
            </a:r>
            <a:endParaRPr lang="sv-SE" sz="3600" dirty="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a:latin typeface="Minya Nouvelle" pitchFamily="2" charset="0"/>
              </a:rPr>
              <a:t>load</a:t>
            </a:r>
            <a:endParaRPr lang="sv-SE" sz="3600" dirty="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a:latin typeface="Minya Nouvelle" pitchFamily="2" charset="0"/>
              </a:rPr>
              <a:t>keydown</a:t>
            </a:r>
            <a:endParaRPr lang="sv-SE" sz="3600" dirty="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8082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Koppla händelsehanterare</a:t>
            </a:r>
          </a:p>
        </p:txBody>
      </p:sp>
      <p:sp>
        <p:nvSpPr>
          <p:cNvPr id="3" name="Subtitle 2"/>
          <p:cNvSpPr>
            <a:spLocks noGrp="1"/>
          </p:cNvSpPr>
          <p:nvPr>
            <p:ph type="subTitle" idx="1"/>
          </p:nvPr>
        </p:nvSpPr>
        <p:spPr>
          <a:xfrm>
            <a:off x="714348" y="1309677"/>
            <a:ext cx="6400800" cy="467703"/>
          </a:xfrm>
        </p:spPr>
        <p:txBody>
          <a:bodyPr/>
          <a:lstStyle/>
          <a:p>
            <a:r>
              <a:rPr lang="sv-SE" dirty="0"/>
              <a:t>Man kan göra så här:</a:t>
            </a:r>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a:latin typeface="Courier New" pitchFamily="49" charset="0"/>
                <a:cs typeface="Courier New" pitchFamily="49" charset="0"/>
              </a:rPr>
              <a:t>&lt;a </a:t>
            </a:r>
            <a:r>
              <a:rPr lang="sv-SE" sz="1800" dirty="0" err="1">
                <a:latin typeface="Courier New" pitchFamily="49" charset="0"/>
                <a:cs typeface="Courier New" pitchFamily="49" charset="0"/>
              </a:rPr>
              <a:t>href</a:t>
            </a:r>
            <a:r>
              <a:rPr lang="sv-SE" sz="1800" dirty="0">
                <a:latin typeface="Courier New" pitchFamily="49" charset="0"/>
                <a:cs typeface="Courier New" pitchFamily="49" charset="0"/>
              </a:rPr>
              <a:t>="buster.html" </a:t>
            </a:r>
            <a:r>
              <a:rPr lang="sv-SE" sz="1800" b="1" dirty="0" err="1">
                <a:latin typeface="Courier New" pitchFamily="49" charset="0"/>
                <a:cs typeface="Courier New" pitchFamily="49" charset="0"/>
              </a:rPr>
              <a:t>onclick</a:t>
            </a:r>
            <a:r>
              <a:rPr lang="sv-SE" sz="1800" b="1" dirty="0">
                <a:latin typeface="Courier New" pitchFamily="49" charset="0"/>
                <a:cs typeface="Courier New" pitchFamily="49" charset="0"/>
              </a:rPr>
              <a:t>="</a:t>
            </a:r>
            <a:r>
              <a:rPr lang="sv-SE" sz="1800" b="1" dirty="0" err="1">
                <a:latin typeface="Courier New" pitchFamily="49" charset="0"/>
                <a:cs typeface="Courier New" pitchFamily="49" charset="0"/>
              </a:rPr>
              <a:t>jumpFromBuilding</a:t>
            </a:r>
            <a:r>
              <a:rPr lang="sv-SE" sz="1800" b="1" dirty="0">
                <a:latin typeface="Courier New" pitchFamily="49" charset="0"/>
                <a:cs typeface="Courier New" pitchFamily="49" charset="0"/>
              </a:rPr>
              <a:t>();"</a:t>
            </a:r>
            <a:r>
              <a:rPr lang="sv-SE" sz="1800" dirty="0">
                <a:latin typeface="Courier New" pitchFamily="49" charset="0"/>
                <a:cs typeface="Courier New" pitchFamily="49" charset="0"/>
              </a:rPr>
              <a:t>&gt;</a:t>
            </a: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a:t>Men det är inte rätt....</a:t>
            </a:r>
          </a:p>
          <a:p>
            <a:endParaRPr lang="sv-SE" dirty="0"/>
          </a:p>
          <a:p>
            <a:pPr marL="457200" indent="-457200">
              <a:buAutoNum type="arabicParenR"/>
            </a:pPr>
            <a:r>
              <a:rPr lang="sv-SE" dirty="0"/>
              <a:t>Vi vill undvika att blanda </a:t>
            </a:r>
            <a:r>
              <a:rPr lang="sv-SE" dirty="0" err="1"/>
              <a:t>javascriptkod</a:t>
            </a:r>
            <a:r>
              <a:rPr lang="sv-SE" dirty="0"/>
              <a:t> med HTML-kod</a:t>
            </a:r>
          </a:p>
          <a:p>
            <a:pPr marL="457200" indent="-457200">
              <a:buAutoNum type="arabicParenR"/>
            </a:pPr>
            <a:r>
              <a:rPr lang="sv-SE" dirty="0"/>
              <a:t>Varje gång koden ska köras behöver en javascripttolk dras igång för att tolka koden.</a:t>
            </a:r>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8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Koppla händelsehanterare</a:t>
            </a:r>
          </a:p>
        </p:txBody>
      </p:sp>
      <p:sp>
        <p:nvSpPr>
          <p:cNvPr id="3" name="Subtitle 2"/>
          <p:cNvSpPr>
            <a:spLocks noGrp="1"/>
          </p:cNvSpPr>
          <p:nvPr>
            <p:ph type="subTitle" idx="1"/>
          </p:nvPr>
        </p:nvSpPr>
        <p:spPr>
          <a:xfrm>
            <a:off x="467544" y="1057300"/>
            <a:ext cx="7753969" cy="539711"/>
          </a:xfrm>
        </p:spPr>
        <p:txBody>
          <a:bodyPr/>
          <a:lstStyle/>
          <a:p>
            <a:r>
              <a:rPr lang="sv-SE" dirty="0"/>
              <a:t>Snyggare är att koppla ihop detta i JS-koden:</a:t>
            </a:r>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a:latin typeface="Courier New" pitchFamily="49" charset="0"/>
                <a:cs typeface="Courier New" pitchFamily="49" charset="0"/>
              </a:rPr>
              <a:t>&lt;a </a:t>
            </a:r>
            <a:r>
              <a:rPr lang="sv-SE" sz="1800" dirty="0" err="1">
                <a:latin typeface="Courier New" pitchFamily="49" charset="0"/>
                <a:cs typeface="Courier New" pitchFamily="49" charset="0"/>
              </a:rPr>
              <a:t>href</a:t>
            </a:r>
            <a:r>
              <a:rPr lang="sv-SE" sz="1800" dirty="0">
                <a:latin typeface="Courier New" pitchFamily="49" charset="0"/>
                <a:cs typeface="Courier New" pitchFamily="49" charset="0"/>
              </a:rPr>
              <a:t>="buster.html" id="</a:t>
            </a:r>
            <a:r>
              <a:rPr lang="sv-SE" sz="1800" dirty="0" err="1">
                <a:latin typeface="Courier New" pitchFamily="49" charset="0"/>
                <a:cs typeface="Courier New" pitchFamily="49" charset="0"/>
              </a:rPr>
              <a:t>crasher</a:t>
            </a:r>
            <a:r>
              <a:rPr lang="sv-SE" sz="1800" dirty="0">
                <a:latin typeface="Courier New" pitchFamily="49" charset="0"/>
                <a:cs typeface="Courier New" pitchFamily="49" charset="0"/>
              </a:rPr>
              <a:t>"&gt;</a:t>
            </a: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link</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crasher</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link.onclick</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jumpFromBuilding</a:t>
            </a:r>
            <a:r>
              <a:rPr lang="sv-SE" sz="1400" dirty="0">
                <a:latin typeface="Courier New" pitchFamily="49" charset="0"/>
                <a:cs typeface="Courier New" pitchFamily="49" charset="0"/>
              </a:rPr>
              <a:t>;</a:t>
            </a: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a:latin typeface="Courier New" pitchFamily="49" charset="0"/>
                <a:cs typeface="Courier New" pitchFamily="49" charset="0"/>
              </a:rPr>
              <a:t>link.onclick</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	alert(”</a:t>
            </a:r>
            <a:r>
              <a:rPr lang="sv-SE" sz="1400" dirty="0" err="1">
                <a:latin typeface="Courier New" pitchFamily="49" charset="0"/>
                <a:cs typeface="Courier New" pitchFamily="49" charset="0"/>
              </a:rPr>
              <a:t>Jumping</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a:t>
            </a: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a:latin typeface="Minya Nouvelle" pitchFamily="2" charset="0"/>
              </a:rPr>
              <a:t>.</a:t>
            </a:r>
            <a:r>
              <a:rPr lang="sv-SE" dirty="0" err="1">
                <a:latin typeface="Minya Nouvelle" pitchFamily="2" charset="0"/>
              </a:rPr>
              <a:t>js</a:t>
            </a:r>
            <a:endParaRPr lang="sv-SE" dirty="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a:latin typeface="Minya Nouvelle" pitchFamily="2" charset="0"/>
              </a:rPr>
              <a:t>.</a:t>
            </a:r>
            <a:r>
              <a:rPr lang="sv-SE" dirty="0" err="1">
                <a:latin typeface="Minya Nouvelle" pitchFamily="2" charset="0"/>
              </a:rPr>
              <a:t>js</a:t>
            </a:r>
            <a:endParaRPr lang="sv-SE" dirty="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a:latin typeface="Minya Nouvelle" pitchFamily="2" charset="0"/>
              </a:rPr>
              <a:t>Ovanstående modell har några nackdelar, bland annat kan vi inte koppla flera lyssnare till samma event. W3C har därför ett nyare sätt, via </a:t>
            </a:r>
            <a:r>
              <a:rPr lang="sv-SE" dirty="0" err="1">
                <a:latin typeface="Minya Nouvelle" pitchFamily="2" charset="0"/>
              </a:rPr>
              <a:t>addEventListener</a:t>
            </a:r>
            <a:r>
              <a:rPr lang="sv-SE" dirty="0">
                <a:latin typeface="Minya Nouvelle" pitchFamily="2" charset="0"/>
              </a:rPr>
              <a:t>.</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a:latin typeface="Courier New" pitchFamily="49" charset="0"/>
                <a:cs typeface="Courier New" pitchFamily="49" charset="0"/>
              </a:rPr>
              <a:t>function</a:t>
            </a:r>
            <a:r>
              <a:rPr lang="sv-SE" sz="900" dirty="0">
                <a:latin typeface="Courier New" pitchFamily="49" charset="0"/>
                <a:cs typeface="Courier New" pitchFamily="49" charset="0"/>
              </a:rPr>
              <a:t> </a:t>
            </a:r>
            <a:r>
              <a:rPr lang="sv-SE" sz="900" dirty="0" err="1">
                <a:latin typeface="Courier New" pitchFamily="49" charset="0"/>
                <a:cs typeface="Courier New" pitchFamily="49" charset="0"/>
              </a:rPr>
              <a:t>jumpFromBuilding</a:t>
            </a:r>
            <a:r>
              <a:rPr lang="sv-SE" sz="900" dirty="0">
                <a:latin typeface="Courier New" pitchFamily="49" charset="0"/>
                <a:cs typeface="Courier New" pitchFamily="49" charset="0"/>
              </a:rPr>
              <a:t>(){</a:t>
            </a:r>
          </a:p>
          <a:p>
            <a:r>
              <a:rPr lang="sv-SE" sz="900" dirty="0">
                <a:latin typeface="Courier New" pitchFamily="49" charset="0"/>
                <a:cs typeface="Courier New" pitchFamily="49" charset="0"/>
              </a:rPr>
              <a:t>    alert("</a:t>
            </a:r>
            <a:r>
              <a:rPr lang="sv-SE" sz="900" dirty="0" err="1">
                <a:latin typeface="Courier New" pitchFamily="49" charset="0"/>
                <a:cs typeface="Courier New" pitchFamily="49" charset="0"/>
              </a:rPr>
              <a:t>Jumping</a:t>
            </a:r>
            <a:r>
              <a:rPr lang="sv-SE" sz="900" dirty="0">
                <a:latin typeface="Courier New" pitchFamily="49" charset="0"/>
                <a:cs typeface="Courier New" pitchFamily="49" charset="0"/>
              </a:rPr>
              <a:t>!");</a:t>
            </a:r>
          </a:p>
          <a:p>
            <a:r>
              <a:rPr lang="sv-SE" sz="900" dirty="0">
                <a:latin typeface="Courier New" pitchFamily="49" charset="0"/>
                <a:cs typeface="Courier New" pitchFamily="49" charset="0"/>
              </a:rPr>
              <a:t>}</a:t>
            </a:r>
          </a:p>
        </p:txBody>
      </p:sp>
    </p:spTree>
    <p:extLst>
      <p:ext uri="{BB962C8B-B14F-4D97-AF65-F5344CB8AC3E}">
        <p14:creationId xmlns:p14="http://schemas.microsoft.com/office/powerpoint/2010/main" val="2402177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Vad triggade eventet?</a:t>
            </a:r>
          </a:p>
        </p:txBody>
      </p:sp>
      <p:sp>
        <p:nvSpPr>
          <p:cNvPr id="3" name="Subtitle 2"/>
          <p:cNvSpPr>
            <a:spLocks noGrp="1"/>
          </p:cNvSpPr>
          <p:nvPr>
            <p:ph type="subTitle" idx="1"/>
          </p:nvPr>
        </p:nvSpPr>
        <p:spPr>
          <a:xfrm>
            <a:off x="323528" y="1057300"/>
            <a:ext cx="8568952" cy="864096"/>
          </a:xfrm>
        </p:spPr>
        <p:txBody>
          <a:bodyPr/>
          <a:lstStyle/>
          <a:p>
            <a:r>
              <a:rPr lang="sv-SE" dirty="0"/>
              <a:t>Det finns ett enkelt sätt att få reda på vad som triggade eventet (utlöste händelsen):</a:t>
            </a:r>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a:latin typeface="Courier New" pitchFamily="49" charset="0"/>
                <a:cs typeface="Courier New" pitchFamily="49" charset="0"/>
              </a:rPr>
              <a:t>var </a:t>
            </a:r>
            <a:r>
              <a:rPr lang="sv-SE" sz="1600" dirty="0" err="1">
                <a:latin typeface="Courier New" pitchFamily="49" charset="0"/>
                <a:cs typeface="Courier New" pitchFamily="49" charset="0"/>
              </a:rPr>
              <a:t>link</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document.querySelector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crasher</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a:latin typeface="Courier New" pitchFamily="49" charset="0"/>
                <a:cs typeface="Courier New" pitchFamily="49" charset="0"/>
              </a:rPr>
              <a:t>link.onclick</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jumpFromBuilding</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jumpFromBuilding</a:t>
            </a:r>
            <a:r>
              <a:rPr lang="sv-SE" sz="1600" dirty="0">
                <a:latin typeface="Courier New" pitchFamily="49" charset="0"/>
                <a:cs typeface="Courier New" pitchFamily="49" charset="0"/>
              </a:rPr>
              <a:t>(</a:t>
            </a:r>
            <a:r>
              <a:rPr lang="sv-SE" sz="1600" b="1" dirty="0">
                <a:latin typeface="Courier New" pitchFamily="49" charset="0"/>
                <a:cs typeface="Courier New" pitchFamily="49" charset="0"/>
              </a:rPr>
              <a:t>e</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alert(</a:t>
            </a:r>
            <a:r>
              <a:rPr lang="sv-SE" sz="1600" b="1" dirty="0" err="1">
                <a:latin typeface="Courier New" pitchFamily="49" charset="0"/>
                <a:cs typeface="Courier New" pitchFamily="49" charset="0"/>
              </a:rPr>
              <a:t>e.target</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link</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true</a:t>
            </a:r>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a:t>
            </a: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a:latin typeface="Minya Nouvelle" pitchFamily="2" charset="0"/>
              </a:rPr>
              <a:t>e.target</a:t>
            </a:r>
            <a:r>
              <a:rPr lang="sv-SE" b="1" dirty="0">
                <a:latin typeface="Minya Nouvelle" pitchFamily="2" charset="0"/>
              </a:rPr>
              <a:t> </a:t>
            </a:r>
            <a:r>
              <a:rPr lang="sv-SE" dirty="0">
                <a:latin typeface="Minya Nouvelle" pitchFamily="2" charset="0"/>
              </a:rPr>
              <a:t>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430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Hindra </a:t>
            </a:r>
            <a:r>
              <a:rPr lang="sv-SE" dirty="0" err="1"/>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a:t>När du klickar på en länk kommer först </a:t>
            </a:r>
            <a:r>
              <a:rPr lang="sv-SE" sz="1600" dirty="0" err="1"/>
              <a:t>onclick</a:t>
            </a:r>
            <a:r>
              <a:rPr lang="sv-SE" sz="1600" dirty="0"/>
              <a:t> att köras och efter det kommer länken att aktiveras och gå till den sida som är angiven i </a:t>
            </a:r>
            <a:r>
              <a:rPr lang="sv-SE" sz="1600" dirty="0" err="1"/>
              <a:t>href</a:t>
            </a:r>
            <a:r>
              <a:rPr lang="sv-SE" sz="1600" dirty="0"/>
              <a:t>.</a:t>
            </a:r>
          </a:p>
          <a:p>
            <a:endParaRPr lang="sv-SE" sz="1600" dirty="0"/>
          </a:p>
          <a:p>
            <a:r>
              <a:rPr lang="sv-SE" sz="1600" dirty="0"/>
              <a:t>Detta går att hindra</a:t>
            </a:r>
          </a:p>
          <a:p>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a:latin typeface="Courier New" pitchFamily="49" charset="0"/>
                <a:cs typeface="Courier New" pitchFamily="49" charset="0"/>
              </a:rPr>
              <a:t>&lt;a </a:t>
            </a:r>
            <a:r>
              <a:rPr lang="sv-SE" sz="1800" dirty="0" err="1">
                <a:latin typeface="Courier New" pitchFamily="49" charset="0"/>
                <a:cs typeface="Courier New" pitchFamily="49" charset="0"/>
              </a:rPr>
              <a:t>href</a:t>
            </a:r>
            <a:r>
              <a:rPr lang="sv-SE" sz="1800" dirty="0">
                <a:latin typeface="Courier New" pitchFamily="49" charset="0"/>
                <a:cs typeface="Courier New" pitchFamily="49" charset="0"/>
              </a:rPr>
              <a:t>="buster.html" id="</a:t>
            </a:r>
            <a:r>
              <a:rPr lang="sv-SE" sz="1800" dirty="0" err="1">
                <a:latin typeface="Courier New" pitchFamily="49" charset="0"/>
                <a:cs typeface="Courier New" pitchFamily="49" charset="0"/>
              </a:rPr>
              <a:t>crasher</a:t>
            </a:r>
            <a:r>
              <a:rPr lang="sv-SE" sz="1800" dirty="0">
                <a:latin typeface="Courier New" pitchFamily="49" charset="0"/>
                <a:cs typeface="Courier New" pitchFamily="49" charset="0"/>
              </a:rPr>
              <a:t>"&gt;</a:t>
            </a: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t>
            </a:r>
            <a:r>
              <a:rPr lang="sv-SE" sz="1400" dirty="0" err="1">
                <a:latin typeface="Courier New" pitchFamily="49" charset="0"/>
                <a:cs typeface="Courier New" pitchFamily="49" charset="0"/>
              </a:rPr>
              <a:t>link</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crasher</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a:latin typeface="Courier New" pitchFamily="49" charset="0"/>
                <a:cs typeface="Courier New" pitchFamily="49" charset="0"/>
              </a:rPr>
              <a:t>link.onclick</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r>
              <a:rPr lang="sv-SE" sz="1400" b="1" dirty="0">
                <a:latin typeface="Courier New" pitchFamily="49" charset="0"/>
                <a:cs typeface="Courier New" pitchFamily="49" charset="0"/>
              </a:rPr>
              <a:t>e</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	</a:t>
            </a:r>
            <a:r>
              <a:rPr lang="sv-SE" sz="1400" b="1" dirty="0" err="1">
                <a:latin typeface="Courier New" pitchFamily="49" charset="0"/>
                <a:cs typeface="Courier New" pitchFamily="49" charset="0"/>
              </a:rPr>
              <a:t>e.preventDefault</a:t>
            </a:r>
            <a:r>
              <a:rPr lang="sv-SE" sz="1400" b="1" dirty="0">
                <a:latin typeface="Courier New" pitchFamily="49" charset="0"/>
                <a:cs typeface="Courier New" pitchFamily="49" charset="0"/>
              </a:rPr>
              <a:t>();</a:t>
            </a:r>
          </a:p>
          <a:p>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doSomeStuffHere</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a:t>
            </a:r>
          </a:p>
        </p:txBody>
      </p:sp>
    </p:spTree>
    <p:extLst>
      <p:ext uri="{BB962C8B-B14F-4D97-AF65-F5344CB8AC3E}">
        <p14:creationId xmlns:p14="http://schemas.microsoft.com/office/powerpoint/2010/main" val="199083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a:t>DOM och BOM</a:t>
            </a:r>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a:solidFill>
                  <a:schemeClr val="bg1">
                    <a:lumMod val="50000"/>
                  </a:schemeClr>
                </a:solidFill>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a:latin typeface="Minya Nouvelle" pitchFamily="2" charset="0"/>
              </a:rPr>
              <a:t>Document</a:t>
            </a:r>
            <a:r>
              <a:rPr lang="sv-SE" dirty="0">
                <a:latin typeface="Minya Nouvelle" pitchFamily="2" charset="0"/>
              </a:rPr>
              <a:t> </a:t>
            </a:r>
            <a:r>
              <a:rPr lang="sv-SE" dirty="0" err="1">
                <a:latin typeface="Minya Nouvelle" pitchFamily="2" charset="0"/>
              </a:rPr>
              <a:t>Object</a:t>
            </a:r>
            <a:r>
              <a:rPr lang="sv-SE" dirty="0">
                <a:latin typeface="Minya Nouvelle" pitchFamily="2" charset="0"/>
              </a:rPr>
              <a:t> </a:t>
            </a:r>
            <a:r>
              <a:rPr lang="sv-SE" dirty="0" err="1">
                <a:latin typeface="Minya Nouvelle" pitchFamily="2" charset="0"/>
              </a:rPr>
              <a:t>Model</a:t>
            </a:r>
            <a:endParaRPr lang="sv-SE" dirty="0">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a:solidFill>
                  <a:schemeClr val="bg1">
                    <a:lumMod val="50000"/>
                  </a:schemeClr>
                </a:solidFill>
                <a:latin typeface="Minya Nouvelle" pitchFamily="2" charset="0"/>
              </a:rPr>
              <a:t>Browser </a:t>
            </a:r>
            <a:r>
              <a:rPr lang="sv-SE" dirty="0" err="1">
                <a:solidFill>
                  <a:schemeClr val="bg1">
                    <a:lumMod val="50000"/>
                  </a:schemeClr>
                </a:solidFill>
                <a:latin typeface="Minya Nouvelle" pitchFamily="2" charset="0"/>
              </a:rPr>
              <a:t>Object</a:t>
            </a:r>
            <a:r>
              <a:rPr lang="sv-SE" dirty="0">
                <a:solidFill>
                  <a:schemeClr val="bg1">
                    <a:lumMod val="50000"/>
                  </a:schemeClr>
                </a:solidFill>
                <a:latin typeface="Minya Nouvelle" pitchFamily="2" charset="0"/>
              </a:rPr>
              <a:t> </a:t>
            </a:r>
            <a:r>
              <a:rPr lang="sv-SE" dirty="0" err="1">
                <a:solidFill>
                  <a:schemeClr val="bg1">
                    <a:lumMod val="50000"/>
                  </a:schemeClr>
                </a:solidFill>
                <a:latin typeface="Minya Nouvelle" pitchFamily="2" charset="0"/>
              </a:rPr>
              <a:t>Model</a:t>
            </a:r>
            <a:endParaRPr lang="sv-SE" dirty="0">
              <a:solidFill>
                <a:schemeClr val="bg1">
                  <a:lumMod val="50000"/>
                </a:schemeClr>
              </a:solidFill>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65841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a:t>DOM och BOM</a:t>
            </a:r>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a:solidFill>
                  <a:schemeClr val="bg1">
                    <a:lumMod val="50000"/>
                  </a:schemeClr>
                </a:solidFill>
                <a:latin typeface="Minya Nouvelle" pitchFamily="2" charset="0"/>
              </a:rPr>
              <a:t>Document</a:t>
            </a:r>
            <a:r>
              <a:rPr lang="sv-SE" dirty="0">
                <a:solidFill>
                  <a:schemeClr val="bg1">
                    <a:lumMod val="50000"/>
                  </a:schemeClr>
                </a:solidFill>
                <a:latin typeface="Minya Nouvelle" pitchFamily="2" charset="0"/>
              </a:rPr>
              <a:t> </a:t>
            </a:r>
            <a:r>
              <a:rPr lang="sv-SE" dirty="0" err="1">
                <a:solidFill>
                  <a:schemeClr val="bg1">
                    <a:lumMod val="50000"/>
                  </a:schemeClr>
                </a:solidFill>
                <a:latin typeface="Minya Nouvelle" pitchFamily="2" charset="0"/>
              </a:rPr>
              <a:t>Object</a:t>
            </a:r>
            <a:r>
              <a:rPr lang="sv-SE" dirty="0">
                <a:solidFill>
                  <a:schemeClr val="bg1">
                    <a:lumMod val="50000"/>
                  </a:schemeClr>
                </a:solidFill>
                <a:latin typeface="Minya Nouvelle" pitchFamily="2" charset="0"/>
              </a:rPr>
              <a:t> </a:t>
            </a:r>
            <a:r>
              <a:rPr lang="sv-SE" dirty="0" err="1">
                <a:solidFill>
                  <a:schemeClr val="bg1">
                    <a:lumMod val="50000"/>
                  </a:schemeClr>
                </a:solidFill>
                <a:latin typeface="Minya Nouvelle" pitchFamily="2" charset="0"/>
              </a:rPr>
              <a:t>Model</a:t>
            </a:r>
            <a:endParaRPr lang="sv-SE" dirty="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a:latin typeface="Minya Nouvelle" pitchFamily="2" charset="0"/>
              </a:rPr>
              <a:t>Browser </a:t>
            </a:r>
            <a:r>
              <a:rPr lang="sv-SE" dirty="0" err="1">
                <a:latin typeface="Minya Nouvelle" pitchFamily="2" charset="0"/>
              </a:rPr>
              <a:t>Object</a:t>
            </a:r>
            <a:r>
              <a:rPr lang="sv-SE" dirty="0">
                <a:latin typeface="Minya Nouvelle" pitchFamily="2" charset="0"/>
              </a:rPr>
              <a:t> </a:t>
            </a:r>
            <a:r>
              <a:rPr lang="sv-SE" dirty="0" err="1">
                <a:latin typeface="Minya Nouvelle" pitchFamily="2" charset="0"/>
              </a:rPr>
              <a:t>Model</a:t>
            </a:r>
            <a:endParaRPr lang="sv-SE" dirty="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23574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BOM</a:t>
            </a:r>
          </a:p>
        </p:txBody>
      </p:sp>
      <p:sp>
        <p:nvSpPr>
          <p:cNvPr id="3" name="Subtitle 2"/>
          <p:cNvSpPr>
            <a:spLocks noGrp="1"/>
          </p:cNvSpPr>
          <p:nvPr>
            <p:ph type="subTitle" idx="1"/>
          </p:nvPr>
        </p:nvSpPr>
        <p:spPr>
          <a:xfrm>
            <a:off x="467544" y="1201316"/>
            <a:ext cx="7962108" cy="1460500"/>
          </a:xfrm>
        </p:spPr>
        <p:txBody>
          <a:bodyPr/>
          <a:lstStyle/>
          <a:p>
            <a:r>
              <a:rPr lang="sv-SE" dirty="0"/>
              <a:t>BOM (Browser </a:t>
            </a:r>
            <a:r>
              <a:rPr lang="sv-SE" dirty="0" err="1"/>
              <a:t>Object</a:t>
            </a:r>
            <a:r>
              <a:rPr lang="sv-SE" dirty="0"/>
              <a:t> </a:t>
            </a:r>
            <a:r>
              <a:rPr lang="sv-SE" dirty="0" err="1"/>
              <a:t>Model</a:t>
            </a:r>
            <a:r>
              <a:rPr lang="sv-SE" dirty="0"/>
              <a:t>) är gränssnittet mellan JavaScript och webbläsaren. </a:t>
            </a:r>
          </a:p>
          <a:p>
            <a:endParaRPr lang="sv-SE" dirty="0"/>
          </a:p>
          <a:p>
            <a:r>
              <a:rPr lang="sv-SE" dirty="0"/>
              <a:t>BOM är inte standardiserat. </a:t>
            </a:r>
          </a:p>
          <a:p>
            <a:endParaRPr lang="sv-SE" dirty="0"/>
          </a:p>
          <a:p>
            <a:r>
              <a:rPr lang="sv-SE" dirty="0"/>
              <a:t>Objektet </a:t>
            </a:r>
            <a:r>
              <a:rPr lang="sv-SE" sz="2800" b="1" dirty="0" err="1"/>
              <a:t>window</a:t>
            </a:r>
            <a:r>
              <a:rPr lang="sv-SE" dirty="0"/>
              <a:t> är centralt.</a:t>
            </a:r>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9218" name="Picture 2" descr="P:\Icons\128x128\shadow\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1" y="2137420"/>
            <a:ext cx="2742257" cy="2742257"/>
          </a:xfrm>
          <a:prstGeom prst="rect">
            <a:avLst/>
          </a:prstGeom>
          <a:noFill/>
          <a:extLst>
            <a:ext uri="{909E8E84-426E-40dd-AFC4-6F175D3DCCD1}">
              <a14:hiddenFill xmlns="" xmlns:a14="http://schemas.microsoft.com/office/drawing/2010/main">
                <a:solidFill>
                  <a:srgbClr val="FFFFFF"/>
                </a:solidFill>
              </a14:hiddenFill>
            </a:ext>
          </a:extLst>
        </p:spPr>
      </p:pic>
      <p:pic>
        <p:nvPicPr>
          <p:cNvPr id="9219" name="Picture 3" descr="P:\Icons\128x128\shadow\window_dialo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3793604"/>
            <a:ext cx="385266" cy="385266"/>
          </a:xfrm>
          <a:prstGeom prst="rect">
            <a:avLst/>
          </a:prstGeom>
          <a:noFill/>
          <a:extLst>
            <a:ext uri="{909E8E84-426E-40dd-AFC4-6F175D3DCCD1}">
              <a14:hiddenFill xmlns="" xmlns:a14="http://schemas.microsoft.com/office/drawing/2010/main">
                <a:solidFill>
                  <a:srgbClr val="FFFFFF"/>
                </a:solidFill>
              </a14:hiddenFill>
            </a:ext>
          </a:extLst>
        </p:spPr>
      </p:pic>
      <p:pic>
        <p:nvPicPr>
          <p:cNvPr id="9220" name="Picture 4" descr="P:\Icons\128x128\shadow\c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3289548"/>
            <a:ext cx="399603" cy="399603"/>
          </a:xfrm>
          <a:prstGeom prst="rect">
            <a:avLst/>
          </a:prstGeom>
          <a:noFill/>
          <a:extLst>
            <a:ext uri="{909E8E84-426E-40dd-AFC4-6F175D3DCCD1}">
              <a14:hiddenFill xmlns="" xmlns:a14="http://schemas.microsoft.com/office/drawing/2010/main">
                <a:solidFill>
                  <a:srgbClr val="FFFFFF"/>
                </a:solidFill>
              </a14:hiddenFill>
            </a:ext>
          </a:extLst>
        </p:spPr>
      </p:pic>
      <p:pic>
        <p:nvPicPr>
          <p:cNvPr id="9221" name="Picture 5" descr="P:\Icons\128x128\shadow\histo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2200" y="4286573"/>
            <a:ext cx="371127" cy="371127"/>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descr="P:\Icons\128x128\shadow\pencil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0272" y="3001516"/>
            <a:ext cx="461441" cy="461441"/>
          </a:xfrm>
          <a:prstGeom prst="rect">
            <a:avLst/>
          </a:prstGeom>
          <a:noFill/>
          <a:extLst>
            <a:ext uri="{909E8E84-426E-40dd-AFC4-6F175D3DCCD1}">
              <a14:hiddenFill xmlns="" xmlns:a14="http://schemas.microsoft.com/office/drawing/2010/main">
                <a:solidFill>
                  <a:srgbClr val="FFFFFF"/>
                </a:solidFill>
              </a14:hiddenFill>
            </a:ext>
          </a:extLst>
        </p:spPr>
      </p:pic>
      <p:pic>
        <p:nvPicPr>
          <p:cNvPr id="9223" name="Picture 7" descr="P:\Icons\128x128\shadow\refresh.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65516" y="4161494"/>
            <a:ext cx="480763" cy="480763"/>
          </a:xfrm>
          <a:prstGeom prst="rect">
            <a:avLst/>
          </a:prstGeom>
          <a:noFill/>
          <a:extLst>
            <a:ext uri="{909E8E84-426E-40dd-AFC4-6F175D3DCCD1}">
              <a14:hiddenFill xmlns="" xmlns:a14="http://schemas.microsoft.com/office/drawing/2010/main">
                <a:solidFill>
                  <a:srgbClr val="FFFFFF"/>
                </a:solidFill>
              </a14:hiddenFill>
            </a:ext>
          </a:extLst>
        </p:spPr>
      </p:pic>
      <p:pic>
        <p:nvPicPr>
          <p:cNvPr id="9224" name="Picture 8" descr="P:\Icons\128x128\shadow\monitor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548" y="3179936"/>
            <a:ext cx="685676" cy="685676"/>
          </a:xfrm>
          <a:prstGeom prst="rect">
            <a:avLst/>
          </a:prstGeom>
          <a:noFill/>
          <a:extLst>
            <a:ext uri="{909E8E84-426E-40dd-AFC4-6F175D3DCCD1}">
              <a14:hiddenFill xmlns="" xmlns:a14="http://schemas.microsoft.com/office/drawing/2010/main">
                <a:solidFill>
                  <a:srgbClr val="FFFFFF"/>
                </a:solidFill>
              </a14:hiddenFill>
            </a:ext>
          </a:extLst>
        </p:spPr>
      </p:pic>
      <p:pic>
        <p:nvPicPr>
          <p:cNvPr id="9225" name="Picture 9" descr="P:\Icons\128x128\shadow\lo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702" y="4484074"/>
            <a:ext cx="533666" cy="5336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58898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BOM hanterar</a:t>
            </a:r>
          </a:p>
        </p:txBody>
      </p:sp>
      <p:sp>
        <p:nvSpPr>
          <p:cNvPr id="3" name="Subtitle 2"/>
          <p:cNvSpPr>
            <a:spLocks noGrp="1"/>
          </p:cNvSpPr>
          <p:nvPr>
            <p:ph type="subTitle" idx="1"/>
          </p:nvPr>
        </p:nvSpPr>
        <p:spPr/>
        <p:txBody>
          <a:bodyPr/>
          <a:lstStyle/>
          <a:p>
            <a:r>
              <a:rPr lang="sv-SE" dirty="0"/>
              <a:t>Insorterat under denna rubrik hittar vi:</a:t>
            </a:r>
          </a:p>
          <a:p>
            <a:endParaRPr lang="sv-SE" dirty="0"/>
          </a:p>
          <a:p>
            <a:pPr marL="342900" indent="-342900">
              <a:buFont typeface="Arial" charset="0"/>
              <a:buChar char="•"/>
            </a:pPr>
            <a:r>
              <a:rPr lang="sv-SE" sz="2000" b="1" dirty="0"/>
              <a:t>Timers och intervall</a:t>
            </a:r>
          </a:p>
          <a:p>
            <a:pPr marL="342900" indent="-342900">
              <a:buFont typeface="Arial" charset="0"/>
              <a:buChar char="•"/>
            </a:pPr>
            <a:r>
              <a:rPr lang="sv-SE" sz="2000" dirty="0">
                <a:solidFill>
                  <a:srgbClr val="ADB0B5"/>
                </a:solidFill>
              </a:rPr>
              <a:t>Webbläsarfönster (och ramar, </a:t>
            </a:r>
            <a:r>
              <a:rPr lang="sv-SE" sz="2000" dirty="0" err="1">
                <a:solidFill>
                  <a:srgbClr val="ADB0B5"/>
                </a:solidFill>
              </a:rPr>
              <a:t>frames</a:t>
            </a:r>
            <a:r>
              <a:rPr lang="sv-SE" sz="2000" dirty="0">
                <a:solidFill>
                  <a:srgbClr val="ADB0B5"/>
                </a:solidFill>
              </a:rPr>
              <a:t>)</a:t>
            </a:r>
            <a:br>
              <a:rPr lang="sv-SE" sz="2000" dirty="0">
                <a:solidFill>
                  <a:srgbClr val="ADB0B5"/>
                </a:solidFill>
              </a:rPr>
            </a:br>
            <a:r>
              <a:rPr lang="sv-SE" sz="2000" dirty="0">
                <a:solidFill>
                  <a:srgbClr val="ADB0B5"/>
                </a:solidFill>
              </a:rPr>
              <a:t>- Positioner</a:t>
            </a:r>
            <a:br>
              <a:rPr lang="sv-SE" sz="2000" dirty="0">
                <a:solidFill>
                  <a:srgbClr val="ADB0B5"/>
                </a:solidFill>
              </a:rPr>
            </a:br>
            <a:r>
              <a:rPr lang="sv-SE" sz="2000" dirty="0">
                <a:solidFill>
                  <a:srgbClr val="ADB0B5"/>
                </a:solidFill>
              </a:rPr>
              <a:t>- Storlekar</a:t>
            </a:r>
          </a:p>
          <a:p>
            <a:pPr marL="342900" indent="-342900">
              <a:buFont typeface="Arial" charset="0"/>
              <a:buChar char="•"/>
            </a:pPr>
            <a:r>
              <a:rPr lang="sv-SE" sz="2000" dirty="0">
                <a:solidFill>
                  <a:srgbClr val="ADB0B5"/>
                </a:solidFill>
              </a:rPr>
              <a:t>Systemdialoger (alert, prompt, </a:t>
            </a:r>
            <a:r>
              <a:rPr lang="sv-SE" sz="2000" dirty="0" err="1">
                <a:solidFill>
                  <a:srgbClr val="ADB0B5"/>
                </a:solidFill>
              </a:rPr>
              <a:t>confirm</a:t>
            </a:r>
            <a:r>
              <a:rPr lang="sv-SE" sz="2000" dirty="0">
                <a:solidFill>
                  <a:srgbClr val="ADB0B5"/>
                </a:solidFill>
              </a:rPr>
              <a:t>)</a:t>
            </a:r>
          </a:p>
          <a:p>
            <a:pPr marL="342900" indent="-342900">
              <a:buFont typeface="Arial" charset="0"/>
              <a:buChar char="•"/>
            </a:pPr>
            <a:r>
              <a:rPr lang="sv-SE" sz="2000" dirty="0" err="1">
                <a:solidFill>
                  <a:srgbClr val="ADB0B5"/>
                </a:solidFill>
              </a:rPr>
              <a:t>Location</a:t>
            </a:r>
            <a:r>
              <a:rPr lang="sv-SE" sz="2000" dirty="0">
                <a:solidFill>
                  <a:srgbClr val="ADB0B5"/>
                </a:solidFill>
              </a:rPr>
              <a:t> (adressfält)</a:t>
            </a:r>
          </a:p>
          <a:p>
            <a:pPr marL="342900" indent="-342900">
              <a:buFont typeface="Arial" charset="0"/>
              <a:buChar char="•"/>
            </a:pPr>
            <a:r>
              <a:rPr lang="sv-SE" sz="2000" dirty="0">
                <a:solidFill>
                  <a:srgbClr val="ADB0B5"/>
                </a:solidFill>
              </a:rPr>
              <a:t>Historik</a:t>
            </a:r>
          </a:p>
          <a:p>
            <a:pPr marL="342900" indent="-342900">
              <a:buFont typeface="Arial" charset="0"/>
              <a:buChar char="•"/>
            </a:pPr>
            <a:r>
              <a:rPr lang="sv-SE" sz="2000" dirty="0"/>
              <a:t>...</a:t>
            </a:r>
            <a:br>
              <a:rPr lang="sv-SE" sz="2000" dirty="0"/>
            </a:br>
            <a:endParaRPr lang="sv-SE" sz="2000" dirty="0"/>
          </a:p>
          <a:p>
            <a:pPr marL="342900" indent="-342900">
              <a:buFont typeface="Arial" charset="0"/>
              <a:buChar char="•"/>
            </a:pPr>
            <a:endParaRPr lang="sv-SE" sz="2000" dirty="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3" descr="P:\Icons\48x48\shadow\window_earth.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2746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window</a:t>
            </a:r>
            <a:endParaRPr lang="sv-SE" dirty="0"/>
          </a:p>
        </p:txBody>
      </p:sp>
      <p:sp>
        <p:nvSpPr>
          <p:cNvPr id="3" name="Subtitle 2"/>
          <p:cNvSpPr>
            <a:spLocks noGrp="1"/>
          </p:cNvSpPr>
          <p:nvPr>
            <p:ph type="subTitle" idx="1"/>
          </p:nvPr>
        </p:nvSpPr>
        <p:spPr>
          <a:xfrm>
            <a:off x="395536" y="1129308"/>
            <a:ext cx="8568952" cy="3240360"/>
          </a:xfrm>
        </p:spPr>
        <p:txBody>
          <a:bodyPr/>
          <a:lstStyle/>
          <a:p>
            <a:r>
              <a:rPr lang="sv-SE" b="1" dirty="0" err="1">
                <a:latin typeface="Courier New" pitchFamily="49" charset="0"/>
                <a:cs typeface="Courier New" pitchFamily="49" charset="0"/>
              </a:rPr>
              <a:t>window</a:t>
            </a:r>
            <a:r>
              <a:rPr lang="sv-SE" dirty="0"/>
              <a:t>-objektet representerar en instans </a:t>
            </a:r>
          </a:p>
          <a:p>
            <a:r>
              <a:rPr lang="sv-SE" dirty="0"/>
              <a:t>av webbläsarfönstret och motsvarar i </a:t>
            </a:r>
          </a:p>
          <a:p>
            <a:r>
              <a:rPr lang="sv-SE" dirty="0"/>
              <a:t>webbläsaren det objekt som är </a:t>
            </a:r>
            <a:r>
              <a:rPr lang="sv-SE" b="1" dirty="0">
                <a:latin typeface="Courier New" pitchFamily="49" charset="0"/>
                <a:cs typeface="Courier New" pitchFamily="49" charset="0"/>
              </a:rPr>
              <a:t>Global</a:t>
            </a:r>
            <a:r>
              <a:rPr lang="sv-SE" dirty="0"/>
              <a:t> i </a:t>
            </a:r>
          </a:p>
          <a:p>
            <a:r>
              <a:rPr lang="sv-SE" dirty="0"/>
              <a:t>JavaScript.</a:t>
            </a:r>
          </a:p>
          <a:p>
            <a:endParaRPr lang="sv-SE" sz="1050" dirty="0"/>
          </a:p>
          <a:p>
            <a:r>
              <a:rPr lang="sv-SE" dirty="0"/>
              <a:t>Alla globala variabler hamnar således på just </a:t>
            </a:r>
            <a:r>
              <a:rPr lang="sv-SE" dirty="0" err="1"/>
              <a:t>window</a:t>
            </a:r>
            <a:r>
              <a:rPr lang="sv-SE" dirty="0"/>
              <a:t>-objektet</a:t>
            </a:r>
          </a:p>
        </p:txBody>
      </p:sp>
      <p:sp>
        <p:nvSpPr>
          <p:cNvPr id="4" name="TextBox 3"/>
          <p:cNvSpPr txBox="1"/>
          <p:nvPr/>
        </p:nvSpPr>
        <p:spPr>
          <a:xfrm>
            <a:off x="6732240"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window</a:t>
            </a:r>
            <a:endParaRPr lang="sv-SE" sz="2400" dirty="0">
              <a:latin typeface="Minya Nouvelle" pitchFamily="2" charset="0"/>
            </a:endParaRPr>
          </a:p>
        </p:txBody>
      </p:sp>
      <p:sp>
        <p:nvSpPr>
          <p:cNvPr id="5" name="TextBox 4"/>
          <p:cNvSpPr txBox="1"/>
          <p:nvPr/>
        </p:nvSpPr>
        <p:spPr>
          <a:xfrm>
            <a:off x="6732240"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document</a:t>
            </a:r>
            <a:endParaRPr lang="sv-SE" sz="2400" dirty="0">
              <a:latin typeface="Minya Nouvelle" pitchFamily="2" charset="0"/>
            </a:endParaRPr>
          </a:p>
        </p:txBody>
      </p:sp>
      <p:cxnSp>
        <p:nvCxnSpPr>
          <p:cNvPr id="7" name="Straight Connector 6"/>
          <p:cNvCxnSpPr>
            <a:stCxn id="5" idx="0"/>
            <a:endCxn id="4" idx="2"/>
          </p:cNvCxnSpPr>
          <p:nvPr/>
        </p:nvCxnSpPr>
        <p:spPr>
          <a:xfrm flipV="1">
            <a:off x="7704348" y="1590973"/>
            <a:ext cx="0" cy="86206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pic>
        <p:nvPicPr>
          <p:cNvPr id="9"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 Box 7"/>
          <p:cNvSpPr txBox="1">
            <a:spLocks noChangeArrowheads="1"/>
          </p:cNvSpPr>
          <p:nvPr/>
        </p:nvSpPr>
        <p:spPr bwMode="auto">
          <a:xfrm>
            <a:off x="482877" y="4081636"/>
            <a:ext cx="7905547" cy="1323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a:latin typeface="Courier New" pitchFamily="49" charset="0"/>
              </a:rPr>
              <a:t>var </a:t>
            </a:r>
            <a:r>
              <a:rPr lang="sv-SE" sz="2000" b="1" dirty="0" err="1">
                <a:latin typeface="Courier New" pitchFamily="49" charset="0"/>
              </a:rPr>
              <a:t>todo</a:t>
            </a:r>
            <a:r>
              <a:rPr lang="sv-SE" sz="2000" b="1" dirty="0">
                <a:latin typeface="Courier New" pitchFamily="49" charset="0"/>
              </a:rPr>
              <a:t> = "Go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p>
          <a:p>
            <a:pPr>
              <a:spcBef>
                <a:spcPct val="50000"/>
              </a:spcBef>
            </a:pPr>
            <a:r>
              <a:rPr lang="sv-SE" sz="2000" b="1" dirty="0">
                <a:latin typeface="Courier New" pitchFamily="49" charset="0"/>
              </a:rPr>
              <a:t>alert(</a:t>
            </a:r>
            <a:r>
              <a:rPr lang="sv-SE" sz="2000" b="1" dirty="0" err="1">
                <a:latin typeface="Courier New" pitchFamily="49" charset="0"/>
              </a:rPr>
              <a:t>todo</a:t>
            </a:r>
            <a:r>
              <a:rPr lang="sv-SE" sz="2000" b="1" dirty="0">
                <a:latin typeface="Courier New" pitchFamily="49" charset="0"/>
              </a:rPr>
              <a:t>); 	  // 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p>
          <a:p>
            <a:pPr>
              <a:spcBef>
                <a:spcPct val="50000"/>
              </a:spcBef>
            </a:pPr>
            <a:r>
              <a:rPr lang="sv-SE" sz="2000" b="1" dirty="0">
                <a:latin typeface="Courier New" pitchFamily="49" charset="0"/>
              </a:rPr>
              <a:t>alert(</a:t>
            </a:r>
            <a:r>
              <a:rPr lang="sv-SE" sz="2000" b="1" dirty="0" err="1">
                <a:latin typeface="Courier New" pitchFamily="49" charset="0"/>
              </a:rPr>
              <a:t>window.todo</a:t>
            </a:r>
            <a:r>
              <a:rPr lang="sv-SE" sz="2000" b="1" dirty="0">
                <a:latin typeface="Courier New" pitchFamily="49" charset="0"/>
              </a:rPr>
              <a:t>); // Go </a:t>
            </a:r>
            <a:r>
              <a:rPr lang="sv-SE" sz="2000" b="1" dirty="0" err="1">
                <a:latin typeface="Courier New" pitchFamily="49" charset="0"/>
              </a:rPr>
              <a:t>to</a:t>
            </a:r>
            <a:r>
              <a:rPr lang="sv-SE" sz="2000" b="1" dirty="0">
                <a:latin typeface="Courier New" pitchFamily="49" charset="0"/>
              </a:rPr>
              <a:t> </a:t>
            </a:r>
            <a:r>
              <a:rPr lang="sv-SE" sz="2000" b="1" dirty="0" err="1">
                <a:latin typeface="Courier New" pitchFamily="49" charset="0"/>
              </a:rPr>
              <a:t>work</a:t>
            </a:r>
            <a:r>
              <a:rPr lang="sv-SE" sz="2000" b="1" dirty="0">
                <a:latin typeface="Courier New" pitchFamily="49" charset="0"/>
              </a:rPr>
              <a:t>, not!</a:t>
            </a:r>
            <a:endParaRPr lang="sv-SE" sz="2400" b="1" dirty="0">
              <a:latin typeface="Courier New" pitchFamily="49" charset="0"/>
            </a:endParaRPr>
          </a:p>
        </p:txBody>
      </p:sp>
    </p:spTree>
    <p:extLst>
      <p:ext uri="{BB962C8B-B14F-4D97-AF65-F5344CB8AC3E}">
        <p14:creationId xmlns:p14="http://schemas.microsoft.com/office/powerpoint/2010/main" val="1774085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Timers</a:t>
            </a:r>
          </a:p>
        </p:txBody>
      </p:sp>
      <p:sp>
        <p:nvSpPr>
          <p:cNvPr id="3" name="Subtitle 2"/>
          <p:cNvSpPr>
            <a:spLocks noGrp="1"/>
          </p:cNvSpPr>
          <p:nvPr>
            <p:ph type="subTitle" idx="1"/>
          </p:nvPr>
        </p:nvSpPr>
        <p:spPr>
          <a:xfrm>
            <a:off x="1051520" y="1309677"/>
            <a:ext cx="6400800" cy="1460500"/>
          </a:xfrm>
        </p:spPr>
        <p:txBody>
          <a:bodyPr/>
          <a:lstStyle/>
          <a:p>
            <a:r>
              <a:rPr lang="sv-SE" dirty="0"/>
              <a:t>Två typer av timers i webbläsaren:</a:t>
            </a:r>
          </a:p>
        </p:txBody>
      </p:sp>
      <p:sp>
        <p:nvSpPr>
          <p:cNvPr id="4" name="TextBox 3"/>
          <p:cNvSpPr txBox="1"/>
          <p:nvPr/>
        </p:nvSpPr>
        <p:spPr>
          <a:xfrm>
            <a:off x="3108971" y="2154728"/>
            <a:ext cx="3161443" cy="1015663"/>
          </a:xfrm>
          <a:prstGeom prst="rect">
            <a:avLst/>
          </a:prstGeom>
          <a:noFill/>
        </p:spPr>
        <p:txBody>
          <a:bodyPr wrap="none" rtlCol="0">
            <a:spAutoFit/>
          </a:bodyPr>
          <a:lstStyle/>
          <a:p>
            <a:r>
              <a:rPr lang="sv-SE" sz="6000" dirty="0">
                <a:latin typeface="Minya Nouvelle" pitchFamily="2" charset="0"/>
              </a:rPr>
              <a:t>Timeout</a:t>
            </a:r>
          </a:p>
        </p:txBody>
      </p:sp>
      <p:sp>
        <p:nvSpPr>
          <p:cNvPr id="9" name="TextBox 8"/>
          <p:cNvSpPr txBox="1"/>
          <p:nvPr/>
        </p:nvSpPr>
        <p:spPr>
          <a:xfrm>
            <a:off x="3244332" y="3820858"/>
            <a:ext cx="3283271" cy="1015663"/>
          </a:xfrm>
          <a:prstGeom prst="rect">
            <a:avLst/>
          </a:prstGeom>
          <a:noFill/>
        </p:spPr>
        <p:txBody>
          <a:bodyPr wrap="none" rtlCol="0">
            <a:spAutoFit/>
          </a:bodyPr>
          <a:lstStyle/>
          <a:p>
            <a:r>
              <a:rPr lang="sv-SE" sz="6000" dirty="0">
                <a:latin typeface="Minya Nouvelle" pitchFamily="2" charset="0"/>
              </a:rPr>
              <a:t>Intervall</a:t>
            </a:r>
          </a:p>
        </p:txBody>
      </p:sp>
      <p:pic>
        <p:nvPicPr>
          <p:cNvPr id="1031"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63" y="1849388"/>
            <a:ext cx="1646237" cy="1646238"/>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7" descr="P:\Icons\128x12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443510"/>
            <a:ext cx="1646237" cy="1646238"/>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P:\Icons\128x128\shadow\clock_refre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35" y="3979812"/>
            <a:ext cx="864095" cy="86409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P:\Icons\48x48\shadow\window_ti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810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setTimeout</a:t>
            </a:r>
            <a:endParaRPr lang="sv-SE" dirty="0"/>
          </a:p>
        </p:txBody>
      </p:sp>
      <p:sp>
        <p:nvSpPr>
          <p:cNvPr id="5" name="Text Box 7"/>
          <p:cNvSpPr txBox="1">
            <a:spLocks noChangeArrowheads="1"/>
          </p:cNvSpPr>
          <p:nvPr/>
        </p:nvSpPr>
        <p:spPr bwMode="auto">
          <a:xfrm>
            <a:off x="482877" y="4227393"/>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a:latin typeface="Courier New" pitchFamily="49" charset="0"/>
              </a:rPr>
              <a:t>setTimeout</a:t>
            </a:r>
            <a:r>
              <a:rPr lang="sv-SE" sz="2400" b="1" dirty="0">
                <a:latin typeface="Courier New" pitchFamily="49" charset="0"/>
              </a:rPr>
              <a:t>("</a:t>
            </a:r>
            <a:r>
              <a:rPr lang="sv-SE" sz="2400" b="1" dirty="0" err="1">
                <a:latin typeface="Courier New" pitchFamily="49" charset="0"/>
              </a:rPr>
              <a:t>goToSchool</a:t>
            </a:r>
            <a:r>
              <a:rPr lang="sv-SE" sz="2400" b="1" dirty="0">
                <a:latin typeface="Courier New" pitchFamily="49" charset="0"/>
              </a:rPr>
              <a:t>()", 3000);</a:t>
            </a:r>
          </a:p>
        </p:txBody>
      </p:sp>
      <p:cxnSp>
        <p:nvCxnSpPr>
          <p:cNvPr id="7" name="Straight Connector 6"/>
          <p:cNvCxnSpPr/>
          <p:nvPr/>
        </p:nvCxnSpPr>
        <p:spPr>
          <a:xfrm>
            <a:off x="353345" y="4473234"/>
            <a:ext cx="8352928"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 Box 7"/>
          <p:cNvSpPr txBox="1">
            <a:spLocks noChangeArrowheads="1"/>
          </p:cNvSpPr>
          <p:nvPr/>
        </p:nvSpPr>
        <p:spPr bwMode="auto">
          <a:xfrm>
            <a:off x="467544" y="1561356"/>
            <a:ext cx="7905547"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a:latin typeface="Courier New" pitchFamily="49" charset="0"/>
              </a:rPr>
              <a:t>setTimeout</a:t>
            </a:r>
            <a:r>
              <a:rPr lang="sv-SE" sz="2400" b="1" dirty="0">
                <a:latin typeface="Courier New" pitchFamily="49" charset="0"/>
              </a:rPr>
              <a:t>(</a:t>
            </a:r>
            <a:r>
              <a:rPr lang="sv-SE" sz="2400" b="1" dirty="0" err="1">
                <a:latin typeface="Courier New" pitchFamily="49" charset="0"/>
              </a:rPr>
              <a:t>myApp.goToSchool</a:t>
            </a:r>
            <a:r>
              <a:rPr lang="sv-SE" sz="2400" b="1" dirty="0">
                <a:latin typeface="Courier New" pitchFamily="49" charset="0"/>
              </a:rPr>
              <a:t>, 3000);</a:t>
            </a:r>
          </a:p>
        </p:txBody>
      </p:sp>
      <p:sp>
        <p:nvSpPr>
          <p:cNvPr id="9" name="Text Box 7"/>
          <p:cNvSpPr txBox="1">
            <a:spLocks noChangeArrowheads="1"/>
          </p:cNvSpPr>
          <p:nvPr/>
        </p:nvSpPr>
        <p:spPr bwMode="auto">
          <a:xfrm>
            <a:off x="467544" y="2384802"/>
            <a:ext cx="7905547"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a:latin typeface="Courier New" pitchFamily="49" charset="0"/>
              </a:rPr>
              <a:t>setTimeout</a:t>
            </a:r>
            <a:r>
              <a:rPr lang="sv-SE" sz="2400" b="1" dirty="0">
                <a:latin typeface="Courier New" pitchFamily="49" charset="0"/>
              </a:rPr>
              <a:t>(</a:t>
            </a:r>
            <a:r>
              <a:rPr lang="sv-SE" sz="2400" b="1" dirty="0" err="1">
                <a:latin typeface="Courier New" pitchFamily="49" charset="0"/>
              </a:rPr>
              <a:t>function</a:t>
            </a:r>
            <a:r>
              <a:rPr lang="sv-SE" sz="2400" b="1" dirty="0">
                <a:latin typeface="Courier New" pitchFamily="49" charset="0"/>
              </a:rPr>
              <a:t>(){</a:t>
            </a:r>
          </a:p>
          <a:p>
            <a:pPr>
              <a:spcBef>
                <a:spcPct val="50000"/>
              </a:spcBef>
            </a:pPr>
            <a:r>
              <a:rPr lang="sv-SE" sz="2400" b="1" dirty="0">
                <a:latin typeface="Courier New" pitchFamily="49" charset="0"/>
              </a:rPr>
              <a:t>	</a:t>
            </a:r>
            <a:r>
              <a:rPr lang="sv-SE" sz="2400" b="1" dirty="0" err="1">
                <a:latin typeface="Courier New" pitchFamily="49" charset="0"/>
              </a:rPr>
              <a:t>goToSchool</a:t>
            </a:r>
            <a:r>
              <a:rPr lang="sv-SE" sz="2400" b="1" dirty="0">
                <a:latin typeface="Courier New" pitchFamily="49" charset="0"/>
              </a:rPr>
              <a:t>();</a:t>
            </a:r>
          </a:p>
          <a:p>
            <a:pPr>
              <a:spcBef>
                <a:spcPct val="50000"/>
              </a:spcBef>
            </a:pPr>
            <a:r>
              <a:rPr lang="sv-SE" sz="2400" b="1" dirty="0">
                <a:latin typeface="Courier New" pitchFamily="49" charset="0"/>
              </a:rPr>
              <a:t>}, 3000);</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a:latin typeface="Minya Nouvelle" pitchFamily="2" charset="0"/>
              </a:rPr>
              <a:t>setTimeout</a:t>
            </a:r>
            <a:r>
              <a:rPr lang="sv-SE" dirty="0">
                <a:latin typeface="Minya Nouvelle" pitchFamily="2" charset="0"/>
              </a:rPr>
              <a:t> kan vi använda när vi vill vänta och sedan utföra något.</a:t>
            </a:r>
          </a:p>
        </p:txBody>
      </p:sp>
      <p:sp>
        <p:nvSpPr>
          <p:cNvPr id="13" name="TextBox 12"/>
          <p:cNvSpPr txBox="1"/>
          <p:nvPr/>
        </p:nvSpPr>
        <p:spPr>
          <a:xfrm>
            <a:off x="7460840" y="1993404"/>
            <a:ext cx="521297" cy="369332"/>
          </a:xfrm>
          <a:prstGeom prst="rect">
            <a:avLst/>
          </a:prstGeom>
          <a:noFill/>
        </p:spPr>
        <p:txBody>
          <a:bodyPr wrap="none" rtlCol="0">
            <a:spAutoFit/>
          </a:bodyPr>
          <a:lstStyle/>
          <a:p>
            <a:r>
              <a:rPr lang="sv-SE" b="1" dirty="0" err="1">
                <a:solidFill>
                  <a:srgbClr val="FF0000"/>
                </a:solidFill>
                <a:latin typeface="Minya Nouvelle" pitchFamily="2" charset="0"/>
              </a:rPr>
              <a:t>ms</a:t>
            </a:r>
            <a:endParaRPr lang="sv-SE" b="1" dirty="0">
              <a:solidFill>
                <a:srgbClr val="FF0000"/>
              </a:solidFill>
              <a:latin typeface="Minya Nouvelle" pitchFamily="2" charset="0"/>
            </a:endParaRPr>
          </a:p>
        </p:txBody>
      </p:sp>
      <p:sp>
        <p:nvSpPr>
          <p:cNvPr id="14" name="Freeform 13"/>
          <p:cNvSpPr/>
          <p:nvPr/>
        </p:nvSpPr>
        <p:spPr>
          <a:xfrm>
            <a:off x="6372200" y="1960646"/>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395536" y="4947473"/>
            <a:ext cx="8928992" cy="646331"/>
          </a:xfrm>
          <a:prstGeom prst="rect">
            <a:avLst/>
          </a:prstGeom>
          <a:noFill/>
        </p:spPr>
        <p:txBody>
          <a:bodyPr wrap="square" rtlCol="0">
            <a:spAutoFit/>
          </a:bodyPr>
          <a:lstStyle/>
          <a:p>
            <a:r>
              <a:rPr lang="sv-SE" dirty="0" err="1">
                <a:latin typeface="Minya Nouvelle" pitchFamily="2" charset="0"/>
              </a:rPr>
              <a:t>setTimeout</a:t>
            </a:r>
            <a:r>
              <a:rPr lang="sv-SE" dirty="0">
                <a:latin typeface="Minya Nouvelle" pitchFamily="2" charset="0"/>
              </a:rPr>
              <a:t> ligger på </a:t>
            </a:r>
            <a:r>
              <a:rPr lang="sv-SE" dirty="0" err="1">
                <a:latin typeface="Minya Nouvelle" pitchFamily="2" charset="0"/>
              </a:rPr>
              <a:t>window</a:t>
            </a:r>
            <a:r>
              <a:rPr lang="sv-SE" dirty="0">
                <a:latin typeface="Minya Nouvelle" pitchFamily="2" charset="0"/>
              </a:rPr>
              <a:t>-objektet men eftersom detta är globalt behöver vi inte skriva </a:t>
            </a:r>
            <a:r>
              <a:rPr lang="sv-SE" dirty="0" err="1">
                <a:latin typeface="Minya Nouvelle" pitchFamily="2" charset="0"/>
              </a:rPr>
              <a:t>window.setTimeout</a:t>
            </a:r>
            <a:r>
              <a:rPr lang="sv-SE" dirty="0">
                <a:latin typeface="Minya Nouvelle" pitchFamily="2" charset="0"/>
              </a:rPr>
              <a:t>, men vi kan.</a:t>
            </a:r>
          </a:p>
        </p:txBody>
      </p:sp>
    </p:spTree>
    <p:extLst>
      <p:ext uri="{BB962C8B-B14F-4D97-AF65-F5344CB8AC3E}">
        <p14:creationId xmlns:p14="http://schemas.microsoft.com/office/powerpoint/2010/main" val="354489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setInterval</a:t>
            </a:r>
            <a:endParaRPr lang="sv-SE" dirty="0"/>
          </a:p>
        </p:txBody>
      </p:sp>
      <p:sp>
        <p:nvSpPr>
          <p:cNvPr id="8" name="Text Box 7"/>
          <p:cNvSpPr txBox="1">
            <a:spLocks noChangeArrowheads="1"/>
          </p:cNvSpPr>
          <p:nvPr/>
        </p:nvSpPr>
        <p:spPr bwMode="auto">
          <a:xfrm>
            <a:off x="467544" y="1777380"/>
            <a:ext cx="823872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000" b="1" dirty="0" err="1">
                <a:latin typeface="Courier New" pitchFamily="49" charset="0"/>
              </a:rPr>
              <a:t>setInterval</a:t>
            </a:r>
            <a:r>
              <a:rPr lang="sv-SE" sz="2000" b="1" dirty="0">
                <a:latin typeface="Courier New" pitchFamily="49" charset="0"/>
              </a:rPr>
              <a:t>(</a:t>
            </a:r>
            <a:r>
              <a:rPr lang="sv-SE" sz="2000" b="1" dirty="0" err="1">
                <a:latin typeface="Courier New" pitchFamily="49" charset="0"/>
              </a:rPr>
              <a:t>writeOnBlackboard</a:t>
            </a:r>
            <a:r>
              <a:rPr lang="sv-SE" sz="2000" b="1" dirty="0">
                <a:latin typeface="Courier New" pitchFamily="49" charset="0"/>
              </a:rPr>
              <a:t>, 3000);</a:t>
            </a:r>
          </a:p>
        </p:txBody>
      </p:sp>
      <p:sp>
        <p:nvSpPr>
          <p:cNvPr id="9" name="Text Box 7"/>
          <p:cNvSpPr txBox="1">
            <a:spLocks noChangeArrowheads="1"/>
          </p:cNvSpPr>
          <p:nvPr/>
        </p:nvSpPr>
        <p:spPr bwMode="auto">
          <a:xfrm>
            <a:off x="467544" y="2671093"/>
            <a:ext cx="8238729"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err="1">
                <a:latin typeface="Courier New" pitchFamily="49" charset="0"/>
              </a:rPr>
              <a:t>setInterval</a:t>
            </a:r>
            <a:r>
              <a:rPr lang="sv-SE" sz="2400" b="1" dirty="0">
                <a:latin typeface="Courier New" pitchFamily="49" charset="0"/>
              </a:rPr>
              <a:t>(</a:t>
            </a:r>
            <a:r>
              <a:rPr lang="sv-SE" sz="2400" b="1" dirty="0" err="1">
                <a:latin typeface="Courier New" pitchFamily="49" charset="0"/>
              </a:rPr>
              <a:t>function</a:t>
            </a:r>
            <a:r>
              <a:rPr lang="sv-SE" sz="2400" b="1" dirty="0">
                <a:latin typeface="Courier New" pitchFamily="49" charset="0"/>
              </a:rPr>
              <a:t>(){</a:t>
            </a:r>
          </a:p>
          <a:p>
            <a:pPr>
              <a:spcBef>
                <a:spcPct val="50000"/>
              </a:spcBef>
            </a:pPr>
            <a:r>
              <a:rPr lang="sv-SE" sz="2400" b="1" dirty="0">
                <a:latin typeface="Courier New" pitchFamily="49" charset="0"/>
              </a:rPr>
              <a:t>  </a:t>
            </a:r>
            <a:r>
              <a:rPr lang="sv-SE" b="1" dirty="0" err="1">
                <a:latin typeface="Courier New" pitchFamily="49" charset="0"/>
              </a:rPr>
              <a:t>writeOnBlackboard</a:t>
            </a:r>
            <a:r>
              <a:rPr lang="sv-SE" b="1" dirty="0">
                <a:latin typeface="Courier New" pitchFamily="49" charset="0"/>
              </a:rPr>
              <a:t>("</a:t>
            </a:r>
            <a:r>
              <a:rPr lang="sv-SE" sz="1200" b="1" dirty="0">
                <a:latin typeface="Courier New" pitchFamily="49" charset="0"/>
              </a:rPr>
              <a:t>I </a:t>
            </a:r>
            <a:r>
              <a:rPr lang="sv-SE" sz="1200" b="1" dirty="0" err="1">
                <a:latin typeface="Courier New" pitchFamily="49" charset="0"/>
              </a:rPr>
              <a:t>will</a:t>
            </a:r>
            <a:r>
              <a:rPr lang="sv-SE" sz="1200" b="1" dirty="0">
                <a:latin typeface="Courier New" pitchFamily="49" charset="0"/>
              </a:rPr>
              <a:t> not </a:t>
            </a:r>
            <a:r>
              <a:rPr lang="sv-SE" sz="1200" b="1" dirty="0" err="1">
                <a:latin typeface="Courier New" pitchFamily="49" charset="0"/>
              </a:rPr>
              <a:t>use</a:t>
            </a:r>
            <a:r>
              <a:rPr lang="sv-SE" sz="1200" b="1" dirty="0">
                <a:latin typeface="Courier New" pitchFamily="49" charset="0"/>
              </a:rPr>
              <a:t> </a:t>
            </a:r>
            <a:r>
              <a:rPr lang="sv-SE" sz="1200" b="1" dirty="0" err="1">
                <a:latin typeface="Courier New" pitchFamily="49" charset="0"/>
              </a:rPr>
              <a:t>inline</a:t>
            </a:r>
            <a:r>
              <a:rPr lang="sv-SE" sz="1200" b="1" dirty="0">
                <a:latin typeface="Courier New" pitchFamily="49" charset="0"/>
              </a:rPr>
              <a:t> JS in my HTML-pages</a:t>
            </a:r>
            <a:r>
              <a:rPr lang="sv-SE" sz="1400" b="1" dirty="0">
                <a:latin typeface="Courier New" pitchFamily="49" charset="0"/>
              </a:rPr>
              <a:t>."</a:t>
            </a:r>
            <a:r>
              <a:rPr lang="sv-SE" b="1" dirty="0">
                <a:latin typeface="Courier New" pitchFamily="49" charset="0"/>
              </a:rPr>
              <a:t>);</a:t>
            </a:r>
          </a:p>
          <a:p>
            <a:pPr>
              <a:spcBef>
                <a:spcPct val="50000"/>
              </a:spcBef>
            </a:pPr>
            <a:r>
              <a:rPr lang="sv-SE" sz="2400" b="1" dirty="0">
                <a:latin typeface="Courier New" pitchFamily="49" charset="0"/>
              </a:rPr>
              <a:t>}, 3000);</a:t>
            </a:r>
          </a:p>
        </p:txBody>
      </p:sp>
      <p:sp>
        <p:nvSpPr>
          <p:cNvPr id="12" name="TextBox 11"/>
          <p:cNvSpPr txBox="1"/>
          <p:nvPr/>
        </p:nvSpPr>
        <p:spPr>
          <a:xfrm>
            <a:off x="395536" y="1129308"/>
            <a:ext cx="7374135" cy="369332"/>
          </a:xfrm>
          <a:prstGeom prst="rect">
            <a:avLst/>
          </a:prstGeom>
          <a:noFill/>
        </p:spPr>
        <p:txBody>
          <a:bodyPr wrap="none" rtlCol="0">
            <a:spAutoFit/>
          </a:bodyPr>
          <a:lstStyle/>
          <a:p>
            <a:r>
              <a:rPr lang="sv-SE" dirty="0" err="1">
                <a:latin typeface="Minya Nouvelle" pitchFamily="2" charset="0"/>
              </a:rPr>
              <a:t>setTimeout</a:t>
            </a:r>
            <a:r>
              <a:rPr lang="sv-SE" dirty="0">
                <a:latin typeface="Minya Nouvelle" pitchFamily="2" charset="0"/>
              </a:rPr>
              <a:t> kan vi använda när vi vill vänta och sedan utföra något.</a:t>
            </a:r>
          </a:p>
        </p:txBody>
      </p:sp>
      <p:sp>
        <p:nvSpPr>
          <p:cNvPr id="13" name="TextBox 12"/>
          <p:cNvSpPr txBox="1"/>
          <p:nvPr/>
        </p:nvSpPr>
        <p:spPr>
          <a:xfrm>
            <a:off x="7867127" y="2209428"/>
            <a:ext cx="521297" cy="369332"/>
          </a:xfrm>
          <a:prstGeom prst="rect">
            <a:avLst/>
          </a:prstGeom>
          <a:noFill/>
        </p:spPr>
        <p:txBody>
          <a:bodyPr wrap="none" rtlCol="0">
            <a:spAutoFit/>
          </a:bodyPr>
          <a:lstStyle/>
          <a:p>
            <a:r>
              <a:rPr lang="sv-SE" b="1" dirty="0" err="1">
                <a:solidFill>
                  <a:srgbClr val="FF0000"/>
                </a:solidFill>
                <a:latin typeface="Minya Nouvelle" pitchFamily="2" charset="0"/>
              </a:rPr>
              <a:t>ms</a:t>
            </a:r>
            <a:endParaRPr lang="sv-SE" b="1" dirty="0">
              <a:solidFill>
                <a:srgbClr val="FF0000"/>
              </a:solidFill>
              <a:latin typeface="Minya Nouvelle" pitchFamily="2" charset="0"/>
            </a:endParaRPr>
          </a:p>
        </p:txBody>
      </p:sp>
      <p:sp>
        <p:nvSpPr>
          <p:cNvPr id="14" name="Freeform 13"/>
          <p:cNvSpPr/>
          <p:nvPr/>
        </p:nvSpPr>
        <p:spPr>
          <a:xfrm>
            <a:off x="6778487" y="2176670"/>
            <a:ext cx="1083366" cy="244982"/>
          </a:xfrm>
          <a:custGeom>
            <a:avLst/>
            <a:gdLst>
              <a:gd name="connsiteX0" fmla="*/ 1083366 w 1083366"/>
              <a:gd name="connsiteY0" fmla="*/ 208721 h 244982"/>
              <a:gd name="connsiteX1" fmla="*/ 337931 w 1083366"/>
              <a:gd name="connsiteY1" fmla="*/ 228600 h 244982"/>
              <a:gd name="connsiteX2" fmla="*/ 0 w 1083366"/>
              <a:gd name="connsiteY2" fmla="*/ 0 h 244982"/>
            </a:gdLst>
            <a:ahLst/>
            <a:cxnLst>
              <a:cxn ang="0">
                <a:pos x="connsiteX0" y="connsiteY0"/>
              </a:cxn>
              <a:cxn ang="0">
                <a:pos x="connsiteX1" y="connsiteY1"/>
              </a:cxn>
              <a:cxn ang="0">
                <a:pos x="connsiteX2" y="connsiteY2"/>
              </a:cxn>
            </a:cxnLst>
            <a:rect l="l" t="t" r="r" b="b"/>
            <a:pathLst>
              <a:path w="1083366" h="244982">
                <a:moveTo>
                  <a:pt x="1083366" y="208721"/>
                </a:moveTo>
                <a:cubicBezTo>
                  <a:pt x="800929" y="236054"/>
                  <a:pt x="518492" y="263387"/>
                  <a:pt x="337931" y="228600"/>
                </a:cubicBezTo>
                <a:cubicBezTo>
                  <a:pt x="157370" y="193813"/>
                  <a:pt x="78685" y="96906"/>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3" name="TextBox 2"/>
          <p:cNvSpPr txBox="1"/>
          <p:nvPr/>
        </p:nvSpPr>
        <p:spPr>
          <a:xfrm>
            <a:off x="467545" y="4585692"/>
            <a:ext cx="7560840" cy="923330"/>
          </a:xfrm>
          <a:prstGeom prst="rect">
            <a:avLst/>
          </a:prstGeom>
          <a:noFill/>
        </p:spPr>
        <p:txBody>
          <a:bodyPr wrap="square" rtlCol="0">
            <a:spAutoFit/>
          </a:bodyPr>
          <a:lstStyle/>
          <a:p>
            <a:r>
              <a:rPr lang="sv-SE" dirty="0">
                <a:latin typeface="Minya Nouvelle" pitchFamily="2" charset="0"/>
              </a:rPr>
              <a:t>När väl ett intervall startat så slutar det inte förrän man säger till det att stoppa. (Vilket kan innebära vissa problem, så kan man bör man undvika </a:t>
            </a:r>
            <a:r>
              <a:rPr lang="sv-SE" dirty="0" err="1">
                <a:latin typeface="Minya Nouvelle" pitchFamily="2" charset="0"/>
              </a:rPr>
              <a:t>setInterval</a:t>
            </a:r>
            <a:r>
              <a:rPr lang="sv-SE" dirty="0">
                <a:latin typeface="Minya Nouvelle" pitchFamily="2" charset="0"/>
              </a:rPr>
              <a:t> och förlita sig på </a:t>
            </a:r>
            <a:r>
              <a:rPr lang="sv-SE" dirty="0" err="1">
                <a:latin typeface="Minya Nouvelle" pitchFamily="2" charset="0"/>
              </a:rPr>
              <a:t>setTimeout</a:t>
            </a:r>
            <a:r>
              <a:rPr lang="sv-SE" dirty="0">
                <a:latin typeface="Minya Nouvelle" pitchFamily="2" charset="0"/>
              </a:rPr>
              <a:t>.)</a:t>
            </a:r>
          </a:p>
        </p:txBody>
      </p:sp>
      <p:pic>
        <p:nvPicPr>
          <p:cNvPr id="17"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5" descr="P:\Icons\128x128\shadow\clock_refre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8363" y="471297"/>
            <a:ext cx="288032" cy="288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60775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clearInterval</a:t>
            </a:r>
            <a:endParaRPr lang="sv-SE" dirty="0"/>
          </a:p>
        </p:txBody>
      </p:sp>
      <p:sp>
        <p:nvSpPr>
          <p:cNvPr id="9" name="Text Box 7"/>
          <p:cNvSpPr txBox="1">
            <a:spLocks noChangeArrowheads="1"/>
          </p:cNvSpPr>
          <p:nvPr/>
        </p:nvSpPr>
        <p:spPr bwMode="auto">
          <a:xfrm>
            <a:off x="467544" y="1841544"/>
            <a:ext cx="8238729" cy="28161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sv-SE" sz="2400" b="1" dirty="0">
                <a:latin typeface="Courier New" pitchFamily="49" charset="0"/>
              </a:rPr>
              <a:t>var </a:t>
            </a:r>
            <a:r>
              <a:rPr lang="sv-SE" sz="2400" b="1" dirty="0" err="1">
                <a:latin typeface="Courier New" pitchFamily="49" charset="0"/>
              </a:rPr>
              <a:t>timerID</a:t>
            </a:r>
            <a:r>
              <a:rPr lang="sv-SE" sz="2400" b="1" dirty="0">
                <a:latin typeface="Courier New" pitchFamily="49" charset="0"/>
              </a:rPr>
              <a:t> </a:t>
            </a:r>
            <a:r>
              <a:rPr lang="sv-SE" sz="2400" dirty="0">
                <a:latin typeface="Courier New" pitchFamily="49" charset="0"/>
              </a:rPr>
              <a:t>= </a:t>
            </a:r>
            <a:r>
              <a:rPr lang="sv-SE" sz="2400" dirty="0" err="1">
                <a:latin typeface="Courier New" pitchFamily="49" charset="0"/>
              </a:rPr>
              <a:t>setInterval</a:t>
            </a:r>
            <a:r>
              <a:rPr lang="sv-SE" sz="2400" dirty="0">
                <a:latin typeface="Courier New" pitchFamily="49" charset="0"/>
              </a:rPr>
              <a:t>(</a:t>
            </a:r>
            <a:r>
              <a:rPr lang="sv-SE" sz="2400" dirty="0" err="1">
                <a:latin typeface="Courier New" pitchFamily="49" charset="0"/>
              </a:rPr>
              <a:t>function</a:t>
            </a:r>
            <a:r>
              <a:rPr lang="sv-SE" sz="2400" dirty="0">
                <a:latin typeface="Courier New" pitchFamily="49" charset="0"/>
              </a:rPr>
              <a:t>(){</a:t>
            </a:r>
          </a:p>
          <a:p>
            <a:pPr>
              <a:spcBef>
                <a:spcPct val="50000"/>
              </a:spcBef>
            </a:pPr>
            <a:r>
              <a:rPr lang="sv-SE" sz="2400" dirty="0">
                <a:latin typeface="Courier New" pitchFamily="49" charset="0"/>
              </a:rPr>
              <a:t>  </a:t>
            </a:r>
            <a:r>
              <a:rPr lang="sv-SE" dirty="0" err="1">
                <a:latin typeface="Courier New" pitchFamily="49" charset="0"/>
              </a:rPr>
              <a:t>writeOnBlackboard</a:t>
            </a:r>
            <a:r>
              <a:rPr lang="sv-SE" dirty="0">
                <a:latin typeface="Courier New" pitchFamily="49" charset="0"/>
              </a:rPr>
              <a:t>("</a:t>
            </a:r>
            <a:r>
              <a:rPr lang="sv-SE" sz="1200" dirty="0">
                <a:latin typeface="Courier New" pitchFamily="49" charset="0"/>
              </a:rPr>
              <a:t>I </a:t>
            </a:r>
            <a:r>
              <a:rPr lang="sv-SE" sz="1200" dirty="0" err="1">
                <a:latin typeface="Courier New" pitchFamily="49" charset="0"/>
              </a:rPr>
              <a:t>will</a:t>
            </a:r>
            <a:r>
              <a:rPr lang="sv-SE" sz="1200" dirty="0">
                <a:latin typeface="Courier New" pitchFamily="49" charset="0"/>
              </a:rPr>
              <a:t> not </a:t>
            </a:r>
            <a:r>
              <a:rPr lang="sv-SE" sz="1200" dirty="0" err="1">
                <a:latin typeface="Courier New" pitchFamily="49" charset="0"/>
              </a:rPr>
              <a:t>use</a:t>
            </a:r>
            <a:r>
              <a:rPr lang="sv-SE" sz="1200" dirty="0">
                <a:latin typeface="Courier New" pitchFamily="49" charset="0"/>
              </a:rPr>
              <a:t> </a:t>
            </a:r>
            <a:r>
              <a:rPr lang="sv-SE" sz="1200" dirty="0" err="1">
                <a:latin typeface="Courier New" pitchFamily="49" charset="0"/>
              </a:rPr>
              <a:t>inline</a:t>
            </a:r>
            <a:r>
              <a:rPr lang="sv-SE" sz="1200" dirty="0">
                <a:latin typeface="Courier New" pitchFamily="49" charset="0"/>
              </a:rPr>
              <a:t> JS in my HTML-pages</a:t>
            </a:r>
            <a:r>
              <a:rPr lang="sv-SE" sz="1400" dirty="0">
                <a:latin typeface="Courier New" pitchFamily="49" charset="0"/>
              </a:rPr>
              <a:t>."</a:t>
            </a:r>
            <a:r>
              <a:rPr lang="sv-SE" dirty="0">
                <a:latin typeface="Courier New" pitchFamily="49" charset="0"/>
              </a:rPr>
              <a:t>);</a:t>
            </a:r>
          </a:p>
          <a:p>
            <a:pPr>
              <a:spcBef>
                <a:spcPct val="50000"/>
              </a:spcBef>
            </a:pPr>
            <a:r>
              <a:rPr lang="sv-SE" dirty="0">
                <a:latin typeface="Courier New" pitchFamily="49" charset="0"/>
              </a:rPr>
              <a:t>   </a:t>
            </a:r>
            <a:r>
              <a:rPr lang="sv-SE" dirty="0" err="1">
                <a:latin typeface="Courier New" pitchFamily="49" charset="0"/>
              </a:rPr>
              <a:t>if</a:t>
            </a:r>
            <a:r>
              <a:rPr lang="sv-SE" dirty="0">
                <a:latin typeface="Courier New" pitchFamily="49" charset="0"/>
              </a:rPr>
              <a:t>(</a:t>
            </a:r>
            <a:r>
              <a:rPr lang="sv-SE" dirty="0" err="1">
                <a:latin typeface="Courier New" pitchFamily="49" charset="0"/>
              </a:rPr>
              <a:t>isBlackboardFilled</a:t>
            </a:r>
            <a:r>
              <a:rPr lang="sv-SE" dirty="0">
                <a:latin typeface="Courier New" pitchFamily="49" charset="0"/>
              </a:rPr>
              <a:t>()){</a:t>
            </a:r>
          </a:p>
          <a:p>
            <a:pPr>
              <a:spcBef>
                <a:spcPct val="50000"/>
              </a:spcBef>
            </a:pPr>
            <a:r>
              <a:rPr lang="sv-SE" b="1" dirty="0">
                <a:latin typeface="Courier New" pitchFamily="49" charset="0"/>
              </a:rPr>
              <a:t>        </a:t>
            </a:r>
            <a:r>
              <a:rPr lang="sv-SE" b="1" dirty="0" err="1">
                <a:latin typeface="Courier New" pitchFamily="49" charset="0"/>
              </a:rPr>
              <a:t>clearInterval</a:t>
            </a:r>
            <a:r>
              <a:rPr lang="sv-SE" b="1" dirty="0">
                <a:latin typeface="Courier New" pitchFamily="49" charset="0"/>
              </a:rPr>
              <a:t>(</a:t>
            </a:r>
            <a:r>
              <a:rPr lang="sv-SE" b="1" dirty="0" err="1">
                <a:latin typeface="Courier New" pitchFamily="49" charset="0"/>
              </a:rPr>
              <a:t>timerID</a:t>
            </a:r>
            <a:r>
              <a:rPr lang="sv-SE" b="1" dirty="0">
                <a:latin typeface="Courier New" pitchFamily="49" charset="0"/>
              </a:rPr>
              <a:t>);</a:t>
            </a:r>
          </a:p>
          <a:p>
            <a:pPr>
              <a:spcBef>
                <a:spcPct val="50000"/>
              </a:spcBef>
            </a:pPr>
            <a:r>
              <a:rPr lang="sv-SE" dirty="0">
                <a:latin typeface="Courier New" pitchFamily="49" charset="0"/>
              </a:rPr>
              <a:t>   }</a:t>
            </a:r>
          </a:p>
          <a:p>
            <a:pPr>
              <a:spcBef>
                <a:spcPct val="50000"/>
              </a:spcBef>
            </a:pPr>
            <a:r>
              <a:rPr lang="sv-SE" sz="2400" dirty="0">
                <a:latin typeface="Courier New" pitchFamily="49" charset="0"/>
              </a:rPr>
              <a:t>}, 3000);</a:t>
            </a:r>
          </a:p>
        </p:txBody>
      </p:sp>
      <p:sp>
        <p:nvSpPr>
          <p:cNvPr id="4" name="TextBox 3"/>
          <p:cNvSpPr txBox="1"/>
          <p:nvPr/>
        </p:nvSpPr>
        <p:spPr>
          <a:xfrm>
            <a:off x="467545" y="1131049"/>
            <a:ext cx="8415138" cy="646331"/>
          </a:xfrm>
          <a:prstGeom prst="rect">
            <a:avLst/>
          </a:prstGeom>
          <a:noFill/>
        </p:spPr>
        <p:txBody>
          <a:bodyPr wrap="square" rtlCol="0">
            <a:spAutoFit/>
          </a:bodyPr>
          <a:lstStyle/>
          <a:p>
            <a:r>
              <a:rPr lang="sv-SE" dirty="0">
                <a:latin typeface="Minya Nouvelle" pitchFamily="2" charset="0"/>
              </a:rPr>
              <a:t>Genom att spara undan ett id som returneras från </a:t>
            </a:r>
            <a:r>
              <a:rPr lang="sv-SE" dirty="0" err="1">
                <a:latin typeface="Minya Nouvelle" pitchFamily="2" charset="0"/>
              </a:rPr>
              <a:t>setInterval</a:t>
            </a:r>
            <a:r>
              <a:rPr lang="sv-SE" dirty="0">
                <a:latin typeface="Minya Nouvelle" pitchFamily="2" charset="0"/>
              </a:rPr>
              <a:t> så kan vi stoppa timern när vi önskar.</a:t>
            </a:r>
          </a:p>
        </p:txBody>
      </p:sp>
      <p:sp>
        <p:nvSpPr>
          <p:cNvPr id="5" name="TextBox 4"/>
          <p:cNvSpPr txBox="1"/>
          <p:nvPr/>
        </p:nvSpPr>
        <p:spPr>
          <a:xfrm>
            <a:off x="467545" y="4916115"/>
            <a:ext cx="6931706" cy="461665"/>
          </a:xfrm>
          <a:prstGeom prst="rect">
            <a:avLst/>
          </a:prstGeom>
          <a:noFill/>
        </p:spPr>
        <p:txBody>
          <a:bodyPr wrap="none" rtlCol="0">
            <a:spAutoFit/>
          </a:bodyPr>
          <a:lstStyle/>
          <a:p>
            <a:r>
              <a:rPr lang="sv-SE" sz="2400" dirty="0">
                <a:latin typeface="Minya Nouvelle" pitchFamily="2" charset="0"/>
              </a:rPr>
              <a:t>På samma sätt fungerar metoden </a:t>
            </a:r>
            <a:r>
              <a:rPr lang="sv-SE" sz="2400" b="1" dirty="0" err="1">
                <a:latin typeface="Minya Nouvelle" pitchFamily="2" charset="0"/>
              </a:rPr>
              <a:t>clearTimeout</a:t>
            </a:r>
            <a:endParaRPr lang="sv-SE" sz="2400" b="1" dirty="0">
              <a:latin typeface="Minya Nouvelle" pitchFamily="2" charset="0"/>
            </a:endParaRPr>
          </a:p>
        </p:txBody>
      </p:sp>
      <p:pic>
        <p:nvPicPr>
          <p:cNvPr id="16" name="Picture 8" descr="P:\Icons\48x48\shadow\window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P:\Icons\48x48\shadow\clock_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424" y="460500"/>
            <a:ext cx="308768" cy="3087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25373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Till sist....</a:t>
            </a:r>
          </a:p>
        </p:txBody>
      </p:sp>
      <p:sp>
        <p:nvSpPr>
          <p:cNvPr id="3" name="Subtitle 2"/>
          <p:cNvSpPr>
            <a:spLocks noGrp="1"/>
          </p:cNvSpPr>
          <p:nvPr>
            <p:ph type="subTitle" idx="1"/>
          </p:nvPr>
        </p:nvSpPr>
        <p:spPr>
          <a:xfrm>
            <a:off x="107504" y="1309677"/>
            <a:ext cx="8856984" cy="1460500"/>
          </a:xfrm>
        </p:spPr>
        <p:txBody>
          <a:bodyPr/>
          <a:lstStyle/>
          <a:p>
            <a:pPr algn="ctr"/>
            <a:r>
              <a:rPr lang="sv-SE" sz="3600" dirty="0"/>
              <a:t>Vilken fågel är </a:t>
            </a:r>
          </a:p>
          <a:p>
            <a:pPr algn="ctr"/>
            <a:r>
              <a:rPr lang="sv-SE" sz="3600" dirty="0"/>
              <a:t>bäst på JavaScript?</a:t>
            </a:r>
          </a:p>
        </p:txBody>
      </p:sp>
      <p:pic>
        <p:nvPicPr>
          <p:cNvPr id="6146" name="Picture 2" descr="http://wildlifegarden.se/fagelsidor/illustrationer/domherre/domherre_hane_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82" y="2988542"/>
            <a:ext cx="2699570" cy="195719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179512" y="5224472"/>
            <a:ext cx="2419252" cy="369332"/>
          </a:xfrm>
          <a:prstGeom prst="rect">
            <a:avLst/>
          </a:prstGeom>
          <a:noFill/>
        </p:spPr>
        <p:txBody>
          <a:bodyPr wrap="none" rtlCol="0">
            <a:spAutoFit/>
          </a:bodyPr>
          <a:lstStyle/>
          <a:p>
            <a:r>
              <a:rPr lang="sv-SE" dirty="0">
                <a:latin typeface="Minya Nouvelle" pitchFamily="2" charset="0"/>
              </a:rPr>
              <a:t>Källa: hört på </a:t>
            </a:r>
            <a:r>
              <a:rPr lang="sv-SE" dirty="0" err="1">
                <a:latin typeface="Minya Nouvelle" pitchFamily="2" charset="0"/>
              </a:rPr>
              <a:t>twitter</a:t>
            </a:r>
            <a:endParaRPr lang="sv-SE" dirty="0">
              <a:latin typeface="Minya Nouvelle" pitchFamily="2" charset="0"/>
            </a:endParaRPr>
          </a:p>
        </p:txBody>
      </p:sp>
    </p:spTree>
    <p:extLst>
      <p:ext uri="{BB962C8B-B14F-4D97-AF65-F5344CB8AC3E}">
        <p14:creationId xmlns:p14="http://schemas.microsoft.com/office/powerpoint/2010/main" val="187002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DOM-strukturen</a:t>
            </a:r>
          </a:p>
        </p:txBody>
      </p:sp>
      <p:sp>
        <p:nvSpPr>
          <p:cNvPr id="57" name="TextBox 56"/>
          <p:cNvSpPr txBox="1"/>
          <p:nvPr/>
        </p:nvSpPr>
        <p:spPr>
          <a:xfrm>
            <a:off x="3995936" y="2713484"/>
            <a:ext cx="4935524" cy="261610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sv-SE" sz="1600" dirty="0">
                <a:latin typeface="Courier New" pitchFamily="49" charset="0"/>
                <a:cs typeface="Courier New" pitchFamily="49" charset="0"/>
              </a:rPr>
              <a:t>&lt;html&gt;</a:t>
            </a:r>
          </a:p>
          <a:p>
            <a:r>
              <a:rPr lang="sv-SE" sz="1600" dirty="0">
                <a:latin typeface="Courier New" pitchFamily="49" charset="0"/>
                <a:cs typeface="Courier New" pitchFamily="49" charset="0"/>
              </a:rPr>
              <a:t>  &lt;</a:t>
            </a:r>
            <a:r>
              <a:rPr lang="sv-SE" sz="1600" dirty="0" err="1">
                <a:latin typeface="Courier New" pitchFamily="49" charset="0"/>
                <a:cs typeface="Courier New" pitchFamily="49" charset="0"/>
              </a:rPr>
              <a:t>head</a:t>
            </a:r>
            <a:r>
              <a:rPr lang="sv-SE" sz="1600" dirty="0">
                <a:latin typeface="Courier New" pitchFamily="49" charset="0"/>
                <a:cs typeface="Courier New" pitchFamily="49" charset="0"/>
              </a:rPr>
              <a:t>&gt;</a:t>
            </a:r>
          </a:p>
          <a:p>
            <a:r>
              <a:rPr lang="sv-SE" sz="1600" dirty="0">
                <a:latin typeface="Courier New" pitchFamily="49" charset="0"/>
                <a:cs typeface="Courier New" pitchFamily="49" charset="0"/>
              </a:rPr>
              <a:t>    &lt;</a:t>
            </a:r>
            <a:r>
              <a:rPr lang="sv-SE" sz="1600" dirty="0" err="1">
                <a:latin typeface="Courier New" pitchFamily="49" charset="0"/>
                <a:cs typeface="Courier New" pitchFamily="49" charset="0"/>
              </a:rPr>
              <a:t>title</a:t>
            </a:r>
            <a:r>
              <a:rPr lang="sv-SE" sz="1600" dirty="0">
                <a:latin typeface="Courier New" pitchFamily="49" charset="0"/>
                <a:cs typeface="Courier New" pitchFamily="49" charset="0"/>
              </a:rPr>
              <a:t>&gt;Incident </a:t>
            </a:r>
            <a:r>
              <a:rPr lang="sv-SE" sz="1600" dirty="0" err="1">
                <a:latin typeface="Courier New" pitchFamily="49" charset="0"/>
                <a:cs typeface="Courier New" pitchFamily="49" charset="0"/>
              </a:rPr>
              <a:t>report</a:t>
            </a:r>
            <a:r>
              <a:rPr lang="sv-SE" sz="1600" dirty="0">
                <a:latin typeface="Courier New" pitchFamily="49" charset="0"/>
                <a:cs typeface="Courier New" pitchFamily="49" charset="0"/>
              </a:rPr>
              <a:t>&lt;/</a:t>
            </a:r>
            <a:r>
              <a:rPr lang="sv-SE" sz="1600" dirty="0" err="1">
                <a:latin typeface="Courier New" pitchFamily="49" charset="0"/>
                <a:cs typeface="Courier New" pitchFamily="49" charset="0"/>
              </a:rPr>
              <a:t>title</a:t>
            </a:r>
            <a:r>
              <a:rPr lang="sv-SE" sz="1600" dirty="0">
                <a:latin typeface="Courier New" pitchFamily="49" charset="0"/>
                <a:cs typeface="Courier New" pitchFamily="49" charset="0"/>
              </a:rPr>
              <a:t>&gt;</a:t>
            </a:r>
          </a:p>
          <a:p>
            <a:r>
              <a:rPr lang="sv-SE" sz="1600" dirty="0">
                <a:latin typeface="Courier New" pitchFamily="49" charset="0"/>
                <a:cs typeface="Courier New" pitchFamily="49" charset="0"/>
              </a:rPr>
              <a:t>  &lt;/</a:t>
            </a:r>
            <a:r>
              <a:rPr lang="sv-SE" sz="1600" dirty="0" err="1">
                <a:latin typeface="Courier New" pitchFamily="49" charset="0"/>
                <a:cs typeface="Courier New" pitchFamily="49" charset="0"/>
              </a:rPr>
              <a:t>head</a:t>
            </a:r>
            <a:r>
              <a:rPr lang="sv-SE" sz="1600" dirty="0">
                <a:latin typeface="Courier New" pitchFamily="49" charset="0"/>
                <a:cs typeface="Courier New" pitchFamily="49" charset="0"/>
              </a:rPr>
              <a:t>&gt;</a:t>
            </a:r>
          </a:p>
          <a:p>
            <a:r>
              <a:rPr lang="sv-SE" sz="1600" dirty="0">
                <a:latin typeface="Courier New" pitchFamily="49" charset="0"/>
                <a:cs typeface="Courier New" pitchFamily="49" charset="0"/>
              </a:rPr>
              <a:t>  &lt;</a:t>
            </a:r>
            <a:r>
              <a:rPr lang="sv-SE" sz="1600" dirty="0" err="1">
                <a:latin typeface="Courier New" pitchFamily="49" charset="0"/>
                <a:cs typeface="Courier New" pitchFamily="49" charset="0"/>
              </a:rPr>
              <a:t>body</a:t>
            </a:r>
            <a:r>
              <a:rPr lang="sv-SE" sz="1600" dirty="0">
                <a:latin typeface="Courier New" pitchFamily="49" charset="0"/>
                <a:cs typeface="Courier New" pitchFamily="49" charset="0"/>
              </a:rPr>
              <a:t>&gt;</a:t>
            </a:r>
          </a:p>
          <a:p>
            <a:r>
              <a:rPr lang="sv-SE" sz="1600" dirty="0">
                <a:latin typeface="Courier New" pitchFamily="49" charset="0"/>
                <a:cs typeface="Courier New" pitchFamily="49" charset="0"/>
              </a:rPr>
              <a:t>    &lt;h1&gt;Incident </a:t>
            </a:r>
            <a:r>
              <a:rPr lang="sv-SE" sz="1600" dirty="0" err="1">
                <a:latin typeface="Courier New" pitchFamily="49" charset="0"/>
                <a:cs typeface="Courier New" pitchFamily="49" charset="0"/>
              </a:rPr>
              <a:t>report</a:t>
            </a:r>
            <a:r>
              <a:rPr lang="sv-SE" sz="1600" dirty="0">
                <a:latin typeface="Courier New" pitchFamily="49" charset="0"/>
                <a:cs typeface="Courier New" pitchFamily="49" charset="0"/>
              </a:rPr>
              <a:t>&lt;/h1&gt;</a:t>
            </a:r>
          </a:p>
          <a:p>
            <a:r>
              <a:rPr lang="sv-SE" sz="1600" dirty="0">
                <a:latin typeface="Courier New" pitchFamily="49" charset="0"/>
                <a:cs typeface="Courier New" pitchFamily="49" charset="0"/>
              </a:rPr>
              <a:t>    &lt;p&gt;&lt;a </a:t>
            </a:r>
            <a:r>
              <a:rPr lang="sv-SE" sz="1600" dirty="0" err="1">
                <a:latin typeface="Courier New" pitchFamily="49" charset="0"/>
                <a:cs typeface="Courier New" pitchFamily="49" charset="0"/>
              </a:rPr>
              <a:t>href</a:t>
            </a:r>
            <a:r>
              <a:rPr lang="sv-SE" sz="1600" dirty="0">
                <a:latin typeface="Courier New" pitchFamily="49" charset="0"/>
                <a:cs typeface="Courier New" pitchFamily="49" charset="0"/>
              </a:rPr>
              <a:t>="#"&gt;Last </a:t>
            </a:r>
            <a:r>
              <a:rPr lang="sv-SE" sz="1600" dirty="0" err="1">
                <a:latin typeface="Courier New" pitchFamily="49" charset="0"/>
                <a:cs typeface="Courier New" pitchFamily="49" charset="0"/>
              </a:rPr>
              <a:t>report</a:t>
            </a:r>
            <a:r>
              <a:rPr lang="sv-SE" sz="1600" dirty="0">
                <a:latin typeface="Courier New" pitchFamily="49" charset="0"/>
                <a:cs typeface="Courier New" pitchFamily="49" charset="0"/>
              </a:rPr>
              <a:t>&lt;/a&gt;&lt;/p&gt;</a:t>
            </a:r>
          </a:p>
          <a:p>
            <a:r>
              <a:rPr lang="sv-SE" sz="1600" dirty="0">
                <a:latin typeface="Courier New" pitchFamily="49" charset="0"/>
                <a:cs typeface="Courier New" pitchFamily="49" charset="0"/>
              </a:rPr>
              <a:t>    &lt;p&gt;&lt;</a:t>
            </a:r>
            <a:r>
              <a:rPr lang="sv-SE" sz="1600" dirty="0" err="1">
                <a:latin typeface="Courier New" pitchFamily="49" charset="0"/>
                <a:cs typeface="Courier New" pitchFamily="49" charset="0"/>
              </a:rPr>
              <a:t>img</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src</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photo</a:t>
            </a:r>
            <a:r>
              <a:rPr lang="sv-SE" sz="1600" dirty="0">
                <a:latin typeface="Courier New" pitchFamily="49" charset="0"/>
                <a:cs typeface="Courier New" pitchFamily="49" charset="0"/>
              </a:rPr>
              <a:t>" alt="" /&gt;&lt;/p&gt;</a:t>
            </a:r>
          </a:p>
          <a:p>
            <a:r>
              <a:rPr lang="sv-SE" sz="1600" dirty="0">
                <a:latin typeface="Courier New" pitchFamily="49" charset="0"/>
                <a:cs typeface="Courier New" pitchFamily="49" charset="0"/>
              </a:rPr>
              <a:t>  &lt;/</a:t>
            </a:r>
            <a:r>
              <a:rPr lang="sv-SE" sz="1600" dirty="0" err="1">
                <a:latin typeface="Courier New" pitchFamily="49" charset="0"/>
                <a:cs typeface="Courier New" pitchFamily="49" charset="0"/>
              </a:rPr>
              <a:t>body</a:t>
            </a:r>
            <a:r>
              <a:rPr lang="sv-SE" sz="1600" dirty="0">
                <a:latin typeface="Courier New" pitchFamily="49" charset="0"/>
                <a:cs typeface="Courier New" pitchFamily="49" charset="0"/>
              </a:rPr>
              <a:t>&gt;</a:t>
            </a:r>
          </a:p>
          <a:p>
            <a:r>
              <a:rPr lang="sv-SE" sz="1600" dirty="0">
                <a:latin typeface="Courier New" pitchFamily="49" charset="0"/>
                <a:cs typeface="Courier New" pitchFamily="49" charset="0"/>
              </a:rPr>
              <a:t>&lt;/html&gt;</a:t>
            </a:r>
          </a:p>
        </p:txBody>
      </p:sp>
      <p:pic>
        <p:nvPicPr>
          <p:cNvPr id="58"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01316"/>
            <a:ext cx="3654468" cy="40517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55776" y="1214090"/>
            <a:ext cx="6306170" cy="923330"/>
          </a:xfrm>
          <a:prstGeom prst="rect">
            <a:avLst/>
          </a:prstGeom>
          <a:noFill/>
        </p:spPr>
        <p:txBody>
          <a:bodyPr wrap="square" rtlCol="0">
            <a:spAutoFit/>
          </a:bodyPr>
          <a:lstStyle/>
          <a:p>
            <a:r>
              <a:rPr lang="sv-SE" dirty="0">
                <a:latin typeface="Minya Nouvelle" pitchFamily="2" charset="0"/>
              </a:rPr>
              <a:t>DOM delar in sidans delar i en trädstruktur. Varje del i trädet kallas </a:t>
            </a:r>
            <a:r>
              <a:rPr lang="sv-SE" b="1" dirty="0">
                <a:latin typeface="Minya Nouvelle" pitchFamily="2" charset="0"/>
              </a:rPr>
              <a:t>nod</a:t>
            </a:r>
            <a:r>
              <a:rPr lang="sv-SE" dirty="0">
                <a:latin typeface="Minya Nouvelle" pitchFamily="2" charset="0"/>
              </a:rPr>
              <a:t>. Noderna har familjerelationer till varandra, </a:t>
            </a:r>
            <a:r>
              <a:rPr lang="sv-SE" b="1" dirty="0" err="1">
                <a:latin typeface="Minya Nouvelle" pitchFamily="2" charset="0"/>
              </a:rPr>
              <a:t>siblings</a:t>
            </a:r>
            <a:r>
              <a:rPr lang="sv-SE" b="1" dirty="0">
                <a:latin typeface="Minya Nouvelle" pitchFamily="2" charset="0"/>
              </a:rPr>
              <a:t>, </a:t>
            </a:r>
            <a:r>
              <a:rPr lang="sv-SE" b="1" dirty="0" err="1">
                <a:latin typeface="Minya Nouvelle" pitchFamily="2" charset="0"/>
              </a:rPr>
              <a:t>child</a:t>
            </a:r>
            <a:r>
              <a:rPr lang="sv-SE" b="1" dirty="0">
                <a:latin typeface="Minya Nouvelle" pitchFamily="2" charset="0"/>
              </a:rPr>
              <a:t>, </a:t>
            </a:r>
            <a:r>
              <a:rPr lang="sv-SE" b="1" dirty="0" err="1">
                <a:latin typeface="Minya Nouvelle" pitchFamily="2" charset="0"/>
              </a:rPr>
              <a:t>parents</a:t>
            </a:r>
            <a:r>
              <a:rPr lang="sv-SE" dirty="0">
                <a:latin typeface="Minya Nouvelle" pitchFamily="2" charset="0"/>
              </a:rPr>
              <a:t>.</a:t>
            </a:r>
            <a:endParaRPr lang="sv-SE" b="1" dirty="0">
              <a:latin typeface="Minya Nouvelle" pitchFamily="2" charset="0"/>
            </a:endParaRPr>
          </a:p>
        </p:txBody>
      </p:sp>
    </p:spTree>
    <p:extLst>
      <p:ext uri="{BB962C8B-B14F-4D97-AF65-F5344CB8AC3E}">
        <p14:creationId xmlns:p14="http://schemas.microsoft.com/office/powerpoint/2010/main" val="34988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Välja ut element</a:t>
            </a:r>
          </a:p>
        </p:txBody>
      </p:sp>
      <p:sp>
        <p:nvSpPr>
          <p:cNvPr id="3" name="Subtitle 2"/>
          <p:cNvSpPr>
            <a:spLocks noGrp="1"/>
          </p:cNvSpPr>
          <p:nvPr>
            <p:ph type="subTitle" idx="1"/>
          </p:nvPr>
        </p:nvSpPr>
        <p:spPr>
          <a:xfrm>
            <a:off x="354308" y="1036960"/>
            <a:ext cx="7962108" cy="1460500"/>
          </a:xfrm>
        </p:spPr>
        <p:txBody>
          <a:bodyPr/>
          <a:lstStyle/>
          <a:p>
            <a:r>
              <a:rPr lang="sv-SE" dirty="0"/>
              <a:t>För att komma åt en eller flera noder i trädet kan vi t.ex. använda dessa metoder:</a:t>
            </a:r>
          </a:p>
        </p:txBody>
      </p:sp>
      <p:graphicFrame>
        <p:nvGraphicFramePr>
          <p:cNvPr id="4" name="Group 19"/>
          <p:cNvGraphicFramePr>
            <a:graphicFrameLocks noGrp="1"/>
          </p:cNvGraphicFramePr>
          <p:nvPr>
            <p:extLst>
              <p:ext uri="{D42A27DB-BD31-4B8C-83A1-F6EECF244321}">
                <p14:modId xmlns:p14="http://schemas.microsoft.com/office/powerpoint/2010/main" val="383279050"/>
              </p:ext>
            </p:extLst>
          </p:nvPr>
        </p:nvGraphicFramePr>
        <p:xfrm>
          <a:off x="394146" y="2042608"/>
          <a:ext cx="8282310" cy="2098146"/>
        </p:xfrm>
        <a:graphic>
          <a:graphicData uri="http://schemas.openxmlformats.org/drawingml/2006/table">
            <a:tbl>
              <a:tblPr>
                <a:tableStyleId>{8A107856-5554-42FB-B03E-39F5DBC370BA}</a:tableStyleId>
              </a:tblPr>
              <a:tblGrid>
                <a:gridCol w="3727772">
                  <a:extLst>
                    <a:ext uri="{9D8B030D-6E8A-4147-A177-3AD203B41FA5}">
                      <a16:colId xmlns:a16="http://schemas.microsoft.com/office/drawing/2014/main" val="20000"/>
                    </a:ext>
                  </a:extLst>
                </a:gridCol>
                <a:gridCol w="4554538">
                  <a:extLst>
                    <a:ext uri="{9D8B030D-6E8A-4147-A177-3AD203B41FA5}">
                      <a16:colId xmlns:a16="http://schemas.microsoft.com/office/drawing/2014/main" val="20001"/>
                    </a:ext>
                  </a:extLst>
                </a:gridCol>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a:ln>
                            <a:noFill/>
                          </a:ln>
                          <a:effectLst/>
                          <a:latin typeface="Courier New" pitchFamily="49" charset="0"/>
                          <a:cs typeface="Courier New" pitchFamily="49" charset="0"/>
                        </a:rPr>
                        <a:t>document.getElementById</a:t>
                      </a:r>
                      <a:r>
                        <a:rPr kumimoji="0" lang="sv-SE" sz="1200" b="1" u="none" strike="noStrike" cap="none" normalizeH="0" baseline="0" dirty="0">
                          <a:ln>
                            <a:noFill/>
                          </a:ln>
                          <a:effectLst/>
                          <a:latin typeface="Courier New" pitchFamily="49" charset="0"/>
                          <a:cs typeface="Courier New" pitchFamily="49" charset="0"/>
                        </a:rPr>
                        <a:t>( </a:t>
                      </a:r>
                      <a:r>
                        <a:rPr kumimoji="0" lang="sv-SE" sz="1200" b="1" u="none" strike="noStrike" cap="none" normalizeH="0" baseline="0" dirty="0" err="1">
                          <a:ln>
                            <a:noFill/>
                          </a:ln>
                          <a:effectLst/>
                          <a:latin typeface="Courier New" pitchFamily="49" charset="0"/>
                          <a:cs typeface="Courier New" pitchFamily="49" charset="0"/>
                        </a:rPr>
                        <a:t>idvalue</a:t>
                      </a:r>
                      <a:r>
                        <a:rPr kumimoji="0" lang="sv-SE" sz="1200" b="1" u="none" strike="noStrike" cap="none" normalizeH="0" baseline="0" dirty="0">
                          <a:ln>
                            <a:noFill/>
                          </a:ln>
                          <a:effectLst/>
                          <a:latin typeface="Courier New" pitchFamily="49" charset="0"/>
                          <a:cs typeface="Courier New" pitchFamily="49" charset="0"/>
                        </a:rPr>
                        <a:t> )</a:t>
                      </a:r>
                      <a:endParaRPr kumimoji="0" lang="en-US" sz="1200" b="1" i="0" u="none" strike="noStrike" cap="none" normalizeH="0" baseline="0" dirty="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a:ln>
                            <a:noFill/>
                          </a:ln>
                          <a:effectLst/>
                        </a:rPr>
                        <a:t>Returnerar en referens till den nod i trädet som har det angivna </a:t>
                      </a:r>
                      <a:r>
                        <a:rPr kumimoji="0" lang="sv-SE" sz="1400" u="none" strike="noStrike" cap="none" normalizeH="0" baseline="0" dirty="0" err="1">
                          <a:ln>
                            <a:noFill/>
                          </a:ln>
                          <a:effectLst/>
                        </a:rPr>
                        <a:t>ID:t</a:t>
                      </a:r>
                      <a:r>
                        <a:rPr kumimoji="0" lang="sv-SE" sz="1400" u="none" strike="noStrike" cap="none" normalizeH="0" baseline="0" dirty="0">
                          <a:ln>
                            <a:noFill/>
                          </a:ln>
                          <a:effectLst/>
                        </a:rPr>
                        <a:t>.</a:t>
                      </a:r>
                      <a:endParaRPr kumimoji="0" lang="en-US" sz="1400" b="0" i="0" u="none" strike="noStrike" cap="none" normalizeH="0" baseline="0" dirty="0">
                        <a:ln>
                          <a:noFill/>
                        </a:ln>
                        <a:solidFill>
                          <a:schemeClr val="tx1"/>
                        </a:solidFill>
                        <a:effectLst/>
                        <a:latin typeface="Minya Nouvelle" charset="0"/>
                      </a:endParaRPr>
                    </a:p>
                  </a:txBody>
                  <a:tcPr marT="38100" marB="38100" horzOverflow="overflow"/>
                </a:tc>
                <a:extLst>
                  <a:ext uri="{0D108BD9-81ED-4DB2-BD59-A6C34878D82A}">
                    <a16:rowId xmlns:a16="http://schemas.microsoft.com/office/drawing/2014/main" val="10000"/>
                  </a:ext>
                </a:extLst>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sv-SE" sz="1100" b="1" u="none" strike="noStrike" cap="none" normalizeH="0" baseline="0" dirty="0" err="1">
                          <a:ln>
                            <a:noFill/>
                          </a:ln>
                          <a:effectLst/>
                          <a:latin typeface="Courier New" pitchFamily="49" charset="0"/>
                          <a:cs typeface="Courier New" pitchFamily="49" charset="0"/>
                        </a:rPr>
                        <a:t>document.getElementsByTagName</a:t>
                      </a:r>
                      <a:r>
                        <a:rPr kumimoji="0" lang="sv-SE" sz="1100" b="1" u="none" strike="noStrike" cap="none" normalizeH="0" baseline="0" dirty="0">
                          <a:ln>
                            <a:noFill/>
                          </a:ln>
                          <a:effectLst/>
                          <a:latin typeface="Courier New" pitchFamily="49" charset="0"/>
                          <a:cs typeface="Courier New" pitchFamily="49" charset="0"/>
                        </a:rPr>
                        <a:t>(</a:t>
                      </a:r>
                      <a:r>
                        <a:rPr kumimoji="0" lang="sv-SE" sz="1100" b="1" u="none" strike="noStrike" cap="none" normalizeH="0" baseline="0" dirty="0" err="1">
                          <a:ln>
                            <a:noFill/>
                          </a:ln>
                          <a:effectLst/>
                          <a:latin typeface="Courier New" pitchFamily="49" charset="0"/>
                          <a:cs typeface="Courier New" pitchFamily="49" charset="0"/>
                        </a:rPr>
                        <a:t>tagname</a:t>
                      </a:r>
                      <a:r>
                        <a:rPr kumimoji="0" lang="sv-SE" sz="1100" b="1" u="none" strike="noStrike" cap="none" normalizeH="0" baseline="0" dirty="0">
                          <a:ln>
                            <a:noFill/>
                          </a:ln>
                          <a:effectLst/>
                          <a:latin typeface="Courier New" pitchFamily="49" charset="0"/>
                          <a:cs typeface="Courier New" pitchFamily="49" charset="0"/>
                        </a:rPr>
                        <a:t>)</a:t>
                      </a:r>
                      <a:endParaRPr kumimoji="0" lang="en-US" sz="1100" b="1" u="none" strike="noStrike" cap="none" normalizeH="0" baseline="0" dirty="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br>
                        <a:rPr kumimoji="0" lang="sv-SE" sz="1100" b="1" u="none" strike="noStrike" cap="none" normalizeH="0" baseline="0" dirty="0">
                          <a:ln>
                            <a:noFill/>
                          </a:ln>
                          <a:effectLst/>
                          <a:latin typeface="Courier New" pitchFamily="49" charset="0"/>
                          <a:cs typeface="Courier New" pitchFamily="49" charset="0"/>
                        </a:rPr>
                      </a:br>
                      <a:r>
                        <a:rPr kumimoji="0" lang="sv-SE" sz="1100" b="1" u="none" strike="noStrike" cap="none" normalizeH="0" baseline="0" dirty="0" err="1">
                          <a:ln>
                            <a:noFill/>
                          </a:ln>
                          <a:effectLst/>
                          <a:latin typeface="Courier New" pitchFamily="49" charset="0"/>
                          <a:cs typeface="Courier New" pitchFamily="49" charset="0"/>
                        </a:rPr>
                        <a:t>node.getElementsByTagName</a:t>
                      </a:r>
                      <a:r>
                        <a:rPr kumimoji="0" lang="sv-SE" sz="1100" b="1" u="none" strike="noStrike" cap="none" normalizeH="0" baseline="0" dirty="0">
                          <a:ln>
                            <a:noFill/>
                          </a:ln>
                          <a:effectLst/>
                          <a:latin typeface="Courier New" pitchFamily="49" charset="0"/>
                          <a:cs typeface="Courier New" pitchFamily="49" charset="0"/>
                        </a:rPr>
                        <a:t>(</a:t>
                      </a:r>
                      <a:r>
                        <a:rPr kumimoji="0" lang="sv-SE" sz="1100" b="1" u="none" strike="noStrike" cap="none" normalizeH="0" baseline="0" dirty="0" err="1">
                          <a:ln>
                            <a:noFill/>
                          </a:ln>
                          <a:effectLst/>
                          <a:latin typeface="Courier New" pitchFamily="49" charset="0"/>
                          <a:cs typeface="Courier New" pitchFamily="49" charset="0"/>
                        </a:rPr>
                        <a:t>tagname</a:t>
                      </a:r>
                      <a:r>
                        <a:rPr kumimoji="0" lang="sv-SE" sz="1100" b="1" u="none" strike="noStrike" cap="none" normalizeH="0" baseline="0" dirty="0">
                          <a:ln>
                            <a:noFill/>
                          </a:ln>
                          <a:effectLst/>
                          <a:latin typeface="Courier New" pitchFamily="49" charset="0"/>
                          <a:cs typeface="Courier New" pitchFamily="49" charset="0"/>
                        </a:rPr>
                        <a:t>)</a:t>
                      </a:r>
                      <a:endParaRPr kumimoji="0" lang="en-US" sz="1100" b="1" i="0" u="none" strike="noStrike" cap="none" normalizeH="0" baseline="0" dirty="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a:ln>
                            <a:noFill/>
                          </a:ln>
                          <a:effectLst/>
                        </a:rPr>
                        <a:t>Returnerar en </a:t>
                      </a:r>
                      <a:r>
                        <a:rPr kumimoji="0" lang="sv-SE" sz="1400" u="none" strike="noStrike" cap="none" normalizeH="0" baseline="0" dirty="0" err="1">
                          <a:ln>
                            <a:noFill/>
                          </a:ln>
                          <a:effectLst/>
                        </a:rPr>
                        <a:t>nodlista</a:t>
                      </a:r>
                      <a:r>
                        <a:rPr kumimoji="0" lang="sv-SE" sz="1400" u="none" strike="noStrike" cap="none" normalizeH="0" baseline="0" dirty="0">
                          <a:ln>
                            <a:noFill/>
                          </a:ln>
                          <a:effectLst/>
                        </a:rPr>
                        <a:t> med noder (0 eller flera) med det angivna tagg-namnet.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a:ln>
                            <a:noFill/>
                          </a:ln>
                          <a:effectLst/>
                        </a:rPr>
                        <a:t>Listan fungerar ungefär som en </a:t>
                      </a:r>
                      <a:r>
                        <a:rPr kumimoji="0" lang="sv-SE" sz="1400" u="none" strike="noStrike" cap="none" normalizeH="0" baseline="0" dirty="0" err="1">
                          <a:ln>
                            <a:noFill/>
                          </a:ln>
                          <a:effectLst/>
                        </a:rPr>
                        <a:t>array</a:t>
                      </a:r>
                      <a:r>
                        <a:rPr kumimoji="0" lang="sv-SE" sz="1400" u="none" strike="noStrike" cap="none" normalizeH="0" baseline="0" dirty="0">
                          <a:ln>
                            <a:noFill/>
                          </a:ln>
                          <a:effectLst/>
                        </a:rPr>
                        <a:t>.</a:t>
                      </a:r>
                      <a:endParaRPr kumimoji="0" lang="en-US" sz="1400" b="0" i="0" u="none" strike="noStrike" cap="none" normalizeH="0" baseline="0" dirty="0">
                        <a:ln>
                          <a:noFill/>
                        </a:ln>
                        <a:solidFill>
                          <a:schemeClr val="tx1"/>
                        </a:solidFill>
                        <a:effectLst/>
                        <a:latin typeface="Minya Nouvelle" charset="0"/>
                      </a:endParaRPr>
                    </a:p>
                  </a:txBody>
                  <a:tcPr marT="38100" marB="38100" horzOverflow="overflow"/>
                </a:tc>
                <a:extLst>
                  <a:ext uri="{0D108BD9-81ED-4DB2-BD59-A6C34878D82A}">
                    <a16:rowId xmlns:a16="http://schemas.microsoft.com/office/drawing/2014/main" val="10001"/>
                  </a:ext>
                </a:extLst>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a:ln>
                            <a:noFill/>
                          </a:ln>
                          <a:solidFill>
                            <a:schemeClr val="tx1"/>
                          </a:solidFill>
                          <a:effectLst/>
                          <a:latin typeface="Courier New" pitchFamily="49" charset="0"/>
                          <a:cs typeface="Courier New" pitchFamily="49" charset="0"/>
                        </a:rPr>
                        <a:t>document.getElementsByClassName</a:t>
                      </a:r>
                      <a:r>
                        <a:rPr kumimoji="0" lang="en-US" sz="1100" b="1" i="0" u="none" strike="noStrike" cap="none" normalizeH="0" baseline="0" dirty="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err="1">
                          <a:ln>
                            <a:noFill/>
                          </a:ln>
                          <a:solidFill>
                            <a:schemeClr val="tx1"/>
                          </a:solidFill>
                          <a:effectLst/>
                          <a:latin typeface="Courier New" pitchFamily="49" charset="0"/>
                          <a:cs typeface="Courier New" pitchFamily="49" charset="0"/>
                        </a:rPr>
                        <a:t>node.getElementsByClassName</a:t>
                      </a:r>
                      <a:r>
                        <a:rPr kumimoji="0" lang="en-US" sz="1100" b="1" i="0" u="none" strike="noStrike" cap="none" normalizeH="0" baseline="0" dirty="0">
                          <a:ln>
                            <a:noFill/>
                          </a:ln>
                          <a:solidFill>
                            <a:schemeClr val="tx1"/>
                          </a:solidFill>
                          <a:effectLst/>
                          <a:latin typeface="Courier New" pitchFamily="49" charset="0"/>
                          <a:cs typeface="Courier New" pitchFamily="49" charset="0"/>
                        </a:rPr>
                        <a:t>(</a:t>
                      </a:r>
                      <a:r>
                        <a:rPr kumimoji="0" lang="en-US" sz="1100" b="1" i="0" u="none" strike="noStrike" cap="none" normalizeH="0" baseline="0" dirty="0" err="1">
                          <a:ln>
                            <a:noFill/>
                          </a:ln>
                          <a:solidFill>
                            <a:schemeClr val="tx1"/>
                          </a:solidFill>
                          <a:effectLst/>
                          <a:latin typeface="Courier New" pitchFamily="49" charset="0"/>
                          <a:cs typeface="Courier New" pitchFamily="49" charset="0"/>
                        </a:rPr>
                        <a:t>classname</a:t>
                      </a:r>
                      <a:r>
                        <a:rPr kumimoji="0" lang="en-US" sz="1100" b="1" i="0" u="none" strike="noStrike" cap="none" normalizeH="0" baseline="0" dirty="0">
                          <a:ln>
                            <a:noFill/>
                          </a:ln>
                          <a:solidFill>
                            <a:schemeClr val="tx1"/>
                          </a:solidFill>
                          <a:effectLst/>
                          <a:latin typeface="Courier New" pitchFamily="49" charset="0"/>
                          <a:cs typeface="Courier New" pitchFamily="49" charset="0"/>
                        </a:rPr>
                        <a:t>)</a:t>
                      </a: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a:ln>
                            <a:noFill/>
                          </a:ln>
                          <a:effectLst/>
                        </a:rPr>
                        <a:t>Likt ovan.</a:t>
                      </a:r>
                      <a:endParaRPr kumimoji="0" lang="en-US" sz="1400" b="0" i="1" u="none" strike="noStrike" cap="none" normalizeH="0" baseline="0" dirty="0">
                        <a:ln>
                          <a:noFill/>
                        </a:ln>
                        <a:solidFill>
                          <a:schemeClr val="tx1"/>
                        </a:solidFill>
                        <a:effectLst/>
                        <a:latin typeface="Minya Nouvelle" charset="0"/>
                      </a:endParaRPr>
                    </a:p>
                  </a:txBody>
                  <a:tcPr marT="38100" marB="38100" horzOverflow="overflow"/>
                </a:tc>
                <a:extLst>
                  <a:ext uri="{0D108BD9-81ED-4DB2-BD59-A6C34878D82A}">
                    <a16:rowId xmlns:a16="http://schemas.microsoft.com/office/drawing/2014/main" val="10002"/>
                  </a:ext>
                </a:extLst>
              </a:tr>
            </a:tbl>
          </a:graphicData>
        </a:graphic>
      </p:graphicFrame>
      <p:sp>
        <p:nvSpPr>
          <p:cNvPr id="5" name="Subtitle 2"/>
          <p:cNvSpPr txBox="1">
            <a:spLocks/>
          </p:cNvSpPr>
          <p:nvPr/>
        </p:nvSpPr>
        <p:spPr>
          <a:xfrm>
            <a:off x="354308" y="4421336"/>
            <a:ext cx="7962108"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a:t>Vi får </a:t>
            </a:r>
            <a:r>
              <a:rPr lang="sv-SE" dirty="0" err="1"/>
              <a:t>refrenser</a:t>
            </a:r>
            <a:r>
              <a:rPr lang="sv-SE" dirty="0"/>
              <a:t> till noderna direkt i </a:t>
            </a:r>
            <a:r>
              <a:rPr lang="sv-SE" dirty="0" err="1"/>
              <a:t>DOMen</a:t>
            </a:r>
            <a:r>
              <a:rPr lang="sv-SE" dirty="0"/>
              <a:t>. Vi får alltså </a:t>
            </a:r>
            <a:r>
              <a:rPr lang="sv-SE" u="sng" dirty="0"/>
              <a:t>inte</a:t>
            </a:r>
            <a:r>
              <a:rPr lang="sv-SE" dirty="0"/>
              <a:t> en kopia av noderna.</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5389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65212"/>
            <a:ext cx="6400800" cy="2520280"/>
          </a:xfrm>
        </p:spPr>
        <p:style>
          <a:lnRef idx="1">
            <a:schemeClr val="accent3"/>
          </a:lnRef>
          <a:fillRef idx="2">
            <a:schemeClr val="accent3"/>
          </a:fillRef>
          <a:effectRef idx="1">
            <a:schemeClr val="accent3"/>
          </a:effectRef>
          <a:fontRef idx="minor">
            <a:schemeClr val="dk1"/>
          </a:fontRef>
        </p:style>
        <p:txBody>
          <a:bodyPr/>
          <a:lstStyle/>
          <a:p>
            <a:r>
              <a:rPr lang="sv-SE" sz="1200" dirty="0">
                <a:latin typeface="Courier New" pitchFamily="49" charset="0"/>
                <a:cs typeface="Courier New" pitchFamily="49" charset="0"/>
              </a:rPr>
              <a:t>&lt;html&gt;</a:t>
            </a:r>
          </a:p>
          <a:p>
            <a:r>
              <a:rPr lang="sv-SE" sz="1200" dirty="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a:latin typeface="Courier New" pitchFamily="49" charset="0"/>
                <a:cs typeface="Courier New" pitchFamily="49" charset="0"/>
              </a:rPr>
              <a:t>      &lt;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&gt;Flash / </a:t>
            </a:r>
            <a:r>
              <a:rPr lang="sv-SE" sz="1200" dirty="0" err="1">
                <a:latin typeface="Courier New" pitchFamily="49" charset="0"/>
                <a:cs typeface="Courier New" pitchFamily="49" charset="0"/>
              </a:rPr>
              <a:t>Thunder</a:t>
            </a:r>
            <a:r>
              <a:rPr lang="sv-SE" sz="1200" dirty="0">
                <a:latin typeface="Courier New" pitchFamily="49" charset="0"/>
                <a:cs typeface="Courier New" pitchFamily="49" charset="0"/>
              </a:rPr>
              <a:t>&lt;/</a:t>
            </a:r>
            <a:r>
              <a:rPr lang="sv-SE" sz="1200" dirty="0" err="1">
                <a:latin typeface="Courier New" pitchFamily="49" charset="0"/>
                <a:cs typeface="Courier New" pitchFamily="49" charset="0"/>
              </a:rPr>
              <a:t>title</a:t>
            </a:r>
            <a:r>
              <a:rPr lang="sv-SE" sz="1200" dirty="0">
                <a:latin typeface="Courier New" pitchFamily="49" charset="0"/>
                <a:cs typeface="Courier New" pitchFamily="49" charset="0"/>
              </a:rPr>
              <a:t>&gt;</a:t>
            </a:r>
          </a:p>
          <a:p>
            <a:r>
              <a:rPr lang="sv-SE" sz="1200" dirty="0">
                <a:latin typeface="Courier New" pitchFamily="49" charset="0"/>
                <a:cs typeface="Courier New" pitchFamily="49" charset="0"/>
              </a:rPr>
              <a:t>   &lt;/</a:t>
            </a:r>
            <a:r>
              <a:rPr lang="sv-SE" sz="1200" dirty="0" err="1">
                <a:latin typeface="Courier New" pitchFamily="49" charset="0"/>
                <a:cs typeface="Courier New" pitchFamily="49" charset="0"/>
              </a:rPr>
              <a:t>head</a:t>
            </a:r>
            <a:r>
              <a:rPr lang="sv-SE" sz="1200" dirty="0">
                <a:latin typeface="Courier New" pitchFamily="49" charset="0"/>
                <a:cs typeface="Courier New" pitchFamily="49" charset="0"/>
              </a:rPr>
              <a:t>&gt;</a:t>
            </a:r>
          </a:p>
          <a:p>
            <a:r>
              <a:rPr lang="sv-SE" sz="1200" dirty="0">
                <a:latin typeface="Courier New" pitchFamily="49" charset="0"/>
                <a:cs typeface="Courier New" pitchFamily="49" charset="0"/>
              </a:rPr>
              <a:t>   &lt;</a:t>
            </a:r>
            <a:r>
              <a:rPr lang="sv-SE" sz="1200" dirty="0" err="1">
                <a:latin typeface="Courier New" pitchFamily="49" charset="0"/>
                <a:cs typeface="Courier New" pitchFamily="49" charset="0"/>
              </a:rPr>
              <a:t>body</a:t>
            </a:r>
            <a:r>
              <a:rPr lang="sv-SE" sz="1200" dirty="0">
                <a:latin typeface="Courier New" pitchFamily="49" charset="0"/>
                <a:cs typeface="Courier New" pitchFamily="49" charset="0"/>
              </a:rPr>
              <a:t>&gt;</a:t>
            </a:r>
          </a:p>
          <a:p>
            <a:r>
              <a:rPr lang="sv-SE" sz="1200" dirty="0">
                <a:latin typeface="Courier New" pitchFamily="49" charset="0"/>
                <a:cs typeface="Courier New" pitchFamily="49" charset="0"/>
              </a:rPr>
              <a:t>       &lt;div </a:t>
            </a:r>
            <a:r>
              <a:rPr lang="sv-SE" sz="1200" dirty="0" err="1">
                <a:latin typeface="Courier New" pitchFamily="49" charset="0"/>
                <a:cs typeface="Courier New" pitchFamily="49" charset="0"/>
              </a:rPr>
              <a:t>class</a:t>
            </a:r>
            <a:r>
              <a:rPr lang="sv-SE" sz="1200" dirty="0">
                <a:latin typeface="Courier New" pitchFamily="49" charset="0"/>
                <a:cs typeface="Courier New" pitchFamily="49" charset="0"/>
              </a:rPr>
              <a:t>="</a:t>
            </a:r>
            <a:r>
              <a:rPr lang="sv-SE" sz="1200" dirty="0" err="1">
                <a:latin typeface="Courier New" pitchFamily="49" charset="0"/>
                <a:cs typeface="Courier New" pitchFamily="49" charset="0"/>
              </a:rPr>
              <a:t>topMenu</a:t>
            </a:r>
            <a:r>
              <a:rPr lang="sv-SE" sz="1200" dirty="0">
                <a:latin typeface="Courier New" pitchFamily="49" charset="0"/>
                <a:cs typeface="Courier New" pitchFamily="49" charset="0"/>
              </a:rPr>
              <a:t>"&gt;</a:t>
            </a:r>
          </a:p>
          <a:p>
            <a:r>
              <a:rPr lang="sv-SE" sz="1200" dirty="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 id="</a:t>
            </a:r>
            <a:r>
              <a:rPr lang="sv-SE" sz="1200" b="1" dirty="0" err="1">
                <a:latin typeface="Courier New" pitchFamily="49" charset="0"/>
                <a:cs typeface="Courier New" pitchFamily="49" charset="0"/>
              </a:rPr>
              <a:t>mainNav</a:t>
            </a:r>
            <a:r>
              <a:rPr lang="sv-SE" sz="1200" dirty="0">
                <a:latin typeface="Courier New" pitchFamily="49" charset="0"/>
                <a:cs typeface="Courier New" pitchFamily="49" charset="0"/>
              </a:rPr>
              <a:t>"&gt;</a:t>
            </a:r>
          </a:p>
          <a:p>
            <a:r>
              <a:rPr lang="it-IT" sz="1200" dirty="0">
                <a:latin typeface="Courier New" pitchFamily="49" charset="0"/>
                <a:cs typeface="Courier New" pitchFamily="49" charset="0"/>
              </a:rPr>
              <a:t>             &lt;li&gt;&lt;a href="#"&gt;VAT69&lt;/a&gt;&lt;/li&gt;</a:t>
            </a:r>
          </a:p>
          <a:p>
            <a:r>
              <a:rPr lang="it-IT" sz="1200" dirty="0">
                <a:latin typeface="Courier New" pitchFamily="49" charset="0"/>
                <a:cs typeface="Courier New" pitchFamily="49" charset="0"/>
              </a:rPr>
              <a:t>	   &lt;li&gt;&lt;a href="#"&gt;Coffey&lt;/a&gt;&lt;/li&gt;</a:t>
            </a:r>
          </a:p>
          <a:p>
            <a:r>
              <a:rPr lang="sv-SE" sz="1200" dirty="0">
                <a:latin typeface="Courier New" pitchFamily="49" charset="0"/>
                <a:cs typeface="Courier New" pitchFamily="49" charset="0"/>
              </a:rPr>
              <a:t>          &lt;/</a:t>
            </a:r>
            <a:r>
              <a:rPr lang="sv-SE" sz="1200" dirty="0" err="1">
                <a:latin typeface="Courier New" pitchFamily="49" charset="0"/>
                <a:cs typeface="Courier New" pitchFamily="49" charset="0"/>
              </a:rPr>
              <a:t>ul</a:t>
            </a:r>
            <a:r>
              <a:rPr lang="sv-SE" sz="1200" dirty="0">
                <a:latin typeface="Courier New" pitchFamily="49" charset="0"/>
                <a:cs typeface="Courier New" pitchFamily="49" charset="0"/>
              </a:rPr>
              <a:t>&gt;</a:t>
            </a:r>
          </a:p>
          <a:p>
            <a:r>
              <a:rPr lang="sv-SE" sz="1200" dirty="0">
                <a:latin typeface="Courier New" pitchFamily="49" charset="0"/>
                <a:cs typeface="Courier New" pitchFamily="49" charset="0"/>
              </a:rPr>
              <a:t>       &lt;/div&gt;</a:t>
            </a:r>
          </a:p>
          <a:p>
            <a:endParaRPr lang="sv-SE" sz="1600" dirty="0">
              <a:latin typeface="Courier New" pitchFamily="49" charset="0"/>
              <a:cs typeface="Courier New" pitchFamily="49" charset="0"/>
            </a:endParaRPr>
          </a:p>
        </p:txBody>
      </p:sp>
      <p:sp>
        <p:nvSpPr>
          <p:cNvPr id="5" name="Subtitle 2"/>
          <p:cNvSpPr txBox="1">
            <a:spLocks/>
          </p:cNvSpPr>
          <p:nvPr/>
        </p:nvSpPr>
        <p:spPr>
          <a:xfrm>
            <a:off x="1619672" y="3001516"/>
            <a:ext cx="6048672" cy="235688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node1 = </a:t>
            </a:r>
            <a:r>
              <a:rPr lang="sv-SE" sz="1400" dirty="0" err="1">
                <a:latin typeface="Courier New" pitchFamily="49" charset="0"/>
                <a:cs typeface="Courier New" pitchFamily="49" charset="0"/>
              </a:rPr>
              <a:t>document.getElementBy</a:t>
            </a:r>
            <a:r>
              <a:rPr lang="sv-SE" sz="1400" b="1" dirty="0" err="1">
                <a:latin typeface="Courier New" pitchFamily="49" charset="0"/>
                <a:cs typeface="Courier New" pitchFamily="49" charset="0"/>
              </a:rPr>
              <a:t>Id</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mainNav</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console.log(node1.nodeName); // UL</a:t>
            </a:r>
          </a:p>
          <a:p>
            <a:r>
              <a:rPr lang="sv-SE" sz="1400" dirty="0">
                <a:latin typeface="Courier New" pitchFamily="49" charset="0"/>
                <a:cs typeface="Courier New" pitchFamily="49" charset="0"/>
              </a:rPr>
              <a:t>console.log(node1.nodeType); // 1</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var node2 = </a:t>
            </a:r>
            <a:r>
              <a:rPr lang="sv-SE" sz="1400" dirty="0" err="1">
                <a:latin typeface="Courier New" pitchFamily="49" charset="0"/>
                <a:cs typeface="Courier New" pitchFamily="49" charset="0"/>
              </a:rPr>
              <a:t>document.getElement</a:t>
            </a:r>
            <a:r>
              <a:rPr lang="sv-SE" sz="1400" b="1" dirty="0" err="1">
                <a:latin typeface="Courier New" pitchFamily="49" charset="0"/>
                <a:cs typeface="Courier New" pitchFamily="49" charset="0"/>
              </a:rPr>
              <a:t>s</a:t>
            </a:r>
            <a:r>
              <a:rPr lang="sv-SE" sz="1400" dirty="0" err="1">
                <a:latin typeface="Courier New" pitchFamily="49" charset="0"/>
                <a:cs typeface="Courier New" pitchFamily="49" charset="0"/>
              </a:rPr>
              <a:t>ByTagName</a:t>
            </a:r>
            <a:r>
              <a:rPr lang="sv-SE" sz="1400" dirty="0">
                <a:latin typeface="Courier New" pitchFamily="49" charset="0"/>
                <a:cs typeface="Courier New" pitchFamily="49" charset="0"/>
              </a:rPr>
              <a:t>("li");</a:t>
            </a:r>
          </a:p>
          <a:p>
            <a:r>
              <a:rPr lang="sv-SE" sz="1400" dirty="0">
                <a:latin typeface="Courier New" pitchFamily="49" charset="0"/>
                <a:cs typeface="Courier New" pitchFamily="49" charset="0"/>
              </a:rPr>
              <a:t>console.log(node2.length); // 2</a:t>
            </a:r>
          </a:p>
          <a:p>
            <a:r>
              <a:rPr lang="sv-SE" sz="1400" dirty="0">
                <a:latin typeface="Courier New" pitchFamily="49" charset="0"/>
                <a:cs typeface="Courier New" pitchFamily="49" charset="0"/>
              </a:rPr>
              <a:t>console.log(node2[0].</a:t>
            </a:r>
            <a:r>
              <a:rPr lang="sv-SE" sz="1400" dirty="0" err="1">
                <a:latin typeface="Courier New" pitchFamily="49" charset="0"/>
                <a:cs typeface="Courier New" pitchFamily="49" charset="0"/>
              </a:rPr>
              <a:t>nodeName</a:t>
            </a:r>
            <a:r>
              <a:rPr lang="sv-SE" sz="1400" dirty="0">
                <a:latin typeface="Courier New" pitchFamily="49" charset="0"/>
                <a:cs typeface="Courier New" pitchFamily="49" charset="0"/>
              </a:rPr>
              <a:t>); // LI</a:t>
            </a:r>
          </a:p>
        </p:txBody>
      </p:sp>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3426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a:t>Selectors</a:t>
            </a:r>
            <a:r>
              <a:rPr lang="sv-SE" dirty="0"/>
              <a:t> API</a:t>
            </a:r>
          </a:p>
        </p:txBody>
      </p:sp>
      <p:sp>
        <p:nvSpPr>
          <p:cNvPr id="3" name="Subtitle 2"/>
          <p:cNvSpPr>
            <a:spLocks noGrp="1"/>
          </p:cNvSpPr>
          <p:nvPr>
            <p:ph type="subTitle" idx="1"/>
          </p:nvPr>
        </p:nvSpPr>
        <p:spPr>
          <a:xfrm>
            <a:off x="354308" y="1036960"/>
            <a:ext cx="7962108" cy="1460500"/>
          </a:xfrm>
        </p:spPr>
        <p:txBody>
          <a:bodyPr/>
          <a:lstStyle/>
          <a:p>
            <a:r>
              <a:rPr lang="sv-SE" dirty="0"/>
              <a:t>Vi kan också hämta ut noder med </a:t>
            </a:r>
            <a:r>
              <a:rPr lang="sv-SE" dirty="0" err="1"/>
              <a:t>CSS-selektorer</a:t>
            </a:r>
            <a:r>
              <a:rPr lang="sv-SE" dirty="0"/>
              <a:t>:</a:t>
            </a:r>
          </a:p>
        </p:txBody>
      </p:sp>
      <p:graphicFrame>
        <p:nvGraphicFramePr>
          <p:cNvPr id="4" name="Group 19"/>
          <p:cNvGraphicFramePr>
            <a:graphicFrameLocks noGrp="1"/>
          </p:cNvGraphicFramePr>
          <p:nvPr>
            <p:extLst>
              <p:ext uri="{D42A27DB-BD31-4B8C-83A1-F6EECF244321}">
                <p14:modId xmlns:p14="http://schemas.microsoft.com/office/powerpoint/2010/main" val="551052654"/>
              </p:ext>
            </p:extLst>
          </p:nvPr>
        </p:nvGraphicFramePr>
        <p:xfrm>
          <a:off x="394146" y="1921396"/>
          <a:ext cx="8282310" cy="1495478"/>
        </p:xfrm>
        <a:graphic>
          <a:graphicData uri="http://schemas.openxmlformats.org/drawingml/2006/table">
            <a:tbl>
              <a:tblPr>
                <a:tableStyleId>{8A107856-5554-42FB-B03E-39F5DBC370BA}</a:tableStyleId>
              </a:tblPr>
              <a:tblGrid>
                <a:gridCol w="3727772">
                  <a:extLst>
                    <a:ext uri="{9D8B030D-6E8A-4147-A177-3AD203B41FA5}">
                      <a16:colId xmlns:a16="http://schemas.microsoft.com/office/drawing/2014/main" val="20000"/>
                    </a:ext>
                  </a:extLst>
                </a:gridCol>
                <a:gridCol w="4554538">
                  <a:extLst>
                    <a:ext uri="{9D8B030D-6E8A-4147-A177-3AD203B41FA5}">
                      <a16:colId xmlns:a16="http://schemas.microsoft.com/office/drawing/2014/main" val="20001"/>
                    </a:ext>
                  </a:extLst>
                </a:gridCol>
              </a:tblGrid>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u="none" strike="noStrike" cap="none" normalizeH="0" baseline="0" dirty="0" err="1">
                          <a:ln>
                            <a:noFill/>
                          </a:ln>
                          <a:effectLst/>
                          <a:latin typeface="Courier New" pitchFamily="49" charset="0"/>
                          <a:cs typeface="Courier New" pitchFamily="49" charset="0"/>
                        </a:rPr>
                        <a:t>document.querySelector</a:t>
                      </a:r>
                      <a:r>
                        <a:rPr kumimoji="0" lang="sv-SE" sz="1200" b="1" u="none" strike="noStrike" cap="none" normalizeH="0" baseline="0" dirty="0">
                          <a:ln>
                            <a:noFill/>
                          </a:ln>
                          <a:effectLst/>
                          <a:latin typeface="Courier New" pitchFamily="49" charset="0"/>
                          <a:cs typeface="Courier New" pitchFamily="49" charset="0"/>
                        </a:rPr>
                        <a:t>( </a:t>
                      </a:r>
                      <a:r>
                        <a:rPr kumimoji="0" lang="sv-SE" sz="1200" b="1" i="1" u="none" strike="noStrike" cap="none" normalizeH="0" baseline="0" dirty="0" err="1">
                          <a:ln>
                            <a:noFill/>
                          </a:ln>
                          <a:effectLst/>
                          <a:latin typeface="Courier New" pitchFamily="49" charset="0"/>
                          <a:cs typeface="Courier New" pitchFamily="49" charset="0"/>
                        </a:rPr>
                        <a:t>selector</a:t>
                      </a:r>
                      <a:r>
                        <a:rPr kumimoji="0" lang="sv-SE" sz="1200" b="1" i="1" u="none" strike="noStrike" cap="none" normalizeH="0" baseline="0" dirty="0">
                          <a:ln>
                            <a:noFill/>
                          </a:ln>
                          <a:effectLst/>
                          <a:latin typeface="Courier New" pitchFamily="49" charset="0"/>
                          <a:cs typeface="Courier New" pitchFamily="49" charset="0"/>
                        </a:rPr>
                        <a:t> </a:t>
                      </a:r>
                      <a:r>
                        <a:rPr kumimoji="0" lang="sv-SE" sz="1200" b="1" u="none" strike="noStrike" cap="none" normalizeH="0" baseline="0" dirty="0">
                          <a:ln>
                            <a:noFill/>
                          </a:ln>
                          <a:effectLst/>
                          <a:latin typeface="Courier New" pitchFamily="49" charset="0"/>
                          <a:cs typeface="Courier New" pitchFamily="49" charset="0"/>
                        </a:rPr>
                        <a:t>)</a:t>
                      </a:r>
                      <a:br>
                        <a:rPr kumimoji="0" lang="sv-SE" sz="1200" b="1" u="none" strike="noStrike" cap="none" normalizeH="0" baseline="0" dirty="0">
                          <a:ln>
                            <a:noFill/>
                          </a:ln>
                          <a:effectLst/>
                          <a:latin typeface="Courier New" pitchFamily="49" charset="0"/>
                          <a:cs typeface="Courier New" pitchFamily="49" charset="0"/>
                        </a:rPr>
                      </a:br>
                      <a:endParaRPr kumimoji="0" lang="sv-SE" sz="1200" b="1" u="none" strike="noStrike" cap="none" normalizeH="0" baseline="0" dirty="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err="1">
                          <a:ln>
                            <a:noFill/>
                          </a:ln>
                          <a:solidFill>
                            <a:schemeClr val="tx1"/>
                          </a:solidFill>
                          <a:effectLst/>
                          <a:latin typeface="Courier New" pitchFamily="49" charset="0"/>
                          <a:cs typeface="Courier New" pitchFamily="49" charset="0"/>
                        </a:rPr>
                        <a:t>node.querySelector</a:t>
                      </a:r>
                      <a:r>
                        <a:rPr kumimoji="0" lang="sv-SE" sz="1200" b="1" i="0" u="none" strike="noStrike" cap="none" normalizeH="0" baseline="0" dirty="0">
                          <a:ln>
                            <a:noFill/>
                          </a:ln>
                          <a:solidFill>
                            <a:schemeClr val="tx1"/>
                          </a:solidFill>
                          <a:effectLst/>
                          <a:latin typeface="Courier New" pitchFamily="49" charset="0"/>
                          <a:cs typeface="Courier New" pitchFamily="49" charset="0"/>
                        </a:rPr>
                        <a:t>( </a:t>
                      </a:r>
                      <a:r>
                        <a:rPr kumimoji="0" lang="sv-SE" sz="1200" b="1" i="1" u="none" strike="noStrike" cap="none" normalizeH="0" baseline="0" dirty="0" err="1">
                          <a:ln>
                            <a:noFill/>
                          </a:ln>
                          <a:solidFill>
                            <a:schemeClr val="tx1"/>
                          </a:solidFill>
                          <a:effectLst/>
                          <a:latin typeface="Courier New" pitchFamily="49" charset="0"/>
                          <a:cs typeface="Courier New" pitchFamily="49" charset="0"/>
                        </a:rPr>
                        <a:t>selector</a:t>
                      </a:r>
                      <a:r>
                        <a:rPr kumimoji="0" lang="sv-SE" sz="1200" b="1" i="0" u="none" strike="noStrike" cap="none" normalizeH="0" baseline="0" dirty="0">
                          <a:ln>
                            <a:noFill/>
                          </a:ln>
                          <a:solidFill>
                            <a:schemeClr val="tx1"/>
                          </a:solidFill>
                          <a:effectLst/>
                          <a:latin typeface="Courier New" pitchFamily="49" charset="0"/>
                          <a:cs typeface="Courier New" pitchFamily="49" charset="0"/>
                        </a:rPr>
                        <a:t> )</a:t>
                      </a:r>
                      <a:endParaRPr kumimoji="0" lang="en-US" sz="1200" b="1" i="0" u="none" strike="noStrike" cap="none" normalizeH="0" baseline="0" dirty="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a:ln>
                            <a:noFill/>
                          </a:ln>
                          <a:effectLst/>
                        </a:rPr>
                        <a:t>Returnerar första nod som stämmer mot selektorn.</a:t>
                      </a:r>
                      <a:br>
                        <a:rPr kumimoji="0" lang="sv-SE" sz="1400" u="none" strike="noStrike" cap="none" normalizeH="0" baseline="0" dirty="0">
                          <a:ln>
                            <a:noFill/>
                          </a:ln>
                          <a:effectLst/>
                        </a:rPr>
                      </a:br>
                      <a:r>
                        <a:rPr kumimoji="0" lang="sv-SE" sz="1400" u="none" strike="noStrike" cap="none" normalizeH="0" baseline="0" dirty="0">
                          <a:ln>
                            <a:noFill/>
                          </a:ln>
                          <a:effectLst/>
                        </a:rPr>
                        <a:t>Kastar undantag vid syntaxfel eller okänd selektor.</a:t>
                      </a:r>
                      <a:br>
                        <a:rPr kumimoji="0" lang="sv-SE" sz="1400" u="none" strike="noStrike" cap="none" normalizeH="0" baseline="0" dirty="0">
                          <a:ln>
                            <a:noFill/>
                          </a:ln>
                          <a:effectLst/>
                        </a:rPr>
                      </a:br>
                      <a:endParaRPr kumimoji="0" lang="sv-SE" sz="1400" u="none" strike="noStrike" cap="none" normalizeH="0" baseline="0" dirty="0">
                        <a:ln>
                          <a:noFill/>
                        </a:ln>
                        <a:effectLst/>
                      </a:endParaRPr>
                    </a:p>
                  </a:txBody>
                  <a:tcPr marT="38100" marB="38100" horzOverflow="overflow"/>
                </a:tc>
                <a:extLst>
                  <a:ext uri="{0D108BD9-81ED-4DB2-BD59-A6C34878D82A}">
                    <a16:rowId xmlns:a16="http://schemas.microsoft.com/office/drawing/2014/main" val="10000"/>
                  </a:ext>
                </a:extLst>
              </a:tr>
              <a:tr h="779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u="none" strike="noStrike" cap="none" normalizeH="0" baseline="0" dirty="0" err="1">
                          <a:ln>
                            <a:noFill/>
                          </a:ln>
                          <a:effectLst/>
                          <a:latin typeface="Courier New" pitchFamily="49" charset="0"/>
                          <a:cs typeface="Courier New" pitchFamily="49" charset="0"/>
                        </a:rPr>
                        <a:t>document.querySelectorAll</a:t>
                      </a:r>
                      <a:r>
                        <a:rPr kumimoji="0" lang="sv-SE" sz="1100" b="1" u="none" strike="noStrike" cap="none" normalizeH="0" baseline="0" dirty="0">
                          <a:ln>
                            <a:noFill/>
                          </a:ln>
                          <a:effectLst/>
                          <a:latin typeface="Courier New" pitchFamily="49" charset="0"/>
                          <a:cs typeface="Courier New" pitchFamily="49" charset="0"/>
                        </a:rPr>
                        <a:t>( </a:t>
                      </a:r>
                      <a:r>
                        <a:rPr kumimoji="0" lang="sv-SE" sz="1100" b="1" i="1" u="none" strike="noStrike" cap="none" normalizeH="0" baseline="0" dirty="0" err="1">
                          <a:ln>
                            <a:noFill/>
                          </a:ln>
                          <a:effectLst/>
                          <a:latin typeface="Courier New" pitchFamily="49" charset="0"/>
                          <a:cs typeface="Courier New" pitchFamily="49" charset="0"/>
                        </a:rPr>
                        <a:t>selector</a:t>
                      </a:r>
                      <a:r>
                        <a:rPr kumimoji="0" lang="sv-SE" sz="1100" b="1" i="1" u="none" strike="noStrike" cap="none" normalizeH="0" baseline="0" dirty="0">
                          <a:ln>
                            <a:noFill/>
                          </a:ln>
                          <a:effectLst/>
                          <a:latin typeface="Courier New" pitchFamily="49" charset="0"/>
                          <a:cs typeface="Courier New" pitchFamily="49" charset="0"/>
                        </a:rPr>
                        <a:t> </a:t>
                      </a:r>
                      <a:r>
                        <a:rPr kumimoji="0" lang="sv-SE" sz="1100" b="1" u="none" strike="noStrike" cap="none" normalizeH="0" baseline="0" dirty="0">
                          <a:ln>
                            <a:noFill/>
                          </a:ln>
                          <a:effectLst/>
                          <a:latin typeface="Courier New" pitchFamily="49" charset="0"/>
                          <a:cs typeface="Courier New" pitchFamily="49" charset="0"/>
                        </a:rPr>
                        <a:t>)</a:t>
                      </a:r>
                      <a:br>
                        <a:rPr kumimoji="0" lang="sv-SE" sz="1100" b="1" u="none" strike="noStrike" cap="none" normalizeH="0" baseline="0" dirty="0">
                          <a:ln>
                            <a:noFill/>
                          </a:ln>
                          <a:effectLst/>
                          <a:latin typeface="Courier New" pitchFamily="49" charset="0"/>
                          <a:cs typeface="Courier New" pitchFamily="49" charset="0"/>
                        </a:rPr>
                      </a:br>
                      <a:endParaRPr kumimoji="0" lang="sv-SE" sz="1100" b="1" u="none" strike="noStrike" cap="none" normalizeH="0" baseline="0" dirty="0">
                        <a:ln>
                          <a:noFill/>
                        </a:ln>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100" b="1" i="0" u="none" strike="noStrike" cap="none" normalizeH="0" baseline="0" dirty="0" err="1">
                          <a:ln>
                            <a:noFill/>
                          </a:ln>
                          <a:solidFill>
                            <a:schemeClr val="tx1"/>
                          </a:solidFill>
                          <a:effectLst/>
                          <a:latin typeface="Courier New" pitchFamily="49" charset="0"/>
                          <a:cs typeface="Courier New" pitchFamily="49" charset="0"/>
                        </a:rPr>
                        <a:t>node.querySelectorAll</a:t>
                      </a:r>
                      <a:r>
                        <a:rPr kumimoji="0" lang="sv-SE" sz="1100" b="1" i="0" u="none" strike="noStrike" cap="none" normalizeH="0" baseline="0" dirty="0">
                          <a:ln>
                            <a:noFill/>
                          </a:ln>
                          <a:solidFill>
                            <a:schemeClr val="tx1"/>
                          </a:solidFill>
                          <a:effectLst/>
                          <a:latin typeface="Courier New" pitchFamily="49" charset="0"/>
                          <a:cs typeface="Courier New" pitchFamily="49" charset="0"/>
                        </a:rPr>
                        <a:t>( </a:t>
                      </a:r>
                      <a:r>
                        <a:rPr kumimoji="0" lang="sv-SE" sz="1100" b="1" i="1" u="none" strike="noStrike" cap="none" normalizeH="0" baseline="0" dirty="0" err="1">
                          <a:ln>
                            <a:noFill/>
                          </a:ln>
                          <a:solidFill>
                            <a:schemeClr val="tx1"/>
                          </a:solidFill>
                          <a:effectLst/>
                          <a:latin typeface="Courier New" pitchFamily="49" charset="0"/>
                          <a:cs typeface="Courier New" pitchFamily="49" charset="0"/>
                        </a:rPr>
                        <a:t>selector</a:t>
                      </a:r>
                      <a:r>
                        <a:rPr kumimoji="0" lang="sv-SE" sz="1100" b="1" i="0" u="none" strike="noStrike" cap="none" normalizeH="0" baseline="0" dirty="0">
                          <a:ln>
                            <a:noFill/>
                          </a:ln>
                          <a:solidFill>
                            <a:schemeClr val="tx1"/>
                          </a:solidFill>
                          <a:effectLst/>
                          <a:latin typeface="Courier New" pitchFamily="49" charset="0"/>
                          <a:cs typeface="Courier New" pitchFamily="49" charset="0"/>
                        </a:rPr>
                        <a:t> )</a:t>
                      </a:r>
                      <a:endParaRPr kumimoji="0" lang="en-US" sz="1100" b="1" i="0" u="none" strike="noStrike" cap="none" normalizeH="0" baseline="0" dirty="0">
                        <a:ln>
                          <a:noFill/>
                        </a:ln>
                        <a:solidFill>
                          <a:schemeClr val="tx1"/>
                        </a:solidFill>
                        <a:effectLst/>
                        <a:latin typeface="Courier New" pitchFamily="49" charset="0"/>
                        <a:cs typeface="Courier New" pitchFamily="49"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400" u="none" strike="noStrike" cap="none" normalizeH="0" baseline="0" dirty="0">
                          <a:ln>
                            <a:noFill/>
                          </a:ln>
                          <a:effectLst/>
                        </a:rPr>
                        <a:t>Returnerar alla noder som stämmer mot selektorn.</a:t>
                      </a:r>
                      <a:br>
                        <a:rPr kumimoji="0" lang="sv-SE" sz="1400" u="none" strike="noStrike" cap="none" normalizeH="0" baseline="0" dirty="0">
                          <a:ln>
                            <a:noFill/>
                          </a:ln>
                          <a:effectLst/>
                        </a:rPr>
                      </a:br>
                      <a:r>
                        <a:rPr kumimoji="0" lang="sv-SE" sz="1400" u="none" strike="noStrike" cap="none" normalizeH="0" baseline="0" dirty="0">
                          <a:ln>
                            <a:noFill/>
                          </a:ln>
                          <a:effectLst/>
                        </a:rPr>
                        <a:t>Kastar undantag vid syntaxfel eller okänd selektor.</a:t>
                      </a:r>
                    </a:p>
                  </a:txBody>
                  <a:tcPr marT="38100" marB="38100" horzOverflow="overflow"/>
                </a:tc>
                <a:extLst>
                  <a:ext uri="{0D108BD9-81ED-4DB2-BD59-A6C34878D82A}">
                    <a16:rowId xmlns:a16="http://schemas.microsoft.com/office/drawing/2014/main" val="10001"/>
                  </a:ext>
                </a:extLst>
              </a:tr>
            </a:tbl>
          </a:graphicData>
        </a:graphic>
      </p:graphicFrame>
      <p:pic>
        <p:nvPicPr>
          <p:cNvPr id="6"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ubtitle 2"/>
          <p:cNvSpPr txBox="1">
            <a:spLocks/>
          </p:cNvSpPr>
          <p:nvPr/>
        </p:nvSpPr>
        <p:spPr>
          <a:xfrm>
            <a:off x="899592" y="3937620"/>
            <a:ext cx="7128792" cy="106074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a:latin typeface="Courier New" pitchFamily="49" charset="0"/>
                <a:cs typeface="Courier New" pitchFamily="49" charset="0"/>
              </a:rPr>
              <a:t>var articles = </a:t>
            </a:r>
            <a:r>
              <a:rPr lang="sv-SE" sz="1400" b="1" dirty="0" err="1">
                <a:latin typeface="Courier New" pitchFamily="49" charset="0"/>
                <a:cs typeface="Courier New" pitchFamily="49" charset="0"/>
              </a:rPr>
              <a:t>document.querySelectorAll</a:t>
            </a:r>
            <a:r>
              <a:rPr lang="sv-SE" sz="1400" dirty="0">
                <a:latin typeface="Courier New" pitchFamily="49" charset="0"/>
                <a:cs typeface="Courier New" pitchFamily="49" charset="0"/>
              </a:rPr>
              <a:t>("#</a:t>
            </a:r>
            <a:r>
              <a:rPr lang="sv-SE" sz="1400" dirty="0" err="1">
                <a:latin typeface="Courier New" pitchFamily="49" charset="0"/>
                <a:cs typeface="Courier New" pitchFamily="49" charset="0"/>
              </a:rPr>
              <a:t>content</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article</a:t>
            </a:r>
            <a:r>
              <a:rPr lang="sv-SE" sz="1400" dirty="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console.log(</a:t>
            </a:r>
            <a:r>
              <a:rPr lang="sv-SE" sz="1400" dirty="0" err="1">
                <a:latin typeface="Courier New" pitchFamily="49" charset="0"/>
                <a:cs typeface="Courier New" pitchFamily="49" charset="0"/>
              </a:rPr>
              <a:t>articles.length</a:t>
            </a:r>
            <a:r>
              <a:rPr lang="sv-SE" sz="1400" dirty="0">
                <a:latin typeface="Courier New" pitchFamily="49" charset="0"/>
                <a:cs typeface="Courier New" pitchFamily="49" charset="0"/>
              </a:rPr>
              <a:t>);</a:t>
            </a:r>
          </a:p>
        </p:txBody>
      </p:sp>
    </p:spTree>
    <p:extLst>
      <p:ext uri="{BB962C8B-B14F-4D97-AF65-F5344CB8AC3E}">
        <p14:creationId xmlns:p14="http://schemas.microsoft.com/office/powerpoint/2010/main" val="198393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9592" y="2866792"/>
            <a:ext cx="7344816" cy="1008112"/>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a:t>Nodträdet</a:t>
            </a:r>
            <a:endParaRPr lang="sv-SE" dirty="0"/>
          </a:p>
        </p:txBody>
      </p:sp>
      <p:sp>
        <p:nvSpPr>
          <p:cNvPr id="4" name="TextBox 3"/>
          <p:cNvSpPr txBox="1"/>
          <p:nvPr/>
        </p:nvSpPr>
        <p:spPr>
          <a:xfrm>
            <a:off x="3923928" y="1129308"/>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Node</a:t>
            </a:r>
            <a:endParaRPr lang="sv-SE" sz="2400" dirty="0">
              <a:latin typeface="Minya Nouvelle" pitchFamily="2" charset="0"/>
            </a:endParaRPr>
          </a:p>
        </p:txBody>
      </p:sp>
      <p:sp>
        <p:nvSpPr>
          <p:cNvPr id="5" name="TextBox 4"/>
          <p:cNvSpPr txBox="1"/>
          <p:nvPr/>
        </p:nvSpPr>
        <p:spPr>
          <a:xfrm>
            <a:off x="1115616"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Node</a:t>
            </a:r>
            <a:endParaRPr lang="sv-SE" sz="2400" dirty="0">
              <a:latin typeface="Minya Nouvelle" pitchFamily="2" charset="0"/>
            </a:endParaRPr>
          </a:p>
        </p:txBody>
      </p:sp>
      <p:sp>
        <p:nvSpPr>
          <p:cNvPr id="6" name="TextBox 5"/>
          <p:cNvSpPr txBox="1"/>
          <p:nvPr/>
        </p:nvSpPr>
        <p:spPr>
          <a:xfrm>
            <a:off x="3923928" y="3154824"/>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Node</a:t>
            </a:r>
            <a:endParaRPr lang="sv-SE" sz="2400" dirty="0">
              <a:latin typeface="Minya Nouvelle" pitchFamily="2" charset="0"/>
            </a:endParaRPr>
          </a:p>
        </p:txBody>
      </p:sp>
      <p:sp>
        <p:nvSpPr>
          <p:cNvPr id="7" name="TextBox 6"/>
          <p:cNvSpPr txBox="1"/>
          <p:nvPr/>
        </p:nvSpPr>
        <p:spPr>
          <a:xfrm>
            <a:off x="6732240" y="3145056"/>
            <a:ext cx="12961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a:latin typeface="Minya Nouvelle" pitchFamily="2" charset="0"/>
              </a:rPr>
              <a:t>Node</a:t>
            </a:r>
            <a:endParaRPr lang="sv-SE" sz="2400" dirty="0">
              <a:latin typeface="Minya Nouvelle" pitchFamily="2" charset="0"/>
            </a:endParaRPr>
          </a:p>
        </p:txBody>
      </p:sp>
      <p:sp>
        <p:nvSpPr>
          <p:cNvPr id="9" name="TextBox 8"/>
          <p:cNvSpPr txBox="1"/>
          <p:nvPr/>
        </p:nvSpPr>
        <p:spPr>
          <a:xfrm>
            <a:off x="827584" y="3865612"/>
            <a:ext cx="1563248" cy="369332"/>
          </a:xfrm>
          <a:prstGeom prst="rect">
            <a:avLst/>
          </a:prstGeom>
          <a:noFill/>
        </p:spPr>
        <p:txBody>
          <a:bodyPr wrap="none" rtlCol="0">
            <a:spAutoFit/>
          </a:bodyPr>
          <a:lstStyle/>
          <a:p>
            <a:r>
              <a:rPr lang="sv-SE" dirty="0" err="1">
                <a:latin typeface="Courier New" pitchFamily="49" charset="0"/>
                <a:cs typeface="Courier New" pitchFamily="49" charset="0"/>
              </a:rPr>
              <a:t>childNodes</a:t>
            </a:r>
            <a:endParaRPr lang="sv-SE" dirty="0">
              <a:latin typeface="Courier New" pitchFamily="49" charset="0"/>
              <a:cs typeface="Courier New" pitchFamily="49" charset="0"/>
            </a:endParaRPr>
          </a:p>
        </p:txBody>
      </p:sp>
      <p:cxnSp>
        <p:nvCxnSpPr>
          <p:cNvPr id="11" name="Straight Arrow Connector 10"/>
          <p:cNvCxnSpPr/>
          <p:nvPr/>
        </p:nvCxnSpPr>
        <p:spPr>
          <a:xfrm>
            <a:off x="5220072"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20072"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11760" y="3226832"/>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3514864"/>
            <a:ext cx="15121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4572000" y="1590973"/>
            <a:ext cx="0" cy="1563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403648" y="1210608"/>
            <a:ext cx="2520280" cy="19442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51720" y="1498640"/>
            <a:ext cx="1872208"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220072" y="1498640"/>
            <a:ext cx="1800200" cy="16464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20072" y="1210608"/>
            <a:ext cx="2448272" cy="19344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384374">
            <a:off x="1789851" y="1848881"/>
            <a:ext cx="1563248" cy="369332"/>
          </a:xfrm>
          <a:prstGeom prst="rect">
            <a:avLst/>
          </a:prstGeom>
          <a:noFill/>
        </p:spPr>
        <p:txBody>
          <a:bodyPr wrap="none" rtlCol="0">
            <a:spAutoFit/>
          </a:bodyPr>
          <a:lstStyle/>
          <a:p>
            <a:r>
              <a:rPr lang="sv-SE" dirty="0" err="1">
                <a:latin typeface="Courier New" pitchFamily="49" charset="0"/>
                <a:cs typeface="Courier New" pitchFamily="49" charset="0"/>
              </a:rPr>
              <a:t>firstChild</a:t>
            </a:r>
            <a:endParaRPr lang="sv-SE" dirty="0">
              <a:latin typeface="Courier New" pitchFamily="49" charset="0"/>
              <a:cs typeface="Courier New" pitchFamily="49" charset="0"/>
            </a:endParaRPr>
          </a:p>
        </p:txBody>
      </p:sp>
      <p:sp>
        <p:nvSpPr>
          <p:cNvPr id="30" name="TextBox 29"/>
          <p:cNvSpPr txBox="1"/>
          <p:nvPr/>
        </p:nvSpPr>
        <p:spPr>
          <a:xfrm rot="2289033">
            <a:off x="5849070" y="1899447"/>
            <a:ext cx="1425390" cy="369332"/>
          </a:xfrm>
          <a:prstGeom prst="rect">
            <a:avLst/>
          </a:prstGeom>
          <a:noFill/>
        </p:spPr>
        <p:txBody>
          <a:bodyPr wrap="none" rtlCol="0">
            <a:spAutoFit/>
          </a:bodyPr>
          <a:lstStyle/>
          <a:p>
            <a:r>
              <a:rPr lang="sv-SE" dirty="0" err="1">
                <a:latin typeface="Courier New" pitchFamily="49" charset="0"/>
                <a:cs typeface="Courier New" pitchFamily="49" charset="0"/>
              </a:rPr>
              <a:t>lastChild</a:t>
            </a:r>
            <a:endParaRPr lang="sv-SE" dirty="0">
              <a:latin typeface="Courier New" pitchFamily="49" charset="0"/>
              <a:cs typeface="Courier New" pitchFamily="49" charset="0"/>
            </a:endParaRPr>
          </a:p>
        </p:txBody>
      </p:sp>
      <p:sp>
        <p:nvSpPr>
          <p:cNvPr id="31" name="TextBox 30"/>
          <p:cNvSpPr txBox="1"/>
          <p:nvPr/>
        </p:nvSpPr>
        <p:spPr>
          <a:xfrm>
            <a:off x="5148064" y="2950347"/>
            <a:ext cx="1542410" cy="338554"/>
          </a:xfrm>
          <a:prstGeom prst="rect">
            <a:avLst/>
          </a:prstGeom>
          <a:noFill/>
        </p:spPr>
        <p:txBody>
          <a:bodyPr wrap="none" rtlCol="0">
            <a:spAutoFit/>
          </a:bodyPr>
          <a:lstStyle/>
          <a:p>
            <a:r>
              <a:rPr lang="sv-SE" sz="1600" dirty="0" err="1">
                <a:latin typeface="Courier New" pitchFamily="49" charset="0"/>
                <a:cs typeface="Courier New" pitchFamily="49" charset="0"/>
              </a:rPr>
              <a:t>nextSibling</a:t>
            </a:r>
            <a:endParaRPr lang="sv-SE" dirty="0">
              <a:latin typeface="Courier New" pitchFamily="49" charset="0"/>
              <a:cs typeface="Courier New" pitchFamily="49" charset="0"/>
            </a:endParaRPr>
          </a:p>
        </p:txBody>
      </p:sp>
      <p:sp>
        <p:nvSpPr>
          <p:cNvPr id="32" name="TextBox 31"/>
          <p:cNvSpPr txBox="1"/>
          <p:nvPr/>
        </p:nvSpPr>
        <p:spPr>
          <a:xfrm>
            <a:off x="5220072" y="3453889"/>
            <a:ext cx="1579278" cy="276999"/>
          </a:xfrm>
          <a:prstGeom prst="rect">
            <a:avLst/>
          </a:prstGeom>
          <a:noFill/>
        </p:spPr>
        <p:txBody>
          <a:bodyPr wrap="none" rtlCol="0">
            <a:spAutoFit/>
          </a:bodyPr>
          <a:lstStyle/>
          <a:p>
            <a:r>
              <a:rPr lang="sv-SE" sz="1200" dirty="0" err="1">
                <a:latin typeface="Courier New" pitchFamily="49" charset="0"/>
                <a:cs typeface="Courier New" pitchFamily="49" charset="0"/>
              </a:rPr>
              <a:t>previousSibling</a:t>
            </a:r>
            <a:endParaRPr lang="sv-SE" sz="1400" dirty="0">
              <a:latin typeface="Courier New" pitchFamily="49" charset="0"/>
              <a:cs typeface="Courier New" pitchFamily="49" charset="0"/>
            </a:endParaRPr>
          </a:p>
        </p:txBody>
      </p:sp>
      <p:sp>
        <p:nvSpPr>
          <p:cNvPr id="33" name="TextBox 32"/>
          <p:cNvSpPr txBox="1"/>
          <p:nvPr/>
        </p:nvSpPr>
        <p:spPr>
          <a:xfrm>
            <a:off x="2339752" y="2938800"/>
            <a:ext cx="1542410" cy="338554"/>
          </a:xfrm>
          <a:prstGeom prst="rect">
            <a:avLst/>
          </a:prstGeom>
          <a:noFill/>
        </p:spPr>
        <p:txBody>
          <a:bodyPr wrap="none" rtlCol="0">
            <a:spAutoFit/>
          </a:bodyPr>
          <a:lstStyle/>
          <a:p>
            <a:r>
              <a:rPr lang="sv-SE" sz="1600" dirty="0" err="1">
                <a:latin typeface="Courier New" pitchFamily="49" charset="0"/>
                <a:cs typeface="Courier New" pitchFamily="49" charset="0"/>
              </a:rPr>
              <a:t>nextSibling</a:t>
            </a:r>
            <a:endParaRPr lang="sv-SE" dirty="0">
              <a:latin typeface="Courier New" pitchFamily="49" charset="0"/>
              <a:cs typeface="Courier New" pitchFamily="49" charset="0"/>
            </a:endParaRPr>
          </a:p>
        </p:txBody>
      </p:sp>
      <p:sp>
        <p:nvSpPr>
          <p:cNvPr id="34" name="TextBox 33"/>
          <p:cNvSpPr txBox="1"/>
          <p:nvPr/>
        </p:nvSpPr>
        <p:spPr>
          <a:xfrm>
            <a:off x="2411760" y="3442342"/>
            <a:ext cx="1579278" cy="276999"/>
          </a:xfrm>
          <a:prstGeom prst="rect">
            <a:avLst/>
          </a:prstGeom>
          <a:noFill/>
        </p:spPr>
        <p:txBody>
          <a:bodyPr wrap="none" rtlCol="0">
            <a:spAutoFit/>
          </a:bodyPr>
          <a:lstStyle/>
          <a:p>
            <a:r>
              <a:rPr lang="sv-SE" sz="1200" dirty="0" err="1">
                <a:latin typeface="Courier New" pitchFamily="49" charset="0"/>
                <a:cs typeface="Courier New" pitchFamily="49" charset="0"/>
              </a:rPr>
              <a:t>previousSibling</a:t>
            </a:r>
            <a:endParaRPr lang="sv-SE" sz="1400" dirty="0">
              <a:latin typeface="Courier New" pitchFamily="49" charset="0"/>
              <a:cs typeface="Courier New" pitchFamily="49" charset="0"/>
            </a:endParaRPr>
          </a:p>
        </p:txBody>
      </p:sp>
      <p:sp>
        <p:nvSpPr>
          <p:cNvPr id="35" name="TextBox 34"/>
          <p:cNvSpPr txBox="1"/>
          <p:nvPr/>
        </p:nvSpPr>
        <p:spPr>
          <a:xfrm rot="2543193">
            <a:off x="5112980" y="2115471"/>
            <a:ext cx="1563248" cy="369332"/>
          </a:xfrm>
          <a:prstGeom prst="rect">
            <a:avLst/>
          </a:prstGeom>
          <a:noFill/>
        </p:spPr>
        <p:txBody>
          <a:bodyPr wrap="none" rtlCol="0">
            <a:spAutoFit/>
          </a:bodyPr>
          <a:lstStyle/>
          <a:p>
            <a:r>
              <a:rPr lang="sv-SE" dirty="0" err="1">
                <a:latin typeface="Courier New" pitchFamily="49" charset="0"/>
                <a:cs typeface="Courier New" pitchFamily="49" charset="0"/>
              </a:rPr>
              <a:t>parentNode</a:t>
            </a:r>
            <a:endParaRPr lang="sv-SE" dirty="0">
              <a:latin typeface="Courier New" pitchFamily="49" charset="0"/>
              <a:cs typeface="Courier New" pitchFamily="49" charset="0"/>
            </a:endParaRPr>
          </a:p>
        </p:txBody>
      </p:sp>
      <p:sp>
        <p:nvSpPr>
          <p:cNvPr id="36" name="TextBox 35"/>
          <p:cNvSpPr txBox="1"/>
          <p:nvPr/>
        </p:nvSpPr>
        <p:spPr>
          <a:xfrm rot="5400000">
            <a:off x="3965750" y="2188534"/>
            <a:ext cx="1563248" cy="369332"/>
          </a:xfrm>
          <a:prstGeom prst="rect">
            <a:avLst/>
          </a:prstGeom>
          <a:noFill/>
        </p:spPr>
        <p:txBody>
          <a:bodyPr wrap="none" rtlCol="0">
            <a:spAutoFit/>
          </a:bodyPr>
          <a:lstStyle/>
          <a:p>
            <a:r>
              <a:rPr lang="sv-SE" dirty="0" err="1">
                <a:latin typeface="Courier New" pitchFamily="49" charset="0"/>
                <a:cs typeface="Courier New" pitchFamily="49" charset="0"/>
              </a:rPr>
              <a:t>parentNode</a:t>
            </a:r>
            <a:endParaRPr lang="sv-SE" dirty="0">
              <a:latin typeface="Courier New" pitchFamily="49" charset="0"/>
              <a:cs typeface="Courier New" pitchFamily="49" charset="0"/>
            </a:endParaRPr>
          </a:p>
        </p:txBody>
      </p:sp>
      <p:sp>
        <p:nvSpPr>
          <p:cNvPr id="37" name="TextBox 36"/>
          <p:cNvSpPr txBox="1"/>
          <p:nvPr/>
        </p:nvSpPr>
        <p:spPr>
          <a:xfrm rot="19200739">
            <a:off x="2491690" y="2110356"/>
            <a:ext cx="1563248" cy="369332"/>
          </a:xfrm>
          <a:prstGeom prst="rect">
            <a:avLst/>
          </a:prstGeom>
          <a:noFill/>
        </p:spPr>
        <p:txBody>
          <a:bodyPr wrap="none" rtlCol="0">
            <a:spAutoFit/>
          </a:bodyPr>
          <a:lstStyle/>
          <a:p>
            <a:r>
              <a:rPr lang="sv-SE" dirty="0" err="1">
                <a:latin typeface="Courier New" pitchFamily="49" charset="0"/>
                <a:cs typeface="Courier New" pitchFamily="49" charset="0"/>
              </a:rPr>
              <a:t>parentNode</a:t>
            </a:r>
            <a:endParaRPr lang="sv-SE" dirty="0">
              <a:latin typeface="Courier New" pitchFamily="49" charset="0"/>
              <a:cs typeface="Courier New" pitchFamily="49" charset="0"/>
            </a:endParaRPr>
          </a:p>
        </p:txBody>
      </p:sp>
      <p:pic>
        <p:nvPicPr>
          <p:cNvPr id="39" name="Picture 3"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40" name="Group 81"/>
          <p:cNvGraphicFramePr>
            <a:graphicFrameLocks noGrp="1"/>
          </p:cNvGraphicFramePr>
          <p:nvPr>
            <p:extLst>
              <p:ext uri="{D42A27DB-BD31-4B8C-83A1-F6EECF244321}">
                <p14:modId xmlns:p14="http://schemas.microsoft.com/office/powerpoint/2010/main" val="2607819168"/>
              </p:ext>
            </p:extLst>
          </p:nvPr>
        </p:nvGraphicFramePr>
        <p:xfrm>
          <a:off x="1115616" y="4441676"/>
          <a:ext cx="7104062" cy="838200"/>
        </p:xfrm>
        <a:graphic>
          <a:graphicData uri="http://schemas.openxmlformats.org/drawingml/2006/table">
            <a:tbl>
              <a:tblPr>
                <a:tableStyleId>{284E427A-3D55-4303-BF80-6455036E1DE7}</a:tableStyleId>
              </a:tblPr>
              <a:tblGrid>
                <a:gridCol w="2879725">
                  <a:extLst>
                    <a:ext uri="{9D8B030D-6E8A-4147-A177-3AD203B41FA5}">
                      <a16:colId xmlns:a16="http://schemas.microsoft.com/office/drawing/2014/main" val="20000"/>
                    </a:ext>
                  </a:extLst>
                </a:gridCol>
                <a:gridCol w="4224337">
                  <a:extLst>
                    <a:ext uri="{9D8B030D-6E8A-4147-A177-3AD203B41FA5}">
                      <a16:colId xmlns:a16="http://schemas.microsoft.com/office/drawing/2014/main" val="2000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a:ln>
                            <a:noFill/>
                          </a:ln>
                          <a:effectLst/>
                        </a:rPr>
                        <a:t>nodeName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a:ln>
                            <a:noFill/>
                          </a:ln>
                          <a:effectLst/>
                        </a:rPr>
                        <a:t>Namn på en nod</a:t>
                      </a:r>
                      <a:endParaRPr kumimoji="0" lang="en-US" sz="1300" b="0" i="0" u="none" strike="noStrike" cap="none" normalizeH="0" baseline="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a:ln>
                            <a:noFill/>
                          </a:ln>
                          <a:effectLst/>
                        </a:rPr>
                        <a:t>nodeType</a:t>
                      </a:r>
                      <a:endParaRPr kumimoji="0" lang="en-US" sz="1300" b="0" i="1" u="none" strike="noStrike" cap="none" normalizeH="0" baseline="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a:ln>
                            <a:noFill/>
                          </a:ln>
                          <a:effectLst/>
                        </a:rPr>
                        <a:t>Ett nummer som visar typ av nod</a:t>
                      </a:r>
                      <a:endParaRPr kumimoji="0" lang="en-US" sz="1300" b="0" i="0" u="none" strike="noStrike" cap="none" normalizeH="0" baseline="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nodeValue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Ger</a:t>
                      </a:r>
                      <a:r>
                        <a:rPr kumimoji="0" lang="en-US" sz="1300" u="none" strike="noStrike" cap="none" normalizeH="0" baseline="0" dirty="0">
                          <a:ln>
                            <a:noFill/>
                          </a:ln>
                          <a:effectLst/>
                        </a:rPr>
                        <a:t> </a:t>
                      </a:r>
                      <a:r>
                        <a:rPr kumimoji="0" lang="en-US" sz="1300" u="none" strike="noStrike" cap="none" normalizeH="0" baseline="0" dirty="0" err="1">
                          <a:ln>
                            <a:noFill/>
                          </a:ln>
                          <a:effectLst/>
                        </a:rPr>
                        <a:t>texten</a:t>
                      </a:r>
                      <a:r>
                        <a:rPr kumimoji="0" lang="en-US" sz="1300" u="none" strike="noStrike" cap="none" normalizeH="0" baseline="0" dirty="0">
                          <a:ln>
                            <a:noFill/>
                          </a:ln>
                          <a:effectLst/>
                        </a:rPr>
                        <a:t> </a:t>
                      </a:r>
                      <a:r>
                        <a:rPr kumimoji="0" lang="en-US" sz="1300" u="none" strike="noStrike" cap="none" normalizeH="0" baseline="0" dirty="0" err="1">
                          <a:ln>
                            <a:noFill/>
                          </a:ln>
                          <a:effectLst/>
                        </a:rPr>
                        <a:t>på</a:t>
                      </a:r>
                      <a:r>
                        <a:rPr kumimoji="0" lang="en-US" sz="1300" u="none" strike="noStrike" cap="none" normalizeH="0" baseline="0" dirty="0">
                          <a:ln>
                            <a:noFill/>
                          </a:ln>
                          <a:effectLst/>
                        </a:rPr>
                        <a:t> </a:t>
                      </a:r>
                      <a:r>
                        <a:rPr kumimoji="0" lang="en-US" sz="1300" u="none" strike="noStrike" cap="none" normalizeH="0" baseline="0" dirty="0" err="1">
                          <a:ln>
                            <a:noFill/>
                          </a:ln>
                          <a:effectLst/>
                        </a:rPr>
                        <a:t>textnoder</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04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P spid="29" grpId="0"/>
      <p:bldP spid="30" grpId="0"/>
      <p:bldP spid="31" grpId="0"/>
      <p:bldP spid="32" grpId="0"/>
      <p:bldP spid="33" grpId="0"/>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HTML-element</a:t>
            </a:r>
          </a:p>
        </p:txBody>
      </p:sp>
      <p:sp>
        <p:nvSpPr>
          <p:cNvPr id="5" name="TextBox 4"/>
          <p:cNvSpPr txBox="1"/>
          <p:nvPr/>
        </p:nvSpPr>
        <p:spPr>
          <a:xfrm>
            <a:off x="3275856" y="1345332"/>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a:latin typeface="Minya Nouvelle" pitchFamily="2" charset="0"/>
              </a:rPr>
              <a:t>IMG</a:t>
            </a:r>
          </a:p>
        </p:txBody>
      </p:sp>
      <p:sp>
        <p:nvSpPr>
          <p:cNvPr id="6" name="TextBox 5"/>
          <p:cNvSpPr txBox="1"/>
          <p:nvPr/>
        </p:nvSpPr>
        <p:spPr>
          <a:xfrm>
            <a:off x="7164288" y="1129308"/>
            <a:ext cx="1308371" cy="2862322"/>
          </a:xfrm>
          <a:prstGeom prst="rect">
            <a:avLst/>
          </a:prstGeom>
          <a:noFill/>
        </p:spPr>
        <p:txBody>
          <a:bodyPr wrap="none" rtlCol="0">
            <a:spAutoFit/>
          </a:bodyPr>
          <a:lstStyle/>
          <a:p>
            <a:r>
              <a:rPr lang="sv-SE" dirty="0">
                <a:solidFill>
                  <a:srgbClr val="FF0000"/>
                </a:solidFill>
                <a:latin typeface="Minya Nouvelle" pitchFamily="2" charset="0"/>
              </a:rPr>
              <a:t>A</a:t>
            </a:r>
          </a:p>
          <a:p>
            <a:r>
              <a:rPr lang="sv-SE" dirty="0">
                <a:solidFill>
                  <a:srgbClr val="FF0000"/>
                </a:solidFill>
                <a:latin typeface="Minya Nouvelle" pitchFamily="2" charset="0"/>
              </a:rPr>
              <a:t>BR</a:t>
            </a:r>
          </a:p>
          <a:p>
            <a:r>
              <a:rPr lang="sv-SE" dirty="0">
                <a:solidFill>
                  <a:srgbClr val="FF0000"/>
                </a:solidFill>
                <a:latin typeface="Minya Nouvelle" pitchFamily="2" charset="0"/>
              </a:rPr>
              <a:t>BUTTON</a:t>
            </a:r>
          </a:p>
          <a:p>
            <a:r>
              <a:rPr lang="sv-SE" dirty="0">
                <a:solidFill>
                  <a:srgbClr val="FF0000"/>
                </a:solidFill>
                <a:latin typeface="Minya Nouvelle" pitchFamily="2" charset="0"/>
              </a:rPr>
              <a:t>DIV</a:t>
            </a:r>
          </a:p>
          <a:p>
            <a:r>
              <a:rPr lang="sv-SE" dirty="0">
                <a:solidFill>
                  <a:srgbClr val="FF0000"/>
                </a:solidFill>
                <a:latin typeface="Minya Nouvelle" pitchFamily="2" charset="0"/>
              </a:rPr>
              <a:t>FORM</a:t>
            </a:r>
          </a:p>
          <a:p>
            <a:r>
              <a:rPr lang="sv-SE" dirty="0">
                <a:solidFill>
                  <a:srgbClr val="FF0000"/>
                </a:solidFill>
                <a:latin typeface="Minya Nouvelle" pitchFamily="2" charset="0"/>
              </a:rPr>
              <a:t>H1, H2...H6</a:t>
            </a:r>
          </a:p>
          <a:p>
            <a:r>
              <a:rPr lang="sv-SE" dirty="0">
                <a:solidFill>
                  <a:srgbClr val="FF0000"/>
                </a:solidFill>
                <a:latin typeface="Minya Nouvelle" pitchFamily="2" charset="0"/>
              </a:rPr>
              <a:t>HEAD</a:t>
            </a:r>
            <a:br>
              <a:rPr lang="sv-SE" dirty="0">
                <a:solidFill>
                  <a:srgbClr val="FF0000"/>
                </a:solidFill>
                <a:latin typeface="Minya Nouvelle" pitchFamily="2" charset="0"/>
              </a:rPr>
            </a:br>
            <a:r>
              <a:rPr lang="sv-SE" dirty="0">
                <a:solidFill>
                  <a:srgbClr val="FF0000"/>
                </a:solidFill>
                <a:latin typeface="Minya Nouvelle" pitchFamily="2" charset="0"/>
              </a:rPr>
              <a:t>LI</a:t>
            </a:r>
          </a:p>
          <a:p>
            <a:r>
              <a:rPr lang="sv-SE" dirty="0">
                <a:solidFill>
                  <a:srgbClr val="FF0000"/>
                </a:solidFill>
                <a:latin typeface="Minya Nouvelle" pitchFamily="2" charset="0"/>
              </a:rPr>
              <a:t>P</a:t>
            </a:r>
          </a:p>
          <a:p>
            <a:r>
              <a:rPr lang="sv-SE" dirty="0">
                <a:solidFill>
                  <a:srgbClr val="FF0000"/>
                </a:solidFill>
                <a:latin typeface="Minya Nouvelle" pitchFamily="2" charset="0"/>
              </a:rPr>
              <a:t>...</a:t>
            </a:r>
          </a:p>
        </p:txBody>
      </p:sp>
      <p:sp>
        <p:nvSpPr>
          <p:cNvPr id="7" name="Freeform 6"/>
          <p:cNvSpPr/>
          <p:nvPr/>
        </p:nvSpPr>
        <p:spPr>
          <a:xfrm>
            <a:off x="5364088" y="1251407"/>
            <a:ext cx="1728978" cy="2565219"/>
          </a:xfrm>
          <a:custGeom>
            <a:avLst/>
            <a:gdLst>
              <a:gd name="connsiteX0" fmla="*/ 1699592 w 1728978"/>
              <a:gd name="connsiteY0" fmla="*/ 2565219 h 2565219"/>
              <a:gd name="connsiteX1" fmla="*/ 1620079 w 1728978"/>
              <a:gd name="connsiteY1" fmla="*/ 398489 h 2565219"/>
              <a:gd name="connsiteX2" fmla="*/ 815009 w 1728978"/>
              <a:gd name="connsiteY2" fmla="*/ 923 h 2565219"/>
              <a:gd name="connsiteX3" fmla="*/ 0 w 1728978"/>
              <a:gd name="connsiteY3" fmla="*/ 289158 h 2565219"/>
            </a:gdLst>
            <a:ahLst/>
            <a:cxnLst>
              <a:cxn ang="0">
                <a:pos x="connsiteX0" y="connsiteY0"/>
              </a:cxn>
              <a:cxn ang="0">
                <a:pos x="connsiteX1" y="connsiteY1"/>
              </a:cxn>
              <a:cxn ang="0">
                <a:pos x="connsiteX2" y="connsiteY2"/>
              </a:cxn>
              <a:cxn ang="0">
                <a:pos x="connsiteX3" y="connsiteY3"/>
              </a:cxn>
            </a:cxnLst>
            <a:rect l="l" t="t" r="r" b="b"/>
            <a:pathLst>
              <a:path w="1728978" h="2565219">
                <a:moveTo>
                  <a:pt x="1699592" y="2565219"/>
                </a:moveTo>
                <a:cubicBezTo>
                  <a:pt x="1733550" y="1695545"/>
                  <a:pt x="1767509" y="825872"/>
                  <a:pt x="1620079" y="398489"/>
                </a:cubicBezTo>
                <a:cubicBezTo>
                  <a:pt x="1472649" y="-28894"/>
                  <a:pt x="1085022" y="19145"/>
                  <a:pt x="815009" y="923"/>
                </a:cubicBezTo>
                <a:cubicBezTo>
                  <a:pt x="544996" y="-17299"/>
                  <a:pt x="173935" y="239462"/>
                  <a:pt x="0" y="28915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aphicFrame>
        <p:nvGraphicFramePr>
          <p:cNvPr id="9" name="Group 81"/>
          <p:cNvGraphicFramePr>
            <a:graphicFrameLocks noGrp="1"/>
          </p:cNvGraphicFramePr>
          <p:nvPr>
            <p:extLst>
              <p:ext uri="{D42A27DB-BD31-4B8C-83A1-F6EECF244321}">
                <p14:modId xmlns:p14="http://schemas.microsoft.com/office/powerpoint/2010/main" val="2058919495"/>
              </p:ext>
            </p:extLst>
          </p:nvPr>
        </p:nvGraphicFramePr>
        <p:xfrm>
          <a:off x="827584" y="2281436"/>
          <a:ext cx="5832648" cy="2794000"/>
        </p:xfrm>
        <a:graphic>
          <a:graphicData uri="http://schemas.openxmlformats.org/drawingml/2006/table">
            <a:tbl>
              <a:tblPr>
                <a:tableStyleId>{284E427A-3D55-4303-BF80-6455036E1DE7}</a:tableStyleId>
              </a:tblPr>
              <a:tblGrid>
                <a:gridCol w="2364341">
                  <a:extLst>
                    <a:ext uri="{9D8B030D-6E8A-4147-A177-3AD203B41FA5}">
                      <a16:colId xmlns:a16="http://schemas.microsoft.com/office/drawing/2014/main" val="20000"/>
                    </a:ext>
                  </a:extLst>
                </a:gridCol>
                <a:gridCol w="3468307">
                  <a:extLst>
                    <a:ext uri="{9D8B030D-6E8A-4147-A177-3AD203B41FA5}">
                      <a16:colId xmlns:a16="http://schemas.microsoft.com/office/drawing/2014/main" val="2000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a:ln>
                            <a:noFill/>
                          </a:ln>
                          <a:effectLst/>
                        </a:rPr>
                        <a:t>nodeName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a:ln>
                            <a:noFill/>
                          </a:ln>
                          <a:effectLst/>
                        </a:rPr>
                        <a:t>"IMG", "P", "BR" etc...</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err="1">
                          <a:ln>
                            <a:noFill/>
                          </a:ln>
                          <a:effectLst/>
                        </a:rPr>
                        <a:t>nodeType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1300" u="none" strike="noStrike" cap="none" normalizeH="0" baseline="0" dirty="0">
                          <a:ln>
                            <a:noFill/>
                          </a:ln>
                          <a:effectLst/>
                        </a:rPr>
                        <a:t>1</a:t>
                      </a:r>
                      <a:endParaRPr kumimoji="0" lang="en-US" sz="1300" b="0" i="0"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nodeValue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a:ln>
                            <a:noFill/>
                          </a:ln>
                          <a:effectLst/>
                        </a:rPr>
                        <a:t>null</a:t>
                      </a:r>
                    </a:p>
                  </a:txBody>
                  <a:tcPr marT="38100" marB="38100" horzOverflow="overflow"/>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parentNode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0" i="0" u="none" strike="noStrike" cap="none" normalizeH="0" baseline="0" dirty="0">
                          <a:ln>
                            <a:noFill/>
                          </a:ln>
                          <a:solidFill>
                            <a:schemeClr val="dk1"/>
                          </a:solidFill>
                          <a:effectLst/>
                          <a:latin typeface="+mn-lt"/>
                        </a:rPr>
                        <a:t>Document </a:t>
                      </a:r>
                      <a:r>
                        <a:rPr kumimoji="0" lang="en-US" sz="1300" b="0" i="0" u="none" strike="noStrike" cap="none" normalizeH="0" baseline="0" dirty="0" err="1">
                          <a:ln>
                            <a:noFill/>
                          </a:ln>
                          <a:solidFill>
                            <a:schemeClr val="dk1"/>
                          </a:solidFill>
                          <a:effectLst/>
                          <a:latin typeface="+mn-lt"/>
                        </a:rPr>
                        <a:t>eller</a:t>
                      </a:r>
                      <a:r>
                        <a:rPr kumimoji="0" lang="en-US" sz="1300" b="0" i="0" u="none" strike="noStrike" cap="none" normalizeH="0" baseline="0" dirty="0">
                          <a:ln>
                            <a:noFill/>
                          </a:ln>
                          <a:solidFill>
                            <a:schemeClr val="dk1"/>
                          </a:solidFill>
                          <a:effectLst/>
                          <a:latin typeface="+mn-lt"/>
                        </a:rPr>
                        <a:t> Element</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a:ln>
                            <a:noFill/>
                          </a:ln>
                          <a:effectLst/>
                        </a:rPr>
                        <a:t>id</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a:ln>
                            <a:noFill/>
                          </a:ln>
                          <a:effectLst/>
                        </a:rPr>
                        <a:t>nodeegenskapen</a:t>
                      </a:r>
                      <a:r>
                        <a:rPr kumimoji="0" lang="en-US" sz="1300" u="none" strike="noStrike" cap="none" normalizeH="0" baseline="0" dirty="0">
                          <a:ln>
                            <a:noFill/>
                          </a:ln>
                          <a:effectLst/>
                        </a:rPr>
                        <a:t> id</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a:ln>
                            <a:noFill/>
                          </a:ln>
                          <a:effectLst/>
                        </a:rPr>
                        <a:t>title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a:ln>
                            <a:noFill/>
                          </a:ln>
                          <a:effectLst/>
                        </a:rPr>
                        <a:t>nodeegenskapen</a:t>
                      </a:r>
                      <a:r>
                        <a:rPr kumimoji="0" lang="en-US" sz="1300" u="none" strike="noStrike" cap="none" normalizeH="0" baseline="0" dirty="0">
                          <a:ln>
                            <a:noFill/>
                          </a:ln>
                          <a:effectLst/>
                        </a:rPr>
                        <a:t> title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5"/>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lang</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a:ln>
                            <a:noFill/>
                          </a:ln>
                          <a:effectLst/>
                        </a:rPr>
                        <a:t>nodeegenskapen</a:t>
                      </a:r>
                      <a:r>
                        <a:rPr kumimoji="0" lang="en-US" sz="1300" u="none" strike="noStrike" cap="none" normalizeH="0" baseline="0" dirty="0">
                          <a:ln>
                            <a:noFill/>
                          </a:ln>
                          <a:effectLst/>
                        </a:rPr>
                        <a:t> </a:t>
                      </a:r>
                      <a:r>
                        <a:rPr kumimoji="0" lang="en-US" sz="1300" u="none" strike="noStrike" cap="none" normalizeH="0" baseline="0" dirty="0" err="1">
                          <a:ln>
                            <a:noFill/>
                          </a:ln>
                          <a:effectLst/>
                        </a:rPr>
                        <a:t>lang</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6"/>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u="none" strike="noStrike" cap="none" normalizeH="0" baseline="0" dirty="0" err="1">
                          <a:ln>
                            <a:noFill/>
                          </a:ln>
                          <a:effectLst/>
                        </a:rPr>
                        <a:t>dir</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a:ln>
                            <a:noFill/>
                          </a:ln>
                          <a:effectLst/>
                        </a:rPr>
                        <a:t>nodeegenskapen</a:t>
                      </a:r>
                      <a:r>
                        <a:rPr kumimoji="0" lang="en-US" sz="1300" u="none" strike="noStrike" cap="none" normalizeH="0" baseline="0" dirty="0">
                          <a:ln>
                            <a:noFill/>
                          </a:ln>
                          <a:effectLst/>
                        </a:rPr>
                        <a:t> </a:t>
                      </a:r>
                      <a:r>
                        <a:rPr kumimoji="0" lang="en-US" sz="1300" u="none" strike="noStrike" cap="none" normalizeH="0" baseline="0" dirty="0" err="1">
                          <a:ln>
                            <a:noFill/>
                          </a:ln>
                          <a:effectLst/>
                        </a:rPr>
                        <a:t>dir</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7"/>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u="none" strike="noStrike" cap="none" normalizeH="0" baseline="0" dirty="0" err="1">
                          <a:ln>
                            <a:noFill/>
                          </a:ln>
                          <a:effectLst/>
                        </a:rPr>
                        <a:t>className</a:t>
                      </a: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300" b="1" u="none" strike="noStrike" cap="none" normalizeH="0" baseline="0" dirty="0" err="1">
                          <a:ln>
                            <a:noFill/>
                          </a:ln>
                          <a:effectLst/>
                        </a:rPr>
                        <a:t>nodeegenskapen</a:t>
                      </a:r>
                      <a:r>
                        <a:rPr kumimoji="0" lang="en-US" sz="1300" b="1" u="none" strike="noStrike" cap="none" normalizeH="0" baseline="0" dirty="0">
                          <a:ln>
                            <a:noFill/>
                          </a:ln>
                          <a:effectLst/>
                        </a:rPr>
                        <a:t> </a:t>
                      </a:r>
                      <a:r>
                        <a:rPr kumimoji="0" lang="en-US" sz="1300" b="1" i="0" u="none" strike="noStrike" cap="none" normalizeH="0" baseline="0" dirty="0">
                          <a:ln>
                            <a:noFill/>
                          </a:ln>
                          <a:solidFill>
                            <a:schemeClr val="dk1"/>
                          </a:solidFill>
                          <a:effectLst/>
                          <a:latin typeface="+mn-lt"/>
                        </a:rPr>
                        <a:t>class</a:t>
                      </a:r>
                      <a:endParaRPr kumimoji="0" lang="en-US" sz="1300" b="1"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8"/>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300" b="0" i="1" u="none" strike="noStrike" cap="none" normalizeH="0" baseline="0" dirty="0">
                        <a:ln>
                          <a:noFill/>
                        </a:ln>
                        <a:solidFill>
                          <a:srgbClr val="5F5F5F"/>
                        </a:solidFill>
                        <a:effectLst/>
                        <a:latin typeface="Verdana" pitchFamily="34" charset="0"/>
                      </a:endParaRPr>
                    </a:p>
                  </a:txBody>
                  <a:tcPr marT="38100" marB="38100" horzOverflow="overflow"/>
                </a:tc>
                <a:extLst>
                  <a:ext uri="{0D108BD9-81ED-4DB2-BD59-A6C34878D82A}">
                    <a16:rowId xmlns:a16="http://schemas.microsoft.com/office/drawing/2014/main" val="10009"/>
                  </a:ext>
                </a:extLst>
              </a:tr>
            </a:tbl>
          </a:graphicData>
        </a:graphic>
      </p:graphicFrame>
      <p:pic>
        <p:nvPicPr>
          <p:cNvPr id="10"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97263496"/>
      </p:ext>
    </p:extLst>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79811</TotalTime>
  <Words>2329</Words>
  <Application>Microsoft Office PowerPoint</Application>
  <PresentationFormat>On-screen Show (16:10)</PresentationFormat>
  <Paragraphs>415</Paragraphs>
  <Slides>38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Minya Nouvelle</vt:lpstr>
      <vt:lpstr>Calibri</vt:lpstr>
      <vt:lpstr>Verdana</vt:lpstr>
      <vt:lpstr>Courier New</vt:lpstr>
      <vt:lpstr>Office Theme</vt:lpstr>
      <vt:lpstr>DOM/BOM</vt:lpstr>
      <vt:lpstr>DOM/BOM</vt:lpstr>
      <vt:lpstr>DOM och BOM</vt:lpstr>
      <vt:lpstr>DOM-strukturen</vt:lpstr>
      <vt:lpstr>Välja ut element</vt:lpstr>
      <vt:lpstr>PowerPoint Presentation</vt:lpstr>
      <vt:lpstr>Selectors API</vt:lpstr>
      <vt:lpstr>Nodträdet</vt:lpstr>
      <vt:lpstr>HTML-element</vt:lpstr>
      <vt:lpstr>Attribut</vt:lpstr>
      <vt:lpstr>Attribut</vt:lpstr>
      <vt:lpstr>Attribut</vt:lpstr>
      <vt:lpstr>Skapa element</vt:lpstr>
      <vt:lpstr>Lägga till noder</vt:lpstr>
      <vt:lpstr>Textnoder</vt:lpstr>
      <vt:lpstr>Skapa textnoder</vt:lpstr>
      <vt:lpstr>Utökning: innerHTML</vt:lpstr>
      <vt:lpstr>innerHTML</vt:lpstr>
      <vt:lpstr>Ändra CSS-egenskaper</vt:lpstr>
      <vt:lpstr>Inline styles</vt:lpstr>
      <vt:lpstr>Undvik uppblandning av lager</vt:lpstr>
      <vt:lpstr>HTML5 classList</vt:lpstr>
      <vt:lpstr>Händelsestyrd programmering</vt:lpstr>
      <vt:lpstr>Händelser - Event</vt:lpstr>
      <vt:lpstr>Händelsehanterare</vt:lpstr>
      <vt:lpstr>Koppla händelsehanterare</vt:lpstr>
      <vt:lpstr>Koppla händelsehanterare</vt:lpstr>
      <vt:lpstr>Vad triggade eventet?</vt:lpstr>
      <vt:lpstr>Hindra defulthändelsen</vt:lpstr>
      <vt:lpstr>DOM och BOM</vt:lpstr>
      <vt:lpstr>BOM</vt:lpstr>
      <vt:lpstr>BOM hanterar</vt:lpstr>
      <vt:lpstr>window</vt:lpstr>
      <vt:lpstr>Timers</vt:lpstr>
      <vt:lpstr>setTimeout</vt:lpstr>
      <vt:lpstr>setInterval</vt:lpstr>
      <vt:lpstr>clearInterval</vt:lpstr>
      <vt:lpstr>Till sist....</vt:lpstr>
    </vt:vector>
  </TitlesOfParts>
  <Company>Högskolan i Kalmar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Jeton Mustini</cp:lastModifiedBy>
  <cp:revision>5113</cp:revision>
  <dcterms:created xsi:type="dcterms:W3CDTF">2009-01-05T10:26:14Z</dcterms:created>
  <dcterms:modified xsi:type="dcterms:W3CDTF">2020-09-14T12:24:08Z</dcterms:modified>
</cp:coreProperties>
</file>