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57" r:id="rId7"/>
    <p:sldId id="266" r:id="rId8"/>
    <p:sldId id="267" r:id="rId9"/>
    <p:sldId id="268" r:id="rId10"/>
    <p:sldId id="270" r:id="rId11"/>
    <p:sldId id="27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sz="8000" dirty="0">
                <a:latin typeface="+mn-lt"/>
              </a:rPr>
              <a:t>Asynchronous </a:t>
            </a:r>
            <a:r>
              <a:rPr lang="en-US" sz="8000" dirty="0" err="1">
                <a:latin typeface="+mn-lt"/>
              </a:rPr>
              <a:t>JavScript</a:t>
            </a:r>
            <a:endParaRPr lang="en-US" sz="80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125560" y="5959843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cs typeface="Times New Roman" panose="02020603050405020304" pitchFamily="18" charset="0"/>
              </a:rPr>
              <a:t>Jeton Mustini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2A1A00"/>
                </a:solidFill>
                <a:latin typeface="+mn-lt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409" y="1128451"/>
            <a:ext cx="5801590" cy="4566609"/>
          </a:xfrm>
        </p:spPr>
        <p:txBody>
          <a:bodyPr anchor="ctr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Synchronous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vs 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Asynchronous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code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What is asynchronous code used for?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Asynchronous code with 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callbacks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Asynchronous code with 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promises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Asynchronous with 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async - await</a:t>
            </a: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180" y="226521"/>
            <a:ext cx="10893973" cy="6774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synchronous vs </a:t>
            </a:r>
            <a:r>
              <a:rPr lang="en-US" sz="3200" dirty="0" err="1"/>
              <a:t>ASynchronous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086" y="1138430"/>
            <a:ext cx="5117950" cy="234543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Synchronous</a:t>
            </a:r>
          </a:p>
          <a:p>
            <a:r>
              <a:rPr lang="en-US" dirty="0"/>
              <a:t>Each statement is executed in sequence</a:t>
            </a:r>
          </a:p>
          <a:p>
            <a:r>
              <a:rPr lang="en-US" dirty="0"/>
              <a:t>Each statement waits for the previous statement before executing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B465E7-992C-4240-B9B7-C7DC0C458A8F}"/>
              </a:ext>
            </a:extLst>
          </p:cNvPr>
          <p:cNvSpPr txBox="1">
            <a:spLocks/>
          </p:cNvSpPr>
          <p:nvPr/>
        </p:nvSpPr>
        <p:spPr>
          <a:xfrm>
            <a:off x="7045036" y="1083565"/>
            <a:ext cx="4655127" cy="2137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Asynchronous</a:t>
            </a:r>
          </a:p>
          <a:p>
            <a:r>
              <a:rPr lang="en-US" dirty="0"/>
              <a:t>Doesn’t have to wait for previous statement</a:t>
            </a:r>
          </a:p>
          <a:p>
            <a:r>
              <a:rPr lang="en-US" dirty="0"/>
              <a:t>Can continue to run next statement before previous statement finishes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540766-6E27-41DB-948B-1260F3FE54B6}"/>
              </a:ext>
            </a:extLst>
          </p:cNvPr>
          <p:cNvSpPr txBox="1">
            <a:spLocks/>
          </p:cNvSpPr>
          <p:nvPr/>
        </p:nvSpPr>
        <p:spPr>
          <a:xfrm>
            <a:off x="1985809" y="4480558"/>
            <a:ext cx="9360905" cy="23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Problems with synchronous code</a:t>
            </a:r>
          </a:p>
          <a:p>
            <a:r>
              <a:rPr lang="en-US" dirty="0"/>
              <a:t>Time-consuming operations block further execution until they finish</a:t>
            </a:r>
          </a:p>
          <a:p>
            <a:r>
              <a:rPr lang="en-US" dirty="0"/>
              <a:t>Makes the UI or server unresponsive until the function returns</a:t>
            </a:r>
          </a:p>
          <a:p>
            <a:r>
              <a:rPr lang="en-US" dirty="0"/>
              <a:t>Results in terrible user-experience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E4527F-1C20-459C-BB23-FEA3320FF430}"/>
              </a:ext>
            </a:extLst>
          </p:cNvPr>
          <p:cNvSpPr/>
          <p:nvPr/>
        </p:nvSpPr>
        <p:spPr>
          <a:xfrm>
            <a:off x="7175997" y="3252356"/>
            <a:ext cx="914400" cy="203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744584-256C-45B3-B755-A6E819F654AB}"/>
              </a:ext>
            </a:extLst>
          </p:cNvPr>
          <p:cNvSpPr/>
          <p:nvPr/>
        </p:nvSpPr>
        <p:spPr>
          <a:xfrm>
            <a:off x="2255477" y="3224091"/>
            <a:ext cx="914400" cy="218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DEC748-924F-43F2-9ECA-75753E6346F9}"/>
              </a:ext>
            </a:extLst>
          </p:cNvPr>
          <p:cNvSpPr/>
          <p:nvPr/>
        </p:nvSpPr>
        <p:spPr>
          <a:xfrm>
            <a:off x="3169877" y="3449505"/>
            <a:ext cx="1440000" cy="2182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895BC-B6A7-42C1-8ECC-462A67947252}"/>
              </a:ext>
            </a:extLst>
          </p:cNvPr>
          <p:cNvSpPr/>
          <p:nvPr/>
        </p:nvSpPr>
        <p:spPr>
          <a:xfrm>
            <a:off x="4609877" y="3677485"/>
            <a:ext cx="914400" cy="2182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C115E-F506-4736-A617-83D89FFD07A0}"/>
              </a:ext>
            </a:extLst>
          </p:cNvPr>
          <p:cNvSpPr/>
          <p:nvPr/>
        </p:nvSpPr>
        <p:spPr>
          <a:xfrm>
            <a:off x="7535997" y="3467933"/>
            <a:ext cx="1440000" cy="2038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AFBD86-B959-4B37-BE10-04484979636E}"/>
              </a:ext>
            </a:extLst>
          </p:cNvPr>
          <p:cNvSpPr/>
          <p:nvPr/>
        </p:nvSpPr>
        <p:spPr>
          <a:xfrm>
            <a:off x="7535997" y="3683510"/>
            <a:ext cx="1080000" cy="2038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774BFB-6BC8-40CF-A47B-1D3392F3AEA8}"/>
              </a:ext>
            </a:extLst>
          </p:cNvPr>
          <p:cNvCxnSpPr/>
          <p:nvPr/>
        </p:nvCxnSpPr>
        <p:spPr>
          <a:xfrm>
            <a:off x="2255477" y="4021282"/>
            <a:ext cx="326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E70787-EE71-4817-8FA2-6F0CBC624C5E}"/>
              </a:ext>
            </a:extLst>
          </p:cNvPr>
          <p:cNvCxnSpPr/>
          <p:nvPr/>
        </p:nvCxnSpPr>
        <p:spPr>
          <a:xfrm>
            <a:off x="7175997" y="4021282"/>
            <a:ext cx="326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6982FD-8431-41B4-AB1C-09C9346D95F8}"/>
              </a:ext>
            </a:extLst>
          </p:cNvPr>
          <p:cNvSpPr txBox="1"/>
          <p:nvPr/>
        </p:nvSpPr>
        <p:spPr>
          <a:xfrm>
            <a:off x="2182741" y="4044834"/>
            <a:ext cx="149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  <a:endParaRPr lang="en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EADCED-E9E7-44E9-8DB3-F6ED7AD15638}"/>
              </a:ext>
            </a:extLst>
          </p:cNvPr>
          <p:cNvSpPr txBox="1"/>
          <p:nvPr/>
        </p:nvSpPr>
        <p:spPr>
          <a:xfrm>
            <a:off x="7145474" y="4034026"/>
            <a:ext cx="149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  <a:endParaRPr lang="en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180" y="226521"/>
            <a:ext cx="10893973" cy="6774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What is Asynchronous code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086" y="1138430"/>
            <a:ext cx="8844378" cy="4708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Examples</a:t>
            </a:r>
          </a:p>
          <a:p>
            <a:r>
              <a:rPr lang="en-US" dirty="0"/>
              <a:t>Time-consuming operations and calculations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Making API calls to a remote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Reading and writing to a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Logging in and out a user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758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180" y="226521"/>
            <a:ext cx="10893973" cy="6774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Asynchronous code with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086" y="1138430"/>
            <a:ext cx="8844378" cy="4708697"/>
          </a:xfrm>
        </p:spPr>
        <p:txBody>
          <a:bodyPr>
            <a:normAutofit/>
          </a:bodyPr>
          <a:lstStyle/>
          <a:p>
            <a:r>
              <a:rPr lang="en-US" dirty="0"/>
              <a:t>When you want to compute time-consuming task, just pass another function as argument that should run after task completion.</a:t>
            </a:r>
          </a:p>
          <a:p>
            <a:endParaRPr lang="en-US" dirty="0"/>
          </a:p>
          <a:p>
            <a:r>
              <a:rPr lang="en-US" dirty="0"/>
              <a:t>Problem that nested calls grows with every asynchronous action.</a:t>
            </a:r>
          </a:p>
          <a:p>
            <a:endParaRPr lang="en-US" dirty="0"/>
          </a:p>
          <a:p>
            <a:r>
              <a:rPr lang="en-US" dirty="0"/>
              <a:t>Hard to read, maintain and sometimes called “callback hell”.</a:t>
            </a:r>
          </a:p>
          <a:p>
            <a:endParaRPr lang="en-US" dirty="0"/>
          </a:p>
        </p:txBody>
      </p:sp>
      <p:pic>
        <p:nvPicPr>
          <p:cNvPr id="1028" name="Picture 4" descr="Avoiding Callback hell in Node js | by Jay bhoyar | Medium">
            <a:extLst>
              <a:ext uri="{FF2B5EF4-FFF2-40B4-BE49-F238E27FC236}">
                <a16:creationId xmlns:a16="http://schemas.microsoft.com/office/drawing/2014/main" id="{69B02220-08A4-4203-AEC6-0D8257D79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59" y="3676300"/>
            <a:ext cx="5896761" cy="308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5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92" y="101052"/>
            <a:ext cx="10893973" cy="6774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Creating Promises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919" y="1817956"/>
            <a:ext cx="8844378" cy="5493049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promise</a:t>
            </a:r>
            <a:r>
              <a:rPr lang="en-US" dirty="0"/>
              <a:t> is an object that may produce a single value at some time in the future.</a:t>
            </a:r>
          </a:p>
          <a:p>
            <a:r>
              <a:rPr lang="en-US" dirty="0"/>
              <a:t>The value is either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resolved</a:t>
            </a:r>
            <a:r>
              <a:rPr lang="en-US" dirty="0"/>
              <a:t> or a reason it was not resolved an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error</a:t>
            </a:r>
            <a:r>
              <a:rPr lang="en-US" dirty="0"/>
              <a:t>.</a:t>
            </a:r>
          </a:p>
          <a:p>
            <a:r>
              <a:rPr lang="en-US" dirty="0"/>
              <a:t>A promise may be in 3 different states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fulfilled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rejected</a:t>
            </a:r>
            <a:r>
              <a:rPr lang="en-US" dirty="0"/>
              <a:t>, or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pending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function passed to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new promise</a:t>
            </a:r>
            <a:r>
              <a:rPr lang="en-US" dirty="0"/>
              <a:t> is called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executor</a:t>
            </a:r>
            <a:r>
              <a:rPr lang="en-US" dirty="0"/>
              <a:t>. Runs automatically when new promise is created.</a:t>
            </a:r>
          </a:p>
          <a:p>
            <a:r>
              <a:rPr lang="en-US" dirty="0"/>
              <a:t>Its arguments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resolve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reject</a:t>
            </a:r>
            <a:r>
              <a:rPr lang="en-US" dirty="0"/>
              <a:t> are callbacks provided by JavaScript itself.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resolve(value) </a:t>
            </a:r>
            <a:r>
              <a:rPr lang="en-US" dirty="0"/>
              <a:t>– if the job finished successfully, with the result value.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reject(error) </a:t>
            </a:r>
            <a:r>
              <a:rPr lang="en-US" dirty="0"/>
              <a:t>– if an error occurred, error is the error object.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FEC3F-634B-48DA-B9F5-F4AACE78A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811" y="3205948"/>
            <a:ext cx="6572250" cy="1419225"/>
          </a:xfrm>
          <a:prstGeom prst="rect">
            <a:avLst/>
          </a:prstGeom>
        </p:spPr>
      </p:pic>
      <p:pic>
        <p:nvPicPr>
          <p:cNvPr id="9" name="Picture 15" descr="S:\dfm\info\icons\v-collections\v_collections_png\computer_network_security\128x128\shadow\workplace.png">
            <a:extLst>
              <a:ext uri="{FF2B5EF4-FFF2-40B4-BE49-F238E27FC236}">
                <a16:creationId xmlns:a16="http://schemas.microsoft.com/office/drawing/2014/main" id="{E6F49CF8-3226-4CDC-83EF-9CEAE1E87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410" y="695628"/>
            <a:ext cx="1034197" cy="10341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:\dfm\info\icons\v-collections\v_collections_png\computer_network_security\256x256\shadow\server.png">
            <a:extLst>
              <a:ext uri="{FF2B5EF4-FFF2-40B4-BE49-F238E27FC236}">
                <a16:creationId xmlns:a16="http://schemas.microsoft.com/office/drawing/2014/main" id="{7160055D-CCDE-4CD0-B465-EB0F1D893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843" y="565265"/>
            <a:ext cx="1120914" cy="11209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5">
            <a:extLst>
              <a:ext uri="{FF2B5EF4-FFF2-40B4-BE49-F238E27FC236}">
                <a16:creationId xmlns:a16="http://schemas.microsoft.com/office/drawing/2014/main" id="{4A30F7C6-BD15-4E99-B712-117113E2EA9E}"/>
              </a:ext>
            </a:extLst>
          </p:cNvPr>
          <p:cNvSpPr/>
          <p:nvPr/>
        </p:nvSpPr>
        <p:spPr>
          <a:xfrm>
            <a:off x="4079776" y="644292"/>
            <a:ext cx="4032448" cy="444756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b="1" dirty="0">
                <a:latin typeface="Minya Nouvelle" charset="0"/>
              </a:rPr>
              <a:t>request</a:t>
            </a:r>
          </a:p>
        </p:txBody>
      </p:sp>
      <p:pic>
        <p:nvPicPr>
          <p:cNvPr id="12" name="Picture 2" descr="S:\dfm\info\icons\v-collections\v_collections_png\software_graphics_media\64x64\shadow\code_php.png">
            <a:extLst>
              <a:ext uri="{FF2B5EF4-FFF2-40B4-BE49-F238E27FC236}">
                <a16:creationId xmlns:a16="http://schemas.microsoft.com/office/drawing/2014/main" id="{588388B3-2050-4644-A918-1CB5D9706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253" y="612907"/>
            <a:ext cx="338833" cy="3388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S:\dfm\info\icons\v-collections\v_collections_png\software_graphics_media\48x48\shadow\photo_landscape2.png">
            <a:extLst>
              <a:ext uri="{FF2B5EF4-FFF2-40B4-BE49-F238E27FC236}">
                <a16:creationId xmlns:a16="http://schemas.microsoft.com/office/drawing/2014/main" id="{A19FDE91-D862-4B3C-A145-399F55CC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840" y="1297962"/>
            <a:ext cx="254125" cy="254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S:\dfm\info\icons\v-collections\v_collections_png\software_graphics_media\48x48\shadow\photo_landscape.png">
            <a:extLst>
              <a:ext uri="{FF2B5EF4-FFF2-40B4-BE49-F238E27FC236}">
                <a16:creationId xmlns:a16="http://schemas.microsoft.com/office/drawing/2014/main" id="{9ADB74EA-6BB5-46E2-A385-7E8E31125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670" y="1297963"/>
            <a:ext cx="254125" cy="254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S:\dfm\info\icons\v-collections\v_collections_png\software_graphics_media\64x64\shadow\code_csharp.png">
            <a:extLst>
              <a:ext uri="{FF2B5EF4-FFF2-40B4-BE49-F238E27FC236}">
                <a16:creationId xmlns:a16="http://schemas.microsoft.com/office/drawing/2014/main" id="{001F2E1D-9306-4056-96FE-0F85423A6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987" y="846045"/>
            <a:ext cx="338833" cy="3388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S:\dfm\info\icons\v-collections\v_collections_png\software_graphics_media\48x48\shadow\film.png">
            <a:extLst>
              <a:ext uri="{FF2B5EF4-FFF2-40B4-BE49-F238E27FC236}">
                <a16:creationId xmlns:a16="http://schemas.microsoft.com/office/drawing/2014/main" id="{213FCF3B-8D35-4810-9471-E984980FE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329" y="408563"/>
            <a:ext cx="254125" cy="254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S:\dfm\info\icons\v-collections\v_collections_png\software_graphics_media\48x48\shadow\photo_landscape2.png">
            <a:extLst>
              <a:ext uri="{FF2B5EF4-FFF2-40B4-BE49-F238E27FC236}">
                <a16:creationId xmlns:a16="http://schemas.microsoft.com/office/drawing/2014/main" id="{9FF5E154-A4CA-4F62-B582-3E3B0A711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71" y="953550"/>
            <a:ext cx="359757" cy="3597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S:\dfm\info\icons\v-collections\v_collections_png\software_graphics_media\48x48\shadow\photo_landscape.png">
            <a:extLst>
              <a:ext uri="{FF2B5EF4-FFF2-40B4-BE49-F238E27FC236}">
                <a16:creationId xmlns:a16="http://schemas.microsoft.com/office/drawing/2014/main" id="{C7E78259-2548-4839-98C7-D5E6745FF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915" y="898451"/>
            <a:ext cx="301527" cy="301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S:\dfm\info\icons\v-collections\v_collections_png\software_graphics_media\64x64\shadow\code_javascript.png">
            <a:extLst>
              <a:ext uri="{FF2B5EF4-FFF2-40B4-BE49-F238E27FC236}">
                <a16:creationId xmlns:a16="http://schemas.microsoft.com/office/drawing/2014/main" id="{439DCC2F-FBA8-4DCF-BCD1-52295E36A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69" y="1137897"/>
            <a:ext cx="346010" cy="3460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:\dfm\info\icons\v-collections\v_collections_png\software_graphics_media\256x256\shadow\palette.png">
            <a:extLst>
              <a:ext uri="{FF2B5EF4-FFF2-40B4-BE49-F238E27FC236}">
                <a16:creationId xmlns:a16="http://schemas.microsoft.com/office/drawing/2014/main" id="{5EA93778-256D-41D3-835C-175FEB52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2" y="895992"/>
            <a:ext cx="275201" cy="275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9">
            <a:extLst>
              <a:ext uri="{FF2B5EF4-FFF2-40B4-BE49-F238E27FC236}">
                <a16:creationId xmlns:a16="http://schemas.microsoft.com/office/drawing/2014/main" id="{C2450E89-19DE-4C50-BCBA-61DD5AB93906}"/>
              </a:ext>
            </a:extLst>
          </p:cNvPr>
          <p:cNvSpPr/>
          <p:nvPr/>
        </p:nvSpPr>
        <p:spPr>
          <a:xfrm flipH="1">
            <a:off x="4013312" y="1235086"/>
            <a:ext cx="4032448" cy="440109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b="1" dirty="0">
                <a:latin typeface="Minya Nouvelle" charset="0"/>
              </a:rPr>
              <a:t>response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0ACD0-94E3-4329-ADBA-469FB510346E}"/>
              </a:ext>
            </a:extLst>
          </p:cNvPr>
          <p:cNvSpPr txBox="1"/>
          <p:nvPr/>
        </p:nvSpPr>
        <p:spPr>
          <a:xfrm>
            <a:off x="5582226" y="97576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1253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180" y="226521"/>
            <a:ext cx="10893973" cy="4781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Consuming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086" y="1138430"/>
            <a:ext cx="8844378" cy="5493049"/>
          </a:xfrm>
        </p:spPr>
        <p:txBody>
          <a:bodyPr>
            <a:normAutofit/>
          </a:bodyPr>
          <a:lstStyle/>
          <a:p>
            <a:r>
              <a:rPr lang="en-US" dirty="0"/>
              <a:t>Consuming functions can be registered (subscribed) using methods: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.then 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.catch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.finally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first argument of .then is a function that runs when the promise is resolved,  and receives the result.</a:t>
            </a:r>
          </a:p>
          <a:p>
            <a:r>
              <a:rPr lang="en-US" dirty="0"/>
              <a:t>The second argument of .then is a function that runs when the promise is rejected,  and receives the error.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938A9-3E9E-428C-A583-85C12DD0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07" y="2913404"/>
            <a:ext cx="55816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6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180" y="226521"/>
            <a:ext cx="10893973" cy="6774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Asynchronous code with Async-await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086" y="1138430"/>
            <a:ext cx="8844378" cy="5493049"/>
          </a:xfrm>
        </p:spPr>
        <p:txBody>
          <a:bodyPr>
            <a:normAutofit/>
          </a:bodyPr>
          <a:lstStyle/>
          <a:p>
            <a:r>
              <a:rPr lang="en-US" dirty="0"/>
              <a:t>Another way of doing asynchronous code which some prefer over promises 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async</a:t>
            </a:r>
            <a:r>
              <a:rPr lang="en-US" dirty="0"/>
              <a:t> keyword is added before a function and has two affects:</a:t>
            </a:r>
          </a:p>
          <a:p>
            <a:pPr lvl="1"/>
            <a:r>
              <a:rPr lang="en-US" dirty="0"/>
              <a:t>Makes it always return a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promise</a:t>
            </a:r>
            <a:endParaRPr lang="en-US" dirty="0"/>
          </a:p>
          <a:p>
            <a:pPr lvl="1"/>
            <a:r>
              <a:rPr lang="en-US" dirty="0"/>
              <a:t>Allows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await</a:t>
            </a:r>
            <a:r>
              <a:rPr lang="en-US" dirty="0"/>
              <a:t> to be used in it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await</a:t>
            </a:r>
            <a:r>
              <a:rPr lang="en-US" dirty="0"/>
              <a:t> keyword before a promise makes JavaScript wait until that promise settles, and then:</a:t>
            </a:r>
          </a:p>
          <a:p>
            <a:pPr lvl="1"/>
            <a:r>
              <a:rPr lang="en-US" dirty="0"/>
              <a:t>If an error occurs, the exception is generated</a:t>
            </a:r>
          </a:p>
          <a:p>
            <a:pPr lvl="1"/>
            <a:r>
              <a:rPr lang="en-US" dirty="0"/>
              <a:t>Otherwise, it returns the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10B08-7C14-4F18-B666-36C68901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226" y="1646979"/>
            <a:ext cx="3103375" cy="1065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19774C-FC0A-48FB-B06A-04E840635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96" y="3962433"/>
            <a:ext cx="4536668" cy="249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9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4837952" y="3004622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I’m done, I promise!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434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Bodoni MT</vt:lpstr>
      <vt:lpstr>Calibri</vt:lpstr>
      <vt:lpstr>Gill Sans MT</vt:lpstr>
      <vt:lpstr>Minya Nouvelle</vt:lpstr>
      <vt:lpstr>Badge</vt:lpstr>
      <vt:lpstr>Asynchronous JavScript</vt:lpstr>
      <vt:lpstr>Table of contents</vt:lpstr>
      <vt:lpstr>synchronous vs ASynchronous</vt:lpstr>
      <vt:lpstr>What is Asynchronous code used for?</vt:lpstr>
      <vt:lpstr>Asynchronous code with callbacks</vt:lpstr>
      <vt:lpstr>Creating Promises </vt:lpstr>
      <vt:lpstr>Consuming Promises</vt:lpstr>
      <vt:lpstr>Asynchronous code with Async-await</vt:lpstr>
      <vt:lpstr>Slide Tite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JavScript</dc:title>
  <dc:creator>Jeton Mustini</dc:creator>
  <cp:lastModifiedBy>Jeton Mustini</cp:lastModifiedBy>
  <cp:revision>60</cp:revision>
  <dcterms:created xsi:type="dcterms:W3CDTF">2020-10-27T14:29:17Z</dcterms:created>
  <dcterms:modified xsi:type="dcterms:W3CDTF">2020-11-16T22:00:58Z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