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66" r:id="rId7"/>
    <p:sldId id="257" r:id="rId8"/>
    <p:sldId id="267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B3411-CC2A-4460-B421-30F424536C49}" v="103" dt="2020-08-10T13:06:01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18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56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69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68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77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5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2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5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1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1983828" y="6043352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behöver ofta upprepa saker, till exempel mata ut varor från en lista efter varandra eller bara köra samma kod för varje nummer från 1 till 10.</a:t>
            </a:r>
          </a:p>
          <a:p>
            <a:r>
              <a:rPr lang="sv-SE" dirty="0"/>
              <a:t>Loopar är ett sätt att upprepa samma kod flera gånger.</a:t>
            </a:r>
          </a:p>
          <a:p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Har följande syntax: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Om villkoret är sant körs kodblocket.</a:t>
            </a:r>
          </a:p>
          <a:p>
            <a:pPr lvl="1"/>
            <a:r>
              <a:rPr lang="sv-SE" dirty="0"/>
              <a:t>Till exempel skriver följande </a:t>
            </a:r>
            <a:r>
              <a:rPr lang="sv-SE" dirty="0" err="1"/>
              <a:t>while</a:t>
            </a:r>
            <a:r>
              <a:rPr lang="sv-SE" dirty="0"/>
              <a:t>-loop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medan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 &lt; 3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En enda exekvering av loopen kallas en iteration. Loopen</a:t>
            </a:r>
            <a:br>
              <a:rPr lang="sv-SE" dirty="0"/>
            </a:br>
            <a:r>
              <a:rPr lang="sv-SE" dirty="0"/>
              <a:t>gör tre iterationer. 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i++ </a:t>
            </a:r>
            <a:r>
              <a:rPr lang="sv-SE" dirty="0"/>
              <a:t>saknades skulle loopen</a:t>
            </a:r>
            <a:br>
              <a:rPr lang="sv-SE" dirty="0"/>
            </a:br>
            <a:r>
              <a:rPr lang="sv-SE" dirty="0"/>
              <a:t>upprepa (i teorin) för alltid.</a:t>
            </a:r>
          </a:p>
          <a:p>
            <a:r>
              <a:rPr lang="sv-SE" dirty="0"/>
              <a:t>Do-</a:t>
            </a:r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Villkoret kan flyttas under kodblocket om man vill köra det innan man kollar villkoret: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D352B-E199-4BB6-BC7E-F56B4E91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54" y="2079959"/>
            <a:ext cx="3371850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D2EF4-3624-4D38-A9FD-27367FB6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15" y="3311192"/>
            <a:ext cx="37909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14650-1481-4CEE-BAA8-F26E2C133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160" y="5987886"/>
            <a:ext cx="3762375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AA426-7E70-4F68-9136-A32CC3124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895" y="5633471"/>
            <a:ext cx="3238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0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For-loopen är den vanligaste loopen.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Loopen kör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alert(i)</a:t>
            </a:r>
            <a:r>
              <a:rPr lang="sv-SE" dirty="0"/>
              <a:t> 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från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 upp till (men inkluderar inte)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</a:t>
            </a: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5E91-4AD2-4887-8475-18800D71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72" y="1135480"/>
            <a:ext cx="3876675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25AF68-AC95-4B93-A142-999589971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672" y="2402146"/>
            <a:ext cx="5724525" cy="771525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5ED9154-9BC6-4354-851E-A86BBA3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47501"/>
              </p:ext>
            </p:extLst>
          </p:nvPr>
        </p:nvGraphicFramePr>
        <p:xfrm>
          <a:off x="1494672" y="3502560"/>
          <a:ext cx="9493893" cy="1752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9581">
                  <a:extLst>
                    <a:ext uri="{9D8B030D-6E8A-4147-A177-3AD203B41FA5}">
                      <a16:colId xmlns:a16="http://schemas.microsoft.com/office/drawing/2014/main" val="509907113"/>
                    </a:ext>
                  </a:extLst>
                </a:gridCol>
                <a:gridCol w="1957136">
                  <a:extLst>
                    <a:ext uri="{9D8B030D-6E8A-4147-A177-3AD203B41FA5}">
                      <a16:colId xmlns:a16="http://schemas.microsoft.com/office/drawing/2014/main" val="1306976198"/>
                    </a:ext>
                  </a:extLst>
                </a:gridCol>
                <a:gridCol w="5887176">
                  <a:extLst>
                    <a:ext uri="{9D8B030D-6E8A-4147-A177-3AD203B41FA5}">
                      <a16:colId xmlns:a16="http://schemas.microsoft.com/office/drawing/2014/main" val="426849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begin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en gång när in i loopen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condition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Kontrolleras före varje loop-iteration. Om det är falskt stannar loopen.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7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body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alert(i)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om och om medan villkoret är sant.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9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efter kroppen på varje iteration.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0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Switch-</a:t>
            </a:r>
            <a:r>
              <a:rPr lang="en-US" sz="4000" dirty="0" err="1">
                <a:latin typeface="Bodoni MT" panose="02070603080606020203" pitchFamily="18" charset="0"/>
              </a:rPr>
              <a:t>satsen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En switch-sats kan ersätta flera </a:t>
            </a:r>
            <a:r>
              <a:rPr lang="sv-SE" dirty="0" err="1"/>
              <a:t>if</a:t>
            </a:r>
            <a:r>
              <a:rPr lang="sv-SE" dirty="0"/>
              <a:t>-satser. Det ger ett mer beskrivande sätt att jämföra ett värde med flera varianter.</a:t>
            </a: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Switch-satsen har ett eller flera fall ”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”-block och ett default block som är valfritt och körs bara om inte någon av de andra fallen inte körs.</a:t>
            </a:r>
          </a:p>
          <a:p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Steg för steg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Värdet x kontrolleras för en strikt likhet med värdet från det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första fallet (dvs value1) sedan till det andra (value2) och så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vidare.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Och likhet hittas, körs koden i blocket under fallet.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Om inget fall matchar, körs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defaultkoden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(om den finns).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33D04-0514-4F3B-B578-DDF6EBA1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26" y="1789215"/>
            <a:ext cx="3090671" cy="2014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D7BEE-F96F-432F-B2E7-BCF19C0B5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826" y="3905715"/>
            <a:ext cx="3494733" cy="29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Väldigt ofta måste vi utföra samma uppgift på många platser i ett program, tex visa ett meddelande, göra en beräkning, logga in eller ut en användare osv.</a:t>
            </a:r>
          </a:p>
          <a:p>
            <a:r>
              <a:rPr lang="sv-SE" dirty="0"/>
              <a:t>Funktioner tillåter ett block kod grupperas och anropas utan att repetera koden.</a:t>
            </a:r>
          </a:p>
          <a:p>
            <a:r>
              <a:rPr lang="sv-SE" b="1" dirty="0"/>
              <a:t>Funktionsdeklaration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nyckelordet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/>
              <a:t>kommer först,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kommer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namnet</a:t>
            </a:r>
            <a:r>
              <a:rPr lang="sv-SE" dirty="0"/>
              <a:t> på funktionen, 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en lista över parametrar mellan parenteserna (kommaseparerade)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slutligen funktionskoden mellan måsvingarna. 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Fördelar</a:t>
            </a:r>
          </a:p>
          <a:p>
            <a:pPr lvl="1"/>
            <a:r>
              <a:rPr lang="sv-SE" dirty="0"/>
              <a:t>Slipper duplicera kod</a:t>
            </a:r>
          </a:p>
          <a:p>
            <a:pPr lvl="1"/>
            <a:r>
              <a:rPr lang="sv-SE" dirty="0"/>
              <a:t>Behöver bara göra ändringar på ett ställe i koden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F5BBD-73D4-4569-9D04-499B749DA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5616"/>
            <a:ext cx="352425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B7920-71A7-42C2-B22D-A6422279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23" y="3956110"/>
            <a:ext cx="6762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8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Lokala variabler</a:t>
            </a:r>
          </a:p>
          <a:p>
            <a:pPr lvl="1"/>
            <a:r>
              <a:rPr lang="sv-SE" dirty="0"/>
              <a:t>En variabel som deklareras inuti en funktion är endast synlig inuti den funktionen: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Yttre variabler</a:t>
            </a:r>
          </a:p>
          <a:p>
            <a:pPr lvl="1"/>
            <a:r>
              <a:rPr lang="sv-SE" dirty="0"/>
              <a:t>Funktioner kan också komma åt yttre variabler: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2B23D-5CB4-47B8-8065-B0E4524C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6" y="1443528"/>
            <a:ext cx="5984596" cy="1819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D876D-20C1-462D-968B-BDF504674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056" y="4385575"/>
            <a:ext cx="6572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Parametrar</a:t>
            </a:r>
          </a:p>
          <a:p>
            <a:pPr lvl="1"/>
            <a:r>
              <a:rPr lang="sv-SE" dirty="0"/>
              <a:t>Vi kan tillhandahålla data till funktionerna med hjälp av parametrar, i exemplet har funktionen två parametrar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r>
              <a:rPr lang="sv-SE" dirty="0"/>
              <a:t>När funktionen anropas i raderna (*) och (**) kopieras de givna värdena till lokala variabler from och text. Sedan använder funktionen dem.</a:t>
            </a:r>
          </a:p>
          <a:p>
            <a:r>
              <a:rPr lang="sv-SE" dirty="0"/>
              <a:t>Default värden</a:t>
            </a:r>
          </a:p>
          <a:p>
            <a:pPr lvl="1"/>
            <a:r>
              <a:rPr lang="sv-SE" dirty="0"/>
              <a:t>Om en parameter inte tillhandahålls, blir dess värde odefinierat. Till exempel kan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showMessage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(from, text)</a:t>
            </a:r>
            <a:r>
              <a:rPr lang="sv-SE" dirty="0"/>
              <a:t> anropas med en parameter:</a:t>
            </a:r>
          </a:p>
          <a:p>
            <a:pPr lvl="1"/>
            <a:r>
              <a:rPr lang="sv-SE" dirty="0"/>
              <a:t>Det är inte ett fel ett sådant anrop skulle skriva ut ”Ann: </a:t>
            </a:r>
            <a:r>
              <a:rPr lang="sv-SE" dirty="0" err="1"/>
              <a:t>undefined</a:t>
            </a:r>
            <a:r>
              <a:rPr lang="sv-SE" dirty="0"/>
              <a:t>”. Det finns ingen text, så det antas att text === </a:t>
            </a:r>
            <a:r>
              <a:rPr lang="sv-SE" dirty="0" err="1"/>
              <a:t>undefined</a:t>
            </a:r>
            <a:r>
              <a:rPr lang="sv-SE" dirty="0"/>
              <a:t>. Om vi vill använda en ”standard”-text i det här fallet, kan vi ange den efter =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D0C9-1764-481E-945A-F2817B4C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48" y="1800323"/>
            <a:ext cx="602932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90C9B-33CC-48DF-9F37-70D976B82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77" y="4803406"/>
            <a:ext cx="5857875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33B89-6035-4328-ACFC-AA1CEE0F9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85" y="5779265"/>
            <a:ext cx="6224833" cy="10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Arrow functions (</a:t>
            </a:r>
            <a:r>
              <a:rPr lang="en-US" sz="4000">
                <a:latin typeface="Bodoni MT" panose="02070603080606020203" pitchFamily="18" charset="0"/>
              </a:rPr>
              <a:t>pil-funktioner)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Arrow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functions</a:t>
            </a:r>
            <a:r>
              <a:rPr lang="sv-SE" dirty="0"/>
              <a:t>’ är ett mer kortfattad sätt att skapa funktioner:</a:t>
            </a:r>
          </a:p>
          <a:p>
            <a:endParaRPr lang="sv-SE" dirty="0"/>
          </a:p>
          <a:p>
            <a:r>
              <a:rPr lang="sv-SE" dirty="0"/>
              <a:t>Detta skapar en funktion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</a:t>
            </a:r>
            <a:r>
              <a:rPr lang="sv-SE" dirty="0"/>
              <a:t> som accepterar argument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arg1, arg2, …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argN</a:t>
            </a:r>
            <a:r>
              <a:rPr lang="sv-SE" dirty="0"/>
              <a:t>, utvärderar sedan uttrycket på höger sida och returnerar dess resultat. Det är förkortning på: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Ett mer konkret exempel:</a:t>
            </a:r>
          </a:p>
          <a:p>
            <a:r>
              <a:rPr lang="sv-SE" dirty="0"/>
              <a:t>Som du kan se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(a, b) =&gt; a + b</a:t>
            </a:r>
            <a:r>
              <a:rPr lang="sv-SE" dirty="0"/>
              <a:t> betyder en funktion som accepterar två argument med namnet</a:t>
            </a:r>
            <a:br>
              <a:rPr lang="sv-SE" dirty="0"/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dirty="0"/>
              <a:t>.  Vid körningen utvärderar det uttrycket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+ b </a:t>
            </a:r>
            <a:r>
              <a:rPr lang="sv-SE" dirty="0"/>
              <a:t>och returnerar resultatet. </a:t>
            </a:r>
          </a:p>
          <a:p>
            <a:r>
              <a:rPr lang="sv-SE" dirty="0" err="1"/>
              <a:t>Multiline</a:t>
            </a:r>
            <a:r>
              <a:rPr lang="sv-SE" dirty="0"/>
              <a:t> Arrow-</a:t>
            </a:r>
            <a:r>
              <a:rPr lang="sv-SE" dirty="0" err="1"/>
              <a:t>function</a:t>
            </a:r>
            <a:endParaRPr lang="sv-SE" dirty="0"/>
          </a:p>
          <a:p>
            <a:pPr lvl="1"/>
            <a:r>
              <a:rPr lang="sv-SE" dirty="0"/>
              <a:t>Ibland behöver vi använda flera uttryck och det gör vi genom att kapsla uttrycken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}</a:t>
            </a:r>
            <a:r>
              <a:rPr lang="sv-SE" dirty="0"/>
              <a:t>, skulle vi vilja returnera data använder vi sedan ett normal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värde.</a:t>
            </a:r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C0F5C-E19F-400F-9C46-33A50AAD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08" y="1065743"/>
            <a:ext cx="42291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196D9-948A-4477-B8AA-6EB763D6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08" y="2329113"/>
            <a:ext cx="401002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D62EC-FFCE-43D8-8D13-618EB443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58" y="3191636"/>
            <a:ext cx="5267325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A8C4F-11BE-47D9-A0B7-4CF74EE2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521" y="3172586"/>
            <a:ext cx="59055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54C30-E596-4F32-A5A3-FB6526C88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008" y="5416906"/>
            <a:ext cx="6877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6507593"/>
          </a:xfrm>
        </p:spPr>
        <p:txBody>
          <a:bodyPr>
            <a:normAutofit/>
          </a:bodyPr>
          <a:lstStyle/>
          <a:p>
            <a:r>
              <a:rPr lang="sv-SE" dirty="0" err="1"/>
              <a:t>Object</a:t>
            </a:r>
            <a:endParaRPr lang="sv-SE" dirty="0"/>
          </a:p>
          <a:p>
            <a:pPr lvl="1"/>
            <a:r>
              <a:rPr lang="sv-SE" dirty="0"/>
              <a:t>Som vi vet från delen Datatyper finns det 6 viktiga datatyper. 5 av dem kallas ”primitiva”, eftersom deras värden endast innehåller en enda sak (vare sig det är en sträng eller nummer).</a:t>
            </a:r>
          </a:p>
          <a:p>
            <a:pPr lvl="1"/>
            <a:r>
              <a:rPr lang="sv-SE" dirty="0"/>
              <a:t>Däremot används objekt att lagra flera datatyper i en enhet. I </a:t>
            </a:r>
            <a:r>
              <a:rPr lang="sv-SE" dirty="0" err="1"/>
              <a:t>Javascript</a:t>
            </a:r>
            <a:r>
              <a:rPr lang="sv-SE" dirty="0"/>
              <a:t> är objekt väldigt viktiga och vanliga.</a:t>
            </a:r>
          </a:p>
          <a:p>
            <a:pPr lvl="1"/>
            <a:r>
              <a:rPr lang="sv-SE" dirty="0"/>
              <a:t>Ett objekt skapas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… } </a:t>
            </a:r>
            <a:r>
              <a:rPr lang="sv-SE" dirty="0"/>
              <a:t>med en valfri lista över egenskaper.  En egenskap är ett ”</a:t>
            </a:r>
            <a:r>
              <a:rPr lang="sv-SE" dirty="0" err="1"/>
              <a:t>key</a:t>
            </a:r>
            <a:r>
              <a:rPr lang="sv-SE" dirty="0"/>
              <a:t>:  </a:t>
            </a:r>
            <a:r>
              <a:rPr lang="sv-SE" dirty="0" err="1"/>
              <a:t>value</a:t>
            </a:r>
            <a:r>
              <a:rPr lang="sv-SE" dirty="0"/>
              <a:t>”-par, där nyckeln är en sträng och värden kan vara vad som helst.</a:t>
            </a:r>
          </a:p>
          <a:p>
            <a:pPr lvl="1"/>
            <a:r>
              <a:rPr lang="sv-SE" dirty="0"/>
              <a:t>Ett tomt objekt kan skapas med hjälp av en av två syntaxer: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</a:t>
            </a:r>
            <a:r>
              <a:rPr lang="sv-SE" dirty="0" err="1"/>
              <a:t>omdelbart</a:t>
            </a:r>
            <a:r>
              <a:rPr lang="sv-SE" dirty="0"/>
              <a:t> lägga till några egenskaper i { … } som ”</a:t>
            </a:r>
            <a:r>
              <a:rPr lang="sv-SE" dirty="0" err="1"/>
              <a:t>key</a:t>
            </a:r>
            <a:r>
              <a:rPr lang="sv-SE" dirty="0"/>
              <a:t>: </a:t>
            </a:r>
            <a:r>
              <a:rPr lang="sv-SE" dirty="0" err="1"/>
              <a:t>value</a:t>
            </a:r>
            <a:r>
              <a:rPr lang="sv-SE" dirty="0"/>
              <a:t>”-par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Den första egenskapen har namnet ”</a:t>
            </a:r>
            <a:r>
              <a:rPr lang="sv-SE" dirty="0" err="1"/>
              <a:t>name</a:t>
            </a:r>
            <a:r>
              <a:rPr lang="sv-SE" dirty="0"/>
              <a:t>” och värdet ”John”.</a:t>
            </a:r>
          </a:p>
          <a:p>
            <a:pPr lvl="1"/>
            <a:r>
              <a:rPr lang="sv-SE" dirty="0"/>
              <a:t>Den andra har namnet ”age” och värdet 30.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11ED8-8CEF-4B61-9C1E-6794A823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07" y="3666953"/>
            <a:ext cx="649605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3090B-E909-4CEA-A59C-3EC31D471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07" y="4756771"/>
            <a:ext cx="6534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Array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Array är en datastruktur för att lagra en ordnad lista av datatyper.</a:t>
            </a:r>
          </a:p>
          <a:p>
            <a:r>
              <a:rPr lang="sv-SE" dirty="0"/>
              <a:t>Deklaration</a:t>
            </a:r>
          </a:p>
          <a:p>
            <a:pPr lvl="1"/>
            <a:r>
              <a:rPr lang="sv-SE" dirty="0"/>
              <a:t>Det finns två syntaxer för att skapa en tom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Nästan alltid används den andra syntaxen och man kan initiera den med data innanför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 … ]</a:t>
            </a:r>
            <a:r>
              <a:rPr lang="sv-SE" dirty="0"/>
              <a:t> klamrarna:  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Array-elementen är numrerade, och börjar med noll.  Vi kan få ett element med dess nummer (index): 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tilldela ett element ett nytt värde: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Eller lägga till ett nytt värde till listan: </a:t>
            </a:r>
          </a:p>
          <a:p>
            <a:pPr lvl="1"/>
            <a:r>
              <a:rPr lang="sv-SE" dirty="0"/>
              <a:t>För att få listans längd dvs antal element i den kan vi använda egenskapen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length</a:t>
            </a:r>
            <a:r>
              <a:rPr lang="sv-SE" dirty="0"/>
              <a:t> på listan: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BC747-0DE8-48FF-9C0F-800B8464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66" y="1275293"/>
            <a:ext cx="4000500" cy="53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59B62E-8720-4984-9DD5-C0389588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66" y="2391183"/>
            <a:ext cx="396240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72CD2-2367-4F5F-B44F-4E089F404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066" y="3429000"/>
            <a:ext cx="3886200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2C8C24-D4E4-42EE-858E-DAC4A2E03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20" y="4482223"/>
            <a:ext cx="517207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65874D-3CA5-4EEE-BED2-ACC701800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816" y="5287796"/>
            <a:ext cx="647700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A80B5-67D7-44BC-AC93-DB3D3A2EC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416" y="6234240"/>
            <a:ext cx="5638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6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Metoder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Arrays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En </a:t>
            </a:r>
            <a:r>
              <a:rPr lang="sv-SE" dirty="0" err="1"/>
              <a:t>array</a:t>
            </a:r>
            <a:r>
              <a:rPr lang="sv-SE" dirty="0"/>
              <a:t> kan jämföras med en kö till kassan i en matbutik.</a:t>
            </a:r>
          </a:p>
          <a:p>
            <a:r>
              <a:rPr lang="sv-SE" dirty="0"/>
              <a:t>Metoder som arbetar med änden av en </a:t>
            </a:r>
            <a:r>
              <a:rPr lang="sv-SE" dirty="0" err="1"/>
              <a:t>array</a:t>
            </a:r>
            <a:endParaRPr lang="sv-SE" dirty="0"/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r>
              <a:rPr lang="sv-SE" dirty="0"/>
              <a:t> tar bort det sista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push() </a:t>
            </a:r>
            <a:r>
              <a:rPr lang="sv-SE" dirty="0"/>
              <a:t>lägger till elementet i slutet av </a:t>
            </a:r>
            <a:r>
              <a:rPr lang="sv-SE" dirty="0" err="1"/>
              <a:t>arrayen</a:t>
            </a:r>
            <a:r>
              <a:rPr lang="sv-SE" dirty="0"/>
              <a:t>/listan: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Metoder som arbetar med början av en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tar bort det första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74ABE-C73B-4E0C-AB09-5937463F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45" y="1880711"/>
            <a:ext cx="4714875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7A3B6-236A-42EC-9882-F848870E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545" y="3429000"/>
            <a:ext cx="463867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02F90-C4FB-4521-BBBF-4B57B1F8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107" y="5465664"/>
            <a:ext cx="4857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Bodoni MT" panose="02070603080606020203" pitchFamily="18" charset="0"/>
              </a:rPr>
              <a:t>Innehåll</a:t>
            </a:r>
            <a:endParaRPr lang="en-US" sz="4000" dirty="0">
              <a:solidFill>
                <a:srgbClr val="2A1A0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Jämförelser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&amp;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Metoder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Arrays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537332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Metoder som arbetar med början av en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tar bort det första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lägg till elementet i början av </a:t>
            </a:r>
            <a:r>
              <a:rPr lang="sv-SE" dirty="0" err="1"/>
              <a:t>arrayen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Metoderna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push() </a:t>
            </a:r>
            <a:r>
              <a:rPr lang="sv-SE" dirty="0"/>
              <a:t>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kan lägga till flera element samtidigt: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02F90-C4FB-4521-BBBF-4B57B1F8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16" y="1532856"/>
            <a:ext cx="4857750" cy="1123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59A29C-F19B-414D-B6F1-7D945135A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516" y="3510392"/>
            <a:ext cx="44767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2E54F7-012A-4D9D-9A30-173F925E5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758" y="5276850"/>
            <a:ext cx="57435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4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828457" y="2721114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Lets Go Champ!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/>
          <a:lstStyle/>
          <a:p>
            <a:r>
              <a:rPr lang="sv-SE" dirty="0"/>
              <a:t>En variabel är en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namngiven lagring</a:t>
            </a:r>
            <a:r>
              <a:rPr lang="sv-SE" dirty="0"/>
              <a:t>” för data.</a:t>
            </a:r>
          </a:p>
          <a:p>
            <a:r>
              <a:rPr lang="sv-SE" dirty="0"/>
              <a:t> Vi kan använda variabler för att lagra alla typer av data:</a:t>
            </a:r>
          </a:p>
          <a:p>
            <a:pPr lvl="1"/>
            <a:r>
              <a:rPr lang="sv-SE" dirty="0"/>
              <a:t>ett namn</a:t>
            </a:r>
          </a:p>
          <a:p>
            <a:pPr lvl="1"/>
            <a:r>
              <a:rPr lang="sv-SE" dirty="0"/>
              <a:t>ett tal</a:t>
            </a:r>
          </a:p>
          <a:p>
            <a:pPr lvl="1"/>
            <a:r>
              <a:rPr lang="sv-SE" dirty="0"/>
              <a:t>ett objekt</a:t>
            </a:r>
          </a:p>
          <a:p>
            <a:pPr lvl="1"/>
            <a:r>
              <a:rPr lang="sv-SE" dirty="0"/>
              <a:t>och annan data</a:t>
            </a:r>
          </a:p>
          <a:p>
            <a:r>
              <a:rPr lang="sv-SE" dirty="0"/>
              <a:t>För att skapa en variabel använder vi nyckelordet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” framför variabelnamnet. Sedan kan vi lägga till data i det genom att använda tilldelningsoperatorn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sv-SE" dirty="0"/>
              <a:t>”: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Vi kan kombinera variabeldeklarationen och tilldelningen till en enda rad:</a:t>
            </a: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E638E-1EC6-41BA-ADAF-645B5B07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61" y="4283242"/>
            <a:ext cx="5309460" cy="1043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0091A-5DEF-4FB9-BF1D-D78A2003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61" y="5804335"/>
            <a:ext cx="4699334" cy="9600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E4871-AC70-4981-ADD0-6A4830681B3F}"/>
              </a:ext>
            </a:extLst>
          </p:cNvPr>
          <p:cNvCxnSpPr>
            <a:cxnSpLocks/>
          </p:cNvCxnSpPr>
          <p:nvPr/>
        </p:nvCxnSpPr>
        <p:spPr>
          <a:xfrm flipH="1">
            <a:off x="3400926" y="4368797"/>
            <a:ext cx="3914274" cy="26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6E466-7F1B-4421-9AA7-541469C52FF1}"/>
              </a:ext>
            </a:extLst>
          </p:cNvPr>
          <p:cNvCxnSpPr>
            <a:cxnSpLocks/>
          </p:cNvCxnSpPr>
          <p:nvPr/>
        </p:nvCxnSpPr>
        <p:spPr>
          <a:xfrm flipH="1">
            <a:off x="3802983" y="4693730"/>
            <a:ext cx="3762320" cy="20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0EF72E-75A2-41E6-9697-4E04B36E7D28}"/>
              </a:ext>
            </a:extLst>
          </p:cNvPr>
          <p:cNvSpPr txBox="1"/>
          <p:nvPr/>
        </p:nvSpPr>
        <p:spPr>
          <a:xfrm>
            <a:off x="7431381" y="4151327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namn –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58810-E793-4421-A7B5-0F286DB5FBEA}"/>
              </a:ext>
            </a:extLst>
          </p:cNvPr>
          <p:cNvSpPr txBox="1"/>
          <p:nvPr/>
        </p:nvSpPr>
        <p:spPr>
          <a:xfrm>
            <a:off x="7565303" y="4509064"/>
            <a:ext cx="25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värde – ’Hello’</a:t>
            </a:r>
          </a:p>
        </p:txBody>
      </p:sp>
    </p:spTree>
    <p:extLst>
      <p:ext uri="{BB962C8B-B14F-4D97-AF65-F5344CB8AC3E}">
        <p14:creationId xmlns:p14="http://schemas.microsoft.com/office/powerpoint/2010/main" val="397711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/>
          <a:lstStyle/>
          <a:p>
            <a:r>
              <a:rPr lang="sv-SE" dirty="0"/>
              <a:t>Namngivning av en variabel får endast innehålla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bokstäver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siffror</a:t>
            </a:r>
            <a:r>
              <a:rPr lang="sv-SE" dirty="0"/>
              <a:t> eller symbolerna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$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_</a:t>
            </a:r>
            <a:r>
              <a:rPr lang="sv-SE" dirty="0"/>
              <a:t>.</a:t>
            </a:r>
          </a:p>
          <a:p>
            <a:r>
              <a:rPr lang="sv-SE" dirty="0"/>
              <a:t>Exempel på tillåtna namn: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Exempel på otillåtna namn: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Om man vill deklarera en oföränderlig variabel använd nyckelordet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 istället 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: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Kan ni ange någon variabel från matematiken som skulle kunna deklareras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?</a:t>
            </a:r>
          </a:p>
          <a:p>
            <a:r>
              <a:rPr lang="sv-SE" dirty="0"/>
              <a:t>Det finns en lista med reserverade ord som inte kan användas som variabla namn eftersom de används av själva språket. Exempel är: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function</a:t>
            </a:r>
            <a:r>
              <a:rPr lang="sv-SE" dirty="0"/>
              <a:t> m.m.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5410C8-27D2-4273-A163-E27B6B69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53" y="1783947"/>
            <a:ext cx="6296079" cy="779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593972-694C-4DA6-8270-2DC1A9B3F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553" y="2975623"/>
            <a:ext cx="6697131" cy="10735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72B32C-31FC-4E6C-9105-ED9B1EC43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553" y="4684295"/>
            <a:ext cx="5232915" cy="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Datatyper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882634"/>
            <a:ext cx="10178322" cy="597536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Ett värde i JavaScript är alltid av en viss typ. Till exempel en sträng (text) eller ett nummer.</a:t>
            </a:r>
          </a:p>
          <a:p>
            <a:r>
              <a:rPr lang="sv-SE" dirty="0"/>
              <a:t>Det finns åtta grundläggande datatyper i JavaScript, här är de 6 viktigaste.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number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siffror: heltal och decimaltal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string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strängar. En sträng kan ha noll eller flera tecken. Det finns ingen separat typ av enstaka tecken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boolean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sant/falsk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null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okända värden – en fristående typ som har ett enda värde null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undefined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odefinierat för otilldelade värden – en fristående typ som har ett odefinerat värde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object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mer komplexa datastrukturer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v-SE" dirty="0"/>
              <a:t>Vi kan tilldela valfri typ i en variabel. Till exempel kan en variabel i ett ögonblick vara en sträng och sedan lagra ett nummer: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Programmeringsspråk som tillåter sådana saker, till exempel JavaScript, kallas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dynamiskt typade</a:t>
            </a:r>
            <a:r>
              <a:rPr lang="sv-SE" dirty="0"/>
              <a:t>”, vilket innebär att det finns datatyper, men variabler är inte bundna till någon av dem.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73876-DD73-41E5-BAC9-92E9FA86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31" y="4883028"/>
            <a:ext cx="6677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Operatorer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matematikoperationer stöds:</a:t>
            </a:r>
          </a:p>
          <a:p>
            <a:pPr lvl="1"/>
            <a:r>
              <a:rPr lang="sv-SE" sz="1600" dirty="0"/>
              <a:t>Addition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+</a:t>
            </a:r>
          </a:p>
          <a:p>
            <a:pPr lvl="1"/>
            <a:r>
              <a:rPr lang="sv-SE" sz="1600" dirty="0"/>
              <a:t>Subraktion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</a:t>
            </a:r>
          </a:p>
          <a:p>
            <a:pPr lvl="1"/>
            <a:r>
              <a:rPr lang="sv-SE" sz="1600" dirty="0"/>
              <a:t>Multiplikation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*</a:t>
            </a:r>
          </a:p>
          <a:p>
            <a:pPr lvl="1"/>
            <a:r>
              <a:rPr lang="sv-SE" sz="1600" dirty="0"/>
              <a:t>Division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/</a:t>
            </a:r>
          </a:p>
          <a:p>
            <a:pPr lvl="1"/>
            <a:r>
              <a:rPr lang="sv-SE" sz="1600" dirty="0"/>
              <a:t>Restopreatorn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%</a:t>
            </a:r>
          </a:p>
          <a:p>
            <a:pPr lvl="2"/>
            <a:r>
              <a:rPr lang="sv-SE" sz="1400" dirty="0"/>
              <a:t>Restoperatorn trots dess utseende är inte relaterad till procent.</a:t>
            </a:r>
          </a:p>
          <a:p>
            <a:pPr lvl="2"/>
            <a:r>
              <a:rPr lang="sv-SE" sz="1400" dirty="0"/>
              <a:t>Resultatet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% b </a:t>
            </a:r>
            <a:r>
              <a:rPr lang="sv-SE" sz="1400" dirty="0"/>
              <a:t>är resten av heltalsdivisionen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</a:t>
            </a:r>
            <a:r>
              <a:rPr lang="sv-SE" sz="1400" dirty="0"/>
              <a:t>med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b</a:t>
            </a:r>
          </a:p>
          <a:p>
            <a:pPr marL="914400" lvl="2" indent="0">
              <a:buNone/>
            </a:pP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endParaRPr lang="sv-SE" dirty="0"/>
          </a:p>
          <a:p>
            <a:pPr lvl="1"/>
            <a:r>
              <a:rPr lang="sv-SE" sz="1600" dirty="0"/>
              <a:t>Exponentopreatorn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dirty="0"/>
              <a:t>(upphöjt till)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</a:t>
            </a:r>
          </a:p>
          <a:p>
            <a:pPr lvl="2"/>
            <a:r>
              <a:rPr lang="sv-SE" sz="1400" dirty="0"/>
              <a:t>Exponentoperatorn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a**b</a:t>
            </a:r>
            <a:r>
              <a:rPr lang="sv-SE" sz="1400" dirty="0"/>
              <a:t> multiplicerar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sz="1400" dirty="0"/>
              <a:t> med sig själv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sz="1400" dirty="0"/>
              <a:t> gånger</a:t>
            </a:r>
          </a:p>
          <a:p>
            <a:pPr lvl="2"/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r>
              <a:rPr lang="sv-SE" sz="1600" dirty="0" err="1"/>
              <a:t>Strängkonkatenering</a:t>
            </a:r>
            <a:r>
              <a:rPr lang="sv-SE" sz="1600" dirty="0"/>
              <a:t>: vanligtvis summerar plusoperatorn nummer, men om operatorn + tillämpas på strängar, slås strängarna ihop.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F6EC4-CE98-4ACE-BCFD-98F64FA7A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0" y="3666953"/>
            <a:ext cx="5574668" cy="607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5D563-745A-4E43-9F71-602C020E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970" y="4924470"/>
            <a:ext cx="5303113" cy="665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C6CB3-4559-4E4E-9485-9A9117F30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82" y="6029688"/>
            <a:ext cx="5024575" cy="6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JAmförelser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jämförelseoperatorer finns i JavaScript:</a:t>
            </a:r>
          </a:p>
          <a:p>
            <a:pPr lvl="1"/>
            <a:r>
              <a:rPr lang="sv-SE" dirty="0"/>
              <a:t>större / mindre än: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&lt; b</a:t>
            </a:r>
          </a:p>
          <a:p>
            <a:pPr lvl="1"/>
            <a:r>
              <a:rPr lang="sv-SE" dirty="0"/>
              <a:t>Större / mindre än eller lika med: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&gt;=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a&lt;= b</a:t>
            </a:r>
          </a:p>
          <a:p>
            <a:pPr lvl="1"/>
            <a:r>
              <a:rPr lang="sv-SE" dirty="0"/>
              <a:t>Lika med: 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== b</a:t>
            </a:r>
            <a:r>
              <a:rPr lang="sv-SE" dirty="0"/>
              <a:t>, notera att dubbla likhetstecken == betyder ”samma som” eller ”lika med” medan ett likhetstecken = betyder tilldelning</a:t>
            </a:r>
          </a:p>
          <a:p>
            <a:pPr lvl="1"/>
            <a:r>
              <a:rPr lang="sv-SE" dirty="0"/>
              <a:t>Inte lika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!= b</a:t>
            </a:r>
          </a:p>
          <a:p>
            <a:r>
              <a:rPr lang="sv-SE" dirty="0"/>
              <a:t>Resultatet av en jämförelse är alltid en boolean:</a:t>
            </a:r>
          </a:p>
          <a:p>
            <a:pPr lvl="1"/>
            <a:r>
              <a:rPr lang="sv-SE" dirty="0"/>
              <a:t>true: betyder ”ja”, ”rätt” eller ”sant”</a:t>
            </a:r>
          </a:p>
          <a:p>
            <a:pPr lvl="1"/>
            <a:r>
              <a:rPr lang="sv-SE" dirty="0"/>
              <a:t>false: betyder ”nej”, ”fel” eller ”falskt”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jämförelseresultat kan tilldelas en variabel, precis som vilket värde som helst: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AC3A0-BF50-4D19-AFBB-5AC16CF8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12" y="4125712"/>
            <a:ext cx="6901047" cy="886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94863-0C67-45F5-B63F-79C20C0C1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12" y="5840159"/>
            <a:ext cx="8262327" cy="8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använder If-satser när vi vill utföra saker baserade på olika villkor.  If-satsen utvärderar ett villkor inom parantes och om resultatet är sant, körs ett kodblock: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nummer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, en tom sträng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””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null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undefined</a:t>
            </a:r>
            <a:r>
              <a:rPr lang="sv-SE" dirty="0"/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NaN</a:t>
            </a:r>
            <a:r>
              <a:rPr lang="sv-SE" dirty="0"/>
              <a:t> blir alla falska. Därför kallas de för ”falska” värden.</a:t>
            </a:r>
          </a:p>
          <a:p>
            <a:r>
              <a:rPr lang="sv-SE" dirty="0"/>
              <a:t>Andra värden blir sanna, så de kallas ”sanna” värden.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En </a:t>
            </a:r>
            <a:r>
              <a:rPr lang="sv-SE" dirty="0" err="1"/>
              <a:t>if</a:t>
            </a:r>
            <a:r>
              <a:rPr lang="sv-SE" dirty="0"/>
              <a:t>-sats kan innehålla ett valfritt ”</a:t>
            </a:r>
            <a:r>
              <a:rPr lang="sv-SE" dirty="0" err="1"/>
              <a:t>else</a:t>
            </a:r>
            <a:r>
              <a:rPr lang="sv-SE" dirty="0"/>
              <a:t>”- block. Den körs när villkoret är felaktigt.</a:t>
            </a:r>
          </a:p>
          <a:p>
            <a:endParaRPr lang="sv-SE" dirty="0"/>
          </a:p>
          <a:p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9A474-A6FD-44D5-B996-54AFEF61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73" y="1362683"/>
            <a:ext cx="4544427" cy="915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12DF-A806-4DA3-BA2B-0B0D95EAE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73" y="3448470"/>
            <a:ext cx="244792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ADF1B-3E0D-4AD0-AB48-9FACD2DC9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082" y="3482111"/>
            <a:ext cx="286702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75204-5659-4B1D-9039-9024BA7E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332" y="4768393"/>
            <a:ext cx="6200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Ibland vill vi testa flera varianter av ett villkor, ”</a:t>
            </a:r>
            <a:r>
              <a:rPr lang="sv-SE" dirty="0" err="1"/>
              <a:t>if-else</a:t>
            </a:r>
            <a:r>
              <a:rPr lang="sv-SE" dirty="0"/>
              <a:t>” villkoret låter oss göra det: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Villkorsoperatorn</a:t>
            </a:r>
          </a:p>
          <a:p>
            <a:pPr lvl="1"/>
            <a:r>
              <a:rPr lang="sv-SE" dirty="0"/>
              <a:t>Ibland måste vi tilldela en variabel beroende på ett villkor.</a:t>
            </a:r>
          </a:p>
          <a:p>
            <a:pPr lvl="1"/>
            <a:r>
              <a:rPr lang="sv-SE" dirty="0"/>
              <a:t>Villkorsoperatorn tillåter oss göra det kortare. Operatorn</a:t>
            </a:r>
            <a:br>
              <a:rPr lang="sv-SE" dirty="0"/>
            </a:br>
            <a:r>
              <a:rPr lang="sv-SE" dirty="0"/>
              <a:t>representeras av ett frågetecken ”?”. Ibland kallas den för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/>
              <a:t>ternary</a:t>
            </a:r>
            <a:r>
              <a:rPr lang="sv-SE" dirty="0"/>
              <a:t>” operatorn.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Villkoret utvärderas: om det är sant, returneras värde 1, annars värde 2.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Tekniskt kan vi utelämna </a:t>
            </a:r>
            <a:r>
              <a:rPr lang="sv-SE" dirty="0" err="1"/>
              <a:t>paranteserna</a:t>
            </a:r>
            <a:r>
              <a:rPr lang="sv-SE" dirty="0"/>
              <a:t> runt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age &gt; 18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120D13-451E-457D-BB77-900DED89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95" y="1095828"/>
            <a:ext cx="4800600" cy="1188148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C12533-E950-41CD-B40E-580A1972C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568" y="2350284"/>
            <a:ext cx="2629261" cy="1413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BC0DE-B409-4E9C-96A8-2B889D6E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532" y="4193026"/>
            <a:ext cx="4629715" cy="380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7A4A4-9BC0-4268-B028-D1981EEC1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532" y="5070905"/>
            <a:ext cx="5270610" cy="4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85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F52724AC48D47B010AA362D489A4D" ma:contentTypeVersion="0" ma:contentTypeDescription="Skapa ett nytt dokument." ma:contentTypeScope="" ma:versionID="fbd70824283940ea0b15ba881b9ff8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658d11712873d45d049e4e4d5765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0489F5-0CD1-4209-9233-965B9732F0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B3E54F-9BB9-4821-81E3-A4EFEC7BD0AD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</Words>
  <Application>Microsoft Office PowerPoint</Application>
  <PresentationFormat>Widescreen</PresentationFormat>
  <Paragraphs>306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JavaScript</vt:lpstr>
      <vt:lpstr>Innehåll</vt:lpstr>
      <vt:lpstr>Variabler</vt:lpstr>
      <vt:lpstr>Variabler forts.</vt:lpstr>
      <vt:lpstr>Datatyper</vt:lpstr>
      <vt:lpstr>Operatorer</vt:lpstr>
      <vt:lpstr>JAmförelser</vt:lpstr>
      <vt:lpstr>If-satser</vt:lpstr>
      <vt:lpstr>If-satser Forts.</vt:lpstr>
      <vt:lpstr>Loopar: while</vt:lpstr>
      <vt:lpstr>Loopar: For</vt:lpstr>
      <vt:lpstr>Switch-satsen</vt:lpstr>
      <vt:lpstr>Funktioner</vt:lpstr>
      <vt:lpstr>Funktioner FORTS.</vt:lpstr>
      <vt:lpstr>Funktioner FORTS.</vt:lpstr>
      <vt:lpstr>Arrow functions (pil-funktioner)</vt:lpstr>
      <vt:lpstr>Object</vt:lpstr>
      <vt:lpstr>Array (Listor)</vt:lpstr>
      <vt:lpstr>Metoder på Arrays (Listor)</vt:lpstr>
      <vt:lpstr>Metoder på Arrays (Listor)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2020-08-14T09:34:52Z</dcterms:created>
  <dcterms:modified xsi:type="dcterms:W3CDTF">2020-08-31T20:44:48Z</dcterms:modified>
</cp:coreProperties>
</file>