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7" r:id="rId3"/>
    <p:sldId id="258" r:id="rId5"/>
    <p:sldId id="270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Good afternoon, professors, i'm glad i have this chance to do this presentation in front of you.Firstly, please allow me to introduce our team memebers.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ko-KR" dirty="0"/>
              <a:t>Click to edit Master text styles</a:t>
            </a:r>
            <a:endParaRPr lang="ko-KR" altLang="en-US" dirty="0"/>
          </a:p>
          <a:p>
            <a:pPr lvl="1"/>
            <a:r>
              <a:rPr lang="en-US" altLang="ko-KR" dirty="0"/>
              <a:t>Second level</a:t>
            </a:r>
            <a:endParaRPr lang="ko-KR" altLang="en-US" dirty="0"/>
          </a:p>
          <a:p>
            <a:pPr lvl="2"/>
            <a:r>
              <a:rPr lang="en-US" altLang="ko-KR" dirty="0"/>
              <a:t>Third level</a:t>
            </a:r>
            <a:endParaRPr lang="ko-KR" altLang="en-US" dirty="0"/>
          </a:p>
          <a:p>
            <a:pPr lvl="3"/>
            <a:r>
              <a:rPr lang="en-US" altLang="ko-KR" dirty="0"/>
              <a:t>Fourth level</a:t>
            </a:r>
            <a:endParaRPr lang="ko-KR" altLang="en-US" dirty="0"/>
          </a:p>
          <a:p>
            <a:pPr lvl="4"/>
            <a:r>
              <a:rPr lang="en-US" altLang="ko-KR" dirty="0"/>
              <a:t>Fifth level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2EFC74-BCF9-4D2F-93BF-D1053BDA4388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4468C-CCE9-4121-BCDF-E4E72CA40364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852420" y="2107565"/>
            <a:ext cx="70624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Open Sans Extrabold" panose="020B0906030804020204" pitchFamily="34" charset="0"/>
                <a:cs typeface="Open Sans Extrabold" panose="020B0906030804020204" pitchFamily="34" charset="0"/>
              </a:rPr>
              <a:t>Intelligent waking    ssystem</a:t>
            </a:r>
            <a:endParaRPr lang="en-US" altLang="ko-KR" sz="5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2420" y="4069960"/>
            <a:ext cx="623316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Class # :</a:t>
            </a:r>
            <a:endParaRPr lang="en-US" altLang="zh-CN" sz="2800" dirty="0"/>
          </a:p>
          <a:p>
            <a:pPr algn="ctr"/>
            <a:r>
              <a:rPr lang="en-US" altLang="zh-CN" sz="2800" dirty="0"/>
              <a:t>Team Name :</a:t>
            </a:r>
            <a:r>
              <a:rPr lang="en-US" altLang="en-US" sz="2800" dirty="0"/>
              <a:t> OneAsia</a:t>
            </a:r>
            <a:br>
              <a:rPr lang="en-US" altLang="en-US" sz="2800" dirty="0"/>
            </a:br>
            <a:r>
              <a:rPr lang="en-US" altLang="zh-CN" sz="2800" dirty="0"/>
              <a:t>Team member : 2</a:t>
            </a:r>
            <a:endParaRPr lang="en-US" altLang="zh-CN" sz="2800" dirty="0"/>
          </a:p>
          <a:p>
            <a:pPr algn="ctr"/>
            <a:r>
              <a:rPr lang="en-US" altLang="zh-CN" sz="2800" dirty="0"/>
              <a:t>August 5, 2025</a:t>
            </a:r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500" y="320596"/>
            <a:ext cx="626213" cy="72826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2171" y="320692"/>
            <a:ext cx="312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</a:rPr>
              <a:t>SPIED2024</a:t>
            </a:r>
            <a:endParaRPr lang="zh-CN" altLang="en-US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42629" y="1786597"/>
            <a:ext cx="8918917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The 1</a:t>
            </a:r>
            <a:r>
              <a:rPr lang="en-US" altLang="ko-KR" sz="4400" baseline="30000" dirty="0"/>
              <a:t>st</a:t>
            </a:r>
            <a:r>
              <a:rPr lang="en-US" altLang="ko-KR" sz="4400" dirty="0"/>
              <a:t> </a:t>
            </a:r>
            <a:r>
              <a:rPr lang="en-US" altLang="en-US" sz="4400" dirty="0"/>
              <a:t>SmartCare AI Light</a:t>
            </a:r>
            <a:endParaRPr lang="en-US" alt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4509247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69794" y="2903515"/>
            <a:ext cx="29696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44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CONTENTS</a:t>
            </a:r>
            <a:endParaRPr lang="ko-KR" altLang="en-US" sz="4400" dirty="0">
              <a:solidFill>
                <a:schemeClr val="bg1"/>
              </a:solidFill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824752" y="3672956"/>
            <a:ext cx="285974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Box 10"/>
          <p:cNvSpPr txBox="1"/>
          <p:nvPr/>
        </p:nvSpPr>
        <p:spPr>
          <a:xfrm>
            <a:off x="5418471" y="1546692"/>
            <a:ext cx="5596369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Team introduction</a:t>
            </a:r>
            <a:br>
              <a:rPr lang="en-US" altLang="ko-KR" sz="2400" dirty="0">
                <a:latin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altLang="ko-KR" sz="2400" dirty="0">
                <a:latin typeface="Open Sans Semibold" panose="020B0706030804020204" pitchFamily="34" charset="0"/>
                <a:cs typeface="Open Sans Semibold" panose="020B0706030804020204" pitchFamily="34" charset="0"/>
              </a:rPr>
              <a:t>(Team name and Team photos)</a:t>
            </a:r>
            <a:endParaRPr lang="en-US" altLang="ko-KR" sz="2400" dirty="0">
              <a:latin typeface="Open Sans Semibold" panose="020B0706030804020204" pitchFamily="34" charset="0"/>
              <a:ea typeface="Open Sans Light" panose="020B0306030504020204" pitchFamily="34" charset="0"/>
              <a:cs typeface="Open Sans Semibold" panose="020B0706030804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Concept &amp; Idea with sketch</a:t>
            </a:r>
            <a:b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</a:br>
            <a: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2-1 Who will use it for what?</a:t>
            </a:r>
            <a:b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</a:br>
            <a: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2-2 When and Where your product will be used?</a:t>
            </a:r>
            <a:b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</a:br>
            <a: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2-3 Why your product is expected?</a:t>
            </a:r>
            <a:endParaRPr lang="en-US" altLang="ko-KR" sz="2400" dirty="0">
              <a:latin typeface="Open Sans Semibold" panose="020B0706030804020204" pitchFamily="34" charset="0"/>
              <a:ea typeface="Open Sans Light" panose="020B0306030504020204" pitchFamily="34" charset="0"/>
              <a:cs typeface="Open Sans Semibold" panose="020B0706030804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What are </a:t>
            </a:r>
            <a:r>
              <a:rPr lang="en-US" altLang="ko-KR" sz="2400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your skills and knowledge</a:t>
            </a:r>
            <a:endParaRPr lang="en-US" altLang="ko-KR" sz="2400" dirty="0">
              <a:latin typeface="Open Sans Semibold" panose="020B0706030804020204" pitchFamily="34" charset="0"/>
              <a:ea typeface="Open Sans Light" panose="020B0306030504020204" pitchFamily="34" charset="0"/>
              <a:cs typeface="Open Sans Semibold" panose="020B07060308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Team Name &amp; Photo</a:t>
            </a:r>
            <a:endParaRPr kumimoji="1" lang="ja-JP" altLang="en-US" dirty="0">
              <a:latin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21995" y="1690688"/>
            <a:ext cx="5080000" cy="279971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ko-KR" sz="1600"/>
              <a:t>"This idea came from a real experience.</a:t>
            </a:r>
            <a:endParaRPr lang="en-US" altLang="ko-KR" sz="1600"/>
          </a:p>
          <a:p>
            <a:r>
              <a:rPr lang="en-US" altLang="ko-KR" sz="1600"/>
              <a:t> A friend of mine had a broken leg and used a crutches.</a:t>
            </a:r>
            <a:endParaRPr lang="en-US" altLang="ko-KR" sz="1600"/>
          </a:p>
          <a:p>
            <a:r>
              <a:rPr lang="en-US" altLang="ko-KR" sz="1600"/>
              <a:t> I often went with him to hospitals and helped him cross the street.</a:t>
            </a:r>
            <a:endParaRPr lang="en-US" altLang="ko-KR" sz="1600"/>
          </a:p>
          <a:p>
            <a:r>
              <a:rPr lang="en-US" altLang="ko-KR" sz="1600"/>
              <a:t> But even at crosswalks, we couldn’t cross in time before the light turned red.</a:t>
            </a:r>
            <a:endParaRPr lang="en-US" altLang="ko-KR" sz="1600"/>
          </a:p>
          <a:p>
            <a:r>
              <a:rPr lang="en-US" altLang="ko-KR" sz="1600"/>
              <a:t> It made me think:</a:t>
            </a:r>
            <a:endParaRPr lang="en-US" altLang="ko-KR" sz="1600"/>
          </a:p>
          <a:p>
            <a:r>
              <a:rPr lang="en-US" altLang="ko-KR" sz="1600"/>
              <a:t>Why don’t traffic lights give more time to people who really need it — especially near hospitals?</a:t>
            </a:r>
            <a:endParaRPr lang="en-US" altLang="ko-KR" sz="1600"/>
          </a:p>
          <a:p>
            <a:r>
              <a:rPr lang="en-US" altLang="ko-KR" sz="1600"/>
              <a:t> That moment inspired our idea."</a:t>
            </a:r>
            <a:endParaRPr lang="en-US" altLang="ko-KR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Background &amp; Concept</a:t>
            </a:r>
            <a:endParaRPr kumimoji="1" lang="ja-JP" alt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6406515" y="1419860"/>
            <a:ext cx="5461000" cy="52565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accent1"/>
                </a:solidFill>
              </a:rPr>
              <a:t>2-3 Why your product is expected?</a:t>
            </a:r>
            <a:endParaRPr lang="en-US" altLang="en-US" sz="1200" b="1">
              <a:solidFill>
                <a:schemeClr val="accent1"/>
              </a:solidFill>
            </a:endParaRPr>
          </a:p>
          <a:p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 b="1"/>
              <a:t>The Problem:</a:t>
            </a:r>
            <a:endParaRPr lang="en-US" altLang="en-US" sz="1200" b="1"/>
          </a:p>
          <a:p>
            <a:pPr>
              <a:lnSpc>
                <a:spcPct val="130000"/>
              </a:lnSpc>
            </a:pPr>
            <a:r>
              <a:rPr lang="en-US" altLang="en-US" sz="1200"/>
              <a:t>Right now, traffic lights treat everyone the same.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But not everyone walks at the same speed.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Some people move slower and can't finish crossing in time.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 b="1"/>
              <a:t>For example: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A person in a wheelchair or with a broken leg might still be crossing when the green light ends.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Cars can’t move, even though their light is green.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Drivers lose time, and traffic jams start to build up.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 b="1"/>
              <a:t>What already exists (in Korea):</a:t>
            </a:r>
            <a:endParaRPr lang="en-US" altLang="en-US" sz="1200" b="1"/>
          </a:p>
          <a:p>
            <a:pPr marL="228600" indent="-228600">
              <a:lnSpc>
                <a:spcPct val="130000"/>
              </a:lnSpc>
              <a:buFont typeface="+mj-lt"/>
              <a:buAutoNum type="arabicParenR"/>
            </a:pPr>
            <a:r>
              <a:rPr lang="en-US" altLang="en-US" sz="1200"/>
              <a:t>A big screen showing car speed and signals</a:t>
            </a:r>
            <a:endParaRPr lang="en-US" altLang="en-US" sz="1200"/>
          </a:p>
          <a:p>
            <a:pPr marL="228600" indent="-228600">
              <a:lnSpc>
                <a:spcPct val="130000"/>
              </a:lnSpc>
              <a:buFont typeface="+mj-lt"/>
              <a:buAutoNum type="arabicParenR"/>
            </a:pPr>
            <a:r>
              <a:rPr lang="en-US" altLang="en-US" sz="1200"/>
              <a:t>A display warning drivers that someone is crossing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But these are only for information, not real help.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 b="1"/>
              <a:t>✅ Our Solution: SmartCare AI Light</a:t>
            </a:r>
            <a:endParaRPr lang="en-US" altLang="en-US" sz="1200" b="1"/>
          </a:p>
          <a:p>
            <a:pPr>
              <a:lnSpc>
                <a:spcPct val="130000"/>
              </a:lnSpc>
            </a:pPr>
            <a:r>
              <a:rPr lang="en-US" altLang="en-US" sz="1200"/>
              <a:t>Detects people who need more time (like people with </a:t>
            </a:r>
            <a:r>
              <a:rPr lang="en-US" altLang="en-US" sz="1200">
                <a:sym typeface="+mn-ea"/>
              </a:rPr>
              <a:t>crutches</a:t>
            </a:r>
            <a:r>
              <a:rPr lang="en-US" altLang="en-US" sz="1200"/>
              <a:t>)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Extends the green light for them until they finish crossing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Only then turns on the green light for cars — with full time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 u="sng"/>
              <a:t>This helps both:</a:t>
            </a:r>
            <a:endParaRPr lang="en-US" altLang="en-US" sz="1200" u="sng"/>
          </a:p>
          <a:p>
            <a:pPr>
              <a:lnSpc>
                <a:spcPct val="130000"/>
              </a:lnSpc>
            </a:pPr>
            <a:r>
              <a:rPr lang="en-US" altLang="en-US" sz="1200"/>
              <a:t>→ Pedestrians feel safe</a:t>
            </a:r>
            <a:endParaRPr lang="en-US" altLang="en-US" sz="1200"/>
          </a:p>
          <a:p>
            <a:pPr>
              <a:lnSpc>
                <a:spcPct val="130000"/>
              </a:lnSpc>
            </a:pPr>
            <a:r>
              <a:rPr lang="en-US" altLang="en-US" sz="1200"/>
              <a:t>→ Drivers don’t waste time and traffic flows better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451485" y="1468120"/>
            <a:ext cx="5431790" cy="2045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solidFill>
                  <a:schemeClr val="accent1"/>
                </a:solidFill>
                <a:sym typeface="+mn-ea"/>
              </a:rPr>
              <a:t>2-1 Who will use it and for what?</a:t>
            </a:r>
            <a:endParaRPr lang="en-US" altLang="en-US" sz="1200" b="1">
              <a:solidFill>
                <a:schemeClr val="accent1"/>
              </a:solidFill>
            </a:endParaRPr>
          </a:p>
          <a:p>
            <a:pPr>
              <a:lnSpc>
                <a:spcPct val="120000"/>
              </a:lnSpc>
            </a:pPr>
            <a:br>
              <a:rPr lang="en-US" altLang="en-US" sz="1200">
                <a:sym typeface="+mn-ea"/>
              </a:rPr>
            </a:br>
            <a:r>
              <a:rPr lang="en-US" altLang="en-US" sz="1200" b="1">
                <a:sym typeface="+mn-ea"/>
              </a:rPr>
              <a:t>Who:</a:t>
            </a:r>
            <a:endParaRPr lang="en-US" altLang="en-US" sz="1200"/>
          </a:p>
          <a:p>
            <a:pPr>
              <a:lnSpc>
                <a:spcPct val="120000"/>
              </a:lnSpc>
            </a:pPr>
            <a:r>
              <a:rPr lang="en-US" altLang="en-US" sz="1200">
                <a:sym typeface="+mn-ea"/>
              </a:rPr>
              <a:t>People with disabilities, like those in wheelchairs or using crutches or canes</a:t>
            </a:r>
            <a:endParaRPr lang="en-US" altLang="en-US" sz="12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200">
                <a:sym typeface="+mn-ea"/>
              </a:rPr>
              <a:t>Hospital patients with IV stands or limited movement</a:t>
            </a:r>
            <a:br>
              <a:rPr lang="en-US" altLang="en-US" sz="1200" b="1">
                <a:sym typeface="+mn-ea"/>
              </a:rPr>
            </a:br>
            <a:r>
              <a:rPr lang="en-US" altLang="en-US" sz="1200" b="1">
                <a:sym typeface="+mn-ea"/>
              </a:rPr>
              <a:t>For what:</a:t>
            </a:r>
            <a:endParaRPr lang="en-US" altLang="en-US" sz="1200" b="1"/>
          </a:p>
          <a:p>
            <a:pPr>
              <a:lnSpc>
                <a:spcPct val="120000"/>
              </a:lnSpc>
            </a:pPr>
            <a:r>
              <a:rPr lang="en-US" altLang="en-US" sz="1200"/>
              <a:t>To cross the street safely without needing to rush</a:t>
            </a:r>
            <a:endParaRPr lang="en-US" altLang="en-US" sz="1200"/>
          </a:p>
          <a:p>
            <a:pPr>
              <a:lnSpc>
                <a:spcPct val="120000"/>
              </a:lnSpc>
            </a:pPr>
            <a:r>
              <a:rPr lang="en-US" altLang="en-US" sz="1200"/>
              <a:t>To avoid stress and reduce the chance of accidents</a:t>
            </a:r>
            <a:endParaRPr lang="en-US" altLang="en-US" sz="1200"/>
          </a:p>
          <a:p>
            <a:pPr>
              <a:lnSpc>
                <a:spcPct val="120000"/>
              </a:lnSpc>
            </a:pPr>
            <a:r>
              <a:rPr lang="en-US" altLang="en-US" sz="1200"/>
              <a:t>To feel noticed, respected, and supported in public places</a:t>
            </a:r>
            <a:endParaRPr lang="en-US" altLang="en-US" sz="1200"/>
          </a:p>
        </p:txBody>
      </p:sp>
      <p:sp>
        <p:nvSpPr>
          <p:cNvPr id="7" name="Text Box 6"/>
          <p:cNvSpPr txBox="1"/>
          <p:nvPr/>
        </p:nvSpPr>
        <p:spPr>
          <a:xfrm>
            <a:off x="540385" y="3792220"/>
            <a:ext cx="4728845" cy="2506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en-US"/>
          </a:p>
          <a:p>
            <a:r>
              <a:rPr lang="en-US" altLang="en-US" sz="1200" b="1">
                <a:solidFill>
                  <a:schemeClr val="accent1"/>
                </a:solidFill>
                <a:sym typeface="+mn-ea"/>
              </a:rPr>
              <a:t>2-2 When and Where your product will be used?</a:t>
            </a:r>
            <a:endParaRPr lang="en-US" altLang="en-US" sz="1200" b="1">
              <a:solidFill>
                <a:schemeClr val="accent1"/>
              </a:solidFill>
              <a:sym typeface="+mn-ea"/>
            </a:endParaRPr>
          </a:p>
          <a:p>
            <a:endParaRPr lang="en-US" altLang="en-US" sz="1200"/>
          </a:p>
          <a:p>
            <a:pPr>
              <a:lnSpc>
                <a:spcPct val="120000"/>
              </a:lnSpc>
            </a:pPr>
            <a:r>
              <a:rPr lang="en-US" altLang="en-US" sz="1200" b="1">
                <a:sym typeface="+mn-ea"/>
              </a:rPr>
              <a:t>When:</a:t>
            </a:r>
            <a:endParaRPr lang="en-US" altLang="en-US" sz="1200" b="1"/>
          </a:p>
          <a:p>
            <a:pPr>
              <a:lnSpc>
                <a:spcPct val="120000"/>
              </a:lnSpc>
            </a:pPr>
            <a:r>
              <a:rPr lang="en-US" altLang="en-US" sz="1200">
                <a:sym typeface="+mn-ea"/>
              </a:rPr>
              <a:t>During both daytime and nighttime traffic</a:t>
            </a:r>
            <a:endParaRPr lang="en-US" altLang="en-US" sz="12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200">
                <a:sym typeface="+mn-ea"/>
              </a:rPr>
              <a:t>Especially during rush hour when lights change quickly</a:t>
            </a:r>
            <a:endParaRPr lang="en-US" altLang="en-US" sz="1200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en-US" sz="1200">
                <a:sym typeface="+mn-ea"/>
              </a:rPr>
              <a:t>When vulnerable people are detected crossing the street</a:t>
            </a:r>
            <a:br>
              <a:rPr lang="en-US" altLang="en-US" sz="1200" b="1">
                <a:sym typeface="+mn-ea"/>
              </a:rPr>
            </a:br>
            <a:r>
              <a:rPr lang="en-US" altLang="en-US" sz="1200" b="1">
                <a:sym typeface="+mn-ea"/>
              </a:rPr>
              <a:t>Where:</a:t>
            </a:r>
            <a:endParaRPr lang="en-US" altLang="en-US" sz="1200" b="1"/>
          </a:p>
          <a:p>
            <a:pPr>
              <a:lnSpc>
                <a:spcPct val="120000"/>
              </a:lnSpc>
            </a:pPr>
            <a:r>
              <a:rPr lang="en-US" altLang="en-US" sz="1200"/>
              <a:t>Near hospitals, rehab centers, or elderly homes</a:t>
            </a:r>
            <a:endParaRPr lang="en-US" altLang="en-US" sz="1200"/>
          </a:p>
          <a:p>
            <a:pPr>
              <a:lnSpc>
                <a:spcPct val="120000"/>
              </a:lnSpc>
            </a:pPr>
            <a:r>
              <a:rPr lang="en-US" altLang="en-US" sz="1200"/>
              <a:t>At busy intersections or near schools</a:t>
            </a:r>
            <a:endParaRPr lang="en-US" altLang="en-US" sz="1200"/>
          </a:p>
          <a:p>
            <a:pPr>
              <a:lnSpc>
                <a:spcPct val="120000"/>
              </a:lnSpc>
            </a:pPr>
            <a:r>
              <a:rPr lang="en-US" altLang="en-US" sz="1200"/>
              <a:t>At any crosswalk that already has a traffic light</a:t>
            </a:r>
            <a:endParaRPr lang="en-US" altLang="en-US"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315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Open Sans Semibold" panose="020B0706030804020204" pitchFamily="34" charset="0"/>
                <a:ea typeface="Open Sans Light" panose="020B0306030504020204" pitchFamily="34" charset="0"/>
                <a:cs typeface="Open Sans Semibold" panose="020B0706030804020204" pitchFamily="34" charset="0"/>
              </a:rPr>
              <a:t>Idea with sketch</a:t>
            </a:r>
            <a:endParaRPr kumimoji="1" lang="ja-JP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990715" y="1896745"/>
            <a:ext cx="137033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1"/>
                </a:solidFill>
              </a:rPr>
              <a:t>Camera 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990715" y="2407285"/>
            <a:ext cx="137033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YOLOv8 Detection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734810" y="2917825"/>
            <a:ext cx="188214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Detected Classes:</a:t>
            </a:r>
            <a:endParaRPr lang="en-US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</a:rPr>
              <a:t> 'wheelchair', 'cane', 'crutch'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645910" y="3428365"/>
            <a:ext cx="20866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If YES → vulnerable_pedestrian = True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45910" y="3938905"/>
            <a:ext cx="20739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Green light extended for </a:t>
            </a:r>
            <a:endParaRPr lang="en-US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</a:rPr>
              <a:t>pedestrian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32575" y="4449445"/>
            <a:ext cx="20866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After pedestrian crosses → </a:t>
            </a:r>
            <a:endParaRPr lang="en-US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</a:rPr>
              <a:t>normal green light for vehicles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9942830" y="1896745"/>
            <a:ext cx="137033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200">
                <a:solidFill>
                  <a:schemeClr val="tx1"/>
                </a:solidFill>
              </a:rPr>
              <a:t>Camera Input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942830" y="2407285"/>
            <a:ext cx="137033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Pose Estimation:</a:t>
            </a:r>
            <a:endParaRPr lang="en-US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</a:rPr>
              <a:t> YOLO11-Pose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660255" y="2917825"/>
            <a:ext cx="1928495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Extracted Keypoints: 17 joints per person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598025" y="3428365"/>
            <a:ext cx="20866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Rule-based or ML-based Classification: wheelchair? cane?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9598025" y="3938905"/>
            <a:ext cx="20739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If YES → vulnerable_pedestrian = True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9584690" y="4449445"/>
            <a:ext cx="20866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Green light extended for</a:t>
            </a:r>
            <a:endParaRPr lang="en-US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</a:rPr>
              <a:t>pedestrian</a:t>
            </a:r>
            <a:endParaRPr lang="en-US" altLang="en-US" sz="100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9584690" y="4959985"/>
            <a:ext cx="2086610" cy="383540"/>
          </a:xfrm>
          <a:prstGeom prst="roundRect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olidFill>
                  <a:schemeClr val="tx1"/>
                </a:solidFill>
              </a:rPr>
              <a:t>After pedestrian crosses →</a:t>
            </a:r>
            <a:endParaRPr lang="en-US" altLang="en-US" sz="1000">
              <a:solidFill>
                <a:schemeClr val="tx1"/>
              </a:solidFill>
            </a:endParaRPr>
          </a:p>
          <a:p>
            <a:pPr algn="ctr"/>
            <a:r>
              <a:rPr lang="en-US" altLang="en-US" sz="1000">
                <a:solidFill>
                  <a:schemeClr val="tx1"/>
                </a:solidFill>
              </a:rPr>
              <a:t>normal green light for vehicles</a:t>
            </a:r>
            <a:endParaRPr lang="en-US" altLang="en-US" sz="100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2"/>
            <a:endCxn id="13" idx="0"/>
          </p:cNvCxnSpPr>
          <p:nvPr/>
        </p:nvCxnSpPr>
        <p:spPr>
          <a:xfrm>
            <a:off x="10627995" y="228028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627995" y="279082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627995" y="330136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627995" y="381190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627995" y="432244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627995" y="483298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675880" y="279082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75880" y="330136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675880" y="381190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675880" y="4322445"/>
            <a:ext cx="0" cy="1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8861425" y="1247775"/>
            <a:ext cx="3330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solidFill>
                  <a:srgbClr val="7030A0"/>
                </a:solidFill>
              </a:rPr>
              <a:t>Pose-based Vulnerability</a:t>
            </a:r>
            <a:endParaRPr lang="en-US" altLang="en-US" sz="1400" b="1">
              <a:solidFill>
                <a:srgbClr val="7030A0"/>
              </a:solidFill>
            </a:endParaRPr>
          </a:p>
          <a:p>
            <a:pPr algn="ctr"/>
            <a:r>
              <a:rPr lang="en-US" altLang="en-US" sz="1400" b="1">
                <a:solidFill>
                  <a:srgbClr val="7030A0"/>
                </a:solidFill>
              </a:rPr>
              <a:t>Detection Structure</a:t>
            </a:r>
            <a:endParaRPr lang="en-US" altLang="en-US" sz="1400" b="1">
              <a:solidFill>
                <a:srgbClr val="7030A0"/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6645910" y="1247775"/>
            <a:ext cx="19227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400" b="1">
                <a:solidFill>
                  <a:srgbClr val="7030A0"/>
                </a:solidFill>
              </a:rPr>
              <a:t>YOLO-based Object </a:t>
            </a:r>
            <a:endParaRPr lang="en-US" altLang="en-US" sz="1400" b="1">
              <a:solidFill>
                <a:srgbClr val="7030A0"/>
              </a:solidFill>
            </a:endParaRPr>
          </a:p>
          <a:p>
            <a:pPr algn="ctr"/>
            <a:r>
              <a:rPr lang="en-US" altLang="en-US" sz="1400" b="1">
                <a:solidFill>
                  <a:srgbClr val="7030A0"/>
                </a:solidFill>
              </a:rPr>
              <a:t>Detection Structure</a:t>
            </a:r>
            <a:endParaRPr lang="en-US" altLang="en-US" sz="1400" b="1">
              <a:solidFill>
                <a:srgbClr val="7030A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85" y="2392045"/>
            <a:ext cx="6447790" cy="2915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2897</Words>
  <Application>WPS Presentation</Application>
  <PresentationFormat>ワイド画面</PresentationFormat>
  <Paragraphs>108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SimSun</vt:lpstr>
      <vt:lpstr>Wingdings</vt:lpstr>
      <vt:lpstr>Open Sans Extrabold</vt:lpstr>
      <vt:lpstr>Yu Gothic UI Semibold</vt:lpstr>
      <vt:lpstr>Open Sans Semibold</vt:lpstr>
      <vt:lpstr>Open Sans Light</vt:lpstr>
      <vt:lpstr>맑은 고딕</vt:lpstr>
      <vt:lpstr>Microsoft YaHei</vt:lpstr>
      <vt:lpstr>Arial Unicode MS</vt:lpstr>
      <vt:lpstr>Times New Roman</vt:lpstr>
      <vt:lpstr>Calibri</vt:lpstr>
      <vt:lpstr>Yu Gothic</vt:lpstr>
      <vt:lpstr>等线</vt:lpstr>
      <vt:lpstr>Office 테마</vt:lpstr>
      <vt:lpstr>PowerPoint 演示文稿</vt:lpstr>
      <vt:lpstr>PowerPoint 演示文稿</vt:lpstr>
      <vt:lpstr>Team Name &amp; Photo</vt:lpstr>
      <vt:lpstr>Background &amp; Concept</vt:lpstr>
      <vt:lpstr>Idea with sketch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</dc:title>
  <dc:creator>Bella</dc:creator>
  <cp:lastModifiedBy>dalab</cp:lastModifiedBy>
  <cp:revision>48</cp:revision>
  <dcterms:created xsi:type="dcterms:W3CDTF">2018-01-15T00:40:00Z</dcterms:created>
  <dcterms:modified xsi:type="dcterms:W3CDTF">2025-08-04T03:43:41Z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027759689AF341F2B8FB5E665D53A016_13</vt:lpwstr>
  </property>
</Properties>
</file>