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01"/>
  </p:notesMasterIdLst>
  <p:sldIdLst>
    <p:sldId id="260" r:id="rId2"/>
    <p:sldId id="257" r:id="rId3"/>
    <p:sldId id="264" r:id="rId4"/>
    <p:sldId id="267" r:id="rId5"/>
    <p:sldId id="312" r:id="rId6"/>
    <p:sldId id="268" r:id="rId7"/>
    <p:sldId id="340" r:id="rId8"/>
    <p:sldId id="341" r:id="rId9"/>
    <p:sldId id="313" r:id="rId10"/>
    <p:sldId id="314" r:id="rId11"/>
    <p:sldId id="315" r:id="rId12"/>
    <p:sldId id="316" r:id="rId13"/>
    <p:sldId id="317" r:id="rId14"/>
    <p:sldId id="323" r:id="rId15"/>
    <p:sldId id="327" r:id="rId16"/>
    <p:sldId id="334" r:id="rId17"/>
    <p:sldId id="337" r:id="rId18"/>
    <p:sldId id="270" r:id="rId19"/>
    <p:sldId id="345" r:id="rId20"/>
    <p:sldId id="349" r:id="rId21"/>
    <p:sldId id="350" r:id="rId22"/>
    <p:sldId id="351" r:id="rId23"/>
    <p:sldId id="373" r:id="rId24"/>
    <p:sldId id="352" r:id="rId25"/>
    <p:sldId id="353" r:id="rId26"/>
    <p:sldId id="354" r:id="rId27"/>
    <p:sldId id="355" r:id="rId28"/>
    <p:sldId id="363" r:id="rId29"/>
    <p:sldId id="356" r:id="rId30"/>
    <p:sldId id="357" r:id="rId31"/>
    <p:sldId id="358" r:id="rId32"/>
    <p:sldId id="359" r:id="rId33"/>
    <p:sldId id="360" r:id="rId34"/>
    <p:sldId id="369" r:id="rId35"/>
    <p:sldId id="364" r:id="rId36"/>
    <p:sldId id="365" r:id="rId37"/>
    <p:sldId id="366" r:id="rId38"/>
    <p:sldId id="370" r:id="rId39"/>
    <p:sldId id="371" r:id="rId40"/>
    <p:sldId id="372" r:id="rId41"/>
    <p:sldId id="367" r:id="rId42"/>
    <p:sldId id="271" r:id="rId43"/>
    <p:sldId id="265" r:id="rId44"/>
    <p:sldId id="272" r:id="rId45"/>
    <p:sldId id="262" r:id="rId46"/>
    <p:sldId id="273"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 id="305" r:id="rId78"/>
    <p:sldId id="306" r:id="rId79"/>
    <p:sldId id="307" r:id="rId80"/>
    <p:sldId id="308" r:id="rId81"/>
    <p:sldId id="318" r:id="rId82"/>
    <p:sldId id="319" r:id="rId83"/>
    <p:sldId id="320" r:id="rId84"/>
    <p:sldId id="321" r:id="rId85"/>
    <p:sldId id="322" r:id="rId86"/>
    <p:sldId id="324" r:id="rId87"/>
    <p:sldId id="325" r:id="rId88"/>
    <p:sldId id="326" r:id="rId89"/>
    <p:sldId id="328" r:id="rId90"/>
    <p:sldId id="329" r:id="rId91"/>
    <p:sldId id="330" r:id="rId92"/>
    <p:sldId id="331" r:id="rId93"/>
    <p:sldId id="335" r:id="rId94"/>
    <p:sldId id="333" r:id="rId95"/>
    <p:sldId id="336" r:id="rId96"/>
    <p:sldId id="274" r:id="rId97"/>
    <p:sldId id="375" r:id="rId98"/>
    <p:sldId id="263" r:id="rId99"/>
    <p:sldId id="266"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AE"/>
    <a:srgbClr val="001F70"/>
    <a:srgbClr val="60D0FC"/>
    <a:srgbClr val="0086C0"/>
    <a:srgbClr val="2CC8BF"/>
    <a:srgbClr val="0036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09238-09D0-E089-3C1E-B1EAD40AB51B}" v="11" dt="2023-02-17T14:47:41.073"/>
    <p1510:client id="{1B8DB059-5809-9D18-055A-C24F51E4A957}" v="129" dt="2023-02-16T19:53:07.645"/>
    <p1510:client id="{6B96D8F5-371C-185A-4E2A-379FF67FC0D6}" v="68" dt="2023-02-16T22:57:41.512"/>
    <p1510:client id="{70242977-3940-1A44-3656-E8207262305B}" v="6" dt="2023-02-15T22:07:54.039"/>
    <p1510:client id="{71877B11-7DC1-00BF-A398-31B300E91719}" v="74" dt="2023-02-16T16:58:03.269"/>
    <p1510:client id="{9B721A0E-C35E-279B-D3A1-BCDF76C3F3C6}" v="1996" dt="2023-02-16T03:27:04.640"/>
    <p1510:client id="{9B9256BB-7FC6-B336-E48D-72AC84BD2BF9}" v="56" dt="2023-02-16T19:35:27.860"/>
    <p1510:client id="{AD7E9D80-A19D-4BE9-8A29-D523BC35F173}" v="2515" dt="2023-02-16T19:36:10.908"/>
    <p1510:client id="{F10335FE-057F-93F1-1F47-2302A88C920B}" v="8" dt="2023-02-15T20:55:09.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2D771-B276-4DFC-B93C-CFDF1F4363D1}" type="datetimeFigureOut">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31B51-D3EE-4607-ABE2-ECC6D7970A4A}" type="slidenum">
              <a:t>‹#›</a:t>
            </a:fld>
            <a:endParaRPr lang="en-US"/>
          </a:p>
        </p:txBody>
      </p:sp>
    </p:spTree>
    <p:extLst>
      <p:ext uri="{BB962C8B-B14F-4D97-AF65-F5344CB8AC3E}">
        <p14:creationId xmlns:p14="http://schemas.microsoft.com/office/powerpoint/2010/main" val="139114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10</a:t>
            </a:fld>
            <a:endParaRPr lang="en-US"/>
          </a:p>
        </p:txBody>
      </p:sp>
    </p:spTree>
    <p:extLst>
      <p:ext uri="{BB962C8B-B14F-4D97-AF65-F5344CB8AC3E}">
        <p14:creationId xmlns:p14="http://schemas.microsoft.com/office/powerpoint/2010/main" val="76838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11</a:t>
            </a:fld>
            <a:endParaRPr lang="en-US"/>
          </a:p>
        </p:txBody>
      </p:sp>
    </p:spTree>
    <p:extLst>
      <p:ext uri="{BB962C8B-B14F-4D97-AF65-F5344CB8AC3E}">
        <p14:creationId xmlns:p14="http://schemas.microsoft.com/office/powerpoint/2010/main" val="3334231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12</a:t>
            </a:fld>
            <a:endParaRPr lang="en-US"/>
          </a:p>
        </p:txBody>
      </p:sp>
    </p:spTree>
    <p:extLst>
      <p:ext uri="{BB962C8B-B14F-4D97-AF65-F5344CB8AC3E}">
        <p14:creationId xmlns:p14="http://schemas.microsoft.com/office/powerpoint/2010/main" val="670598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13</a:t>
            </a:fld>
            <a:endParaRPr lang="en-US"/>
          </a:p>
        </p:txBody>
      </p:sp>
    </p:spTree>
    <p:extLst>
      <p:ext uri="{BB962C8B-B14F-4D97-AF65-F5344CB8AC3E}">
        <p14:creationId xmlns:p14="http://schemas.microsoft.com/office/powerpoint/2010/main" val="1991796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14</a:t>
            </a:fld>
            <a:endParaRPr lang="en-US"/>
          </a:p>
        </p:txBody>
      </p:sp>
    </p:spTree>
    <p:extLst>
      <p:ext uri="{BB962C8B-B14F-4D97-AF65-F5344CB8AC3E}">
        <p14:creationId xmlns:p14="http://schemas.microsoft.com/office/powerpoint/2010/main" val="4085321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15</a:t>
            </a:fld>
            <a:endParaRPr lang="en-US"/>
          </a:p>
        </p:txBody>
      </p:sp>
    </p:spTree>
    <p:extLst>
      <p:ext uri="{BB962C8B-B14F-4D97-AF65-F5344CB8AC3E}">
        <p14:creationId xmlns:p14="http://schemas.microsoft.com/office/powerpoint/2010/main" val="277564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16</a:t>
            </a:fld>
            <a:endParaRPr lang="en-US"/>
          </a:p>
        </p:txBody>
      </p:sp>
    </p:spTree>
    <p:extLst>
      <p:ext uri="{BB962C8B-B14F-4D97-AF65-F5344CB8AC3E}">
        <p14:creationId xmlns:p14="http://schemas.microsoft.com/office/powerpoint/2010/main" val="4254757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17</a:t>
            </a:fld>
            <a:endParaRPr lang="en-US"/>
          </a:p>
        </p:txBody>
      </p:sp>
    </p:spTree>
    <p:extLst>
      <p:ext uri="{BB962C8B-B14F-4D97-AF65-F5344CB8AC3E}">
        <p14:creationId xmlns:p14="http://schemas.microsoft.com/office/powerpoint/2010/main" val="335929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Abbie</a:t>
            </a:r>
          </a:p>
        </p:txBody>
      </p:sp>
      <p:sp>
        <p:nvSpPr>
          <p:cNvPr id="4" name="Slide Number Placeholder 3"/>
          <p:cNvSpPr>
            <a:spLocks noGrp="1"/>
          </p:cNvSpPr>
          <p:nvPr>
            <p:ph type="sldNum" sz="quarter" idx="5"/>
          </p:nvPr>
        </p:nvSpPr>
        <p:spPr/>
        <p:txBody>
          <a:bodyPr/>
          <a:lstStyle/>
          <a:p>
            <a:fld id="{A6731B51-D3EE-4607-ABE2-ECC6D7970A4A}" type="slidenum">
              <a:rPr lang="en-US"/>
              <a:t>18</a:t>
            </a:fld>
            <a:endParaRPr lang="en-US"/>
          </a:p>
        </p:txBody>
      </p:sp>
    </p:spTree>
    <p:extLst>
      <p:ext uri="{BB962C8B-B14F-4D97-AF65-F5344CB8AC3E}">
        <p14:creationId xmlns:p14="http://schemas.microsoft.com/office/powerpoint/2010/main" val="87062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42</a:t>
            </a:fld>
            <a:endParaRPr lang="en-US"/>
          </a:p>
        </p:txBody>
      </p:sp>
    </p:spTree>
    <p:extLst>
      <p:ext uri="{BB962C8B-B14F-4D97-AF65-F5344CB8AC3E}">
        <p14:creationId xmlns:p14="http://schemas.microsoft.com/office/powerpoint/2010/main" val="25911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Summer</a:t>
            </a:r>
          </a:p>
          <a:p>
            <a:r>
              <a:rPr lang="en-US">
                <a:cs typeface="Calibri"/>
              </a:rPr>
              <a:t>-Like Binomial Heap, Fib heap</a:t>
            </a:r>
            <a:endParaRPr lang="en-US"/>
          </a:p>
          <a:p>
            <a:r>
              <a:rPr lang="en-US">
                <a:cs typeface="Calibri"/>
              </a:rPr>
              <a:t>-Maintains a pointer to min value which is always root of tree</a:t>
            </a:r>
            <a:endParaRPr lang="en-US">
              <a:ea typeface="Calibri"/>
              <a:cs typeface="Calibri"/>
            </a:endParaRPr>
          </a:p>
          <a:p>
            <a:pPr marL="0" lvl="0" indent="0" algn="l" rtl="0">
              <a:spcBef>
                <a:spcPts val="0"/>
              </a:spcBef>
              <a:spcAft>
                <a:spcPts val="0"/>
              </a:spcAft>
              <a:buNone/>
            </a:pPr>
            <a:r>
              <a:rPr lang="en-US">
                <a:cs typeface="Calibri"/>
              </a:rPr>
              <a:t>-trees can have any shape, unlike binomial heap</a:t>
            </a:r>
            <a:endParaRPr lang="en-US">
              <a:ea typeface="Calibri"/>
              <a:cs typeface="Calibri"/>
            </a:endParaRPr>
          </a:p>
          <a:p>
            <a:r>
              <a:rPr lang="en-US">
                <a:cs typeface="Calibri"/>
              </a:rPr>
              <a:t>-Mainly called Fibonacci </a:t>
            </a:r>
            <a:r>
              <a:rPr lang="en-US"/>
              <a:t>because Fibonacci numbers are used in the running time analysis.</a:t>
            </a:r>
            <a:endParaRPr lang="en-US">
              <a:cs typeface="Calibri"/>
            </a:endParaRPr>
          </a:p>
          <a:p>
            <a:r>
              <a:rPr lang="en-US">
                <a:cs typeface="Calibri"/>
              </a:rPr>
              <a:t>-roots are linked using circular doubly linked list</a:t>
            </a:r>
          </a:p>
          <a:p>
            <a:r>
              <a:rPr lang="en-US"/>
              <a:t>Fibonacci heaps are used to implement the priority queue element in Dikjstra's algorithm, giving the algorithm a very efficient running time.</a:t>
            </a:r>
            <a:endParaRPr lang="en-US">
              <a:cs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372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	</a:t>
            </a:r>
            <a:endParaRPr/>
          </a:p>
        </p:txBody>
      </p:sp>
    </p:spTree>
    <p:extLst>
      <p:ext uri="{BB962C8B-B14F-4D97-AF65-F5344CB8AC3E}">
        <p14:creationId xmlns:p14="http://schemas.microsoft.com/office/powerpoint/2010/main" val="2861619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p:txBody>
      </p:sp>
    </p:spTree>
    <p:extLst>
      <p:ext uri="{BB962C8B-B14F-4D97-AF65-F5344CB8AC3E}">
        <p14:creationId xmlns:p14="http://schemas.microsoft.com/office/powerpoint/2010/main" val="3805614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	</a:t>
            </a:r>
            <a:endParaRPr/>
          </a:p>
        </p:txBody>
      </p:sp>
    </p:spTree>
    <p:extLst>
      <p:ext uri="{BB962C8B-B14F-4D97-AF65-F5344CB8AC3E}">
        <p14:creationId xmlns:p14="http://schemas.microsoft.com/office/powerpoint/2010/main" val="1217037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666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24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87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Summer</a:t>
            </a:r>
          </a:p>
          <a:p>
            <a:r>
              <a:rPr lang="en-US">
                <a:cs typeface="Calibri"/>
              </a:rPr>
              <a:t>Here is our first example of a </a:t>
            </a:r>
            <a:r>
              <a:rPr lang="en-US" err="1">
                <a:cs typeface="Calibri"/>
              </a:rPr>
              <a:t>fibonacci</a:t>
            </a:r>
            <a:r>
              <a:rPr lang="en-US">
                <a:cs typeface="Calibri"/>
              </a:rPr>
              <a:t> heap</a:t>
            </a:r>
            <a:endParaRPr lang="en-US">
              <a:ea typeface="Calibri"/>
              <a:cs typeface="Calibri"/>
            </a:endParaRPr>
          </a:p>
          <a:p>
            <a:r>
              <a:rPr lang="en-US">
                <a:cs typeface="Calibri"/>
              </a:rPr>
              <a:t>-can see all of the roots are connected utilizing circular doubly linked lists</a:t>
            </a:r>
            <a:endParaRPr lang="en-US">
              <a:ea typeface="Calibri"/>
              <a:cs typeface="Calibri"/>
            </a:endParaRPr>
          </a:p>
          <a:p>
            <a:r>
              <a:rPr lang="en-US">
                <a:ea typeface="Calibri"/>
                <a:cs typeface="Calibri"/>
              </a:rPr>
              <a:t>-</a:t>
            </a:r>
            <a:r>
              <a:rPr lang="en-US"/>
              <a:t>marking step in the Fibonacci heap allows the data structure to count how many children have been lost so far. </a:t>
            </a:r>
            <a:endParaRPr lang="en-US">
              <a:ea typeface="Calibri"/>
              <a:cs typeface="Calibri"/>
            </a:endParaRPr>
          </a:p>
          <a:p>
            <a:r>
              <a:rPr lang="en-US"/>
              <a:t>-An unmarked node has lost no children, and a marked node has lost one child.</a:t>
            </a:r>
            <a:endParaRPr lang="en-US">
              <a:ea typeface="Calibri" panose="020F0502020204030204"/>
              <a:cs typeface="Calibri"/>
            </a:endParaRPr>
          </a:p>
        </p:txBody>
      </p:sp>
    </p:spTree>
    <p:extLst>
      <p:ext uri="{BB962C8B-B14F-4D97-AF65-F5344CB8AC3E}">
        <p14:creationId xmlns:p14="http://schemas.microsoft.com/office/powerpoint/2010/main" val="136452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Summer</a:t>
            </a:r>
          </a:p>
          <a:p>
            <a:r>
              <a:rPr lang="en-US">
                <a:cs typeface="Calibri"/>
              </a:rPr>
              <a:t>-just inserted 21</a:t>
            </a:r>
          </a:p>
        </p:txBody>
      </p:sp>
    </p:spTree>
    <p:extLst>
      <p:ext uri="{BB962C8B-B14F-4D97-AF65-F5344CB8AC3E}">
        <p14:creationId xmlns:p14="http://schemas.microsoft.com/office/powerpoint/2010/main" val="208717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Summer</a:t>
            </a:r>
          </a:p>
          <a:p>
            <a:r>
              <a:rPr lang="en-US">
                <a:ea typeface="Calibri"/>
                <a:cs typeface="Calibri"/>
              </a:rPr>
              <a:t>-this is a simple example of inserting elements</a:t>
            </a:r>
          </a:p>
          <a:p>
            <a:r>
              <a:rPr lang="en-US">
                <a:ea typeface="Calibri"/>
                <a:cs typeface="Calibri"/>
              </a:rPr>
              <a:t>So 5 starts as the minimum and then we begin inserting values</a:t>
            </a:r>
          </a:p>
        </p:txBody>
      </p:sp>
      <p:sp>
        <p:nvSpPr>
          <p:cNvPr id="4" name="Slide Number Placeholder 3"/>
          <p:cNvSpPr>
            <a:spLocks noGrp="1"/>
          </p:cNvSpPr>
          <p:nvPr>
            <p:ph type="sldNum" sz="quarter" idx="5"/>
          </p:nvPr>
        </p:nvSpPr>
        <p:spPr/>
        <p:txBody>
          <a:bodyPr/>
          <a:lstStyle/>
          <a:p>
            <a:fld id="{A6731B51-D3EE-4607-ABE2-ECC6D7970A4A}" type="slidenum">
              <a:rPr lang="en-US" smtClean="0"/>
              <a:t>5</a:t>
            </a:fld>
            <a:endParaRPr lang="en-US"/>
          </a:p>
        </p:txBody>
      </p:sp>
    </p:spTree>
    <p:extLst>
      <p:ext uri="{BB962C8B-B14F-4D97-AF65-F5344CB8AC3E}">
        <p14:creationId xmlns:p14="http://schemas.microsoft.com/office/powerpoint/2010/main" val="136268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Audrey</a:t>
            </a:r>
            <a:endParaRPr/>
          </a:p>
        </p:txBody>
      </p:sp>
    </p:spTree>
    <p:extLst>
      <p:ext uri="{BB962C8B-B14F-4D97-AF65-F5344CB8AC3E}">
        <p14:creationId xmlns:p14="http://schemas.microsoft.com/office/powerpoint/2010/main" val="370685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7</a:t>
            </a:fld>
            <a:endParaRPr lang="en-US"/>
          </a:p>
        </p:txBody>
      </p:sp>
    </p:spTree>
    <p:extLst>
      <p:ext uri="{BB962C8B-B14F-4D97-AF65-F5344CB8AC3E}">
        <p14:creationId xmlns:p14="http://schemas.microsoft.com/office/powerpoint/2010/main" val="6283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8</a:t>
            </a:fld>
            <a:endParaRPr lang="en-US"/>
          </a:p>
        </p:txBody>
      </p:sp>
    </p:spTree>
    <p:extLst>
      <p:ext uri="{BB962C8B-B14F-4D97-AF65-F5344CB8AC3E}">
        <p14:creationId xmlns:p14="http://schemas.microsoft.com/office/powerpoint/2010/main" val="329698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Audrey</a:t>
            </a:r>
          </a:p>
        </p:txBody>
      </p:sp>
      <p:sp>
        <p:nvSpPr>
          <p:cNvPr id="4" name="Slide Number Placeholder 3"/>
          <p:cNvSpPr>
            <a:spLocks noGrp="1"/>
          </p:cNvSpPr>
          <p:nvPr>
            <p:ph type="sldNum" sz="quarter" idx="5"/>
          </p:nvPr>
        </p:nvSpPr>
        <p:spPr/>
        <p:txBody>
          <a:bodyPr/>
          <a:lstStyle/>
          <a:p>
            <a:fld id="{A6731B51-D3EE-4607-ABE2-ECC6D7970A4A}" type="slidenum">
              <a:rPr lang="en-US" smtClean="0"/>
              <a:t>9</a:t>
            </a:fld>
            <a:endParaRPr lang="en-US"/>
          </a:p>
        </p:txBody>
      </p:sp>
    </p:spTree>
    <p:extLst>
      <p:ext uri="{BB962C8B-B14F-4D97-AF65-F5344CB8AC3E}">
        <p14:creationId xmlns:p14="http://schemas.microsoft.com/office/powerpoint/2010/main" val="1181346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 name="Google Shape;11;p2"/>
          <p:cNvSpPr txBox="1">
            <a:spLocks noGrp="1"/>
          </p:cNvSpPr>
          <p:nvPr>
            <p:ph type="ctrTitle"/>
          </p:nvPr>
        </p:nvSpPr>
        <p:spPr>
          <a:xfrm>
            <a:off x="914400" y="991800"/>
            <a:ext cx="7729200" cy="15464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 name="Google Shape;14;p3"/>
          <p:cNvSpPr txBox="1">
            <a:spLocks noGrp="1"/>
          </p:cNvSpPr>
          <p:nvPr>
            <p:ph type="ctrTitle"/>
          </p:nvPr>
        </p:nvSpPr>
        <p:spPr>
          <a:xfrm>
            <a:off x="914400" y="1298333"/>
            <a:ext cx="77292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5" name="Google Shape;15;p3"/>
          <p:cNvSpPr txBox="1">
            <a:spLocks noGrp="1"/>
          </p:cNvSpPr>
          <p:nvPr>
            <p:ph type="subTitle" idx="1"/>
          </p:nvPr>
        </p:nvSpPr>
        <p:spPr>
          <a:xfrm>
            <a:off x="914400" y="2973933"/>
            <a:ext cx="7729200" cy="6204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8" name="Google Shape;18;p4"/>
          <p:cNvSpPr txBox="1">
            <a:spLocks noGrp="1"/>
          </p:cNvSpPr>
          <p:nvPr>
            <p:ph type="body" idx="1"/>
          </p:nvPr>
        </p:nvSpPr>
        <p:spPr>
          <a:xfrm>
            <a:off x="1758367" y="1381400"/>
            <a:ext cx="6885200" cy="4881200"/>
          </a:xfrm>
          <a:prstGeom prst="rect">
            <a:avLst/>
          </a:prstGeom>
        </p:spPr>
        <p:txBody>
          <a:bodyPr spcFirstLastPara="1" wrap="square" lIns="0" tIns="0" rIns="0" bIns="0" anchor="t" anchorCtr="0">
            <a:noAutofit/>
          </a:bodyPr>
          <a:lstStyle>
            <a:lvl1pPr marL="609585" lvl="0" indent="-592652" rtl="0">
              <a:spcBef>
                <a:spcPts val="800"/>
              </a:spcBef>
              <a:spcAft>
                <a:spcPts val="0"/>
              </a:spcAft>
              <a:buSzPts val="3400"/>
              <a:buChar char="▰"/>
              <a:defRPr sz="4533"/>
            </a:lvl1pPr>
            <a:lvl2pPr marL="1219170" lvl="1" indent="-592652" rtl="0">
              <a:spcBef>
                <a:spcPts val="0"/>
              </a:spcBef>
              <a:spcAft>
                <a:spcPts val="0"/>
              </a:spcAft>
              <a:buSzPts val="3400"/>
              <a:buChar char="○"/>
              <a:defRPr sz="4533"/>
            </a:lvl2pPr>
            <a:lvl3pPr marL="1828754" lvl="2" indent="-592652" rtl="0">
              <a:spcBef>
                <a:spcPts val="0"/>
              </a:spcBef>
              <a:spcAft>
                <a:spcPts val="0"/>
              </a:spcAft>
              <a:buSzPts val="3400"/>
              <a:buChar char="■"/>
              <a:defRPr sz="4533"/>
            </a:lvl3pPr>
            <a:lvl4pPr marL="2438339" lvl="3" indent="-592652" rtl="0">
              <a:spcBef>
                <a:spcPts val="0"/>
              </a:spcBef>
              <a:spcAft>
                <a:spcPts val="0"/>
              </a:spcAft>
              <a:buSzPts val="3400"/>
              <a:buChar char="●"/>
              <a:defRPr sz="4533"/>
            </a:lvl4pPr>
            <a:lvl5pPr marL="3047924" lvl="4" indent="-592652" rtl="0">
              <a:spcBef>
                <a:spcPts val="0"/>
              </a:spcBef>
              <a:spcAft>
                <a:spcPts val="0"/>
              </a:spcAft>
              <a:buSzPts val="3400"/>
              <a:buChar char="○"/>
              <a:defRPr sz="4533"/>
            </a:lvl5pPr>
            <a:lvl6pPr marL="3657509" lvl="5" indent="-592652" rtl="0">
              <a:spcBef>
                <a:spcPts val="0"/>
              </a:spcBef>
              <a:spcAft>
                <a:spcPts val="0"/>
              </a:spcAft>
              <a:buSzPts val="3400"/>
              <a:buChar char="■"/>
              <a:defRPr sz="4533"/>
            </a:lvl6pPr>
            <a:lvl7pPr marL="4267093" lvl="6" indent="-592652" rtl="0">
              <a:spcBef>
                <a:spcPts val="0"/>
              </a:spcBef>
              <a:spcAft>
                <a:spcPts val="0"/>
              </a:spcAft>
              <a:buSzPts val="3400"/>
              <a:buChar char="●"/>
              <a:defRPr sz="4533"/>
            </a:lvl7pPr>
            <a:lvl8pPr marL="4876678" lvl="7" indent="-592652" rtl="0">
              <a:spcBef>
                <a:spcPts val="0"/>
              </a:spcBef>
              <a:spcAft>
                <a:spcPts val="0"/>
              </a:spcAft>
              <a:buSzPts val="3400"/>
              <a:buChar char="○"/>
              <a:defRPr sz="4533"/>
            </a:lvl8pPr>
            <a:lvl9pPr marL="5486263" lvl="8" indent="-592652">
              <a:spcBef>
                <a:spcPts val="0"/>
              </a:spcBef>
              <a:spcAft>
                <a:spcPts val="0"/>
              </a:spcAft>
              <a:buSzPts val="3400"/>
              <a:buChar char="■"/>
              <a:defRPr sz="4533"/>
            </a:lvl9pPr>
          </a:lstStyle>
          <a:p>
            <a:endParaRPr/>
          </a:p>
        </p:txBody>
      </p:sp>
      <p:sp>
        <p:nvSpPr>
          <p:cNvPr id="19" name="Google Shape;19;p4"/>
          <p:cNvSpPr txBox="1"/>
          <p:nvPr/>
        </p:nvSpPr>
        <p:spPr>
          <a:xfrm>
            <a:off x="805800" y="836233"/>
            <a:ext cx="11612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b="1">
                <a:solidFill>
                  <a:srgbClr val="7DFFB1"/>
                </a:solidFill>
                <a:latin typeface="Titillium Web"/>
                <a:ea typeface="Titillium Web"/>
                <a:cs typeface="Titillium Web"/>
                <a:sym typeface="Titillium Web"/>
              </a:rPr>
              <a:t>“</a:t>
            </a:r>
            <a:endParaRPr sz="128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3" name="Google Shape;23;p5"/>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609600" y="1904997"/>
            <a:ext cx="8034000" cy="41984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8" name="Google Shape;28;p6"/>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609600" y="1905000"/>
            <a:ext cx="3899600" cy="4204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0" name="Google Shape;30;p6"/>
          <p:cNvSpPr txBox="1">
            <a:spLocks noGrp="1"/>
          </p:cNvSpPr>
          <p:nvPr>
            <p:ph type="body" idx="2"/>
          </p:nvPr>
        </p:nvSpPr>
        <p:spPr>
          <a:xfrm>
            <a:off x="4744127" y="1905000"/>
            <a:ext cx="3899600" cy="4204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1" name="Google Shape;31;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4" name="Google Shape;34;p7"/>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609600" y="1905000"/>
            <a:ext cx="2468800" cy="4428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36" name="Google Shape;36;p7"/>
          <p:cNvSpPr txBox="1">
            <a:spLocks noGrp="1"/>
          </p:cNvSpPr>
          <p:nvPr>
            <p:ph type="body" idx="2"/>
          </p:nvPr>
        </p:nvSpPr>
        <p:spPr>
          <a:xfrm>
            <a:off x="3392207" y="1905000"/>
            <a:ext cx="2468800" cy="4428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37" name="Google Shape;37;p7"/>
          <p:cNvSpPr txBox="1">
            <a:spLocks noGrp="1"/>
          </p:cNvSpPr>
          <p:nvPr>
            <p:ph type="body" idx="3"/>
          </p:nvPr>
        </p:nvSpPr>
        <p:spPr>
          <a:xfrm>
            <a:off x="6174815" y="1905000"/>
            <a:ext cx="2468800" cy="4428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1" name="Google Shape;41;p8"/>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9" name="Google Shape;49;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579433"/>
            <a:ext cx="80340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609600" y="1904997"/>
            <a:ext cx="8034000" cy="41984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733">
                <a:solidFill>
                  <a:srgbClr val="0037B3"/>
                </a:solidFill>
                <a:latin typeface="Titillium Web Light"/>
                <a:ea typeface="Titillium Web Light"/>
                <a:cs typeface="Titillium Web Light"/>
                <a:sym typeface="Titillium Web Light"/>
              </a:defRPr>
            </a:lvl1pPr>
            <a:lvl2pPr lvl="1" algn="r">
              <a:buNone/>
              <a:defRPr sz="1733">
                <a:solidFill>
                  <a:srgbClr val="0037B3"/>
                </a:solidFill>
                <a:latin typeface="Titillium Web Light"/>
                <a:ea typeface="Titillium Web Light"/>
                <a:cs typeface="Titillium Web Light"/>
                <a:sym typeface="Titillium Web Light"/>
              </a:defRPr>
            </a:lvl2pPr>
            <a:lvl3pPr lvl="2" algn="r">
              <a:buNone/>
              <a:defRPr sz="1733">
                <a:solidFill>
                  <a:srgbClr val="0037B3"/>
                </a:solidFill>
                <a:latin typeface="Titillium Web Light"/>
                <a:ea typeface="Titillium Web Light"/>
                <a:cs typeface="Titillium Web Light"/>
                <a:sym typeface="Titillium Web Light"/>
              </a:defRPr>
            </a:lvl3pPr>
            <a:lvl4pPr lvl="3" algn="r">
              <a:buNone/>
              <a:defRPr sz="1733">
                <a:solidFill>
                  <a:srgbClr val="0037B3"/>
                </a:solidFill>
                <a:latin typeface="Titillium Web Light"/>
                <a:ea typeface="Titillium Web Light"/>
                <a:cs typeface="Titillium Web Light"/>
                <a:sym typeface="Titillium Web Light"/>
              </a:defRPr>
            </a:lvl4pPr>
            <a:lvl5pPr lvl="4" algn="r">
              <a:buNone/>
              <a:defRPr sz="1733">
                <a:solidFill>
                  <a:srgbClr val="0037B3"/>
                </a:solidFill>
                <a:latin typeface="Titillium Web Light"/>
                <a:ea typeface="Titillium Web Light"/>
                <a:cs typeface="Titillium Web Light"/>
                <a:sym typeface="Titillium Web Light"/>
              </a:defRPr>
            </a:lvl5pPr>
            <a:lvl6pPr lvl="5" algn="r">
              <a:buNone/>
              <a:defRPr sz="1733">
                <a:solidFill>
                  <a:srgbClr val="0037B3"/>
                </a:solidFill>
                <a:latin typeface="Titillium Web Light"/>
                <a:ea typeface="Titillium Web Light"/>
                <a:cs typeface="Titillium Web Light"/>
                <a:sym typeface="Titillium Web Light"/>
              </a:defRPr>
            </a:lvl6pPr>
            <a:lvl7pPr lvl="6" algn="r">
              <a:buNone/>
              <a:defRPr sz="1733">
                <a:solidFill>
                  <a:srgbClr val="0037B3"/>
                </a:solidFill>
                <a:latin typeface="Titillium Web Light"/>
                <a:ea typeface="Titillium Web Light"/>
                <a:cs typeface="Titillium Web Light"/>
                <a:sym typeface="Titillium Web Light"/>
              </a:defRPr>
            </a:lvl7pPr>
            <a:lvl8pPr lvl="7" algn="r">
              <a:buNone/>
              <a:defRPr sz="1733">
                <a:solidFill>
                  <a:srgbClr val="0037B3"/>
                </a:solidFill>
                <a:latin typeface="Titillium Web Light"/>
                <a:ea typeface="Titillium Web Light"/>
                <a:cs typeface="Titillium Web Light"/>
                <a:sym typeface="Titillium Web Light"/>
              </a:defRPr>
            </a:lvl8pPr>
            <a:lvl9pPr lvl="8" algn="r">
              <a:buNone/>
              <a:defRPr sz="1733">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810491" y="799242"/>
            <a:ext cx="9752734" cy="4154586"/>
          </a:xfrm>
          <a:prstGeom prst="rect">
            <a:avLst/>
          </a:prstGeom>
        </p:spPr>
        <p:txBody>
          <a:bodyPr spcFirstLastPara="1" wrap="square" lIns="0" tIns="0" rIns="0" bIns="0" anchor="t" anchorCtr="0">
            <a:noAutofit/>
          </a:bodyPr>
          <a:lstStyle/>
          <a:p>
            <a:r>
              <a:rPr lang="en"/>
              <a:t>Fibonacci Heap and Skip List Comparison</a:t>
            </a:r>
          </a:p>
        </p:txBody>
      </p:sp>
      <p:sp>
        <p:nvSpPr>
          <p:cNvPr id="2" name="Google Shape;534;p43">
            <a:extLst>
              <a:ext uri="{FF2B5EF4-FFF2-40B4-BE49-F238E27FC236}">
                <a16:creationId xmlns:a16="http://schemas.microsoft.com/office/drawing/2014/main" id="{07177BBF-475B-B304-4D11-269CF3E088C6}"/>
              </a:ext>
            </a:extLst>
          </p:cNvPr>
          <p:cNvSpPr txBox="1"/>
          <p:nvPr/>
        </p:nvSpPr>
        <p:spPr>
          <a:xfrm>
            <a:off x="810491" y="5498373"/>
            <a:ext cx="1575900" cy="777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a:solidFill>
                <a:schemeClr val="lt1"/>
              </a:solidFill>
              <a:latin typeface="Titillium Web"/>
              <a:ea typeface="Titillium Web"/>
              <a:cs typeface="Titillium Web"/>
              <a:sym typeface="Titillium Web"/>
            </a:endParaRPr>
          </a:p>
        </p:txBody>
      </p:sp>
      <p:sp>
        <p:nvSpPr>
          <p:cNvPr id="3" name="Google Shape;534;p43">
            <a:extLst>
              <a:ext uri="{FF2B5EF4-FFF2-40B4-BE49-F238E27FC236}">
                <a16:creationId xmlns:a16="http://schemas.microsoft.com/office/drawing/2014/main" id="{0378953D-E164-E0F3-5E9D-F919C843BDDC}"/>
              </a:ext>
            </a:extLst>
          </p:cNvPr>
          <p:cNvSpPr txBox="1"/>
          <p:nvPr/>
        </p:nvSpPr>
        <p:spPr>
          <a:xfrm>
            <a:off x="810491" y="3786446"/>
            <a:ext cx="10062607" cy="7770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400" b="1">
                <a:solidFill>
                  <a:schemeClr val="lt1"/>
                </a:solidFill>
                <a:latin typeface="Titillium Web"/>
                <a:ea typeface="Titillium Web"/>
                <a:cs typeface="Titillium Web"/>
                <a:sym typeface="Titillium Web"/>
              </a:rPr>
              <a:t>Scott </a:t>
            </a:r>
            <a:r>
              <a:rPr lang="en-US" sz="2400" b="1" err="1">
                <a:solidFill>
                  <a:schemeClr val="lt1"/>
                </a:solidFill>
                <a:latin typeface="Titillium Web"/>
                <a:ea typeface="Titillium Web"/>
                <a:cs typeface="Titillium Web"/>
                <a:sym typeface="Titillium Web"/>
              </a:rPr>
              <a:t>Ratchford</a:t>
            </a:r>
            <a:r>
              <a:rPr lang="en-US" sz="2400" b="1">
                <a:solidFill>
                  <a:schemeClr val="lt1"/>
                </a:solidFill>
                <a:latin typeface="Titillium Web"/>
                <a:ea typeface="Titillium Web"/>
                <a:cs typeface="Titillium Web"/>
                <a:sym typeface="Titillium Web"/>
              </a:rPr>
              <a:t>, Sam Gaines,  Abbie </a:t>
            </a:r>
            <a:r>
              <a:rPr lang="en-US" sz="2400" b="1" err="1">
                <a:solidFill>
                  <a:schemeClr val="lt1"/>
                </a:solidFill>
                <a:latin typeface="Titillium Web"/>
                <a:ea typeface="Titillium Web"/>
                <a:cs typeface="Titillium Web"/>
                <a:sym typeface="Titillium Web"/>
              </a:rPr>
              <a:t>Bosko</a:t>
            </a:r>
            <a:r>
              <a:rPr lang="en-US" sz="2400" b="1">
                <a:solidFill>
                  <a:schemeClr val="lt1"/>
                </a:solidFill>
                <a:latin typeface="Titillium Web"/>
                <a:ea typeface="Titillium Web"/>
                <a:cs typeface="Titillium Web"/>
                <a:sym typeface="Titillium Web"/>
              </a:rPr>
              <a:t>, Audrey Kim, Summer Davis, Kevin </a:t>
            </a:r>
            <a:r>
              <a:rPr lang="en-US" sz="2400" b="1" err="1">
                <a:solidFill>
                  <a:schemeClr val="lt1"/>
                </a:solidFill>
                <a:latin typeface="Titillium Web"/>
                <a:ea typeface="Titillium Web"/>
                <a:cs typeface="Titillium Web"/>
                <a:sym typeface="Titillium Web"/>
              </a:rPr>
              <a:t>Leey</a:t>
            </a:r>
            <a:endParaRPr sz="3600">
              <a:solidFill>
                <a:schemeClr val="lt1"/>
              </a:solidFill>
              <a:latin typeface="Titillium Web"/>
              <a:ea typeface="Titillium Web"/>
              <a:cs typeface="Titillium Web"/>
              <a:sym typeface="Titillium Web"/>
            </a:endParaRPr>
          </a:p>
        </p:txBody>
      </p:sp>
    </p:spTree>
    <p:extLst>
      <p:ext uri="{BB962C8B-B14F-4D97-AF65-F5344CB8AC3E}">
        <p14:creationId xmlns:p14="http://schemas.microsoft.com/office/powerpoint/2010/main" val="145914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3430190" y="318373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74464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6087666"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7430692"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8716568"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4073128"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4073128"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541258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5412580" y="3609975"/>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8AE5F3-32C7-7A6F-235C-2E8C53B65BE7}"/>
              </a:ext>
            </a:extLst>
          </p:cNvPr>
          <p:cNvCxnSpPr>
            <a:cxnSpLocks/>
          </p:cNvCxnSpPr>
          <p:nvPr/>
        </p:nvCxnSpPr>
        <p:spPr>
          <a:xfrm>
            <a:off x="6730604" y="3454003"/>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9919EA-1199-DC38-0B64-145ED65D408C}"/>
              </a:ext>
            </a:extLst>
          </p:cNvPr>
          <p:cNvCxnSpPr>
            <a:cxnSpLocks/>
          </p:cNvCxnSpPr>
          <p:nvPr/>
        </p:nvCxnSpPr>
        <p:spPr>
          <a:xfrm flipH="1">
            <a:off x="6730604" y="3625453"/>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807363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8073630"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6405558" y="2655544"/>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5980505" y="2210633"/>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3941019770"/>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3143351" y="5423239"/>
            <a:ext cx="687978" cy="369332"/>
          </a:xfrm>
          <a:prstGeom prst="rect">
            <a:avLst/>
          </a:prstGeom>
          <a:noFill/>
        </p:spPr>
        <p:txBody>
          <a:bodyPr wrap="square" rtlCol="0">
            <a:spAutoFit/>
          </a:bodyPr>
          <a:lstStyle/>
          <a:p>
            <a:pPr algn="ctr"/>
            <a:r>
              <a:rPr lang="en-US"/>
              <a:t>8</a:t>
            </a:r>
          </a:p>
        </p:txBody>
      </p:sp>
      <p:sp>
        <p:nvSpPr>
          <p:cNvPr id="40" name="TextBox 39">
            <a:extLst>
              <a:ext uri="{FF2B5EF4-FFF2-40B4-BE49-F238E27FC236}">
                <a16:creationId xmlns:a16="http://schemas.microsoft.com/office/drawing/2014/main" id="{3CC6D9B9-8E30-BF9B-D057-D54CDF23C6A7}"/>
              </a:ext>
            </a:extLst>
          </p:cNvPr>
          <p:cNvSpPr txBox="1"/>
          <p:nvPr/>
        </p:nvSpPr>
        <p:spPr>
          <a:xfrm>
            <a:off x="5823943" y="3958710"/>
            <a:ext cx="1229916" cy="369332"/>
          </a:xfrm>
          <a:prstGeom prst="rect">
            <a:avLst/>
          </a:prstGeom>
          <a:noFill/>
        </p:spPr>
        <p:txBody>
          <a:bodyPr wrap="square" rtlCol="0">
            <a:spAutoFit/>
          </a:bodyPr>
          <a:lstStyle/>
          <a:p>
            <a:pPr algn="ctr"/>
            <a:r>
              <a:rPr lang="en-US" b="1">
                <a:solidFill>
                  <a:schemeClr val="bg1"/>
                </a:solidFill>
              </a:rPr>
              <a:t>Degree 0</a:t>
            </a:r>
          </a:p>
        </p:txBody>
      </p:sp>
      <p:sp>
        <p:nvSpPr>
          <p:cNvPr id="5" name="Title 1">
            <a:extLst>
              <a:ext uri="{FF2B5EF4-FFF2-40B4-BE49-F238E27FC236}">
                <a16:creationId xmlns:a16="http://schemas.microsoft.com/office/drawing/2014/main" id="{D7BAB569-0002-5F2E-C66F-EF75028A27EE}"/>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13" name="Oval 12">
            <a:extLst>
              <a:ext uri="{FF2B5EF4-FFF2-40B4-BE49-F238E27FC236}">
                <a16:creationId xmlns:a16="http://schemas.microsoft.com/office/drawing/2014/main" id="{B42739D3-DE8E-5A8C-8636-C06FF283A3EB}"/>
              </a:ext>
            </a:extLst>
          </p:cNvPr>
          <p:cNvSpPr/>
          <p:nvPr/>
        </p:nvSpPr>
        <p:spPr>
          <a:xfrm>
            <a:off x="448982" y="6114385"/>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9A154FE-0343-AEDC-001F-9D5B4C264885}"/>
              </a:ext>
            </a:extLst>
          </p:cNvPr>
          <p:cNvSpPr txBox="1"/>
          <p:nvPr/>
        </p:nvSpPr>
        <p:spPr>
          <a:xfrm>
            <a:off x="1009433" y="6175207"/>
            <a:ext cx="2133918" cy="369332"/>
          </a:xfrm>
          <a:prstGeom prst="rect">
            <a:avLst/>
          </a:prstGeom>
          <a:noFill/>
        </p:spPr>
        <p:txBody>
          <a:bodyPr wrap="none" rtlCol="0">
            <a:spAutoFit/>
          </a:bodyPr>
          <a:lstStyle/>
          <a:p>
            <a:r>
              <a:rPr lang="en-US" b="1">
                <a:solidFill>
                  <a:schemeClr val="bg1"/>
                </a:solidFill>
              </a:rPr>
              <a:t>Minimum element</a:t>
            </a:r>
          </a:p>
        </p:txBody>
      </p:sp>
    </p:spTree>
    <p:extLst>
      <p:ext uri="{BB962C8B-B14F-4D97-AF65-F5344CB8AC3E}">
        <p14:creationId xmlns:p14="http://schemas.microsoft.com/office/powerpoint/2010/main" val="1855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500"/>
                            </p:stCondLst>
                            <p:childTnLst>
                              <p:par>
                                <p:cTn id="13" presetID="63" presetClass="path" presetSubtype="0" accel="50000" decel="50000" fill="hold" nodeType="afterEffect">
                                  <p:stCondLst>
                                    <p:cond delay="500"/>
                                  </p:stCondLst>
                                  <p:childTnLst>
                                    <p:animMotion origin="layout" path="M -6.25E-7 -1.85185E-6 L 0.10977 0.00232 " pathEditMode="relative" rAng="0" ptsTypes="AA">
                                      <p:cBhvr>
                                        <p:cTn id="14" dur="1000" fill="hold"/>
                                        <p:tgtEl>
                                          <p:spTgt spid="9"/>
                                        </p:tgtEl>
                                        <p:attrNameLst>
                                          <p:attrName>ppt_x</p:attrName>
                                          <p:attrName>ppt_y</p:attrName>
                                        </p:attrNameLst>
                                      </p:cBhvr>
                                      <p:rCtr x="5482" y="116"/>
                                    </p:animMotion>
                                  </p:childTnLst>
                                </p:cTn>
                              </p:par>
                              <p:par>
                                <p:cTn id="15" presetID="10" presetClass="exit" presetSubtype="0" fill="hold" grpId="1" nodeType="withEffect">
                                  <p:stCondLst>
                                    <p:cond delay="500"/>
                                  </p:stCondLst>
                                  <p:childTnLst>
                                    <p:animEffect transition="out" filter="fad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63" presetClass="path" presetSubtype="0" accel="50000" decel="50000" fill="hold" grpId="0" nodeType="withEffect">
                                  <p:stCondLst>
                                    <p:cond delay="500"/>
                                  </p:stCondLst>
                                  <p:childTnLst>
                                    <p:animMotion origin="layout" path="M -6.25E-7 4.44444E-6 L 0.10912 4.44444E-6 " pathEditMode="relative" rAng="0" ptsTypes="AA">
                                      <p:cBhvr>
                                        <p:cTn id="19" dur="1000" fill="hold"/>
                                        <p:tgtEl>
                                          <p:spTgt spid="11"/>
                                        </p:tgtEl>
                                        <p:attrNameLst>
                                          <p:attrName>ppt_x</p:attrName>
                                          <p:attrName>ppt_y</p:attrName>
                                        </p:attrNameLst>
                                      </p:cBhvr>
                                      <p:rCtr x="54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P spid="40" grpId="0"/>
      <p:bldP spid="4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3430190" y="318373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74464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6087666"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7430692"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8716568"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4073128"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4073128"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541258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5412580" y="3609975"/>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8AE5F3-32C7-7A6F-235C-2E8C53B65BE7}"/>
              </a:ext>
            </a:extLst>
          </p:cNvPr>
          <p:cNvCxnSpPr>
            <a:cxnSpLocks/>
          </p:cNvCxnSpPr>
          <p:nvPr/>
        </p:nvCxnSpPr>
        <p:spPr>
          <a:xfrm>
            <a:off x="6730604" y="3454003"/>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9919EA-1199-DC38-0B64-145ED65D408C}"/>
              </a:ext>
            </a:extLst>
          </p:cNvPr>
          <p:cNvCxnSpPr>
            <a:cxnSpLocks/>
          </p:cNvCxnSpPr>
          <p:nvPr/>
        </p:nvCxnSpPr>
        <p:spPr>
          <a:xfrm flipH="1">
            <a:off x="6730604" y="3625453"/>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807363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8073630"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7729533" y="2647351"/>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7304480" y="2202440"/>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2673385510"/>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3143351" y="5423239"/>
            <a:ext cx="687978" cy="369332"/>
          </a:xfrm>
          <a:prstGeom prst="rect">
            <a:avLst/>
          </a:prstGeom>
          <a:noFill/>
        </p:spPr>
        <p:txBody>
          <a:bodyPr wrap="square" rtlCol="0">
            <a:spAutoFit/>
          </a:bodyPr>
          <a:lstStyle/>
          <a:p>
            <a:pPr algn="ctr"/>
            <a:r>
              <a:rPr lang="en-US"/>
              <a:t>8</a:t>
            </a:r>
          </a:p>
        </p:txBody>
      </p:sp>
      <p:sp>
        <p:nvSpPr>
          <p:cNvPr id="40" name="TextBox 39">
            <a:extLst>
              <a:ext uri="{FF2B5EF4-FFF2-40B4-BE49-F238E27FC236}">
                <a16:creationId xmlns:a16="http://schemas.microsoft.com/office/drawing/2014/main" id="{3CC6D9B9-8E30-BF9B-D057-D54CDF23C6A7}"/>
              </a:ext>
            </a:extLst>
          </p:cNvPr>
          <p:cNvSpPr txBox="1"/>
          <p:nvPr/>
        </p:nvSpPr>
        <p:spPr>
          <a:xfrm>
            <a:off x="7137203" y="3891277"/>
            <a:ext cx="1229916" cy="369332"/>
          </a:xfrm>
          <a:prstGeom prst="rect">
            <a:avLst/>
          </a:prstGeom>
          <a:noFill/>
        </p:spPr>
        <p:txBody>
          <a:bodyPr wrap="square" rtlCol="0">
            <a:spAutoFit/>
          </a:bodyPr>
          <a:lstStyle/>
          <a:p>
            <a:pPr algn="ctr"/>
            <a:r>
              <a:rPr lang="en-US" b="1">
                <a:solidFill>
                  <a:schemeClr val="bg1"/>
                </a:solidFill>
              </a:rPr>
              <a:t>Degree 0</a:t>
            </a:r>
          </a:p>
        </p:txBody>
      </p:sp>
      <p:sp>
        <p:nvSpPr>
          <p:cNvPr id="16" name="Title 1">
            <a:extLst>
              <a:ext uri="{FF2B5EF4-FFF2-40B4-BE49-F238E27FC236}">
                <a16:creationId xmlns:a16="http://schemas.microsoft.com/office/drawing/2014/main" id="{EFC1621E-64C0-B0A6-1F1F-FE0F49A944C2}"/>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17" name="Oval 16">
            <a:extLst>
              <a:ext uri="{FF2B5EF4-FFF2-40B4-BE49-F238E27FC236}">
                <a16:creationId xmlns:a16="http://schemas.microsoft.com/office/drawing/2014/main" id="{BA65E9C4-96C3-89B7-89E4-47477807C9AC}"/>
              </a:ext>
            </a:extLst>
          </p:cNvPr>
          <p:cNvSpPr/>
          <p:nvPr/>
        </p:nvSpPr>
        <p:spPr>
          <a:xfrm>
            <a:off x="448982" y="6107733"/>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6EB0BF9-6289-C991-0611-ACF7E4ABB89C}"/>
              </a:ext>
            </a:extLst>
          </p:cNvPr>
          <p:cNvSpPr txBox="1"/>
          <p:nvPr/>
        </p:nvSpPr>
        <p:spPr>
          <a:xfrm>
            <a:off x="1009433" y="6168555"/>
            <a:ext cx="2133918" cy="369332"/>
          </a:xfrm>
          <a:prstGeom prst="rect">
            <a:avLst/>
          </a:prstGeom>
          <a:noFill/>
        </p:spPr>
        <p:txBody>
          <a:bodyPr wrap="none" rtlCol="0">
            <a:spAutoFit/>
          </a:bodyPr>
          <a:lstStyle/>
          <a:p>
            <a:r>
              <a:rPr lang="en-US" b="1">
                <a:solidFill>
                  <a:schemeClr val="bg1"/>
                </a:solidFill>
              </a:rPr>
              <a:t>Minimum element</a:t>
            </a:r>
          </a:p>
        </p:txBody>
      </p:sp>
    </p:spTree>
    <p:extLst>
      <p:ext uri="{BB962C8B-B14F-4D97-AF65-F5344CB8AC3E}">
        <p14:creationId xmlns:p14="http://schemas.microsoft.com/office/powerpoint/2010/main" val="4636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1000" fill="hold"/>
                                        <p:tgtEl>
                                          <p:spTgt spid="25"/>
                                        </p:tgtEl>
                                        <p:attrNameLst>
                                          <p:attrName>fillcolor</p:attrName>
                                        </p:attrNameLst>
                                      </p:cBhvr>
                                      <p:to>
                                        <a:srgbClr val="FF000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805111" y="235212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119561"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5462587"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6805613"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8091489"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3448049"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3448049"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787501"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787501" y="2778366"/>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8AE5F3-32C7-7A6F-235C-2E8C53B65BE7}"/>
              </a:ext>
            </a:extLst>
          </p:cNvPr>
          <p:cNvCxnSpPr>
            <a:cxnSpLocks/>
          </p:cNvCxnSpPr>
          <p:nvPr/>
        </p:nvCxnSpPr>
        <p:spPr>
          <a:xfrm>
            <a:off x="6105525" y="2622394"/>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9919EA-1199-DC38-0B64-145ED65D408C}"/>
              </a:ext>
            </a:extLst>
          </p:cNvPr>
          <p:cNvCxnSpPr>
            <a:cxnSpLocks/>
          </p:cNvCxnSpPr>
          <p:nvPr/>
        </p:nvCxnSpPr>
        <p:spPr>
          <a:xfrm flipH="1">
            <a:off x="6105525" y="2793844"/>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7448551"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7448551"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7104454" y="1815742"/>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6679401" y="1370831"/>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1772297314"/>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3143351" y="5423239"/>
            <a:ext cx="687978" cy="369332"/>
          </a:xfrm>
          <a:prstGeom prst="rect">
            <a:avLst/>
          </a:prstGeom>
          <a:noFill/>
        </p:spPr>
        <p:txBody>
          <a:bodyPr wrap="square" rtlCol="0">
            <a:spAutoFit/>
          </a:bodyPr>
          <a:lstStyle/>
          <a:p>
            <a:pPr algn="ctr"/>
            <a:r>
              <a:rPr lang="en-US"/>
              <a:t>8</a:t>
            </a:r>
          </a:p>
        </p:txBody>
      </p:sp>
      <p:sp>
        <p:nvSpPr>
          <p:cNvPr id="40" name="TextBox 39">
            <a:extLst>
              <a:ext uri="{FF2B5EF4-FFF2-40B4-BE49-F238E27FC236}">
                <a16:creationId xmlns:a16="http://schemas.microsoft.com/office/drawing/2014/main" id="{3CC6D9B9-8E30-BF9B-D057-D54CDF23C6A7}"/>
              </a:ext>
            </a:extLst>
          </p:cNvPr>
          <p:cNvSpPr txBox="1"/>
          <p:nvPr/>
        </p:nvSpPr>
        <p:spPr>
          <a:xfrm>
            <a:off x="6512124" y="3059668"/>
            <a:ext cx="1229916" cy="369332"/>
          </a:xfrm>
          <a:prstGeom prst="rect">
            <a:avLst/>
          </a:prstGeom>
          <a:noFill/>
        </p:spPr>
        <p:txBody>
          <a:bodyPr wrap="square" rtlCol="0">
            <a:spAutoFit/>
          </a:bodyPr>
          <a:lstStyle/>
          <a:p>
            <a:pPr algn="ctr"/>
            <a:r>
              <a:rPr lang="en-US" b="1">
                <a:solidFill>
                  <a:schemeClr val="bg1"/>
                </a:solidFill>
              </a:rPr>
              <a:t>Degree 0</a:t>
            </a:r>
          </a:p>
        </p:txBody>
      </p:sp>
      <p:cxnSp>
        <p:nvCxnSpPr>
          <p:cNvPr id="17" name="Straight Connector 16">
            <a:extLst>
              <a:ext uri="{FF2B5EF4-FFF2-40B4-BE49-F238E27FC236}">
                <a16:creationId xmlns:a16="http://schemas.microsoft.com/office/drawing/2014/main" id="{681A7DA2-DE1A-1F04-BC81-47E3FAD2DEBC}"/>
              </a:ext>
            </a:extLst>
          </p:cNvPr>
          <p:cNvCxnSpPr>
            <a:cxnSpLocks/>
            <a:stCxn id="6" idx="4"/>
          </p:cNvCxnSpPr>
          <p:nvPr/>
        </p:nvCxnSpPr>
        <p:spPr>
          <a:xfrm>
            <a:off x="5784056"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AF13983C-7EE3-8B2E-09F8-A846D31C55BA}"/>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35" name="Oval 34">
            <a:extLst>
              <a:ext uri="{FF2B5EF4-FFF2-40B4-BE49-F238E27FC236}">
                <a16:creationId xmlns:a16="http://schemas.microsoft.com/office/drawing/2014/main" id="{DD177C83-0A0C-95FA-CDBA-C79FCB878CA6}"/>
              </a:ext>
            </a:extLst>
          </p:cNvPr>
          <p:cNvSpPr/>
          <p:nvPr/>
        </p:nvSpPr>
        <p:spPr>
          <a:xfrm>
            <a:off x="448982" y="6033079"/>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E5281A0-0A5F-33DC-399A-02E7CCC511C2}"/>
              </a:ext>
            </a:extLst>
          </p:cNvPr>
          <p:cNvSpPr txBox="1"/>
          <p:nvPr/>
        </p:nvSpPr>
        <p:spPr>
          <a:xfrm>
            <a:off x="1009433" y="6093901"/>
            <a:ext cx="2133918" cy="369332"/>
          </a:xfrm>
          <a:prstGeom prst="rect">
            <a:avLst/>
          </a:prstGeom>
          <a:noFill/>
        </p:spPr>
        <p:txBody>
          <a:bodyPr wrap="none" rtlCol="0">
            <a:spAutoFit/>
          </a:bodyPr>
          <a:lstStyle/>
          <a:p>
            <a:r>
              <a:rPr lang="en-US" b="1">
                <a:solidFill>
                  <a:schemeClr val="bg1"/>
                </a:solidFill>
              </a:rPr>
              <a:t>Minimum element</a:t>
            </a:r>
          </a:p>
        </p:txBody>
      </p:sp>
    </p:spTree>
    <p:extLst>
      <p:ext uri="{BB962C8B-B14F-4D97-AF65-F5344CB8AC3E}">
        <p14:creationId xmlns:p14="http://schemas.microsoft.com/office/powerpoint/2010/main" val="31717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49" presetClass="path" presetSubtype="0" accel="50000" decel="50000" fill="hold" grpId="0" nodeType="afterEffect">
                                  <p:stCondLst>
                                    <p:cond delay="0"/>
                                  </p:stCondLst>
                                  <p:childTnLst>
                                    <p:animMotion origin="layout" path="M 4.79167E-6 -7.40741E-7 L -0.11016 0.15556 " pathEditMode="relative" rAng="0" ptsTypes="AA">
                                      <p:cBhvr>
                                        <p:cTn id="10" dur="1750" fill="hold"/>
                                        <p:tgtEl>
                                          <p:spTgt spid="7"/>
                                        </p:tgtEl>
                                        <p:attrNameLst>
                                          <p:attrName>ppt_x</p:attrName>
                                          <p:attrName>ppt_y</p:attrName>
                                        </p:attrNameLst>
                                      </p:cBhvr>
                                      <p:rCtr x="-5508" y="7778"/>
                                    </p:animMotion>
                                  </p:childTnLst>
                                </p:cTn>
                              </p:par>
                            </p:childTnLst>
                          </p:cTn>
                        </p:par>
                        <p:par>
                          <p:cTn id="11" fill="hold">
                            <p:stCondLst>
                              <p:cond delay="2250"/>
                            </p:stCondLst>
                            <p:childTnLst>
                              <p:par>
                                <p:cTn id="12" presetID="42" presetClass="path" presetSubtype="0" accel="50000" decel="50000" fill="hold" grpId="0" nodeType="afterEffect">
                                  <p:stCondLst>
                                    <p:cond delay="500"/>
                                  </p:stCondLst>
                                  <p:childTnLst>
                                    <p:animMotion origin="layout" path="M 2.5E-6 -2.59259E-6 L 0.07526 -0.00069 " pathEditMode="relative" rAng="0" ptsTypes="AA">
                                      <p:cBhvr>
                                        <p:cTn id="13" dur="1000" fill="hold"/>
                                        <p:tgtEl>
                                          <p:spTgt spid="25"/>
                                        </p:tgtEl>
                                        <p:attrNameLst>
                                          <p:attrName>ppt_x</p:attrName>
                                          <p:attrName>ppt_y</p:attrName>
                                        </p:attrNameLst>
                                      </p:cBhvr>
                                      <p:rCtr x="3763" y="-46"/>
                                    </p:animMotion>
                                  </p:childTnLst>
                                </p:cTn>
                              </p:par>
                              <p:par>
                                <p:cTn id="14" presetID="10" presetClass="exit" presetSubtype="0" fill="hold" grpId="0" nodeType="withEffect">
                                  <p:stCondLst>
                                    <p:cond delay="500"/>
                                  </p:stCondLst>
                                  <p:childTnLst>
                                    <p:animEffect transition="out" filter="fade">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childTnLst>
                          </p:cTn>
                        </p:par>
                        <p:par>
                          <p:cTn id="17" fill="hold">
                            <p:stCondLst>
                              <p:cond delay="3750"/>
                            </p:stCondLst>
                            <p:childTnLst>
                              <p:par>
                                <p:cTn id="18" presetID="35" presetClass="path" presetSubtype="0" accel="50000" decel="50000" fill="hold" nodeType="afterEffect">
                                  <p:stCondLst>
                                    <p:cond delay="0"/>
                                  </p:stCondLst>
                                  <p:childTnLst>
                                    <p:animMotion origin="layout" path="M -1.45833E-6 -2.59259E-6 L -0.10976 0.00232 " pathEditMode="relative" rAng="0" ptsTypes="AA">
                                      <p:cBhvr>
                                        <p:cTn id="19" dur="750" fill="hold"/>
                                        <p:tgtEl>
                                          <p:spTgt spid="22"/>
                                        </p:tgtEl>
                                        <p:attrNameLst>
                                          <p:attrName>ppt_x</p:attrName>
                                          <p:attrName>ppt_y</p:attrName>
                                        </p:attrNameLst>
                                      </p:cBhvr>
                                      <p:rCtr x="-5495" y="116"/>
                                    </p:animMotion>
                                  </p:childTnLst>
                                </p:cTn>
                              </p:par>
                              <p:par>
                                <p:cTn id="20" presetID="35" presetClass="path" presetSubtype="0" accel="50000" decel="50000" fill="hold" nodeType="withEffect">
                                  <p:stCondLst>
                                    <p:cond delay="0"/>
                                  </p:stCondLst>
                                  <p:childTnLst>
                                    <p:animMotion origin="layout" path="M 2.08333E-7 -2.59259E-6 L -0.11016 0.00232 " pathEditMode="relative" rAng="0" ptsTypes="AA">
                                      <p:cBhvr>
                                        <p:cTn id="21" dur="750" fill="hold"/>
                                        <p:tgtEl>
                                          <p:spTgt spid="23"/>
                                        </p:tgtEl>
                                        <p:attrNameLst>
                                          <p:attrName>ppt_x</p:attrName>
                                          <p:attrName>ppt_y</p:attrName>
                                        </p:attrNameLst>
                                      </p:cBhvr>
                                      <p:rCtr x="-5508" y="116"/>
                                    </p:animMotion>
                                  </p:childTnLst>
                                </p:cTn>
                              </p:par>
                              <p:par>
                                <p:cTn id="22" presetID="35" presetClass="path" presetSubtype="0" accel="50000" decel="50000" fill="hold" grpId="0" nodeType="withEffect">
                                  <p:stCondLst>
                                    <p:cond delay="0"/>
                                  </p:stCondLst>
                                  <p:childTnLst>
                                    <p:animMotion origin="layout" path="M -3.95833E-6 -7.40741E-7 L -0.10547 -7.40741E-7 " pathEditMode="relative" rAng="0" ptsTypes="AA">
                                      <p:cBhvr>
                                        <p:cTn id="23" dur="750" fill="hold"/>
                                        <p:tgtEl>
                                          <p:spTgt spid="8"/>
                                        </p:tgtEl>
                                        <p:attrNameLst>
                                          <p:attrName>ppt_x</p:attrName>
                                          <p:attrName>ppt_y</p:attrName>
                                        </p:attrNameLst>
                                      </p:cBhvr>
                                      <p:rCtr x="-53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5"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805111" y="235212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119561"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5462587"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5462587" y="342083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6777037" y="2348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3448049"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3448049"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787501"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787501" y="2778366"/>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6134099" y="260331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6134099" y="277476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7104454" y="1815742"/>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6679401" y="1370831"/>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3740175223"/>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4074521" y="5423239"/>
            <a:ext cx="687978" cy="369332"/>
          </a:xfrm>
          <a:prstGeom prst="rect">
            <a:avLst/>
          </a:prstGeom>
          <a:noFill/>
        </p:spPr>
        <p:txBody>
          <a:bodyPr wrap="square" rtlCol="0">
            <a:spAutoFit/>
          </a:bodyPr>
          <a:lstStyle/>
          <a:p>
            <a:pPr algn="ctr"/>
            <a:r>
              <a:rPr lang="en-US"/>
              <a:t>8</a:t>
            </a:r>
          </a:p>
        </p:txBody>
      </p:sp>
      <p:cxnSp>
        <p:nvCxnSpPr>
          <p:cNvPr id="17" name="Straight Connector 16">
            <a:extLst>
              <a:ext uri="{FF2B5EF4-FFF2-40B4-BE49-F238E27FC236}">
                <a16:creationId xmlns:a16="http://schemas.microsoft.com/office/drawing/2014/main" id="{681A7DA2-DE1A-1F04-BC81-47E3FAD2DEBC}"/>
              </a:ext>
            </a:extLst>
          </p:cNvPr>
          <p:cNvCxnSpPr>
            <a:cxnSpLocks/>
            <a:stCxn id="6" idx="4"/>
          </p:cNvCxnSpPr>
          <p:nvPr/>
        </p:nvCxnSpPr>
        <p:spPr>
          <a:xfrm>
            <a:off x="5784056"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9F669A9-8F58-154D-AA6B-AC5BAFC9B4C2}"/>
              </a:ext>
            </a:extLst>
          </p:cNvPr>
          <p:cNvSpPr txBox="1"/>
          <p:nvPr/>
        </p:nvSpPr>
        <p:spPr>
          <a:xfrm>
            <a:off x="3143351" y="5423239"/>
            <a:ext cx="687978" cy="369332"/>
          </a:xfrm>
          <a:prstGeom prst="rect">
            <a:avLst/>
          </a:prstGeom>
          <a:noFill/>
        </p:spPr>
        <p:txBody>
          <a:bodyPr wrap="square" rtlCol="0">
            <a:spAutoFit/>
          </a:bodyPr>
          <a:lstStyle/>
          <a:p>
            <a:pPr algn="ctr"/>
            <a:r>
              <a:rPr lang="en-US"/>
              <a:t>10</a:t>
            </a:r>
          </a:p>
        </p:txBody>
      </p:sp>
      <p:sp>
        <p:nvSpPr>
          <p:cNvPr id="18" name="TextBox 17">
            <a:extLst>
              <a:ext uri="{FF2B5EF4-FFF2-40B4-BE49-F238E27FC236}">
                <a16:creationId xmlns:a16="http://schemas.microsoft.com/office/drawing/2014/main" id="{8C7039E9-227E-D1F6-63A1-AF39409924B9}"/>
              </a:ext>
            </a:extLst>
          </p:cNvPr>
          <p:cNvSpPr txBox="1"/>
          <p:nvPr/>
        </p:nvSpPr>
        <p:spPr>
          <a:xfrm>
            <a:off x="6483548" y="3110221"/>
            <a:ext cx="1229916" cy="369332"/>
          </a:xfrm>
          <a:prstGeom prst="rect">
            <a:avLst/>
          </a:prstGeom>
          <a:noFill/>
        </p:spPr>
        <p:txBody>
          <a:bodyPr wrap="square" rtlCol="0">
            <a:spAutoFit/>
          </a:bodyPr>
          <a:lstStyle/>
          <a:p>
            <a:pPr algn="ctr"/>
            <a:r>
              <a:rPr lang="en-US" b="1">
                <a:solidFill>
                  <a:schemeClr val="bg1"/>
                </a:solidFill>
              </a:rPr>
              <a:t>Degree 0</a:t>
            </a:r>
          </a:p>
        </p:txBody>
      </p:sp>
      <p:sp>
        <p:nvSpPr>
          <p:cNvPr id="32" name="TextBox 31">
            <a:extLst>
              <a:ext uri="{FF2B5EF4-FFF2-40B4-BE49-F238E27FC236}">
                <a16:creationId xmlns:a16="http://schemas.microsoft.com/office/drawing/2014/main" id="{983F56BC-FEDC-6534-70C9-ADC30956AEE5}"/>
              </a:ext>
            </a:extLst>
          </p:cNvPr>
          <p:cNvSpPr txBox="1"/>
          <p:nvPr/>
        </p:nvSpPr>
        <p:spPr>
          <a:xfrm>
            <a:off x="2511622" y="3150875"/>
            <a:ext cx="1229916" cy="369332"/>
          </a:xfrm>
          <a:prstGeom prst="rect">
            <a:avLst/>
          </a:prstGeom>
          <a:noFill/>
        </p:spPr>
        <p:txBody>
          <a:bodyPr wrap="square" rtlCol="0">
            <a:spAutoFit/>
          </a:bodyPr>
          <a:lstStyle/>
          <a:p>
            <a:pPr algn="ctr"/>
            <a:r>
              <a:rPr lang="en-US" b="1">
                <a:solidFill>
                  <a:schemeClr val="bg1"/>
                </a:solidFill>
              </a:rPr>
              <a:t>Degree 0</a:t>
            </a:r>
          </a:p>
        </p:txBody>
      </p:sp>
      <p:sp>
        <p:nvSpPr>
          <p:cNvPr id="33" name="Title 1">
            <a:extLst>
              <a:ext uri="{FF2B5EF4-FFF2-40B4-BE49-F238E27FC236}">
                <a16:creationId xmlns:a16="http://schemas.microsoft.com/office/drawing/2014/main" id="{E8E06036-04DB-2844-6753-4DCE42274324}"/>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34" name="Oval 33">
            <a:extLst>
              <a:ext uri="{FF2B5EF4-FFF2-40B4-BE49-F238E27FC236}">
                <a16:creationId xmlns:a16="http://schemas.microsoft.com/office/drawing/2014/main" id="{10CF7DA8-0916-D88E-09FB-898BEA4D91C2}"/>
              </a:ext>
            </a:extLst>
          </p:cNvPr>
          <p:cNvSpPr/>
          <p:nvPr/>
        </p:nvSpPr>
        <p:spPr>
          <a:xfrm>
            <a:off x="448982" y="6033079"/>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1DE6EEB-E400-ECD3-76B6-B87AC497A5A2}"/>
              </a:ext>
            </a:extLst>
          </p:cNvPr>
          <p:cNvSpPr txBox="1"/>
          <p:nvPr/>
        </p:nvSpPr>
        <p:spPr>
          <a:xfrm>
            <a:off x="1009433" y="6093901"/>
            <a:ext cx="2133918" cy="369332"/>
          </a:xfrm>
          <a:prstGeom prst="rect">
            <a:avLst/>
          </a:prstGeom>
          <a:noFill/>
        </p:spPr>
        <p:txBody>
          <a:bodyPr wrap="none" rtlCol="0">
            <a:spAutoFit/>
          </a:bodyPr>
          <a:lstStyle/>
          <a:p>
            <a:r>
              <a:rPr lang="en-US" b="1">
                <a:solidFill>
                  <a:schemeClr val="bg1"/>
                </a:solidFill>
              </a:rPr>
              <a:t>Minimum element</a:t>
            </a:r>
          </a:p>
        </p:txBody>
      </p:sp>
    </p:spTree>
    <p:extLst>
      <p:ext uri="{BB962C8B-B14F-4D97-AF65-F5344CB8AC3E}">
        <p14:creationId xmlns:p14="http://schemas.microsoft.com/office/powerpoint/2010/main" val="311304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75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250"/>
                            </p:stCondLst>
                            <p:childTnLst>
                              <p:par>
                                <p:cTn id="13" presetID="35" presetClass="path" presetSubtype="0" accel="50000" decel="50000" fill="hold" nodeType="afterEffect">
                                  <p:stCondLst>
                                    <p:cond delay="0"/>
                                  </p:stCondLst>
                                  <p:childTnLst>
                                    <p:animMotion origin="layout" path="M -2.29167E-6 1.85185E-6 L -0.32487 -0.00139 " pathEditMode="relative" rAng="0" ptsTypes="AA">
                                      <p:cBhvr>
                                        <p:cTn id="14" dur="750" fill="hold"/>
                                        <p:tgtEl>
                                          <p:spTgt spid="9"/>
                                        </p:tgtEl>
                                        <p:attrNameLst>
                                          <p:attrName>ppt_x</p:attrName>
                                          <p:attrName>ppt_y</p:attrName>
                                        </p:attrNameLst>
                                      </p:cBhvr>
                                      <p:rCtr x="-16250" y="-69"/>
                                    </p:animMotion>
                                  </p:childTnLst>
                                </p:cTn>
                              </p:par>
                              <p:par>
                                <p:cTn id="15" presetID="35" presetClass="path" presetSubtype="0" accel="50000" decel="50000" fill="hold" grpId="0" nodeType="withEffect">
                                  <p:stCondLst>
                                    <p:cond delay="0"/>
                                  </p:stCondLst>
                                  <p:childTnLst>
                                    <p:animMotion origin="layout" path="M -2.29167E-6 -1.85185E-6 L -0.32487 -0.00301 " pathEditMode="relative" rAng="0" ptsTypes="AA">
                                      <p:cBhvr>
                                        <p:cTn id="16" dur="750" fill="hold"/>
                                        <p:tgtEl>
                                          <p:spTgt spid="11"/>
                                        </p:tgtEl>
                                        <p:attrNameLst>
                                          <p:attrName>ppt_x</p:attrName>
                                          <p:attrName>ppt_y</p:attrName>
                                        </p:attrNameLst>
                                      </p:cBhvr>
                                      <p:rCtr x="-16250" y="-162"/>
                                    </p:animMotion>
                                  </p:childTnLst>
                                </p:cTn>
                              </p:par>
                              <p:par>
                                <p:cTn id="17" presetID="10" presetClass="exit" presetSubtype="0" fill="hold" grpId="1"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par>
                          <p:cTn id="20" fill="hold">
                            <p:stCondLst>
                              <p:cond delay="3000"/>
                            </p:stCondLst>
                            <p:childTnLst>
                              <p:par>
                                <p:cTn id="21" presetID="10" presetClass="entr" presetSubtype="0" fill="hold" grpId="0" nodeType="afterEffect">
                                  <p:stCondLst>
                                    <p:cond delay="75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par>
                          <p:cTn id="24" fill="hold">
                            <p:stCondLst>
                              <p:cond delay="4750"/>
                            </p:stCondLst>
                            <p:childTnLst>
                              <p:par>
                                <p:cTn id="25" presetID="1" presetClass="emph" presetSubtype="2" fill="hold" nodeType="afterEffect">
                                  <p:stCondLst>
                                    <p:cond delay="0"/>
                                  </p:stCondLst>
                                  <p:childTnLst>
                                    <p:animClr clrSpc="rgb" dir="cw">
                                      <p:cBhvr>
                                        <p:cTn id="26" dur="1000" fill="hold"/>
                                        <p:tgtEl>
                                          <p:spTgt spid="16"/>
                                        </p:tgtEl>
                                        <p:attrNameLst>
                                          <p:attrName>fillcolor</p:attrName>
                                        </p:attrNameLst>
                                      </p:cBhvr>
                                      <p:to>
                                        <a:srgbClr val="FF0000"/>
                                      </p:to>
                                    </p:animClr>
                                    <p:set>
                                      <p:cBhvr>
                                        <p:cTn id="27" dur="1000" fill="hold"/>
                                        <p:tgtEl>
                                          <p:spTgt spid="16"/>
                                        </p:tgtEl>
                                        <p:attrNameLst>
                                          <p:attrName>fill.type</p:attrName>
                                        </p:attrNameLst>
                                      </p:cBhvr>
                                      <p:to>
                                        <p:strVal val="solid"/>
                                      </p:to>
                                    </p:set>
                                    <p:set>
                                      <p:cBhvr>
                                        <p:cTn id="28" dur="10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8" grpId="0"/>
      <p:bldP spid="18" grpId="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805111" y="235212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119561"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5462587"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5462587" y="342083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6777037" y="2348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3448049"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3448049"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787501"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787501" y="2778366"/>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6134099" y="260331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6134099" y="277476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3143351" y="1847017"/>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2718298" y="1402106"/>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715302776"/>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4074521" y="5423239"/>
            <a:ext cx="687978" cy="369332"/>
          </a:xfrm>
          <a:prstGeom prst="rect">
            <a:avLst/>
          </a:prstGeom>
          <a:noFill/>
        </p:spPr>
        <p:txBody>
          <a:bodyPr wrap="square" rtlCol="0">
            <a:spAutoFit/>
          </a:bodyPr>
          <a:lstStyle/>
          <a:p>
            <a:pPr algn="ctr"/>
            <a:r>
              <a:rPr lang="en-US"/>
              <a:t>8</a:t>
            </a:r>
          </a:p>
        </p:txBody>
      </p:sp>
      <p:cxnSp>
        <p:nvCxnSpPr>
          <p:cNvPr id="17" name="Straight Connector 16">
            <a:extLst>
              <a:ext uri="{FF2B5EF4-FFF2-40B4-BE49-F238E27FC236}">
                <a16:creationId xmlns:a16="http://schemas.microsoft.com/office/drawing/2014/main" id="{681A7DA2-DE1A-1F04-BC81-47E3FAD2DEBC}"/>
              </a:ext>
            </a:extLst>
          </p:cNvPr>
          <p:cNvCxnSpPr>
            <a:cxnSpLocks/>
            <a:stCxn id="6" idx="4"/>
          </p:cNvCxnSpPr>
          <p:nvPr/>
        </p:nvCxnSpPr>
        <p:spPr>
          <a:xfrm>
            <a:off x="5784056"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9F669A9-8F58-154D-AA6B-AC5BAFC9B4C2}"/>
              </a:ext>
            </a:extLst>
          </p:cNvPr>
          <p:cNvSpPr txBox="1"/>
          <p:nvPr/>
        </p:nvSpPr>
        <p:spPr>
          <a:xfrm>
            <a:off x="3143351" y="5423239"/>
            <a:ext cx="687978" cy="369332"/>
          </a:xfrm>
          <a:prstGeom prst="rect">
            <a:avLst/>
          </a:prstGeom>
          <a:noFill/>
        </p:spPr>
        <p:txBody>
          <a:bodyPr wrap="square" rtlCol="0">
            <a:spAutoFit/>
          </a:bodyPr>
          <a:lstStyle/>
          <a:p>
            <a:pPr algn="ctr"/>
            <a:r>
              <a:rPr lang="en-US"/>
              <a:t>10</a:t>
            </a:r>
          </a:p>
        </p:txBody>
      </p:sp>
      <p:cxnSp>
        <p:nvCxnSpPr>
          <p:cNvPr id="5" name="Straight Connector 4">
            <a:extLst>
              <a:ext uri="{FF2B5EF4-FFF2-40B4-BE49-F238E27FC236}">
                <a16:creationId xmlns:a16="http://schemas.microsoft.com/office/drawing/2014/main" id="{10DAA0BB-0228-0AE7-F58E-326CFF62C968}"/>
              </a:ext>
            </a:extLst>
          </p:cNvPr>
          <p:cNvCxnSpPr>
            <a:cxnSpLocks/>
          </p:cNvCxnSpPr>
          <p:nvPr/>
        </p:nvCxnSpPr>
        <p:spPr>
          <a:xfrm>
            <a:off x="3143351"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BB2FEEA-97E1-A3AD-DC38-97CC05AB6BC4}"/>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20" name="Oval 19">
            <a:extLst>
              <a:ext uri="{FF2B5EF4-FFF2-40B4-BE49-F238E27FC236}">
                <a16:creationId xmlns:a16="http://schemas.microsoft.com/office/drawing/2014/main" id="{0DD79814-C158-6704-1331-9392BF2C729A}"/>
              </a:ext>
            </a:extLst>
          </p:cNvPr>
          <p:cNvSpPr/>
          <p:nvPr/>
        </p:nvSpPr>
        <p:spPr>
          <a:xfrm>
            <a:off x="309472" y="6086100"/>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FC3DBE8-6854-5352-B3F0-B4180493D8F3}"/>
              </a:ext>
            </a:extLst>
          </p:cNvPr>
          <p:cNvSpPr txBox="1"/>
          <p:nvPr/>
        </p:nvSpPr>
        <p:spPr>
          <a:xfrm>
            <a:off x="869923" y="6146922"/>
            <a:ext cx="2133918" cy="369332"/>
          </a:xfrm>
          <a:prstGeom prst="rect">
            <a:avLst/>
          </a:prstGeom>
          <a:noFill/>
        </p:spPr>
        <p:txBody>
          <a:bodyPr wrap="none" rtlCol="0">
            <a:spAutoFit/>
          </a:bodyPr>
          <a:lstStyle/>
          <a:p>
            <a:r>
              <a:rPr lang="en-US" b="1">
                <a:solidFill>
                  <a:schemeClr val="bg1"/>
                </a:solidFill>
              </a:rPr>
              <a:t>Minimum element</a:t>
            </a:r>
          </a:p>
        </p:txBody>
      </p:sp>
      <p:cxnSp>
        <p:nvCxnSpPr>
          <p:cNvPr id="13" name="Straight Arrow Connector 12">
            <a:extLst>
              <a:ext uri="{FF2B5EF4-FFF2-40B4-BE49-F238E27FC236}">
                <a16:creationId xmlns:a16="http://schemas.microsoft.com/office/drawing/2014/main" id="{A5F5AB4D-90F7-97C9-32D4-96542F27B715}"/>
              </a:ext>
            </a:extLst>
          </p:cNvPr>
          <p:cNvCxnSpPr>
            <a:cxnSpLocks/>
          </p:cNvCxnSpPr>
          <p:nvPr/>
        </p:nvCxnSpPr>
        <p:spPr>
          <a:xfrm>
            <a:off x="3448049" y="3673716"/>
            <a:ext cx="203596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EF55171-C772-ECE1-75AE-247A6D1A0AE3}"/>
              </a:ext>
            </a:extLst>
          </p:cNvPr>
          <p:cNvCxnSpPr>
            <a:cxnSpLocks/>
          </p:cNvCxnSpPr>
          <p:nvPr/>
        </p:nvCxnSpPr>
        <p:spPr>
          <a:xfrm flipH="1">
            <a:off x="3448049" y="3845166"/>
            <a:ext cx="2010964"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64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1.45833E-6 3.7037E-6 L -0.32435 0.15463 " pathEditMode="relative" rAng="0" ptsTypes="AA">
                                      <p:cBhvr>
                                        <p:cTn id="10" dur="1750" fill="hold"/>
                                        <p:tgtEl>
                                          <p:spTgt spid="8"/>
                                        </p:tgtEl>
                                        <p:attrNameLst>
                                          <p:attrName>ppt_x</p:attrName>
                                          <p:attrName>ppt_y</p:attrName>
                                        </p:attrNameLst>
                                      </p:cBhvr>
                                      <p:rCtr x="-16224" y="7731"/>
                                    </p:animMotion>
                                  </p:childTnLst>
                                </p:cTn>
                              </p:par>
                            </p:childTnLst>
                          </p:cTn>
                        </p:par>
                        <p:par>
                          <p:cTn id="11" fill="hold">
                            <p:stCondLst>
                              <p:cond delay="225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par>
                                <p:cTn id="15" presetID="22" presetClass="entr" presetSubtype="8"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par>
                                <p:cTn id="18" presetID="10" presetClass="exit" presetSubtype="0" fill="hold"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par>
                          <p:cTn id="24" fill="hold">
                            <p:stCondLst>
                              <p:cond delay="2750"/>
                            </p:stCondLst>
                            <p:childTnLst>
                              <p:par>
                                <p:cTn id="25" presetID="10" presetClass="exit" presetSubtype="0" fill="hold" grpId="0" nodeType="afterEffect">
                                  <p:stCondLst>
                                    <p:cond delay="50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805111" y="235212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119561"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5462587"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5462587" y="342083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2805111" y="34290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3448049"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3448049"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787501"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787501" y="2778366"/>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3143351" y="1847017"/>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2718298" y="1402106"/>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558808705"/>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4074521" y="5423239"/>
            <a:ext cx="687978" cy="369332"/>
          </a:xfrm>
          <a:prstGeom prst="rect">
            <a:avLst/>
          </a:prstGeom>
          <a:noFill/>
        </p:spPr>
        <p:txBody>
          <a:bodyPr wrap="square" rtlCol="0">
            <a:spAutoFit/>
          </a:bodyPr>
          <a:lstStyle/>
          <a:p>
            <a:pPr algn="ctr"/>
            <a:r>
              <a:rPr lang="en-US"/>
              <a:t>8</a:t>
            </a:r>
          </a:p>
        </p:txBody>
      </p:sp>
      <p:cxnSp>
        <p:nvCxnSpPr>
          <p:cNvPr id="17" name="Straight Connector 16">
            <a:extLst>
              <a:ext uri="{FF2B5EF4-FFF2-40B4-BE49-F238E27FC236}">
                <a16:creationId xmlns:a16="http://schemas.microsoft.com/office/drawing/2014/main" id="{681A7DA2-DE1A-1F04-BC81-47E3FAD2DEBC}"/>
              </a:ext>
            </a:extLst>
          </p:cNvPr>
          <p:cNvCxnSpPr>
            <a:cxnSpLocks/>
            <a:stCxn id="6" idx="4"/>
          </p:cNvCxnSpPr>
          <p:nvPr/>
        </p:nvCxnSpPr>
        <p:spPr>
          <a:xfrm>
            <a:off x="5784056"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0DAA0BB-0228-0AE7-F58E-326CFF62C968}"/>
              </a:ext>
            </a:extLst>
          </p:cNvPr>
          <p:cNvCxnSpPr>
            <a:cxnSpLocks/>
          </p:cNvCxnSpPr>
          <p:nvPr/>
        </p:nvCxnSpPr>
        <p:spPr>
          <a:xfrm>
            <a:off x="3143351"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4BEDA05-3E4E-C2F4-C91D-E844D51E9B1C}"/>
              </a:ext>
            </a:extLst>
          </p:cNvPr>
          <p:cNvSpPr txBox="1"/>
          <p:nvPr/>
        </p:nvSpPr>
        <p:spPr>
          <a:xfrm>
            <a:off x="2528393" y="4159840"/>
            <a:ext cx="1229916" cy="369332"/>
          </a:xfrm>
          <a:prstGeom prst="rect">
            <a:avLst/>
          </a:prstGeom>
          <a:noFill/>
        </p:spPr>
        <p:txBody>
          <a:bodyPr wrap="square" rtlCol="0">
            <a:spAutoFit/>
          </a:bodyPr>
          <a:lstStyle/>
          <a:p>
            <a:pPr algn="ctr"/>
            <a:r>
              <a:rPr lang="en-US" b="1">
                <a:solidFill>
                  <a:schemeClr val="bg1"/>
                </a:solidFill>
              </a:rPr>
              <a:t>Degree 1</a:t>
            </a:r>
          </a:p>
        </p:txBody>
      </p:sp>
      <p:sp>
        <p:nvSpPr>
          <p:cNvPr id="19" name="Title 1">
            <a:extLst>
              <a:ext uri="{FF2B5EF4-FFF2-40B4-BE49-F238E27FC236}">
                <a16:creationId xmlns:a16="http://schemas.microsoft.com/office/drawing/2014/main" id="{306FB55E-0546-6DAF-81EA-A2720E495CD1}"/>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20" name="Oval 19">
            <a:extLst>
              <a:ext uri="{FF2B5EF4-FFF2-40B4-BE49-F238E27FC236}">
                <a16:creationId xmlns:a16="http://schemas.microsoft.com/office/drawing/2014/main" id="{6342B35F-42BA-A8CD-3967-81E60CEDFB78}"/>
              </a:ext>
            </a:extLst>
          </p:cNvPr>
          <p:cNvSpPr/>
          <p:nvPr/>
        </p:nvSpPr>
        <p:spPr>
          <a:xfrm>
            <a:off x="448982" y="6104697"/>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6A9A32A-6B3A-764D-059D-9F2A687E5937}"/>
              </a:ext>
            </a:extLst>
          </p:cNvPr>
          <p:cNvSpPr txBox="1"/>
          <p:nvPr/>
        </p:nvSpPr>
        <p:spPr>
          <a:xfrm>
            <a:off x="1009433" y="6165519"/>
            <a:ext cx="2133918" cy="369332"/>
          </a:xfrm>
          <a:prstGeom prst="rect">
            <a:avLst/>
          </a:prstGeom>
          <a:noFill/>
        </p:spPr>
        <p:txBody>
          <a:bodyPr wrap="none" rtlCol="0">
            <a:spAutoFit/>
          </a:bodyPr>
          <a:lstStyle/>
          <a:p>
            <a:r>
              <a:rPr lang="en-US" b="1">
                <a:solidFill>
                  <a:schemeClr val="bg1"/>
                </a:solidFill>
              </a:rPr>
              <a:t>Minimum element</a:t>
            </a:r>
          </a:p>
        </p:txBody>
      </p:sp>
      <p:cxnSp>
        <p:nvCxnSpPr>
          <p:cNvPr id="13" name="Straight Arrow Connector 12">
            <a:extLst>
              <a:ext uri="{FF2B5EF4-FFF2-40B4-BE49-F238E27FC236}">
                <a16:creationId xmlns:a16="http://schemas.microsoft.com/office/drawing/2014/main" id="{F26FC42C-8849-425C-8AF2-160390CBE587}"/>
              </a:ext>
            </a:extLst>
          </p:cNvPr>
          <p:cNvCxnSpPr>
            <a:cxnSpLocks/>
          </p:cNvCxnSpPr>
          <p:nvPr/>
        </p:nvCxnSpPr>
        <p:spPr>
          <a:xfrm>
            <a:off x="3448049" y="3673716"/>
            <a:ext cx="203596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AFEAD3-E7D7-95A4-F537-CF6D34143D14}"/>
              </a:ext>
            </a:extLst>
          </p:cNvPr>
          <p:cNvCxnSpPr>
            <a:cxnSpLocks/>
          </p:cNvCxnSpPr>
          <p:nvPr/>
        </p:nvCxnSpPr>
        <p:spPr>
          <a:xfrm flipH="1">
            <a:off x="3448049" y="3845166"/>
            <a:ext cx="2010964"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5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750"/>
                            </p:stCondLst>
                            <p:childTnLst>
                              <p:par>
                                <p:cTn id="9" presetID="1" presetClass="emph" presetSubtype="2" fill="hold" nodeType="afterEffect">
                                  <p:stCondLst>
                                    <p:cond delay="0"/>
                                  </p:stCondLst>
                                  <p:childTnLst>
                                    <p:animClr clrSpc="rgb" dir="cw">
                                      <p:cBhvr>
                                        <p:cTn id="10" dur="1000" fill="hold"/>
                                        <p:tgtEl>
                                          <p:spTgt spid="25"/>
                                        </p:tgtEl>
                                        <p:attrNameLst>
                                          <p:attrName>fillcolor</p:attrName>
                                        </p:attrNameLst>
                                      </p:cBhvr>
                                      <p:to>
                                        <a:srgbClr val="FF000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805111" y="235212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119561"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5462587"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5462587" y="342083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2805111" y="34290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3448049"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3448049"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787501"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787501" y="2778366"/>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3143351" y="1847017"/>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2718298" y="1402106"/>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2281989867"/>
              </p:ext>
            </p:extLst>
          </p:nvPr>
        </p:nvGraphicFramePr>
        <p:xfrm>
          <a:off x="1936882" y="5047255"/>
          <a:ext cx="48990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gridCol w="979800">
                  <a:extLst>
                    <a:ext uri="{9D8B030D-6E8A-4147-A177-3AD203B41FA5}">
                      <a16:colId xmlns:a16="http://schemas.microsoft.com/office/drawing/2014/main" val="1557581260"/>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sp>
        <p:nvSpPr>
          <p:cNvPr id="25" name="TextBox 24">
            <a:extLst>
              <a:ext uri="{FF2B5EF4-FFF2-40B4-BE49-F238E27FC236}">
                <a16:creationId xmlns:a16="http://schemas.microsoft.com/office/drawing/2014/main" id="{F52E6A59-657B-9947-2DB9-80EF779E9DE7}"/>
              </a:ext>
            </a:extLst>
          </p:cNvPr>
          <p:cNvSpPr txBox="1"/>
          <p:nvPr/>
        </p:nvSpPr>
        <p:spPr>
          <a:xfrm>
            <a:off x="4074521" y="5423239"/>
            <a:ext cx="687978" cy="369332"/>
          </a:xfrm>
          <a:prstGeom prst="rect">
            <a:avLst/>
          </a:prstGeom>
          <a:noFill/>
        </p:spPr>
        <p:txBody>
          <a:bodyPr wrap="square" rtlCol="0">
            <a:spAutoFit/>
          </a:bodyPr>
          <a:lstStyle/>
          <a:p>
            <a:pPr algn="ctr"/>
            <a:r>
              <a:rPr lang="en-US"/>
              <a:t>8</a:t>
            </a:r>
          </a:p>
        </p:txBody>
      </p:sp>
      <p:cxnSp>
        <p:nvCxnSpPr>
          <p:cNvPr id="17" name="Straight Connector 16">
            <a:extLst>
              <a:ext uri="{FF2B5EF4-FFF2-40B4-BE49-F238E27FC236}">
                <a16:creationId xmlns:a16="http://schemas.microsoft.com/office/drawing/2014/main" id="{681A7DA2-DE1A-1F04-BC81-47E3FAD2DEBC}"/>
              </a:ext>
            </a:extLst>
          </p:cNvPr>
          <p:cNvCxnSpPr>
            <a:cxnSpLocks/>
            <a:stCxn id="6" idx="4"/>
          </p:cNvCxnSpPr>
          <p:nvPr/>
        </p:nvCxnSpPr>
        <p:spPr>
          <a:xfrm>
            <a:off x="5784056"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0DAA0BB-0228-0AE7-F58E-326CFF62C968}"/>
              </a:ext>
            </a:extLst>
          </p:cNvPr>
          <p:cNvCxnSpPr>
            <a:cxnSpLocks/>
          </p:cNvCxnSpPr>
          <p:nvPr/>
        </p:nvCxnSpPr>
        <p:spPr>
          <a:xfrm>
            <a:off x="3143351" y="3006966"/>
            <a:ext cx="0" cy="422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D70990-E720-4D7B-ED9F-D37FF98D5CD3}"/>
              </a:ext>
            </a:extLst>
          </p:cNvPr>
          <p:cNvCxnSpPr>
            <a:cxnSpLocks/>
          </p:cNvCxnSpPr>
          <p:nvPr/>
        </p:nvCxnSpPr>
        <p:spPr>
          <a:xfrm flipH="1">
            <a:off x="2438400" y="2883141"/>
            <a:ext cx="447776" cy="450609"/>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C7831E8-B866-EC9F-97EF-D1DF8FC80AE1}"/>
              </a:ext>
            </a:extLst>
          </p:cNvPr>
          <p:cNvSpPr/>
          <p:nvPr/>
        </p:nvSpPr>
        <p:spPr>
          <a:xfrm>
            <a:off x="1956197" y="325796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21" name="Straight Connector 20">
            <a:extLst>
              <a:ext uri="{FF2B5EF4-FFF2-40B4-BE49-F238E27FC236}">
                <a16:creationId xmlns:a16="http://schemas.microsoft.com/office/drawing/2014/main" id="{717994DB-1D82-DD42-AF4B-E73AB3EB61FF}"/>
              </a:ext>
            </a:extLst>
          </p:cNvPr>
          <p:cNvCxnSpPr>
            <a:cxnSpLocks/>
            <a:stCxn id="3" idx="5"/>
          </p:cNvCxnSpPr>
          <p:nvPr/>
        </p:nvCxnSpPr>
        <p:spPr>
          <a:xfrm>
            <a:off x="3353893" y="2911066"/>
            <a:ext cx="460867" cy="531329"/>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27FC2C-AE02-2409-51A0-305B6149DAE3}"/>
              </a:ext>
            </a:extLst>
          </p:cNvPr>
          <p:cNvCxnSpPr>
            <a:cxnSpLocks/>
          </p:cNvCxnSpPr>
          <p:nvPr/>
        </p:nvCxnSpPr>
        <p:spPr>
          <a:xfrm>
            <a:off x="4208799" y="3954467"/>
            <a:ext cx="407195" cy="3738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7EEA030-9C54-D06F-8A2A-DBA99B2A1116}"/>
              </a:ext>
            </a:extLst>
          </p:cNvPr>
          <p:cNvSpPr txBox="1"/>
          <p:nvPr/>
        </p:nvSpPr>
        <p:spPr>
          <a:xfrm>
            <a:off x="2528393" y="4159840"/>
            <a:ext cx="1229916" cy="369332"/>
          </a:xfrm>
          <a:prstGeom prst="rect">
            <a:avLst/>
          </a:prstGeom>
          <a:noFill/>
        </p:spPr>
        <p:txBody>
          <a:bodyPr wrap="square" rtlCol="0">
            <a:spAutoFit/>
          </a:bodyPr>
          <a:lstStyle/>
          <a:p>
            <a:pPr algn="ctr"/>
            <a:r>
              <a:rPr lang="en-US" b="1">
                <a:solidFill>
                  <a:schemeClr val="bg1"/>
                </a:solidFill>
              </a:rPr>
              <a:t>Degree 2</a:t>
            </a:r>
          </a:p>
        </p:txBody>
      </p:sp>
      <p:sp>
        <p:nvSpPr>
          <p:cNvPr id="28" name="TextBox 27">
            <a:extLst>
              <a:ext uri="{FF2B5EF4-FFF2-40B4-BE49-F238E27FC236}">
                <a16:creationId xmlns:a16="http://schemas.microsoft.com/office/drawing/2014/main" id="{465A6FA7-2DB5-0C88-E5EE-D67F0C9EB444}"/>
              </a:ext>
            </a:extLst>
          </p:cNvPr>
          <p:cNvSpPr txBox="1"/>
          <p:nvPr/>
        </p:nvSpPr>
        <p:spPr>
          <a:xfrm>
            <a:off x="4998446" y="5423239"/>
            <a:ext cx="687978" cy="369332"/>
          </a:xfrm>
          <a:prstGeom prst="rect">
            <a:avLst/>
          </a:prstGeom>
          <a:noFill/>
        </p:spPr>
        <p:txBody>
          <a:bodyPr wrap="square" rtlCol="0">
            <a:spAutoFit/>
          </a:bodyPr>
          <a:lstStyle/>
          <a:p>
            <a:pPr algn="ctr"/>
            <a:r>
              <a:rPr lang="en-US"/>
              <a:t>5</a:t>
            </a:r>
          </a:p>
        </p:txBody>
      </p:sp>
      <p:sp>
        <p:nvSpPr>
          <p:cNvPr id="29" name="Title 1">
            <a:extLst>
              <a:ext uri="{FF2B5EF4-FFF2-40B4-BE49-F238E27FC236}">
                <a16:creationId xmlns:a16="http://schemas.microsoft.com/office/drawing/2014/main" id="{320B61D8-E559-8F79-4CA3-20554D48697F}"/>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30" name="Oval 29">
            <a:extLst>
              <a:ext uri="{FF2B5EF4-FFF2-40B4-BE49-F238E27FC236}">
                <a16:creationId xmlns:a16="http://schemas.microsoft.com/office/drawing/2014/main" id="{12C7FF70-D5F4-E62E-4A0E-FC43A6754EB8}"/>
              </a:ext>
            </a:extLst>
          </p:cNvPr>
          <p:cNvSpPr/>
          <p:nvPr/>
        </p:nvSpPr>
        <p:spPr>
          <a:xfrm>
            <a:off x="309472" y="6120877"/>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6E1FA42-146F-C3DA-73AA-9278E0D220A0}"/>
              </a:ext>
            </a:extLst>
          </p:cNvPr>
          <p:cNvSpPr txBox="1"/>
          <p:nvPr/>
        </p:nvSpPr>
        <p:spPr>
          <a:xfrm>
            <a:off x="869923" y="6181699"/>
            <a:ext cx="2133918" cy="369332"/>
          </a:xfrm>
          <a:prstGeom prst="rect">
            <a:avLst/>
          </a:prstGeom>
          <a:noFill/>
        </p:spPr>
        <p:txBody>
          <a:bodyPr wrap="none" rtlCol="0">
            <a:spAutoFit/>
          </a:bodyPr>
          <a:lstStyle/>
          <a:p>
            <a:r>
              <a:rPr lang="en-US" b="1">
                <a:solidFill>
                  <a:schemeClr val="bg1"/>
                </a:solidFill>
              </a:rPr>
              <a:t>Minimum element</a:t>
            </a:r>
          </a:p>
        </p:txBody>
      </p:sp>
      <p:cxnSp>
        <p:nvCxnSpPr>
          <p:cNvPr id="13" name="Straight Arrow Connector 12">
            <a:extLst>
              <a:ext uri="{FF2B5EF4-FFF2-40B4-BE49-F238E27FC236}">
                <a16:creationId xmlns:a16="http://schemas.microsoft.com/office/drawing/2014/main" id="{65049B61-CE9D-23AE-6759-97EFBEFD74F3}"/>
              </a:ext>
            </a:extLst>
          </p:cNvPr>
          <p:cNvCxnSpPr>
            <a:cxnSpLocks/>
          </p:cNvCxnSpPr>
          <p:nvPr/>
        </p:nvCxnSpPr>
        <p:spPr>
          <a:xfrm>
            <a:off x="3448049" y="3673716"/>
            <a:ext cx="203596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D3B74B-EFDF-109B-289F-35F50902DF0E}"/>
              </a:ext>
            </a:extLst>
          </p:cNvPr>
          <p:cNvCxnSpPr>
            <a:cxnSpLocks/>
          </p:cNvCxnSpPr>
          <p:nvPr/>
        </p:nvCxnSpPr>
        <p:spPr>
          <a:xfrm flipH="1">
            <a:off x="3448049" y="3845166"/>
            <a:ext cx="2010964"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26EF6F3-DDA3-4F67-49DA-72FDD2700BF8}"/>
              </a:ext>
            </a:extLst>
          </p:cNvPr>
          <p:cNvCxnSpPr>
            <a:cxnSpLocks/>
          </p:cNvCxnSpPr>
          <p:nvPr/>
        </p:nvCxnSpPr>
        <p:spPr>
          <a:xfrm>
            <a:off x="2599135" y="3502266"/>
            <a:ext cx="107834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DAF4952-7690-FD62-C18F-60612AFD218E}"/>
              </a:ext>
            </a:extLst>
          </p:cNvPr>
          <p:cNvCxnSpPr>
            <a:cxnSpLocks/>
          </p:cNvCxnSpPr>
          <p:nvPr/>
        </p:nvCxnSpPr>
        <p:spPr>
          <a:xfrm flipH="1">
            <a:off x="2599135" y="3673716"/>
            <a:ext cx="1078343"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47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500"/>
                            </p:stCondLst>
                            <p:childTnLst>
                              <p:par>
                                <p:cTn id="24" presetID="10" presetClass="entr" presetSubtype="0" fill="hold" nodeType="afterEffect">
                                  <p:stCondLst>
                                    <p:cond delay="25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childTnLst>
                                </p:cTn>
                              </p:par>
                            </p:childTnLst>
                          </p:cTn>
                        </p:par>
                        <p:par>
                          <p:cTn id="27" fill="hold">
                            <p:stCondLst>
                              <p:cond delay="1500"/>
                            </p:stCondLst>
                            <p:childTnLst>
                              <p:par>
                                <p:cTn id="28" presetID="42" presetClass="path" presetSubtype="0" accel="50000" decel="50000" fill="hold" grpId="0" nodeType="afterEffect">
                                  <p:stCondLst>
                                    <p:cond delay="0"/>
                                  </p:stCondLst>
                                  <p:childTnLst>
                                    <p:animMotion origin="layout" path="M 1.04167E-6 -7.40741E-7 L -0.14688 0.15394 " pathEditMode="relative" rAng="0" ptsTypes="AA">
                                      <p:cBhvr>
                                        <p:cTn id="29" dur="1000" fill="hold"/>
                                        <p:tgtEl>
                                          <p:spTgt spid="6"/>
                                        </p:tgtEl>
                                        <p:attrNameLst>
                                          <p:attrName>ppt_x</p:attrName>
                                          <p:attrName>ppt_y</p:attrName>
                                        </p:attrNameLst>
                                      </p:cBhvr>
                                      <p:rCtr x="-7344" y="7685"/>
                                    </p:animMotion>
                                  </p:childTnLst>
                                </p:cTn>
                              </p:par>
                              <p:par>
                                <p:cTn id="30" presetID="10" presetClass="exit" presetSubtype="0" fill="hold" nodeType="with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3000"/>
                            </p:stCondLst>
                            <p:childTnLst>
                              <p:par>
                                <p:cTn id="44" presetID="42" presetClass="path" presetSubtype="0" accel="50000" decel="50000" fill="hold" grpId="0" nodeType="afterEffect">
                                  <p:stCondLst>
                                    <p:cond delay="0"/>
                                  </p:stCondLst>
                                  <p:childTnLst>
                                    <p:animMotion origin="layout" path="M 1.04167E-6 2.22222E-6 L -0.08164 0.12592 " pathEditMode="relative" rAng="0" ptsTypes="AA">
                                      <p:cBhvr>
                                        <p:cTn id="45" dur="1000" fill="hold"/>
                                        <p:tgtEl>
                                          <p:spTgt spid="7"/>
                                        </p:tgtEl>
                                        <p:attrNameLst>
                                          <p:attrName>ppt_x</p:attrName>
                                          <p:attrName>ppt_y</p:attrName>
                                        </p:attrNameLst>
                                      </p:cBhvr>
                                      <p:rCtr x="-4089" y="6296"/>
                                    </p:animMotion>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par>
                          <p:cTn id="53" fill="hold">
                            <p:stCondLst>
                              <p:cond delay="4500"/>
                            </p:stCondLst>
                            <p:childTnLst>
                              <p:par>
                                <p:cTn id="54" presetID="10" presetClass="entr" presetSubtype="0" fill="hold" grpId="0" nodeType="afterEffect">
                                  <p:stCondLst>
                                    <p:cond delay="7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childTnLst>
                                </p:cTn>
                              </p:par>
                            </p:childTnLst>
                          </p:cTn>
                        </p:par>
                        <p:par>
                          <p:cTn id="57" fill="hold">
                            <p:stCondLst>
                              <p:cond delay="6250"/>
                            </p:stCondLst>
                            <p:childTnLst>
                              <p:par>
                                <p:cTn id="58" presetID="10" presetClass="exit" presetSubtype="0" fill="hold" grpId="0" nodeType="afterEffect">
                                  <p:stCondLst>
                                    <p:cond delay="50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5" grpId="0"/>
      <p:bldP spid="20"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805111" y="235212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4119561" y="235212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3662085" y="339844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4466032" y="42977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3448049" y="2606916"/>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3448049" y="2778366"/>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970BC-BD2E-DED8-D9F9-180C620FF9E9}"/>
              </a:ext>
            </a:extLst>
          </p:cNvPr>
          <p:cNvCxnSpPr/>
          <p:nvPr/>
        </p:nvCxnSpPr>
        <p:spPr>
          <a:xfrm>
            <a:off x="3143351" y="1847017"/>
            <a:ext cx="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8A5BBD-3721-73A6-CFB4-5C1D0652A56C}"/>
              </a:ext>
            </a:extLst>
          </p:cNvPr>
          <p:cNvSpPr txBox="1"/>
          <p:nvPr/>
        </p:nvSpPr>
        <p:spPr>
          <a:xfrm>
            <a:off x="2718298" y="1402106"/>
            <a:ext cx="850106" cy="369332"/>
          </a:xfrm>
          <a:prstGeom prst="rect">
            <a:avLst/>
          </a:prstGeom>
          <a:noFill/>
        </p:spPr>
        <p:txBody>
          <a:bodyPr wrap="square" rtlCol="0">
            <a:spAutoFit/>
          </a:bodyPr>
          <a:lstStyle/>
          <a:p>
            <a:pPr algn="ctr"/>
            <a:r>
              <a:rPr lang="en-US" b="1">
                <a:solidFill>
                  <a:schemeClr val="bg1"/>
                </a:solidFill>
              </a:rPr>
              <a:t>Next</a:t>
            </a:r>
          </a:p>
        </p:txBody>
      </p:sp>
      <p:graphicFrame>
        <p:nvGraphicFramePr>
          <p:cNvPr id="2" name="Table 8">
            <a:extLst>
              <a:ext uri="{FF2B5EF4-FFF2-40B4-BE49-F238E27FC236}">
                <a16:creationId xmlns:a16="http://schemas.microsoft.com/office/drawing/2014/main" id="{95F31DBD-930B-EBD4-1F89-7EF60ED24CCD}"/>
              </a:ext>
            </a:extLst>
          </p:cNvPr>
          <p:cNvGraphicFramePr>
            <a:graphicFrameLocks noGrp="1"/>
          </p:cNvGraphicFramePr>
          <p:nvPr>
            <p:extLst>
              <p:ext uri="{D42A27DB-BD31-4B8C-83A1-F6EECF244321}">
                <p14:modId xmlns:p14="http://schemas.microsoft.com/office/powerpoint/2010/main" val="3975151795"/>
              </p:ext>
            </p:extLst>
          </p:nvPr>
        </p:nvGraphicFramePr>
        <p:xfrm>
          <a:off x="1936882" y="5047255"/>
          <a:ext cx="3919201" cy="751968"/>
        </p:xfrm>
        <a:graphic>
          <a:graphicData uri="http://schemas.openxmlformats.org/drawingml/2006/table">
            <a:tbl>
              <a:tblPr firstRow="1" bandRow="1">
                <a:tableStyleId>{5C22544A-7EE6-4342-B048-85BDC9FD1C3A}</a:tableStyleId>
              </a:tblPr>
              <a:tblGrid>
                <a:gridCol w="1177126">
                  <a:extLst>
                    <a:ext uri="{9D8B030D-6E8A-4147-A177-3AD203B41FA5}">
                      <a16:colId xmlns:a16="http://schemas.microsoft.com/office/drawing/2014/main" val="3944642667"/>
                    </a:ext>
                  </a:extLst>
                </a:gridCol>
                <a:gridCol w="782475">
                  <a:extLst>
                    <a:ext uri="{9D8B030D-6E8A-4147-A177-3AD203B41FA5}">
                      <a16:colId xmlns:a16="http://schemas.microsoft.com/office/drawing/2014/main" val="3378882113"/>
                    </a:ext>
                  </a:extLst>
                </a:gridCol>
                <a:gridCol w="979800">
                  <a:extLst>
                    <a:ext uri="{9D8B030D-6E8A-4147-A177-3AD203B41FA5}">
                      <a16:colId xmlns:a16="http://schemas.microsoft.com/office/drawing/2014/main" val="3810198000"/>
                    </a:ext>
                  </a:extLst>
                </a:gridCol>
                <a:gridCol w="979800">
                  <a:extLst>
                    <a:ext uri="{9D8B030D-6E8A-4147-A177-3AD203B41FA5}">
                      <a16:colId xmlns:a16="http://schemas.microsoft.com/office/drawing/2014/main" val="1392508608"/>
                    </a:ext>
                  </a:extLst>
                </a:gridCol>
              </a:tblGrid>
              <a:tr h="370840">
                <a:tc>
                  <a:txBody>
                    <a:bodyPr/>
                    <a:lstStyle/>
                    <a:p>
                      <a:pPr algn="ctr"/>
                      <a:r>
                        <a:rPr lang="en-US"/>
                        <a:t>Degree</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extLst>
                  <a:ext uri="{0D108BD9-81ED-4DB2-BD59-A6C34878D82A}">
                    <a16:rowId xmlns:a16="http://schemas.microsoft.com/office/drawing/2014/main" val="1790299704"/>
                  </a:ext>
                </a:extLst>
              </a:tr>
              <a:tr h="370840">
                <a:tc>
                  <a:txBody>
                    <a:bodyPr/>
                    <a:lstStyle/>
                    <a:p>
                      <a:pPr algn="ctr"/>
                      <a:r>
                        <a:rPr lang="en-US" b="1"/>
                        <a:t>Element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02426833"/>
                  </a:ext>
                </a:extLst>
              </a:tr>
            </a:tbl>
          </a:graphicData>
        </a:graphic>
      </p:graphicFrame>
      <p:cxnSp>
        <p:nvCxnSpPr>
          <p:cNvPr id="16" name="Straight Connector 15">
            <a:extLst>
              <a:ext uri="{FF2B5EF4-FFF2-40B4-BE49-F238E27FC236}">
                <a16:creationId xmlns:a16="http://schemas.microsoft.com/office/drawing/2014/main" id="{23D70990-E720-4D7B-ED9F-D37FF98D5CD3}"/>
              </a:ext>
            </a:extLst>
          </p:cNvPr>
          <p:cNvCxnSpPr>
            <a:cxnSpLocks/>
          </p:cNvCxnSpPr>
          <p:nvPr/>
        </p:nvCxnSpPr>
        <p:spPr>
          <a:xfrm flipH="1">
            <a:off x="2438400" y="2883141"/>
            <a:ext cx="447776" cy="450609"/>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C7831E8-B866-EC9F-97EF-D1DF8FC80AE1}"/>
              </a:ext>
            </a:extLst>
          </p:cNvPr>
          <p:cNvSpPr/>
          <p:nvPr/>
        </p:nvSpPr>
        <p:spPr>
          <a:xfrm>
            <a:off x="1956197" y="325796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24" name="Straight Connector 23">
            <a:extLst>
              <a:ext uri="{FF2B5EF4-FFF2-40B4-BE49-F238E27FC236}">
                <a16:creationId xmlns:a16="http://schemas.microsoft.com/office/drawing/2014/main" id="{4F27FC2C-AE02-2409-51A0-305B6149DAE3}"/>
              </a:ext>
            </a:extLst>
          </p:cNvPr>
          <p:cNvCxnSpPr>
            <a:cxnSpLocks/>
          </p:cNvCxnSpPr>
          <p:nvPr/>
        </p:nvCxnSpPr>
        <p:spPr>
          <a:xfrm>
            <a:off x="4208799" y="3954467"/>
            <a:ext cx="407195" cy="3738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65A6FA7-2DB5-0C88-E5EE-D67F0C9EB444}"/>
              </a:ext>
            </a:extLst>
          </p:cNvPr>
          <p:cNvSpPr txBox="1"/>
          <p:nvPr/>
        </p:nvSpPr>
        <p:spPr>
          <a:xfrm>
            <a:off x="4998446" y="5423239"/>
            <a:ext cx="687978" cy="369332"/>
          </a:xfrm>
          <a:prstGeom prst="rect">
            <a:avLst/>
          </a:prstGeom>
          <a:noFill/>
        </p:spPr>
        <p:txBody>
          <a:bodyPr wrap="square" rtlCol="0">
            <a:spAutoFit/>
          </a:bodyPr>
          <a:lstStyle/>
          <a:p>
            <a:pPr algn="ctr"/>
            <a:r>
              <a:rPr lang="en-US"/>
              <a:t>5</a:t>
            </a:r>
          </a:p>
        </p:txBody>
      </p:sp>
      <p:cxnSp>
        <p:nvCxnSpPr>
          <p:cNvPr id="18" name="Straight Connector 17">
            <a:extLst>
              <a:ext uri="{FF2B5EF4-FFF2-40B4-BE49-F238E27FC236}">
                <a16:creationId xmlns:a16="http://schemas.microsoft.com/office/drawing/2014/main" id="{C2F15911-9EED-02E3-7BC2-C8A2C427C042}"/>
              </a:ext>
            </a:extLst>
          </p:cNvPr>
          <p:cNvCxnSpPr>
            <a:cxnSpLocks/>
            <a:endCxn id="6" idx="1"/>
          </p:cNvCxnSpPr>
          <p:nvPr/>
        </p:nvCxnSpPr>
        <p:spPr>
          <a:xfrm>
            <a:off x="3305226" y="2965311"/>
            <a:ext cx="451015" cy="529035"/>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B1B85E4-24B8-24CE-2EA7-A18C9A72094B}"/>
              </a:ext>
            </a:extLst>
          </p:cNvPr>
          <p:cNvSpPr txBox="1"/>
          <p:nvPr/>
        </p:nvSpPr>
        <p:spPr>
          <a:xfrm>
            <a:off x="3847374" y="3042330"/>
            <a:ext cx="1229916" cy="369332"/>
          </a:xfrm>
          <a:prstGeom prst="rect">
            <a:avLst/>
          </a:prstGeom>
          <a:noFill/>
        </p:spPr>
        <p:txBody>
          <a:bodyPr wrap="square" rtlCol="0">
            <a:spAutoFit/>
          </a:bodyPr>
          <a:lstStyle/>
          <a:p>
            <a:pPr algn="ctr"/>
            <a:r>
              <a:rPr lang="en-US" b="1">
                <a:solidFill>
                  <a:schemeClr val="bg1"/>
                </a:solidFill>
              </a:rPr>
              <a:t>Degree 0</a:t>
            </a:r>
          </a:p>
        </p:txBody>
      </p:sp>
      <p:sp>
        <p:nvSpPr>
          <p:cNvPr id="48" name="TextBox 47">
            <a:extLst>
              <a:ext uri="{FF2B5EF4-FFF2-40B4-BE49-F238E27FC236}">
                <a16:creationId xmlns:a16="http://schemas.microsoft.com/office/drawing/2014/main" id="{94300759-7C1E-D649-17C7-49EA20699DB4}"/>
              </a:ext>
            </a:extLst>
          </p:cNvPr>
          <p:cNvSpPr txBox="1"/>
          <p:nvPr/>
        </p:nvSpPr>
        <p:spPr>
          <a:xfrm>
            <a:off x="3159396" y="5397463"/>
            <a:ext cx="687978" cy="369332"/>
          </a:xfrm>
          <a:prstGeom prst="rect">
            <a:avLst/>
          </a:prstGeom>
          <a:noFill/>
        </p:spPr>
        <p:txBody>
          <a:bodyPr wrap="square" rtlCol="0">
            <a:spAutoFit/>
          </a:bodyPr>
          <a:lstStyle/>
          <a:p>
            <a:pPr algn="ctr"/>
            <a:r>
              <a:rPr lang="en-US"/>
              <a:t>6</a:t>
            </a:r>
          </a:p>
        </p:txBody>
      </p:sp>
      <p:sp>
        <p:nvSpPr>
          <p:cNvPr id="49" name="Title 1">
            <a:extLst>
              <a:ext uri="{FF2B5EF4-FFF2-40B4-BE49-F238E27FC236}">
                <a16:creationId xmlns:a16="http://schemas.microsoft.com/office/drawing/2014/main" id="{C9FAC09B-48FE-359A-7FE7-5782301E304E}"/>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Consolidate</a:t>
            </a:r>
          </a:p>
        </p:txBody>
      </p:sp>
      <p:sp>
        <p:nvSpPr>
          <p:cNvPr id="50" name="Oval 49">
            <a:extLst>
              <a:ext uri="{FF2B5EF4-FFF2-40B4-BE49-F238E27FC236}">
                <a16:creationId xmlns:a16="http://schemas.microsoft.com/office/drawing/2014/main" id="{1D495FAE-23C3-B2A2-944B-8D7727322031}"/>
              </a:ext>
            </a:extLst>
          </p:cNvPr>
          <p:cNvSpPr/>
          <p:nvPr/>
        </p:nvSpPr>
        <p:spPr>
          <a:xfrm>
            <a:off x="448982" y="6087971"/>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471CF83-B1C9-BB20-1192-46E3B5AAB142}"/>
              </a:ext>
            </a:extLst>
          </p:cNvPr>
          <p:cNvSpPr txBox="1"/>
          <p:nvPr/>
        </p:nvSpPr>
        <p:spPr>
          <a:xfrm>
            <a:off x="1009433" y="6148793"/>
            <a:ext cx="2133918" cy="369332"/>
          </a:xfrm>
          <a:prstGeom prst="rect">
            <a:avLst/>
          </a:prstGeom>
          <a:noFill/>
        </p:spPr>
        <p:txBody>
          <a:bodyPr wrap="none" rtlCol="0">
            <a:spAutoFit/>
          </a:bodyPr>
          <a:lstStyle/>
          <a:p>
            <a:r>
              <a:rPr lang="en-US" b="1">
                <a:solidFill>
                  <a:schemeClr val="bg1"/>
                </a:solidFill>
              </a:rPr>
              <a:t>Minimum element</a:t>
            </a:r>
          </a:p>
        </p:txBody>
      </p:sp>
      <p:cxnSp>
        <p:nvCxnSpPr>
          <p:cNvPr id="5" name="Straight Arrow Connector 4">
            <a:extLst>
              <a:ext uri="{FF2B5EF4-FFF2-40B4-BE49-F238E27FC236}">
                <a16:creationId xmlns:a16="http://schemas.microsoft.com/office/drawing/2014/main" id="{408AB9F1-D463-C179-2E98-BE6730EE243C}"/>
              </a:ext>
            </a:extLst>
          </p:cNvPr>
          <p:cNvCxnSpPr>
            <a:cxnSpLocks/>
          </p:cNvCxnSpPr>
          <p:nvPr/>
        </p:nvCxnSpPr>
        <p:spPr>
          <a:xfrm>
            <a:off x="2620224" y="3581779"/>
            <a:ext cx="107834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6B81EE-EA31-6DF2-056C-CAEBFCAE03EA}"/>
              </a:ext>
            </a:extLst>
          </p:cNvPr>
          <p:cNvCxnSpPr>
            <a:cxnSpLocks/>
          </p:cNvCxnSpPr>
          <p:nvPr/>
        </p:nvCxnSpPr>
        <p:spPr>
          <a:xfrm flipH="1">
            <a:off x="2583742" y="3733350"/>
            <a:ext cx="1078343"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37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7037E-6 L 0.10847 0.00185 " pathEditMode="relative" rAng="0" ptsTypes="AA">
                                      <p:cBhvr>
                                        <p:cTn id="6" dur="750" fill="hold"/>
                                        <p:tgtEl>
                                          <p:spTgt spid="9"/>
                                        </p:tgtEl>
                                        <p:attrNameLst>
                                          <p:attrName>ppt_x</p:attrName>
                                          <p:attrName>ppt_y</p:attrName>
                                        </p:attrNameLst>
                                      </p:cBhvr>
                                      <p:rCtr x="5417" y="93"/>
                                    </p:animMotion>
                                  </p:childTnLst>
                                </p:cTn>
                              </p:par>
                              <p:par>
                                <p:cTn id="7" presetID="42" presetClass="path" presetSubtype="0" accel="50000" decel="50000" fill="hold" grpId="0" nodeType="withEffect">
                                  <p:stCondLst>
                                    <p:cond delay="0"/>
                                  </p:stCondLst>
                                  <p:childTnLst>
                                    <p:animMotion origin="layout" path="M -2.5E-6 0 L 0.10847 0 " pathEditMode="relative" rAng="0" ptsTypes="AA">
                                      <p:cBhvr>
                                        <p:cTn id="8" dur="750" fill="hold"/>
                                        <p:tgtEl>
                                          <p:spTgt spid="11"/>
                                        </p:tgtEl>
                                        <p:attrNameLst>
                                          <p:attrName>ppt_x</p:attrName>
                                          <p:attrName>ppt_y</p:attrName>
                                        </p:attrNameLst>
                                      </p:cBhvr>
                                      <p:rCtr x="5417" y="0"/>
                                    </p:animMotion>
                                  </p:childTnLst>
                                </p:cTn>
                              </p:par>
                            </p:childTnLst>
                          </p:cTn>
                        </p:par>
                        <p:par>
                          <p:cTn id="9" fill="hold">
                            <p:stCondLst>
                              <p:cond delay="750"/>
                            </p:stCondLst>
                            <p:childTnLst>
                              <p:par>
                                <p:cTn id="10" presetID="10" presetClass="entr" presetSubtype="0" fill="hold" grpId="0" nodeType="afterEffect">
                                  <p:stCondLst>
                                    <p:cond delay="50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par>
                          <p:cTn id="13" fill="hold">
                            <p:stCondLst>
                              <p:cond delay="1750"/>
                            </p:stCondLst>
                            <p:childTnLst>
                              <p:par>
                                <p:cTn id="14" presetID="10" presetClass="entr" presetSubtype="0" fill="hold" grpId="0" nodeType="afterEffect">
                                  <p:stCondLst>
                                    <p:cond delay="5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7"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384A-937C-2751-1BBA-2137CB996E72}"/>
              </a:ext>
            </a:extLst>
          </p:cNvPr>
          <p:cNvSpPr>
            <a:spLocks noGrp="1"/>
          </p:cNvSpPr>
          <p:nvPr>
            <p:ph type="title"/>
          </p:nvPr>
        </p:nvSpPr>
        <p:spPr/>
        <p:txBody>
          <a:bodyPr/>
          <a:lstStyle/>
          <a:p>
            <a:r>
              <a:rPr lang="en-US" sz="4400"/>
              <a:t>Fibonacci Heap – Decrease Key</a:t>
            </a:r>
          </a:p>
        </p:txBody>
      </p:sp>
      <p:sp>
        <p:nvSpPr>
          <p:cNvPr id="3" name="Text Placeholder 2">
            <a:extLst>
              <a:ext uri="{FF2B5EF4-FFF2-40B4-BE49-F238E27FC236}">
                <a16:creationId xmlns:a16="http://schemas.microsoft.com/office/drawing/2014/main" id="{FB62AD13-7FF3-7E68-6D43-BDFF37979005}"/>
              </a:ext>
            </a:extLst>
          </p:cNvPr>
          <p:cNvSpPr>
            <a:spLocks noGrp="1"/>
          </p:cNvSpPr>
          <p:nvPr>
            <p:ph type="body" idx="1"/>
          </p:nvPr>
        </p:nvSpPr>
        <p:spPr>
          <a:xfrm>
            <a:off x="242712" y="1815630"/>
            <a:ext cx="11684505" cy="4778651"/>
          </a:xfrm>
        </p:spPr>
        <p:txBody>
          <a:bodyPr/>
          <a:lstStyle/>
          <a:p>
            <a:pPr marL="608965" indent="-473710"/>
            <a:r>
              <a:rPr lang="en-US" sz="2400" b="1"/>
              <a:t>Select node to be decreased and decrease value to x . Check if min-heap order violated.</a:t>
            </a:r>
          </a:p>
          <a:p>
            <a:pPr marL="608965" indent="-473710"/>
            <a:r>
              <a:rPr lang="en-US" sz="2400" b="1"/>
              <a:t>Case 1: Heap order not violated:</a:t>
            </a:r>
          </a:p>
          <a:p>
            <a:pPr marL="1218565" lvl="1" indent="-473710"/>
            <a:r>
              <a:rPr lang="en-US" sz="2400" b="1"/>
              <a:t>Decrease key.</a:t>
            </a:r>
          </a:p>
          <a:p>
            <a:pPr marL="608965" indent="-473710"/>
            <a:r>
              <a:rPr lang="en-US" sz="2400" b="1"/>
              <a:t>Case 2: Heap order violated and parent node is not marked.</a:t>
            </a:r>
          </a:p>
          <a:p>
            <a:pPr marL="1218565" lvl="1" indent="-473710">
              <a:buClr>
                <a:srgbClr val="FFFFFF"/>
              </a:buClr>
            </a:pPr>
            <a:r>
              <a:rPr lang="en-US" sz="2400" b="1"/>
              <a:t>Cut tree rooted at node and meld to root list. Unmark node and mark parent. (Cut)</a:t>
            </a:r>
          </a:p>
          <a:p>
            <a:pPr marL="608965" indent="-473710"/>
            <a:r>
              <a:rPr lang="en-US" sz="2400" b="1"/>
              <a:t>Case 3: Heap order violated and parent node is marked.</a:t>
            </a:r>
          </a:p>
          <a:p>
            <a:pPr marL="1218565" lvl="1" indent="-473710"/>
            <a:r>
              <a:rPr lang="en-US" sz="2400" b="1"/>
              <a:t>Cut tree rooted at node and meld to root list. Unmark node. Cut parent node, meld to root list, and unmark recursively for all ancestors that lose second child (Cascading Cut)</a:t>
            </a:r>
          </a:p>
          <a:p>
            <a:pPr marL="744855" lvl="1" indent="0">
              <a:buClr>
                <a:srgbClr val="FFFFFF"/>
              </a:buClr>
              <a:buNone/>
            </a:pPr>
            <a:endParaRPr lang="en-US" sz="2400" b="1"/>
          </a:p>
          <a:p>
            <a:pPr marL="744855" lvl="1" indent="0">
              <a:buNone/>
            </a:pPr>
            <a:r>
              <a:rPr lang="en-US" sz="2400" b="1"/>
              <a:t>Adjust min pointer as necessary</a:t>
            </a:r>
            <a:endParaRPr lang="en-US" sz="2400"/>
          </a:p>
          <a:p>
            <a:pPr marL="1218565" lvl="1" indent="-473710">
              <a:buClr>
                <a:srgbClr val="FFFFFF"/>
              </a:buClr>
            </a:pPr>
            <a:endParaRPr lang="en-US" sz="2400" b="1"/>
          </a:p>
          <a:p>
            <a:pPr marL="608965" indent="-473710"/>
            <a:endParaRPr lang="en-US" sz="2400" b="1"/>
          </a:p>
          <a:p>
            <a:pPr marL="608965" indent="-473710"/>
            <a:endParaRPr lang="en-US" sz="2400" b="1"/>
          </a:p>
        </p:txBody>
      </p:sp>
      <p:sp>
        <p:nvSpPr>
          <p:cNvPr id="5" name="Slide Number Placeholder 4">
            <a:extLst>
              <a:ext uri="{FF2B5EF4-FFF2-40B4-BE49-F238E27FC236}">
                <a16:creationId xmlns:a16="http://schemas.microsoft.com/office/drawing/2014/main" id="{9EE734CB-9C3A-B9A9-823B-BBAEF3C32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82355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6489630" y="336983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227613" y="2783246"/>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1)</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661185" y="2206308"/>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625958" y="308424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4308383" y="2484622"/>
            <a:ext cx="2984517" cy="4997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996667" y="2857127"/>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7342272" y="2531658"/>
            <a:ext cx="2593335" cy="94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695011"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sp>
        <p:nvSpPr>
          <p:cNvPr id="34" name="Oval 33">
            <a:extLst>
              <a:ext uri="{FF2B5EF4-FFF2-40B4-BE49-F238E27FC236}">
                <a16:creationId xmlns:a16="http://schemas.microsoft.com/office/drawing/2014/main" id="{C9EF669F-A502-CCBC-0B2A-60109A6F5030}"/>
              </a:ext>
            </a:extLst>
          </p:cNvPr>
          <p:cNvSpPr/>
          <p:nvPr/>
        </p:nvSpPr>
        <p:spPr>
          <a:xfrm>
            <a:off x="2702528" y="5157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3013176" y="3527550"/>
            <a:ext cx="22594" cy="16265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707437" y="2742031"/>
            <a:ext cx="3020700" cy="253905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661751" y="30839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371381" y="416515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416529"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705546" y="4821068"/>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385492"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2702530"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46</a:t>
            </a:r>
          </a:p>
        </p:txBody>
      </p:sp>
      <p:sp>
        <p:nvSpPr>
          <p:cNvPr id="11" name="Oval 10">
            <a:extLst>
              <a:ext uri="{FF2B5EF4-FFF2-40B4-BE49-F238E27FC236}">
                <a16:creationId xmlns:a16="http://schemas.microsoft.com/office/drawing/2014/main" id="{3AF3041B-B242-51E6-102E-2D92410AE50B}"/>
              </a:ext>
            </a:extLst>
          </p:cNvPr>
          <p:cNvSpPr/>
          <p:nvPr/>
        </p:nvSpPr>
        <p:spPr>
          <a:xfrm>
            <a:off x="3695011" y="30832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9843371" y="2904164"/>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7383333" y="2758349"/>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6507906" y="2744238"/>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9510004" y="224864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7021746" y="2248641"/>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9555439" y="373805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7067181" y="3126578"/>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6131143" y="311717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6187587" y="431191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Decrease 46 to 29</a:t>
            </a:r>
            <a:endParaRPr lang="en-US"/>
          </a:p>
        </p:txBody>
      </p:sp>
    </p:spTree>
    <p:extLst>
      <p:ext uri="{BB962C8B-B14F-4D97-AF65-F5344CB8AC3E}">
        <p14:creationId xmlns:p14="http://schemas.microsoft.com/office/powerpoint/2010/main" val="114129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Fibonacci Heap</a:t>
            </a:r>
            <a:endParaRPr sz="4400"/>
          </a:p>
        </p:txBody>
      </p:sp>
      <mc:AlternateContent xmlns:mc="http://schemas.openxmlformats.org/markup-compatibility/2006" xmlns:a14="http://schemas.microsoft.com/office/drawing/2010/main">
        <mc:Choice Requires="a14">
          <p:sp>
            <p:nvSpPr>
              <p:cNvPr id="60" name="Google Shape;60;p12"/>
              <p:cNvSpPr txBox="1">
                <a:spLocks noGrp="1"/>
              </p:cNvSpPr>
              <p:nvPr>
                <p:ph type="body" idx="2"/>
              </p:nvPr>
            </p:nvSpPr>
            <p:spPr>
              <a:xfrm>
                <a:off x="508746" y="1647264"/>
                <a:ext cx="6327402" cy="4540976"/>
              </a:xfrm>
              <a:prstGeom prst="rect">
                <a:avLst/>
              </a:prstGeom>
            </p:spPr>
            <p:txBody>
              <a:bodyPr spcFirstLastPara="1" wrap="square" lIns="0" tIns="0" rIns="0" bIns="0" anchor="t" anchorCtr="0">
                <a:noAutofit/>
              </a:bodyPr>
              <a:lstStyle/>
              <a:p>
                <a:pPr marL="285750" indent="-285750"/>
                <a:r>
                  <a:rPr lang="en-US" sz="2400" b="1"/>
                  <a:t>Collection of trees satisfying the min-heap property</a:t>
                </a:r>
              </a:p>
              <a:p>
                <a:pPr marL="285750" indent="-285750"/>
                <a:r>
                  <a:rPr lang="en-US" sz="2400" b="1"/>
                  <a:t>Pointer to minimum element node</a:t>
                </a:r>
              </a:p>
              <a:p>
                <a:pPr marL="285750" indent="-285750"/>
                <a:r>
                  <a:rPr lang="en-US" sz="2400" b="1"/>
                  <a:t>Trees have no prescribed shape</a:t>
                </a:r>
              </a:p>
              <a:p>
                <a:pPr marL="895335" lvl="1" indent="-285750"/>
                <a:r>
                  <a:rPr lang="en-US" sz="2400" b="1"/>
                  <a:t>Every element could be in a separate tree</a:t>
                </a:r>
              </a:p>
              <a:p>
                <a:pPr marL="895335" lvl="1" indent="-285750"/>
                <a:r>
                  <a:rPr lang="en-US" sz="2400" b="1"/>
                  <a:t>Nodes can have &gt;2 children</a:t>
                </a:r>
              </a:p>
              <a:p>
                <a:pPr marL="285750" indent="-285750"/>
                <a:r>
                  <a:rPr lang="en-US" sz="2400" b="1"/>
                  <a:t>Called Fibonacci because trees are constructed so that a tree of order n has at least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𝑭</m:t>
                        </m:r>
                      </m:e>
                      <m:sub>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sub>
                    </m:sSub>
                  </m:oMath>
                </a14:m>
                <a:r>
                  <a:rPr lang="en-US" sz="2400" b="1"/>
                  <a:t> nodes in it, where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𝑭</m:t>
                        </m:r>
                      </m:e>
                      <m:sub>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𝟐</m:t>
                        </m:r>
                      </m:sub>
                    </m:sSub>
                  </m:oMath>
                </a14:m>
                <a:r>
                  <a:rPr lang="en-US" sz="2400" b="1"/>
                  <a:t> is the </a:t>
                </a:r>
                <a14:m>
                  <m:oMath xmlns:m="http://schemas.openxmlformats.org/officeDocument/2006/math">
                    <m:sSup>
                      <m:sSupPr>
                        <m:ctrlPr>
                          <a:rPr lang="en-US" sz="2400" b="1" i="1" smtClean="0">
                            <a:latin typeface="Cambria Math" panose="02040503050406030204" pitchFamily="18" charset="0"/>
                          </a:rPr>
                        </m:ctrlPr>
                      </m:sSupPr>
                      <m:e>
                        <m:r>
                          <m:rPr>
                            <m:nor/>
                          </m:rPr>
                          <a:rPr lang="en-US" sz="2400" b="1" dirty="0"/>
                          <m:t>(</m:t>
                        </m:r>
                        <m:r>
                          <m:rPr>
                            <m:nor/>
                          </m:rPr>
                          <a:rPr lang="en-US" sz="2400" b="1" dirty="0"/>
                          <m:t>n</m:t>
                        </m:r>
                        <m:r>
                          <m:rPr>
                            <m:nor/>
                          </m:rPr>
                          <a:rPr lang="en-US" sz="2400" b="1" dirty="0"/>
                          <m:t>+2)</m:t>
                        </m:r>
                      </m:e>
                      <m:sup>
                        <m:r>
                          <a:rPr lang="en-US" sz="2400" b="1" i="1" smtClean="0">
                            <a:latin typeface="Cambria Math" panose="02040503050406030204" pitchFamily="18" charset="0"/>
                          </a:rPr>
                          <m:t>𝒕𝒉</m:t>
                        </m:r>
                      </m:sup>
                    </m:sSup>
                  </m:oMath>
                </a14:m>
                <a:r>
                  <a:rPr lang="en-US" sz="2400" b="1"/>
                  <a:t> Fibonacci number</a:t>
                </a:r>
              </a:p>
              <a:p>
                <a:pPr marL="285750" indent="-285750"/>
                <a:r>
                  <a:rPr lang="en-US" sz="2400" b="1"/>
                  <a:t>Roots are linked using a circular doubly list</a:t>
                </a:r>
              </a:p>
              <a:p>
                <a:pPr marL="285750" indent="-285750"/>
                <a:endParaRPr lang="en-US" sz="2400" b="1"/>
              </a:p>
              <a:p>
                <a:pPr marL="285750" indent="-285750"/>
                <a:endParaRPr lang="en-US" sz="2400" b="1"/>
              </a:p>
              <a:p>
                <a:pPr marL="285750" indent="-285750"/>
                <a:endParaRPr sz="2400" b="1"/>
              </a:p>
            </p:txBody>
          </p:sp>
        </mc:Choice>
        <mc:Fallback xmlns="">
          <p:sp>
            <p:nvSpPr>
              <p:cNvPr id="60" name="Google Shape;60;p12"/>
              <p:cNvSpPr txBox="1">
                <a:spLocks noGrp="1" noRot="1" noChangeAspect="1" noMove="1" noResize="1" noEditPoints="1" noAdjustHandles="1" noChangeArrowheads="1" noChangeShapeType="1" noTextEdit="1"/>
              </p:cNvSpPr>
              <p:nvPr>
                <p:ph type="body" idx="2"/>
              </p:nvPr>
            </p:nvSpPr>
            <p:spPr>
              <a:xfrm>
                <a:off x="508746" y="1647264"/>
                <a:ext cx="6327402" cy="4540976"/>
              </a:xfrm>
              <a:prstGeom prst="rect">
                <a:avLst/>
              </a:prstGeom>
              <a:blipFill>
                <a:blip r:embed="rId3"/>
                <a:stretch>
                  <a:fillRect l="-2408" r="-3083" b="-4161"/>
                </a:stretch>
              </a:blipFill>
            </p:spPr>
            <p:txBody>
              <a:bodyPr/>
              <a:lstStyle/>
              <a:p>
                <a:r>
                  <a:rPr lang="en-US">
                    <a:noFill/>
                  </a:rPr>
                  <a:t> </a:t>
                </a:r>
              </a:p>
            </p:txBody>
          </p:sp>
        </mc:Fallback>
      </mc:AlternateContent>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sp>
        <p:nvSpPr>
          <p:cNvPr id="85" name="Google Shape;60;p12">
            <a:extLst>
              <a:ext uri="{FF2B5EF4-FFF2-40B4-BE49-F238E27FC236}">
                <a16:creationId xmlns:a16="http://schemas.microsoft.com/office/drawing/2014/main" id="{3E04F57A-6E7C-6CC8-F3D4-24C74F857ED7}"/>
              </a:ext>
            </a:extLst>
          </p:cNvPr>
          <p:cNvSpPr txBox="1">
            <a:spLocks/>
          </p:cNvSpPr>
          <p:nvPr/>
        </p:nvSpPr>
        <p:spPr>
          <a:xfrm>
            <a:off x="7448549" y="1905000"/>
            <a:ext cx="4333875" cy="420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285750" indent="-285750"/>
            <a:r>
              <a:rPr lang="en-US" sz="2400" b="1" kern="0"/>
              <a:t>Operations:</a:t>
            </a:r>
          </a:p>
          <a:p>
            <a:pPr marL="894715" lvl="1" indent="-285750"/>
            <a:r>
              <a:rPr lang="en-US" sz="2400" b="1" kern="0"/>
              <a:t>Insert</a:t>
            </a:r>
          </a:p>
          <a:p>
            <a:pPr marL="894715" lvl="1" indent="-285750"/>
            <a:r>
              <a:rPr lang="en-US" sz="2400" b="1" kern="0"/>
              <a:t>Union</a:t>
            </a:r>
          </a:p>
          <a:p>
            <a:pPr marL="894715" lvl="1" indent="-285750"/>
            <a:r>
              <a:rPr lang="en-US" sz="2400" b="1" kern="0"/>
              <a:t>Find min</a:t>
            </a:r>
          </a:p>
          <a:p>
            <a:pPr marL="894715" lvl="1" indent="-285750"/>
            <a:r>
              <a:rPr lang="en-US" sz="2400" b="1" kern="0"/>
              <a:t>Extract min</a:t>
            </a:r>
          </a:p>
          <a:p>
            <a:pPr marL="894715" lvl="1" indent="-285750"/>
            <a:r>
              <a:rPr lang="en-US" sz="2400" b="1" kern="0"/>
              <a:t>Decrease key</a:t>
            </a:r>
          </a:p>
          <a:p>
            <a:pPr marL="894715" lvl="1" indent="-285750"/>
            <a:r>
              <a:rPr lang="en-US" sz="2400" b="1" kern="0"/>
              <a:t>Delete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6489630" y="336983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227613" y="2783246"/>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1)</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661185" y="2206308"/>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625958" y="308424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4308383" y="2484622"/>
            <a:ext cx="3110023" cy="4997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996667" y="2857127"/>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7342272" y="2531658"/>
            <a:ext cx="2629194" cy="94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695011"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sp>
        <p:nvSpPr>
          <p:cNvPr id="34" name="Oval 33">
            <a:extLst>
              <a:ext uri="{FF2B5EF4-FFF2-40B4-BE49-F238E27FC236}">
                <a16:creationId xmlns:a16="http://schemas.microsoft.com/office/drawing/2014/main" id="{C9EF669F-A502-CCBC-0B2A-60109A6F5030}"/>
              </a:ext>
            </a:extLst>
          </p:cNvPr>
          <p:cNvSpPr/>
          <p:nvPr/>
        </p:nvSpPr>
        <p:spPr>
          <a:xfrm>
            <a:off x="2702528" y="5157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3013176" y="3527550"/>
            <a:ext cx="22594" cy="16265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707437" y="2742031"/>
            <a:ext cx="3020700" cy="253905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661751" y="30839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371381" y="416515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416529"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705546" y="4821068"/>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385492"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2702530" y="4165150"/>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46</a:t>
            </a:r>
          </a:p>
        </p:txBody>
      </p:sp>
      <p:sp>
        <p:nvSpPr>
          <p:cNvPr id="11" name="Oval 10">
            <a:extLst>
              <a:ext uri="{FF2B5EF4-FFF2-40B4-BE49-F238E27FC236}">
                <a16:creationId xmlns:a16="http://schemas.microsoft.com/office/drawing/2014/main" id="{3AF3041B-B242-51E6-102E-2D92410AE50B}"/>
              </a:ext>
            </a:extLst>
          </p:cNvPr>
          <p:cNvSpPr/>
          <p:nvPr/>
        </p:nvSpPr>
        <p:spPr>
          <a:xfrm>
            <a:off x="3695011" y="30832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9843371" y="2904164"/>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7383333" y="2758349"/>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6507906" y="2744238"/>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9510004" y="224864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7021746" y="2248641"/>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9555439" y="373805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7067181" y="3126578"/>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6131143" y="311717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6187587" y="431191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Decrease 46 to 29</a:t>
            </a:r>
            <a:endParaRPr lang="en-US"/>
          </a:p>
        </p:txBody>
      </p:sp>
    </p:spTree>
    <p:extLst>
      <p:ext uri="{BB962C8B-B14F-4D97-AF65-F5344CB8AC3E}">
        <p14:creationId xmlns:p14="http://schemas.microsoft.com/office/powerpoint/2010/main" val="30679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6489630" y="336983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227613" y="2783246"/>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1)</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661185" y="2206308"/>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625958" y="308424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4308383" y="2484622"/>
            <a:ext cx="2948658" cy="4997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996667" y="2857127"/>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7342272" y="2513729"/>
            <a:ext cx="2575406" cy="2733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695011"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sp>
        <p:nvSpPr>
          <p:cNvPr id="34" name="Oval 33">
            <a:extLst>
              <a:ext uri="{FF2B5EF4-FFF2-40B4-BE49-F238E27FC236}">
                <a16:creationId xmlns:a16="http://schemas.microsoft.com/office/drawing/2014/main" id="{C9EF669F-A502-CCBC-0B2A-60109A6F5030}"/>
              </a:ext>
            </a:extLst>
          </p:cNvPr>
          <p:cNvSpPr/>
          <p:nvPr/>
        </p:nvSpPr>
        <p:spPr>
          <a:xfrm>
            <a:off x="2702528" y="5157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3013176" y="3527550"/>
            <a:ext cx="22594" cy="16265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707437" y="2742031"/>
            <a:ext cx="3020700" cy="253905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661751" y="30839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371381" y="416515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416529"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705546" y="4821068"/>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385492"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2702530" y="4165150"/>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29</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695011" y="30832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9843371" y="2904164"/>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7383333" y="2758349"/>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6507906" y="2744238"/>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9510004" y="224864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7021746" y="2248641"/>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9555439" y="373805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7067181" y="3126578"/>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6131143" y="311717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6187587" y="431191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rial"/>
                <a:cs typeface="Arial"/>
              </a:rPr>
              <a:t>Decrease 46 to 29</a:t>
            </a:r>
          </a:p>
        </p:txBody>
      </p:sp>
      <p:sp>
        <p:nvSpPr>
          <p:cNvPr id="21" name="Rectangle 20">
            <a:extLst>
              <a:ext uri="{FF2B5EF4-FFF2-40B4-BE49-F238E27FC236}">
                <a16:creationId xmlns:a16="http://schemas.microsoft.com/office/drawing/2014/main" id="{5997E421-575A-EB57-7DC3-BF3811C1EE6B}"/>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Heap order not violated. Done!</a:t>
            </a:r>
          </a:p>
        </p:txBody>
      </p:sp>
    </p:spTree>
    <p:extLst>
      <p:ext uri="{BB962C8B-B14F-4D97-AF65-F5344CB8AC3E}">
        <p14:creationId xmlns:p14="http://schemas.microsoft.com/office/powerpoint/2010/main" val="2992663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6489630" y="336983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227613" y="2783246"/>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2)</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661185" y="2206308"/>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625958" y="308424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4299419" y="2484622"/>
            <a:ext cx="2769364" cy="141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996667" y="2857127"/>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7333308" y="2531658"/>
            <a:ext cx="2171994" cy="94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695011"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sp>
        <p:nvSpPr>
          <p:cNvPr id="34" name="Oval 33">
            <a:extLst>
              <a:ext uri="{FF2B5EF4-FFF2-40B4-BE49-F238E27FC236}">
                <a16:creationId xmlns:a16="http://schemas.microsoft.com/office/drawing/2014/main" id="{C9EF669F-A502-CCBC-0B2A-60109A6F5030}"/>
              </a:ext>
            </a:extLst>
          </p:cNvPr>
          <p:cNvSpPr/>
          <p:nvPr/>
        </p:nvSpPr>
        <p:spPr>
          <a:xfrm>
            <a:off x="2702528" y="5157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3013176" y="3527550"/>
            <a:ext cx="22594" cy="16265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707437" y="2742031"/>
            <a:ext cx="3020700" cy="253905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661751" y="30839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371381" y="416515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416529"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705546" y="4821068"/>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385492"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2702530" y="4165150"/>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29</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695011" y="30832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9843371" y="2904164"/>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7383333" y="2758349"/>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6507906" y="2744238"/>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9510004" y="224864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7021746" y="2248641"/>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9555439" y="373805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7067181" y="3126578"/>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6131143" y="311717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6187587" y="431191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29 to 15</a:t>
            </a:r>
          </a:p>
        </p:txBody>
      </p:sp>
    </p:spTree>
    <p:extLst>
      <p:ext uri="{BB962C8B-B14F-4D97-AF65-F5344CB8AC3E}">
        <p14:creationId xmlns:p14="http://schemas.microsoft.com/office/powerpoint/2010/main" val="19261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6489630" y="336983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227613" y="2783246"/>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2)</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661185" y="2206308"/>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625958" y="308424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4308383" y="2484622"/>
            <a:ext cx="3127952" cy="2307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996667" y="2857127"/>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7342272" y="2531658"/>
            <a:ext cx="2521618" cy="94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695011"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sp>
        <p:nvSpPr>
          <p:cNvPr id="34" name="Oval 33">
            <a:extLst>
              <a:ext uri="{FF2B5EF4-FFF2-40B4-BE49-F238E27FC236}">
                <a16:creationId xmlns:a16="http://schemas.microsoft.com/office/drawing/2014/main" id="{C9EF669F-A502-CCBC-0B2A-60109A6F5030}"/>
              </a:ext>
            </a:extLst>
          </p:cNvPr>
          <p:cNvSpPr/>
          <p:nvPr/>
        </p:nvSpPr>
        <p:spPr>
          <a:xfrm>
            <a:off x="2702528" y="5157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3013176" y="3527550"/>
            <a:ext cx="22594" cy="16265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707437" y="2742031"/>
            <a:ext cx="3020700" cy="253905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661751" y="30839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371381" y="416515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416529"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705546" y="4821068"/>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385492"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2702530" y="4165150"/>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29</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695011" y="30832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9843371" y="2904164"/>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7383333" y="2758349"/>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6507906" y="2744238"/>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9510004" y="224864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7021746" y="2248641"/>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9555439" y="373805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7067181" y="3126578"/>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6131143" y="311717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6187587" y="431191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29 to 15</a:t>
            </a:r>
          </a:p>
        </p:txBody>
      </p:sp>
    </p:spTree>
    <p:extLst>
      <p:ext uri="{BB962C8B-B14F-4D97-AF65-F5344CB8AC3E}">
        <p14:creationId xmlns:p14="http://schemas.microsoft.com/office/powerpoint/2010/main" val="3454936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6489630" y="336983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227613" y="2783246"/>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2)</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661185" y="2206308"/>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625958" y="308424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4308383" y="2480805"/>
            <a:ext cx="2984517" cy="381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996667" y="2857127"/>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7342272" y="2540622"/>
            <a:ext cx="2629194" cy="44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695011" y="41651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sp>
        <p:nvSpPr>
          <p:cNvPr id="34" name="Oval 33">
            <a:extLst>
              <a:ext uri="{FF2B5EF4-FFF2-40B4-BE49-F238E27FC236}">
                <a16:creationId xmlns:a16="http://schemas.microsoft.com/office/drawing/2014/main" id="{C9EF669F-A502-CCBC-0B2A-60109A6F5030}"/>
              </a:ext>
            </a:extLst>
          </p:cNvPr>
          <p:cNvSpPr/>
          <p:nvPr/>
        </p:nvSpPr>
        <p:spPr>
          <a:xfrm>
            <a:off x="2702528" y="5157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3013176" y="3527550"/>
            <a:ext cx="22594" cy="16265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707437" y="2742031"/>
            <a:ext cx="3020700" cy="253905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661751" y="30839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371381" y="416515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416529"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705546" y="4821068"/>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385492" y="5152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2702530" y="4165150"/>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695011" y="30832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9843371" y="2904164"/>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7383333" y="2758349"/>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6507906" y="2744238"/>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9510004" y="224864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7021746" y="2248641"/>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9555439" y="373805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7067181" y="3126578"/>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6131143" y="311717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6187587" y="431191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29 to 15</a:t>
            </a:r>
          </a:p>
        </p:txBody>
      </p:sp>
      <p:sp>
        <p:nvSpPr>
          <p:cNvPr id="10" name="Rectangle 9">
            <a:extLst>
              <a:ext uri="{FF2B5EF4-FFF2-40B4-BE49-F238E27FC236}">
                <a16:creationId xmlns:a16="http://schemas.microsoft.com/office/drawing/2014/main" id="{B80330CB-CD4D-C0CF-9927-BA128EDB1109}"/>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Heap order violated. Cut and meld to root list.</a:t>
            </a:r>
          </a:p>
        </p:txBody>
      </p:sp>
    </p:spTree>
    <p:extLst>
      <p:ext uri="{BB962C8B-B14F-4D97-AF65-F5344CB8AC3E}">
        <p14:creationId xmlns:p14="http://schemas.microsoft.com/office/powerpoint/2010/main" val="232236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32530" y="2508585"/>
            <a:ext cx="2534400" cy="940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7684371"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2)</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8537013" y="2513285"/>
            <a:ext cx="2530582" cy="8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6404546" y="2690291"/>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895585" y="2779662"/>
            <a:ext cx="2672626" cy="246849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211455" y="4207484"/>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32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545620" y="4863402"/>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225566"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6093900" y="2199002"/>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11038112" y="2885349"/>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8578074"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7702647"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704745" y="222982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44" name="Oval 43">
            <a:extLst>
              <a:ext uri="{FF2B5EF4-FFF2-40B4-BE49-F238E27FC236}">
                <a16:creationId xmlns:a16="http://schemas.microsoft.com/office/drawing/2014/main" id="{4F2B8B65-D2FC-3789-65A9-A692D10793BD}"/>
              </a:ext>
            </a:extLst>
          </p:cNvPr>
          <p:cNvSpPr/>
          <p:nvPr/>
        </p:nvSpPr>
        <p:spPr>
          <a:xfrm>
            <a:off x="10750180"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261922"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325884"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382328"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29 to 15</a:t>
            </a:r>
          </a:p>
        </p:txBody>
      </p:sp>
      <p:sp>
        <p:nvSpPr>
          <p:cNvPr id="34" name="Oval 33">
            <a:extLst>
              <a:ext uri="{FF2B5EF4-FFF2-40B4-BE49-F238E27FC236}">
                <a16:creationId xmlns:a16="http://schemas.microsoft.com/office/drawing/2014/main" id="{C9EF669F-A502-CCBC-0B2A-60109A6F5030}"/>
              </a:ext>
            </a:extLst>
          </p:cNvPr>
          <p:cNvSpPr/>
          <p:nvPr/>
        </p:nvSpPr>
        <p:spPr>
          <a:xfrm>
            <a:off x="6093898" y="3125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14" name="Rectangle 13">
            <a:extLst>
              <a:ext uri="{FF2B5EF4-FFF2-40B4-BE49-F238E27FC236}">
                <a16:creationId xmlns:a16="http://schemas.microsoft.com/office/drawing/2014/main" id="{61034E54-F027-D289-AFD3-68626AC19241}"/>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Heap order violated. Cut and meld to root list.</a:t>
            </a:r>
          </a:p>
        </p:txBody>
      </p: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801789" y="2508585"/>
            <a:ext cx="1775057" cy="1411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D832351-5653-BB9D-AC5E-FA9D821E9957}"/>
              </a:ext>
            </a:extLst>
          </p:cNvPr>
          <p:cNvSpPr/>
          <p:nvPr/>
        </p:nvSpPr>
        <p:spPr>
          <a:xfrm>
            <a:off x="8216487"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Tree>
    <p:extLst>
      <p:ext uri="{BB962C8B-B14F-4D97-AF65-F5344CB8AC3E}">
        <p14:creationId xmlns:p14="http://schemas.microsoft.com/office/powerpoint/2010/main" val="136462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32530" y="2508585"/>
            <a:ext cx="2489577" cy="1837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7684371"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2)</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8537013" y="2512843"/>
            <a:ext cx="2557477" cy="94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6404546" y="2690291"/>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810919" y="2774959"/>
            <a:ext cx="2757292" cy="251553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211455" y="4207484"/>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32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1545620" y="4863402"/>
            <a:ext cx="3778" cy="4929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C3887B-8240-242F-FA10-E36BD1492215}"/>
              </a:ext>
            </a:extLst>
          </p:cNvPr>
          <p:cNvSpPr/>
          <p:nvPr/>
        </p:nvSpPr>
        <p:spPr>
          <a:xfrm>
            <a:off x="1225566"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33" name="Oval 32">
            <a:extLst>
              <a:ext uri="{FF2B5EF4-FFF2-40B4-BE49-F238E27FC236}">
                <a16:creationId xmlns:a16="http://schemas.microsoft.com/office/drawing/2014/main" id="{E8E5DEC0-87E0-7CE1-9E67-747B62AB5DA6}"/>
              </a:ext>
            </a:extLst>
          </p:cNvPr>
          <p:cNvSpPr/>
          <p:nvPr/>
        </p:nvSpPr>
        <p:spPr>
          <a:xfrm>
            <a:off x="6093900" y="2199002"/>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11038112" y="2885349"/>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8578074"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7702647"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704745" y="222982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44" name="Oval 43">
            <a:extLst>
              <a:ext uri="{FF2B5EF4-FFF2-40B4-BE49-F238E27FC236}">
                <a16:creationId xmlns:a16="http://schemas.microsoft.com/office/drawing/2014/main" id="{4F2B8B65-D2FC-3789-65A9-A692D10793BD}"/>
              </a:ext>
            </a:extLst>
          </p:cNvPr>
          <p:cNvSpPr/>
          <p:nvPr/>
        </p:nvSpPr>
        <p:spPr>
          <a:xfrm>
            <a:off x="10750180"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261922"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325884"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382328"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29 to 15</a:t>
            </a:r>
          </a:p>
        </p:txBody>
      </p:sp>
      <p:sp>
        <p:nvSpPr>
          <p:cNvPr id="34" name="Oval 33">
            <a:extLst>
              <a:ext uri="{FF2B5EF4-FFF2-40B4-BE49-F238E27FC236}">
                <a16:creationId xmlns:a16="http://schemas.microsoft.com/office/drawing/2014/main" id="{C9EF669F-A502-CCBC-0B2A-60109A6F5030}"/>
              </a:ext>
            </a:extLst>
          </p:cNvPr>
          <p:cNvSpPr/>
          <p:nvPr/>
        </p:nvSpPr>
        <p:spPr>
          <a:xfrm>
            <a:off x="6093898" y="3125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10" name="Rectangle 9">
            <a:extLst>
              <a:ext uri="{FF2B5EF4-FFF2-40B4-BE49-F238E27FC236}">
                <a16:creationId xmlns:a16="http://schemas.microsoft.com/office/drawing/2014/main" id="{955967CF-2754-CBF4-19D5-847FF552DFA6}"/>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Mark Parent. Done!</a:t>
            </a:r>
          </a:p>
        </p:txBody>
      </p: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730072" y="2508585"/>
            <a:ext cx="1801950" cy="1411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D832351-5653-BB9D-AC5E-FA9D821E9957}"/>
              </a:ext>
            </a:extLst>
          </p:cNvPr>
          <p:cNvSpPr/>
          <p:nvPr/>
        </p:nvSpPr>
        <p:spPr>
          <a:xfrm>
            <a:off x="8216487"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Tree>
    <p:extLst>
      <p:ext uri="{BB962C8B-B14F-4D97-AF65-F5344CB8AC3E}">
        <p14:creationId xmlns:p14="http://schemas.microsoft.com/office/powerpoint/2010/main" val="1274744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676284" y="2508584"/>
            <a:ext cx="1810914" cy="1411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flipH="1">
            <a:off x="1916287" y="4618810"/>
            <a:ext cx="19740" cy="676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32530" y="2508585"/>
            <a:ext cx="2579224" cy="940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7684371"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8537013" y="2513285"/>
            <a:ext cx="2530582" cy="5334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6404546" y="2690291"/>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853252" y="2774959"/>
            <a:ext cx="2714959" cy="254375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592455" y="402404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501196" y="5152929"/>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159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11038112" y="2885349"/>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8578074"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7702647"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704745" y="222982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8216487"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750180"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261922"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325884"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382328"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6093898" y="3125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6093898" y="218959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Tree>
    <p:extLst>
      <p:ext uri="{BB962C8B-B14F-4D97-AF65-F5344CB8AC3E}">
        <p14:creationId xmlns:p14="http://schemas.microsoft.com/office/powerpoint/2010/main" val="508269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559742" y="2508585"/>
            <a:ext cx="2052962" cy="1411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flipH="1">
            <a:off x="1916287" y="4618810"/>
            <a:ext cx="19740" cy="676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32530" y="2508585"/>
            <a:ext cx="2633012" cy="940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7684371"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8537013" y="2513285"/>
            <a:ext cx="2485759" cy="5334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6404546" y="2690291"/>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853252" y="2774959"/>
            <a:ext cx="2714959" cy="254375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592455" y="402404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501196" y="5152929"/>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35</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159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11038112" y="2885349"/>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8578074"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7702647"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704745" y="222982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8216487"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750180"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261922"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325884"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382328"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6093898" y="3125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6093898" y="218959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Tree>
    <p:extLst>
      <p:ext uri="{BB962C8B-B14F-4D97-AF65-F5344CB8AC3E}">
        <p14:creationId xmlns:p14="http://schemas.microsoft.com/office/powerpoint/2010/main" val="1267590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8537013" y="2513285"/>
            <a:ext cx="2369218" cy="5334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flipV="1">
            <a:off x="6640425" y="2504766"/>
            <a:ext cx="1945385" cy="1278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flipH="1">
            <a:off x="1916287" y="4618810"/>
            <a:ext cx="19740" cy="676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32530" y="2508585"/>
            <a:ext cx="2480612" cy="940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7684371"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29</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6404546" y="2690291"/>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853252" y="2774959"/>
            <a:ext cx="2714959" cy="254375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592455" y="402404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501196" y="5152929"/>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159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a:off x="11038112" y="2885349"/>
            <a:ext cx="32388" cy="9194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8578074"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7702647"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704745" y="222982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8216487"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750180"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261922"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325884"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382328"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6093898" y="312563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6093898" y="218959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7" name="Rectangle 16">
            <a:extLst>
              <a:ext uri="{FF2B5EF4-FFF2-40B4-BE49-F238E27FC236}">
                <a16:creationId xmlns:a16="http://schemas.microsoft.com/office/drawing/2014/main" id="{118E5DD9-C945-04E3-1418-6B4B3596C82C}"/>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Heap order violated. Cut and meld to root list.</a:t>
            </a:r>
          </a:p>
        </p:txBody>
      </p:sp>
    </p:spTree>
    <p:extLst>
      <p:ext uri="{BB962C8B-B14F-4D97-AF65-F5344CB8AC3E}">
        <p14:creationId xmlns:p14="http://schemas.microsoft.com/office/powerpoint/2010/main" val="270191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Fibonacci Heap</a:t>
            </a:r>
            <a:endParaRPr sz="4400"/>
          </a:p>
        </p:txBody>
      </p:sp>
      <p:sp>
        <p:nvSpPr>
          <p:cNvPr id="60" name="Google Shape;60;p12"/>
          <p:cNvSpPr txBox="1">
            <a:spLocks noGrp="1"/>
          </p:cNvSpPr>
          <p:nvPr>
            <p:ph type="body" idx="2"/>
          </p:nvPr>
        </p:nvSpPr>
        <p:spPr>
          <a:xfrm>
            <a:off x="1907483" y="5219699"/>
            <a:ext cx="8034127" cy="519903"/>
          </a:xfrm>
          <a:prstGeom prst="rect">
            <a:avLst/>
          </a:prstGeom>
        </p:spPr>
        <p:txBody>
          <a:bodyPr spcFirstLastPara="1" wrap="square" lIns="0" tIns="0" rIns="0" bIns="0" anchor="t" anchorCtr="0">
            <a:noAutofit/>
          </a:bodyPr>
          <a:lstStyle/>
          <a:p>
            <a:pPr marL="0" indent="0" algn="ctr">
              <a:buNone/>
            </a:pPr>
            <a:r>
              <a:rPr lang="en-US" sz="1600" b="1"/>
              <a:t>https://www.programiz.com/dsa/fibonacci-heap</a:t>
            </a:r>
            <a:endParaRPr sz="1600" b="1"/>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pic>
        <p:nvPicPr>
          <p:cNvPr id="3" name="Picture 2" descr="Application&#10;&#10;Description automatically generated with medium confidence">
            <a:extLst>
              <a:ext uri="{FF2B5EF4-FFF2-40B4-BE49-F238E27FC236}">
                <a16:creationId xmlns:a16="http://schemas.microsoft.com/office/drawing/2014/main" id="{EF8D1C32-C9B1-A40C-DD2F-30082676B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82" y="1722633"/>
            <a:ext cx="8395131" cy="3581584"/>
          </a:xfrm>
          <a:prstGeom prst="rect">
            <a:avLst/>
          </a:prstGeom>
        </p:spPr>
      </p:pic>
      <p:pic>
        <p:nvPicPr>
          <p:cNvPr id="5" name="Picture 5" descr="Shape&#10;&#10;Description automatically generated">
            <a:extLst>
              <a:ext uri="{FF2B5EF4-FFF2-40B4-BE49-F238E27FC236}">
                <a16:creationId xmlns:a16="http://schemas.microsoft.com/office/drawing/2014/main" id="{D5459357-A5D6-9C46-F394-A79FDCC6BADC}"/>
              </a:ext>
            </a:extLst>
          </p:cNvPr>
          <p:cNvPicPr>
            <a:picLocks noChangeAspect="1"/>
          </p:cNvPicPr>
          <p:nvPr/>
        </p:nvPicPr>
        <p:blipFill>
          <a:blip r:embed="rId4"/>
          <a:stretch>
            <a:fillRect/>
          </a:stretch>
        </p:blipFill>
        <p:spPr>
          <a:xfrm>
            <a:off x="272991" y="5061361"/>
            <a:ext cx="493537" cy="488834"/>
          </a:xfrm>
          <a:prstGeom prst="rect">
            <a:avLst/>
          </a:prstGeom>
        </p:spPr>
      </p:pic>
      <p:pic>
        <p:nvPicPr>
          <p:cNvPr id="6" name="Picture 6" descr="Shape&#10;&#10;Description automatically generated">
            <a:extLst>
              <a:ext uri="{FF2B5EF4-FFF2-40B4-BE49-F238E27FC236}">
                <a16:creationId xmlns:a16="http://schemas.microsoft.com/office/drawing/2014/main" id="{B8FF4D12-1147-1231-491D-FD95ADE2F99C}"/>
              </a:ext>
            </a:extLst>
          </p:cNvPr>
          <p:cNvPicPr>
            <a:picLocks noChangeAspect="1"/>
          </p:cNvPicPr>
          <p:nvPr/>
        </p:nvPicPr>
        <p:blipFill>
          <a:blip r:embed="rId5"/>
          <a:stretch>
            <a:fillRect/>
          </a:stretch>
        </p:blipFill>
        <p:spPr>
          <a:xfrm>
            <a:off x="277695" y="5668139"/>
            <a:ext cx="488833" cy="488833"/>
          </a:xfrm>
          <a:prstGeom prst="rect">
            <a:avLst/>
          </a:prstGeom>
        </p:spPr>
      </p:pic>
      <p:sp>
        <p:nvSpPr>
          <p:cNvPr id="7" name="TextBox 6">
            <a:extLst>
              <a:ext uri="{FF2B5EF4-FFF2-40B4-BE49-F238E27FC236}">
                <a16:creationId xmlns:a16="http://schemas.microsoft.com/office/drawing/2014/main" id="{19E21038-44CA-72F8-6126-9CF960914932}"/>
              </a:ext>
            </a:extLst>
          </p:cNvPr>
          <p:cNvSpPr txBox="1"/>
          <p:nvPr/>
        </p:nvSpPr>
        <p:spPr>
          <a:xfrm>
            <a:off x="834907" y="511998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a:solidFill>
                  <a:schemeClr val="lt1"/>
                </a:solidFill>
                <a:latin typeface="Titillium Web Light"/>
              </a:rPr>
              <a:t>Unmarked</a:t>
            </a:r>
            <a:endParaRPr lang="en-US"/>
          </a:p>
        </p:txBody>
      </p:sp>
      <p:sp>
        <p:nvSpPr>
          <p:cNvPr id="9" name="TextBox 8">
            <a:extLst>
              <a:ext uri="{FF2B5EF4-FFF2-40B4-BE49-F238E27FC236}">
                <a16:creationId xmlns:a16="http://schemas.microsoft.com/office/drawing/2014/main" id="{FEFB5315-5E87-48C3-0522-722931E48017}"/>
              </a:ext>
            </a:extLst>
          </p:cNvPr>
          <p:cNvSpPr txBox="1"/>
          <p:nvPr/>
        </p:nvSpPr>
        <p:spPr>
          <a:xfrm>
            <a:off x="834907" y="573616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a:solidFill>
                  <a:schemeClr val="lt1"/>
                </a:solidFill>
                <a:latin typeface="Titillium Web Light"/>
              </a:rPr>
              <a:t>Marked</a:t>
            </a:r>
            <a:endParaRPr lang="en-US"/>
          </a:p>
        </p:txBody>
      </p:sp>
    </p:spTree>
    <p:extLst>
      <p:ext uri="{BB962C8B-B14F-4D97-AF65-F5344CB8AC3E}">
        <p14:creationId xmlns:p14="http://schemas.microsoft.com/office/powerpoint/2010/main" val="993520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801789" y="2508585"/>
            <a:ext cx="2272930" cy="2777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flipV="1">
            <a:off x="6233085" y="2536809"/>
            <a:ext cx="768463" cy="807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flipH="1">
            <a:off x="1916287" y="4618810"/>
            <a:ext cx="19740" cy="676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23124" y="2508585"/>
            <a:ext cx="1980690" cy="32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267630" y="334160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115568" y="2513285"/>
            <a:ext cx="1925133" cy="2645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006620" y="2732624"/>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1742252" y="2770256"/>
            <a:ext cx="1825959" cy="165945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592455" y="4024040"/>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5585900" y="2231929"/>
            <a:ext cx="642938" cy="654844"/>
          </a:xfrm>
          <a:prstGeom prst="ellipse">
            <a:avLst/>
          </a:prstGeom>
          <a:solidFill>
            <a:schemeClr val="tx1"/>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159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161333" y="2730127"/>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285906" y="2716016"/>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8799746" y="2220419"/>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845181" y="309835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909143" y="308894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965587" y="428368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6695972" y="3167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6695972"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Heap order violated. Cut and meld to root list.</a:t>
            </a:r>
            <a:endParaRPr lang="en-US"/>
          </a:p>
        </p:txBody>
      </p:sp>
    </p:spTree>
    <p:extLst>
      <p:ext uri="{BB962C8B-B14F-4D97-AF65-F5344CB8AC3E}">
        <p14:creationId xmlns:p14="http://schemas.microsoft.com/office/powerpoint/2010/main" val="695965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801789" y="2517549"/>
            <a:ext cx="2272930" cy="98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flipV="1">
            <a:off x="6233086" y="2518879"/>
            <a:ext cx="723639" cy="807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flipH="1">
            <a:off x="1916287" y="4618810"/>
            <a:ext cx="19740" cy="676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3923124" y="2513732"/>
            <a:ext cx="2052408" cy="381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267630" y="334160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115568" y="2522249"/>
            <a:ext cx="1880310" cy="852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006620" y="2732624"/>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1742252" y="2770256"/>
            <a:ext cx="1825959" cy="165945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592455" y="4024040"/>
            <a:ext cx="642938" cy="654844"/>
          </a:xfrm>
          <a:prstGeom prst="ellipse">
            <a:avLst/>
          </a:prstGeom>
          <a:solidFill>
            <a:schemeClr val="accent2">
              <a:lumMod val="40000"/>
              <a:lumOff val="60000"/>
            </a:schemeClr>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5585900" y="2231929"/>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159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161333" y="2730127"/>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285906" y="2716016"/>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8799746" y="2220419"/>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845181" y="309835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909143" y="308894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965587" y="428368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6695972" y="3167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6695972"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42594" y="5555778"/>
            <a:ext cx="216840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Mark Parent</a:t>
            </a:r>
          </a:p>
        </p:txBody>
      </p:sp>
    </p:spTree>
    <p:extLst>
      <p:ext uri="{BB962C8B-B14F-4D97-AF65-F5344CB8AC3E}">
        <p14:creationId xmlns:p14="http://schemas.microsoft.com/office/powerpoint/2010/main" val="4204317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9115568" y="2512843"/>
            <a:ext cx="1781698" cy="94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6801789" y="2508585"/>
            <a:ext cx="2362577" cy="98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233086" y="2517992"/>
            <a:ext cx="813286" cy="88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flipH="1">
            <a:off x="1916287" y="4618810"/>
            <a:ext cx="19740" cy="676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923124" y="2508585"/>
            <a:ext cx="1980690" cy="141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267630" y="334160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4067687" y="2825580"/>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32</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501259" y="2248642"/>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466032" y="312657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836741" y="2899461"/>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535085" y="420748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006620" y="2732624"/>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1742252" y="2770256"/>
            <a:ext cx="1825959" cy="165945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501825" y="3126265"/>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1592455" y="4024040"/>
            <a:ext cx="642938" cy="654844"/>
          </a:xfrm>
          <a:prstGeom prst="ellipse">
            <a:avLst/>
          </a:prstGeom>
          <a:solidFill>
            <a:schemeClr val="accent2">
              <a:lumMod val="40000"/>
              <a:lumOff val="60000"/>
            </a:schemeClr>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7" name="Oval 36">
            <a:extLst>
              <a:ext uri="{FF2B5EF4-FFF2-40B4-BE49-F238E27FC236}">
                <a16:creationId xmlns:a16="http://schemas.microsoft.com/office/drawing/2014/main" id="{14DD84CC-2DC2-571D-EF67-222EF8F7F952}"/>
              </a:ext>
            </a:extLst>
          </p:cNvPr>
          <p:cNvSpPr/>
          <p:nvPr/>
        </p:nvSpPr>
        <p:spPr>
          <a:xfrm>
            <a:off x="5585900" y="2231929"/>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1592455" y="51952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535085" y="312563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161333" y="2730127"/>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285906" y="2716016"/>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8799746" y="2220419"/>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8845181" y="309835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7909143" y="308894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7965587" y="428368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6695972" y="3167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6695972"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Parent already marked. Cut parent and meld to root list.</a:t>
            </a:r>
          </a:p>
        </p:txBody>
      </p:sp>
    </p:spTree>
    <p:extLst>
      <p:ext uri="{BB962C8B-B14F-4D97-AF65-F5344CB8AC3E}">
        <p14:creationId xmlns:p14="http://schemas.microsoft.com/office/powerpoint/2010/main" val="2544549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23568" y="2508138"/>
            <a:ext cx="1354380" cy="470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7747676" y="2532103"/>
            <a:ext cx="1779040" cy="1660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flipV="1">
            <a:off x="6895865" y="2546659"/>
            <a:ext cx="759056" cy="1748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3457457" y="2532989"/>
            <a:ext cx="2046543" cy="2600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3602020" y="2849099"/>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33</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035592" y="227216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000365" y="315009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371074" y="292298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069418" y="423100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2283177" y="2793775"/>
            <a:ext cx="828774" cy="80808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036158" y="3149784"/>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accent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069418" y="314915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Parent already marked. Cut parent and meld to root list.</a:t>
            </a:r>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56065"/>
            <a:ext cx="794195" cy="896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Tree>
    <p:extLst>
      <p:ext uri="{BB962C8B-B14F-4D97-AF65-F5344CB8AC3E}">
        <p14:creationId xmlns:p14="http://schemas.microsoft.com/office/powerpoint/2010/main" val="3177830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flipV="1">
            <a:off x="7747676" y="2539740"/>
            <a:ext cx="1859722" cy="192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895865" y="2555178"/>
            <a:ext cx="812844" cy="941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457457" y="2558997"/>
            <a:ext cx="2091367" cy="8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3602020" y="2849099"/>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035592" y="227216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000365" y="315009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371074" y="292298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23568" y="2508138"/>
            <a:ext cx="1354380" cy="470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069418" y="423100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2283177" y="2793775"/>
            <a:ext cx="828774" cy="80808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036158" y="3149784"/>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069418" y="314915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Unmark</a:t>
            </a:r>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56065"/>
            <a:ext cx="892807" cy="896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Tree>
    <p:extLst>
      <p:ext uri="{BB962C8B-B14F-4D97-AF65-F5344CB8AC3E}">
        <p14:creationId xmlns:p14="http://schemas.microsoft.com/office/powerpoint/2010/main" val="131855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23568" y="2517102"/>
            <a:ext cx="1354380" cy="470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flipV="1">
            <a:off x="7747676" y="2512846"/>
            <a:ext cx="1868687" cy="461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895865" y="2555178"/>
            <a:ext cx="759056" cy="941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457457" y="2558997"/>
            <a:ext cx="2001720" cy="8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3602020" y="2849099"/>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035592" y="227216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000365" y="315009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371074" y="292298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069418" y="423100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2283177" y="2793775"/>
            <a:ext cx="828774" cy="80808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036158" y="3149784"/>
            <a:ext cx="642938" cy="654844"/>
          </a:xfrm>
          <a:prstGeom prst="ellipse">
            <a:avLst/>
          </a:prstGeom>
          <a:solidFill>
            <a:schemeClr val="accent2">
              <a:lumMod val="40000"/>
              <a:lumOff val="60000"/>
            </a:schemeClr>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069418" y="314915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Mark Parent</a:t>
            </a:r>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flipV="1">
            <a:off x="5809309" y="2556066"/>
            <a:ext cx="794195" cy="896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Tree>
    <p:extLst>
      <p:ext uri="{BB962C8B-B14F-4D97-AF65-F5344CB8AC3E}">
        <p14:creationId xmlns:p14="http://schemas.microsoft.com/office/powerpoint/2010/main" val="711284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7747676" y="2514173"/>
            <a:ext cx="1814899" cy="166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895865" y="2555178"/>
            <a:ext cx="759056" cy="941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a:off x="3457457" y="2558997"/>
            <a:ext cx="1947931" cy="98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3602020" y="2849099"/>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lang="en"/>
          </a:p>
        </p:txBody>
      </p:sp>
      <p:sp>
        <p:nvSpPr>
          <p:cNvPr id="7" name="Oval 6">
            <a:extLst>
              <a:ext uri="{FF2B5EF4-FFF2-40B4-BE49-F238E27FC236}">
                <a16:creationId xmlns:a16="http://schemas.microsoft.com/office/drawing/2014/main" id="{B6D088EB-B212-524A-2CCF-A7472F444736}"/>
              </a:ext>
            </a:extLst>
          </p:cNvPr>
          <p:cNvSpPr/>
          <p:nvPr/>
        </p:nvSpPr>
        <p:spPr>
          <a:xfrm>
            <a:off x="3035592" y="227216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13" name="Oval 12">
            <a:extLst>
              <a:ext uri="{FF2B5EF4-FFF2-40B4-BE49-F238E27FC236}">
                <a16:creationId xmlns:a16="http://schemas.microsoft.com/office/drawing/2014/main" id="{859CAF5E-CEF1-73D8-7BFC-E21D94AB44B0}"/>
              </a:ext>
            </a:extLst>
          </p:cNvPr>
          <p:cNvSpPr/>
          <p:nvPr/>
        </p:nvSpPr>
        <p:spPr>
          <a:xfrm>
            <a:off x="4000365" y="315009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3371074" y="2922980"/>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flipV="1">
            <a:off x="9605640" y="2503879"/>
            <a:ext cx="1372308" cy="425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3069418" y="423100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D046B3-793A-EF60-8DDA-A980B0FBAF7B}"/>
              </a:ext>
            </a:extLst>
          </p:cNvPr>
          <p:cNvCxnSpPr>
            <a:cxnSpLocks/>
          </p:cNvCxnSpPr>
          <p:nvPr/>
        </p:nvCxnSpPr>
        <p:spPr>
          <a:xfrm flipH="1">
            <a:off x="2283177" y="2793775"/>
            <a:ext cx="828774" cy="80808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2036158" y="3149784"/>
            <a:ext cx="642938" cy="654844"/>
          </a:xfrm>
          <a:prstGeom prst="ellipse">
            <a:avLst/>
          </a:prstGeom>
          <a:solidFill>
            <a:schemeClr val="accent2">
              <a:lumMod val="40000"/>
              <a:lumOff val="60000"/>
            </a:schemeClr>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3069418" y="314915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Parent already marked. Cut parent and meld to root list.</a:t>
            </a:r>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56065"/>
            <a:ext cx="839019" cy="1793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21" name="Rectangle 20">
            <a:extLst>
              <a:ext uri="{FF2B5EF4-FFF2-40B4-BE49-F238E27FC236}">
                <a16:creationId xmlns:a16="http://schemas.microsoft.com/office/drawing/2014/main" id="{5C46CF12-6358-7948-B8D6-CAB4B26D24E6}"/>
              </a:ext>
            </a:extLst>
          </p:cNvPr>
          <p:cNvSpPr/>
          <p:nvPr/>
        </p:nvSpPr>
        <p:spPr>
          <a:xfrm>
            <a:off x="572675" y="1819157"/>
            <a:ext cx="2168408" cy="526815"/>
          </a:xfrm>
          <a:prstGeom prst="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Tree>
    <p:extLst>
      <p:ext uri="{BB962C8B-B14F-4D97-AF65-F5344CB8AC3E}">
        <p14:creationId xmlns:p14="http://schemas.microsoft.com/office/powerpoint/2010/main" val="773936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7747676" y="2558996"/>
            <a:ext cx="1850758" cy="763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flipV="1">
            <a:off x="6895865" y="2555624"/>
            <a:ext cx="785950" cy="1748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2968716" y="2577371"/>
            <a:ext cx="2526761" cy="55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2891760" y="2872618"/>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37</a:t>
            </a:fld>
            <a:endParaRPr lang="en"/>
          </a:p>
        </p:txBody>
      </p:sp>
      <p:sp>
        <p:nvSpPr>
          <p:cNvPr id="13" name="Oval 12">
            <a:extLst>
              <a:ext uri="{FF2B5EF4-FFF2-40B4-BE49-F238E27FC236}">
                <a16:creationId xmlns:a16="http://schemas.microsoft.com/office/drawing/2014/main" id="{859CAF5E-CEF1-73D8-7BFC-E21D94AB44B0}"/>
              </a:ext>
            </a:extLst>
          </p:cNvPr>
          <p:cNvSpPr/>
          <p:nvPr/>
        </p:nvSpPr>
        <p:spPr>
          <a:xfrm>
            <a:off x="3290105" y="317361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2660814" y="294649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05640" y="2508138"/>
            <a:ext cx="1470920" cy="3159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2359158" y="4254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3983491" y="2227858"/>
            <a:ext cx="642938" cy="654844"/>
          </a:xfrm>
          <a:prstGeom prst="ellipse">
            <a:avLst/>
          </a:prstGeom>
          <a:solidFill>
            <a:schemeClr val="accent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2359158" y="317267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65030"/>
            <a:ext cx="794195"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7" name="Oval 6">
            <a:extLst>
              <a:ext uri="{FF2B5EF4-FFF2-40B4-BE49-F238E27FC236}">
                <a16:creationId xmlns:a16="http://schemas.microsoft.com/office/drawing/2014/main" id="{B6D088EB-B212-524A-2CCF-A7472F444736}"/>
              </a:ext>
            </a:extLst>
          </p:cNvPr>
          <p:cNvSpPr/>
          <p:nvPr/>
        </p:nvSpPr>
        <p:spPr>
          <a:xfrm>
            <a:off x="2325332" y="2295680"/>
            <a:ext cx="642938" cy="654844"/>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
        <p:nvSpPr>
          <p:cNvPr id="21" name="Rectangle 20">
            <a:extLst>
              <a:ext uri="{FF2B5EF4-FFF2-40B4-BE49-F238E27FC236}">
                <a16:creationId xmlns:a16="http://schemas.microsoft.com/office/drawing/2014/main" id="{9415AEE6-CBAC-D08E-51B3-84142A530F64}"/>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Parent already marked. Cut parent and meld to root list.</a:t>
            </a:r>
          </a:p>
        </p:txBody>
      </p:sp>
    </p:spTree>
    <p:extLst>
      <p:ext uri="{BB962C8B-B14F-4D97-AF65-F5344CB8AC3E}">
        <p14:creationId xmlns:p14="http://schemas.microsoft.com/office/powerpoint/2010/main" val="578237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23568" y="2508138"/>
            <a:ext cx="1452992" cy="3159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7747676" y="2541067"/>
            <a:ext cx="2012122" cy="3453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18273" y="2573994"/>
            <a:ext cx="1932713"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2968716" y="2577371"/>
            <a:ext cx="2571584" cy="55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2891760" y="2872618"/>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38</a:t>
            </a:fld>
            <a:endParaRPr lang="en"/>
          </a:p>
        </p:txBody>
      </p:sp>
      <p:sp>
        <p:nvSpPr>
          <p:cNvPr id="13" name="Oval 12">
            <a:extLst>
              <a:ext uri="{FF2B5EF4-FFF2-40B4-BE49-F238E27FC236}">
                <a16:creationId xmlns:a16="http://schemas.microsoft.com/office/drawing/2014/main" id="{859CAF5E-CEF1-73D8-7BFC-E21D94AB44B0}"/>
              </a:ext>
            </a:extLst>
          </p:cNvPr>
          <p:cNvSpPr/>
          <p:nvPr/>
        </p:nvSpPr>
        <p:spPr>
          <a:xfrm>
            <a:off x="3290105" y="317361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2660814" y="294649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2359158" y="4254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3983491" y="2227858"/>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2359158" y="317267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Unmark.</a:t>
            </a:r>
          </a:p>
        </p:txBody>
      </p: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7" name="Oval 6">
            <a:extLst>
              <a:ext uri="{FF2B5EF4-FFF2-40B4-BE49-F238E27FC236}">
                <a16:creationId xmlns:a16="http://schemas.microsoft.com/office/drawing/2014/main" id="{B6D088EB-B212-524A-2CCF-A7472F444736}"/>
              </a:ext>
            </a:extLst>
          </p:cNvPr>
          <p:cNvSpPr/>
          <p:nvPr/>
        </p:nvSpPr>
        <p:spPr>
          <a:xfrm>
            <a:off x="2325332" y="2295680"/>
            <a:ext cx="642938" cy="654844"/>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Tree>
    <p:extLst>
      <p:ext uri="{BB962C8B-B14F-4D97-AF65-F5344CB8AC3E}">
        <p14:creationId xmlns:p14="http://schemas.microsoft.com/office/powerpoint/2010/main" val="2747801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flipV="1">
            <a:off x="7747676" y="2530775"/>
            <a:ext cx="1976263" cy="2822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895865" y="2555178"/>
            <a:ext cx="785950" cy="44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2968716" y="2577371"/>
            <a:ext cx="2526761" cy="55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2891760" y="2872618"/>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39</a:t>
            </a:fld>
            <a:endParaRPr lang="en"/>
          </a:p>
        </p:txBody>
      </p:sp>
      <p:sp>
        <p:nvSpPr>
          <p:cNvPr id="13" name="Oval 12">
            <a:extLst>
              <a:ext uri="{FF2B5EF4-FFF2-40B4-BE49-F238E27FC236}">
                <a16:creationId xmlns:a16="http://schemas.microsoft.com/office/drawing/2014/main" id="{859CAF5E-CEF1-73D8-7BFC-E21D94AB44B0}"/>
              </a:ext>
            </a:extLst>
          </p:cNvPr>
          <p:cNvSpPr/>
          <p:nvPr/>
        </p:nvSpPr>
        <p:spPr>
          <a:xfrm>
            <a:off x="3290105" y="317361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2660814" y="294649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05640" y="2535032"/>
            <a:ext cx="1408167" cy="470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2359158" y="4254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3983491" y="2227858"/>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2359158" y="317267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Mark Parent. </a:t>
            </a:r>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73994"/>
            <a:ext cx="794195"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7" name="Oval 6">
            <a:extLst>
              <a:ext uri="{FF2B5EF4-FFF2-40B4-BE49-F238E27FC236}">
                <a16:creationId xmlns:a16="http://schemas.microsoft.com/office/drawing/2014/main" id="{B6D088EB-B212-524A-2CCF-A7472F444736}"/>
              </a:ext>
            </a:extLst>
          </p:cNvPr>
          <p:cNvSpPr/>
          <p:nvPr/>
        </p:nvSpPr>
        <p:spPr>
          <a:xfrm>
            <a:off x="2325332" y="2295680"/>
            <a:ext cx="642938" cy="654844"/>
          </a:xfrm>
          <a:prstGeom prst="ellipse">
            <a:avLst/>
          </a:prstGeom>
          <a:solidFill>
            <a:schemeClr val="accent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Tree>
    <p:extLst>
      <p:ext uri="{BB962C8B-B14F-4D97-AF65-F5344CB8AC3E}">
        <p14:creationId xmlns:p14="http://schemas.microsoft.com/office/powerpoint/2010/main" val="266770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Fibonacci Heap - Insert</a:t>
            </a:r>
            <a:endParaRPr sz="4400"/>
          </a:p>
        </p:txBody>
      </p:sp>
      <p:sp>
        <p:nvSpPr>
          <p:cNvPr id="60" name="Google Shape;60;p12"/>
          <p:cNvSpPr txBox="1">
            <a:spLocks noGrp="1"/>
          </p:cNvSpPr>
          <p:nvPr>
            <p:ph type="body" idx="2"/>
          </p:nvPr>
        </p:nvSpPr>
        <p:spPr>
          <a:xfrm>
            <a:off x="609599" y="1905000"/>
            <a:ext cx="11210926" cy="4204800"/>
          </a:xfrm>
          <a:prstGeom prst="rect">
            <a:avLst/>
          </a:prstGeom>
        </p:spPr>
        <p:txBody>
          <a:bodyPr spcFirstLastPara="1" wrap="square" lIns="0" tIns="0" rIns="0" bIns="0" anchor="t" anchorCtr="0">
            <a:noAutofit/>
          </a:bodyPr>
          <a:lstStyle/>
          <a:p>
            <a:pPr marL="342900" indent="-342900"/>
            <a:r>
              <a:rPr lang="en-US" sz="2400" b="1"/>
              <a:t>If heap is empty, set the new node as a root node and mark it as the minimum</a:t>
            </a:r>
          </a:p>
          <a:p>
            <a:pPr marL="285750" indent="-285750"/>
            <a:r>
              <a:rPr lang="en-US" sz="2400" b="1"/>
              <a:t>Else, insert node into the root list and update min (if needed)</a:t>
            </a:r>
          </a:p>
          <a:p>
            <a:pPr marL="285750" indent="-285750"/>
            <a:endParaRPr lang="en-US" sz="2400" b="1"/>
          </a:p>
          <a:p>
            <a:pPr marL="285750" indent="-285750"/>
            <a:endParaRPr lang="en-US" sz="2400" b="1"/>
          </a:p>
          <a:p>
            <a:pPr marL="285750" indent="-285750"/>
            <a:endParaRPr lang="en-US" sz="2400" b="1"/>
          </a:p>
          <a:p>
            <a:pPr marL="285750" indent="-285750"/>
            <a:endParaRPr sz="2400" b="1"/>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pic>
        <p:nvPicPr>
          <p:cNvPr id="2052" name="Picture 4" descr="Insertion operation in fibonacci heap">
            <a:extLst>
              <a:ext uri="{FF2B5EF4-FFF2-40B4-BE49-F238E27FC236}">
                <a16:creationId xmlns:a16="http://schemas.microsoft.com/office/drawing/2014/main" id="{BF5DC1FB-C1A3-3860-4380-6A4593AD27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088"/>
          <a:stretch/>
        </p:blipFill>
        <p:spPr bwMode="auto">
          <a:xfrm>
            <a:off x="-106362" y="3429000"/>
            <a:ext cx="6192837" cy="2795536"/>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EA599D75-EADB-306D-EF63-760DBE1EA899}"/>
              </a:ext>
            </a:extLst>
          </p:cNvPr>
          <p:cNvSpPr/>
          <p:nvPr/>
        </p:nvSpPr>
        <p:spPr>
          <a:xfrm>
            <a:off x="5429250" y="4826768"/>
            <a:ext cx="1314450" cy="62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Insert 21</a:t>
            </a:r>
          </a:p>
        </p:txBody>
      </p:sp>
      <p:pic>
        <p:nvPicPr>
          <p:cNvPr id="2054" name="Picture 6" descr="Insertion operation in fibonacci heap">
            <a:extLst>
              <a:ext uri="{FF2B5EF4-FFF2-40B4-BE49-F238E27FC236}">
                <a16:creationId xmlns:a16="http://schemas.microsoft.com/office/drawing/2014/main" id="{476AF83A-1F51-CFF8-38F4-0A3C248706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6667"/>
          <a:stretch/>
        </p:blipFill>
        <p:spPr bwMode="auto">
          <a:xfrm>
            <a:off x="5924550" y="3603339"/>
            <a:ext cx="6267450" cy="272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5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flipV="1">
            <a:off x="7747676" y="2512846"/>
            <a:ext cx="1967299" cy="192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895865" y="2555178"/>
            <a:ext cx="848703" cy="44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2968716" y="2577371"/>
            <a:ext cx="2562619" cy="55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2891760" y="2872618"/>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40</a:t>
            </a:fld>
            <a:endParaRPr lang="en"/>
          </a:p>
        </p:txBody>
      </p:sp>
      <p:sp>
        <p:nvSpPr>
          <p:cNvPr id="13" name="Oval 12">
            <a:extLst>
              <a:ext uri="{FF2B5EF4-FFF2-40B4-BE49-F238E27FC236}">
                <a16:creationId xmlns:a16="http://schemas.microsoft.com/office/drawing/2014/main" id="{859CAF5E-CEF1-73D8-7BFC-E21D94AB44B0}"/>
              </a:ext>
            </a:extLst>
          </p:cNvPr>
          <p:cNvSpPr/>
          <p:nvPr/>
        </p:nvSpPr>
        <p:spPr>
          <a:xfrm>
            <a:off x="3290105" y="317361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2660814" y="294649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05640" y="2517102"/>
            <a:ext cx="1435061" cy="4056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2359158" y="4254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3983491" y="2227858"/>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2359158" y="317267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Parent is root node. Do not mark. </a:t>
            </a:r>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73994"/>
            <a:ext cx="865913"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7" name="Oval 6">
            <a:extLst>
              <a:ext uri="{FF2B5EF4-FFF2-40B4-BE49-F238E27FC236}">
                <a16:creationId xmlns:a16="http://schemas.microsoft.com/office/drawing/2014/main" id="{B6D088EB-B212-524A-2CCF-A7472F444736}"/>
              </a:ext>
            </a:extLst>
          </p:cNvPr>
          <p:cNvSpPr/>
          <p:nvPr/>
        </p:nvSpPr>
        <p:spPr>
          <a:xfrm>
            <a:off x="2325332" y="2295680"/>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Tree>
    <p:extLst>
      <p:ext uri="{BB962C8B-B14F-4D97-AF65-F5344CB8AC3E}">
        <p14:creationId xmlns:p14="http://schemas.microsoft.com/office/powerpoint/2010/main" val="2606763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2BC01D9-A2BE-0340-1385-5E9221582D9D}"/>
              </a:ext>
            </a:extLst>
          </p:cNvPr>
          <p:cNvCxnSpPr>
            <a:cxnSpLocks/>
          </p:cNvCxnSpPr>
          <p:nvPr/>
        </p:nvCxnSpPr>
        <p:spPr>
          <a:xfrm>
            <a:off x="7747676" y="2550031"/>
            <a:ext cx="1868687" cy="2556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2E91AA-E63F-9AD5-50C5-7653906584ED}"/>
              </a:ext>
            </a:extLst>
          </p:cNvPr>
          <p:cNvCxnSpPr>
            <a:cxnSpLocks/>
          </p:cNvCxnSpPr>
          <p:nvPr/>
        </p:nvCxnSpPr>
        <p:spPr>
          <a:xfrm>
            <a:off x="6895865" y="2546214"/>
            <a:ext cx="794915" cy="2733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4A32F-6159-6D59-AA0B-F581E922A340}"/>
              </a:ext>
            </a:extLst>
          </p:cNvPr>
          <p:cNvCxnSpPr>
            <a:cxnSpLocks/>
          </p:cNvCxnSpPr>
          <p:nvPr/>
        </p:nvCxnSpPr>
        <p:spPr>
          <a:xfrm>
            <a:off x="5496731" y="2892553"/>
            <a:ext cx="8482" cy="62934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9B3B9D-6634-64A6-837C-3947CDE19C10}"/>
              </a:ext>
            </a:extLst>
          </p:cNvPr>
          <p:cNvCxnSpPr>
            <a:cxnSpLocks/>
          </p:cNvCxnSpPr>
          <p:nvPr/>
        </p:nvCxnSpPr>
        <p:spPr>
          <a:xfrm flipV="1">
            <a:off x="2968716" y="2550477"/>
            <a:ext cx="2481937" cy="3248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EE19214-BE99-E93D-D87D-7AE835F04836}"/>
              </a:ext>
            </a:extLst>
          </p:cNvPr>
          <p:cNvCxnSpPr>
            <a:cxnSpLocks/>
          </p:cNvCxnSpPr>
          <p:nvPr/>
        </p:nvCxnSpPr>
        <p:spPr>
          <a:xfrm>
            <a:off x="8766223" y="3351015"/>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F6ADB-F1B5-205D-5473-E43F49DABAA4}"/>
              </a:ext>
            </a:extLst>
          </p:cNvPr>
          <p:cNvCxnSpPr>
            <a:cxnSpLocks/>
          </p:cNvCxnSpPr>
          <p:nvPr/>
        </p:nvCxnSpPr>
        <p:spPr>
          <a:xfrm>
            <a:off x="2891760" y="2872618"/>
            <a:ext cx="595343" cy="43503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A3D710-18A2-A689-9C5F-5C3E404CE31A}"/>
              </a:ext>
            </a:extLst>
          </p:cNvPr>
          <p:cNvSpPr>
            <a:spLocks noGrp="1"/>
          </p:cNvSpPr>
          <p:nvPr>
            <p:ph type="title"/>
          </p:nvPr>
        </p:nvSpPr>
        <p:spPr/>
        <p:txBody>
          <a:bodyPr/>
          <a:lstStyle/>
          <a:p>
            <a:r>
              <a:rPr lang="en-US"/>
              <a:t>Fibonacci Heap – Decrease Key (Case 3)</a:t>
            </a:r>
          </a:p>
        </p:txBody>
      </p:sp>
      <p:sp>
        <p:nvSpPr>
          <p:cNvPr id="5" name="Slide Number Placeholder 4">
            <a:extLst>
              <a:ext uri="{FF2B5EF4-FFF2-40B4-BE49-F238E27FC236}">
                <a16:creationId xmlns:a16="http://schemas.microsoft.com/office/drawing/2014/main" id="{DD61E387-3538-D8F0-A910-F4B1A370C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lang="en"/>
          </a:p>
        </p:txBody>
      </p:sp>
      <p:sp>
        <p:nvSpPr>
          <p:cNvPr id="13" name="Oval 12">
            <a:extLst>
              <a:ext uri="{FF2B5EF4-FFF2-40B4-BE49-F238E27FC236}">
                <a16:creationId xmlns:a16="http://schemas.microsoft.com/office/drawing/2014/main" id="{859CAF5E-CEF1-73D8-7BFC-E21D94AB44B0}"/>
              </a:ext>
            </a:extLst>
          </p:cNvPr>
          <p:cNvSpPr/>
          <p:nvPr/>
        </p:nvSpPr>
        <p:spPr>
          <a:xfrm>
            <a:off x="3290105" y="317361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23</a:t>
            </a:r>
            <a:endParaRPr lang="en-US"/>
          </a:p>
        </p:txBody>
      </p:sp>
      <p:cxnSp>
        <p:nvCxnSpPr>
          <p:cNvPr id="27" name="Straight Connector 26">
            <a:extLst>
              <a:ext uri="{FF2B5EF4-FFF2-40B4-BE49-F238E27FC236}">
                <a16:creationId xmlns:a16="http://schemas.microsoft.com/office/drawing/2014/main" id="{962580B5-014C-11F1-720B-F8378F0E1247}"/>
              </a:ext>
            </a:extLst>
          </p:cNvPr>
          <p:cNvCxnSpPr>
            <a:cxnSpLocks/>
          </p:cNvCxnSpPr>
          <p:nvPr/>
        </p:nvCxnSpPr>
        <p:spPr>
          <a:xfrm>
            <a:off x="2660814" y="2946498"/>
            <a:ext cx="37091" cy="144625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224C71-6073-7259-B795-9BEBA5454A4B}"/>
              </a:ext>
            </a:extLst>
          </p:cNvPr>
          <p:cNvCxnSpPr>
            <a:cxnSpLocks/>
          </p:cNvCxnSpPr>
          <p:nvPr/>
        </p:nvCxnSpPr>
        <p:spPr>
          <a:xfrm>
            <a:off x="9605640" y="2508138"/>
            <a:ext cx="1497814" cy="3159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AF154CA-B305-E865-2FDD-72CCA8C999E0}"/>
              </a:ext>
            </a:extLst>
          </p:cNvPr>
          <p:cNvSpPr/>
          <p:nvPr/>
        </p:nvSpPr>
        <p:spPr>
          <a:xfrm>
            <a:off x="2359158" y="425452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30</a:t>
            </a:r>
            <a:endParaRPr lang="en-US"/>
          </a:p>
        </p:txBody>
      </p:sp>
      <p:cxnSp>
        <p:nvCxnSpPr>
          <p:cNvPr id="38" name="Straight Connector 37">
            <a:extLst>
              <a:ext uri="{FF2B5EF4-FFF2-40B4-BE49-F238E27FC236}">
                <a16:creationId xmlns:a16="http://schemas.microsoft.com/office/drawing/2014/main" id="{B85CC96D-CA0D-869B-0944-5F25A7B15D67}"/>
              </a:ext>
            </a:extLst>
          </p:cNvPr>
          <p:cNvCxnSpPr>
            <a:cxnSpLocks/>
          </p:cNvCxnSpPr>
          <p:nvPr/>
        </p:nvCxnSpPr>
        <p:spPr>
          <a:xfrm>
            <a:off x="7655731" y="2831402"/>
            <a:ext cx="3780" cy="5493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7A6D1F-8CA8-B537-7DEE-5FE0DA683414}"/>
              </a:ext>
            </a:extLst>
          </p:cNvPr>
          <p:cNvSpPr/>
          <p:nvPr/>
        </p:nvSpPr>
        <p:spPr>
          <a:xfrm>
            <a:off x="3983491" y="2227858"/>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a:t>
            </a:r>
          </a:p>
        </p:txBody>
      </p:sp>
      <p:sp>
        <p:nvSpPr>
          <p:cNvPr id="35" name="Oval 34">
            <a:extLst>
              <a:ext uri="{FF2B5EF4-FFF2-40B4-BE49-F238E27FC236}">
                <a16:creationId xmlns:a16="http://schemas.microsoft.com/office/drawing/2014/main" id="{B5D66171-2BBC-5BA8-0B7C-45C6ECD229EE}"/>
              </a:ext>
            </a:extLst>
          </p:cNvPr>
          <p:cNvSpPr/>
          <p:nvPr/>
        </p:nvSpPr>
        <p:spPr>
          <a:xfrm>
            <a:off x="5167270" y="2222521"/>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26</a:t>
            </a:r>
            <a:endParaRPr lang="en-US"/>
          </a:p>
        </p:txBody>
      </p:sp>
      <p:sp>
        <p:nvSpPr>
          <p:cNvPr id="36" name="Oval 35">
            <a:extLst>
              <a:ext uri="{FF2B5EF4-FFF2-40B4-BE49-F238E27FC236}">
                <a16:creationId xmlns:a16="http://schemas.microsoft.com/office/drawing/2014/main" id="{B6C3887B-8240-242F-FA10-E36BD1492215}"/>
              </a:ext>
            </a:extLst>
          </p:cNvPr>
          <p:cNvSpPr/>
          <p:nvPr/>
        </p:nvSpPr>
        <p:spPr>
          <a:xfrm>
            <a:off x="5181381" y="352544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88</a:t>
            </a:r>
            <a:endParaRPr lang="en-US"/>
          </a:p>
        </p:txBody>
      </p:sp>
      <p:sp>
        <p:nvSpPr>
          <p:cNvPr id="11" name="Oval 10">
            <a:extLst>
              <a:ext uri="{FF2B5EF4-FFF2-40B4-BE49-F238E27FC236}">
                <a16:creationId xmlns:a16="http://schemas.microsoft.com/office/drawing/2014/main" id="{3AF3041B-B242-51E6-102E-2D92410AE50B}"/>
              </a:ext>
            </a:extLst>
          </p:cNvPr>
          <p:cNvSpPr/>
          <p:nvPr/>
        </p:nvSpPr>
        <p:spPr>
          <a:xfrm>
            <a:off x="2359158" y="317267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17</a:t>
            </a:r>
            <a:endParaRPr lang="en-US"/>
          </a:p>
        </p:txBody>
      </p:sp>
      <p:cxnSp>
        <p:nvCxnSpPr>
          <p:cNvPr id="48" name="Straight Connector 47">
            <a:extLst>
              <a:ext uri="{FF2B5EF4-FFF2-40B4-BE49-F238E27FC236}">
                <a16:creationId xmlns:a16="http://schemas.microsoft.com/office/drawing/2014/main" id="{4E6FCA42-6EAA-68CF-B34E-EAE433C55530}"/>
              </a:ext>
            </a:extLst>
          </p:cNvPr>
          <p:cNvCxnSpPr>
            <a:cxnSpLocks/>
          </p:cNvCxnSpPr>
          <p:nvPr/>
        </p:nvCxnSpPr>
        <p:spPr>
          <a:xfrm flipH="1">
            <a:off x="10990538" y="2791274"/>
            <a:ext cx="5241" cy="92414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D2E05B-7D72-32AD-0B84-23C38970571D}"/>
              </a:ext>
            </a:extLst>
          </p:cNvPr>
          <p:cNvCxnSpPr>
            <a:cxnSpLocks/>
          </p:cNvCxnSpPr>
          <p:nvPr/>
        </p:nvCxnSpPr>
        <p:spPr>
          <a:xfrm>
            <a:off x="9659926" y="2739534"/>
            <a:ext cx="8869" cy="496108"/>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F00447-62BC-7E09-8CA8-C22A327D8B72}"/>
              </a:ext>
            </a:extLst>
          </p:cNvPr>
          <p:cNvCxnSpPr>
            <a:cxnSpLocks/>
          </p:cNvCxnSpPr>
          <p:nvPr/>
        </p:nvCxnSpPr>
        <p:spPr>
          <a:xfrm flipH="1">
            <a:off x="8784499" y="2725423"/>
            <a:ext cx="691984" cy="590183"/>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6048738-21F7-5457-80E3-1FE5C53F6C4C}"/>
              </a:ext>
            </a:extLst>
          </p:cNvPr>
          <p:cNvSpPr/>
          <p:nvPr/>
        </p:nvSpPr>
        <p:spPr>
          <a:xfrm>
            <a:off x="10671819" y="21969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38</a:t>
            </a:r>
            <a:endParaRPr lang="en-US"/>
          </a:p>
        </p:txBody>
      </p:sp>
      <p:sp>
        <p:nvSpPr>
          <p:cNvPr id="9" name="Oval 8">
            <a:extLst>
              <a:ext uri="{FF2B5EF4-FFF2-40B4-BE49-F238E27FC236}">
                <a16:creationId xmlns:a16="http://schemas.microsoft.com/office/drawing/2014/main" id="{5D832351-5653-BB9D-AC5E-FA9D821E9957}"/>
              </a:ext>
            </a:extLst>
          </p:cNvPr>
          <p:cNvSpPr/>
          <p:nvPr/>
        </p:nvSpPr>
        <p:spPr>
          <a:xfrm>
            <a:off x="9298339" y="2229826"/>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18</a:t>
            </a:r>
          </a:p>
        </p:txBody>
      </p:sp>
      <p:sp>
        <p:nvSpPr>
          <p:cNvPr id="44" name="Oval 43">
            <a:extLst>
              <a:ext uri="{FF2B5EF4-FFF2-40B4-BE49-F238E27FC236}">
                <a16:creationId xmlns:a16="http://schemas.microsoft.com/office/drawing/2014/main" id="{4F2B8B65-D2FC-3789-65A9-A692D10793BD}"/>
              </a:ext>
            </a:extLst>
          </p:cNvPr>
          <p:cNvSpPr/>
          <p:nvPr/>
        </p:nvSpPr>
        <p:spPr>
          <a:xfrm>
            <a:off x="10665513" y="37192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41</a:t>
            </a:r>
            <a:endParaRPr lang="en-US"/>
          </a:p>
        </p:txBody>
      </p:sp>
      <p:sp>
        <p:nvSpPr>
          <p:cNvPr id="45" name="Oval 44">
            <a:extLst>
              <a:ext uri="{FF2B5EF4-FFF2-40B4-BE49-F238E27FC236}">
                <a16:creationId xmlns:a16="http://schemas.microsoft.com/office/drawing/2014/main" id="{674A483F-98F7-C5C4-3C37-1752BAD28FA8}"/>
              </a:ext>
            </a:extLst>
          </p:cNvPr>
          <p:cNvSpPr/>
          <p:nvPr/>
        </p:nvSpPr>
        <p:spPr>
          <a:xfrm>
            <a:off x="9343774" y="3107763"/>
            <a:ext cx="642938" cy="65484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39</a:t>
            </a:r>
          </a:p>
        </p:txBody>
      </p:sp>
      <p:sp>
        <p:nvSpPr>
          <p:cNvPr id="46" name="Oval 45">
            <a:extLst>
              <a:ext uri="{FF2B5EF4-FFF2-40B4-BE49-F238E27FC236}">
                <a16:creationId xmlns:a16="http://schemas.microsoft.com/office/drawing/2014/main" id="{B4FD44A7-B50F-6F1C-130D-ACF2316598A6}"/>
              </a:ext>
            </a:extLst>
          </p:cNvPr>
          <p:cNvSpPr/>
          <p:nvPr/>
        </p:nvSpPr>
        <p:spPr>
          <a:xfrm>
            <a:off x="8407736" y="30983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21</a:t>
            </a:r>
            <a:endParaRPr lang="en-US"/>
          </a:p>
        </p:txBody>
      </p:sp>
      <p:sp>
        <p:nvSpPr>
          <p:cNvPr id="47" name="Oval 46">
            <a:extLst>
              <a:ext uri="{FF2B5EF4-FFF2-40B4-BE49-F238E27FC236}">
                <a16:creationId xmlns:a16="http://schemas.microsoft.com/office/drawing/2014/main" id="{BD969316-5C6D-E0B6-A090-6227A8ACC4AE}"/>
              </a:ext>
            </a:extLst>
          </p:cNvPr>
          <p:cNvSpPr/>
          <p:nvPr/>
        </p:nvSpPr>
        <p:spPr>
          <a:xfrm>
            <a:off x="8464180" y="429309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52</a:t>
            </a:r>
            <a:endParaRPr lang="en-US"/>
          </a:p>
        </p:txBody>
      </p:sp>
      <p:sp>
        <p:nvSpPr>
          <p:cNvPr id="8" name="Oval 7">
            <a:extLst>
              <a:ext uri="{FF2B5EF4-FFF2-40B4-BE49-F238E27FC236}">
                <a16:creationId xmlns:a16="http://schemas.microsoft.com/office/drawing/2014/main" id="{5349C0BC-2E40-9CF2-D6D1-8E3CC4FD9243}"/>
              </a:ext>
            </a:extLst>
          </p:cNvPr>
          <p:cNvSpPr/>
          <p:nvPr/>
        </p:nvSpPr>
        <p:spPr>
          <a:xfrm>
            <a:off x="8174065" y="6238469"/>
            <a:ext cx="380023" cy="36868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4AAAA3-3453-3F83-0908-70CEB1576F11}"/>
              </a:ext>
            </a:extLst>
          </p:cNvPr>
          <p:cNvSpPr txBox="1"/>
          <p:nvPr/>
        </p:nvSpPr>
        <p:spPr>
          <a:xfrm>
            <a:off x="8696886" y="6224032"/>
            <a:ext cx="2133918" cy="369332"/>
          </a:xfrm>
          <a:prstGeom prst="rect">
            <a:avLst/>
          </a:prstGeom>
          <a:noFill/>
        </p:spPr>
        <p:txBody>
          <a:bodyPr wrap="square" rtlCol="0">
            <a:spAutoFit/>
          </a:bodyPr>
          <a:lstStyle/>
          <a:p>
            <a:r>
              <a:rPr lang="en-US" b="1">
                <a:solidFill>
                  <a:schemeClr val="bg1"/>
                </a:solidFill>
              </a:rPr>
              <a:t>Minimum element</a:t>
            </a:r>
          </a:p>
        </p:txBody>
      </p:sp>
      <p:sp>
        <p:nvSpPr>
          <p:cNvPr id="16" name="Oval 15">
            <a:extLst>
              <a:ext uri="{FF2B5EF4-FFF2-40B4-BE49-F238E27FC236}">
                <a16:creationId xmlns:a16="http://schemas.microsoft.com/office/drawing/2014/main" id="{AC6891FC-21CC-2332-0F3C-2068BFFF77EE}"/>
              </a:ext>
            </a:extLst>
          </p:cNvPr>
          <p:cNvSpPr/>
          <p:nvPr/>
        </p:nvSpPr>
        <p:spPr>
          <a:xfrm>
            <a:off x="8164658" y="5697543"/>
            <a:ext cx="380023" cy="368680"/>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BB65E8-E358-876B-8CD4-DE7F96271082}"/>
              </a:ext>
            </a:extLst>
          </p:cNvPr>
          <p:cNvSpPr txBox="1"/>
          <p:nvPr/>
        </p:nvSpPr>
        <p:spPr>
          <a:xfrm>
            <a:off x="8687479" y="5687810"/>
            <a:ext cx="1832881" cy="369332"/>
          </a:xfrm>
          <a:prstGeom prst="rect">
            <a:avLst/>
          </a:prstGeom>
          <a:noFill/>
        </p:spPr>
        <p:txBody>
          <a:bodyPr wrap="square" lIns="91440" tIns="45720" rIns="91440" bIns="45720" rtlCol="0" anchor="t">
            <a:spAutoFit/>
          </a:bodyPr>
          <a:lstStyle/>
          <a:p>
            <a:r>
              <a:rPr lang="en-US" b="1">
                <a:solidFill>
                  <a:schemeClr val="bg1"/>
                </a:solidFill>
              </a:rPr>
              <a:t>Marked Node</a:t>
            </a:r>
          </a:p>
        </p:txBody>
      </p:sp>
      <p:sp>
        <p:nvSpPr>
          <p:cNvPr id="20" name="Rectangle 19">
            <a:extLst>
              <a:ext uri="{FF2B5EF4-FFF2-40B4-BE49-F238E27FC236}">
                <a16:creationId xmlns:a16="http://schemas.microsoft.com/office/drawing/2014/main" id="{ADD699EF-A6B8-FA59-9A38-CD162B23BDFD}"/>
              </a:ext>
            </a:extLst>
          </p:cNvPr>
          <p:cNvSpPr/>
          <p:nvPr/>
        </p:nvSpPr>
        <p:spPr>
          <a:xfrm>
            <a:off x="572675" y="1819157"/>
            <a:ext cx="2168408" cy="526815"/>
          </a:xfrm>
          <a:prstGeom prst="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Decrease 35 to 5</a:t>
            </a:r>
          </a:p>
        </p:txBody>
      </p:sp>
      <p:sp>
        <p:nvSpPr>
          <p:cNvPr id="34" name="Oval 33">
            <a:extLst>
              <a:ext uri="{FF2B5EF4-FFF2-40B4-BE49-F238E27FC236}">
                <a16:creationId xmlns:a16="http://schemas.microsoft.com/office/drawing/2014/main" id="{C9EF669F-A502-CCBC-0B2A-60109A6F5030}"/>
              </a:ext>
            </a:extLst>
          </p:cNvPr>
          <p:cNvSpPr/>
          <p:nvPr/>
        </p:nvSpPr>
        <p:spPr>
          <a:xfrm>
            <a:off x="7335676" y="329496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72</a:t>
            </a:r>
            <a:endParaRPr lang="en-US"/>
          </a:p>
        </p:txBody>
      </p:sp>
      <p:sp>
        <p:nvSpPr>
          <p:cNvPr id="4" name="Oval 3">
            <a:extLst>
              <a:ext uri="{FF2B5EF4-FFF2-40B4-BE49-F238E27FC236}">
                <a16:creationId xmlns:a16="http://schemas.microsoft.com/office/drawing/2014/main" id="{B0FF0E39-0D0E-F32C-B62F-FECEEE20B3CA}"/>
              </a:ext>
            </a:extLst>
          </p:cNvPr>
          <p:cNvSpPr/>
          <p:nvPr/>
        </p:nvSpPr>
        <p:spPr>
          <a:xfrm>
            <a:off x="7335676" y="223192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15</a:t>
            </a:r>
            <a:endParaRPr lang="en-US"/>
          </a:p>
        </p:txBody>
      </p:sp>
      <p:sp>
        <p:nvSpPr>
          <p:cNvPr id="10" name="Rectangle 9">
            <a:extLst>
              <a:ext uri="{FF2B5EF4-FFF2-40B4-BE49-F238E27FC236}">
                <a16:creationId xmlns:a16="http://schemas.microsoft.com/office/drawing/2014/main" id="{83367A2C-41A8-7148-9C4E-E46CE5A13507}"/>
              </a:ext>
            </a:extLst>
          </p:cNvPr>
          <p:cNvSpPr/>
          <p:nvPr/>
        </p:nvSpPr>
        <p:spPr>
          <a:xfrm>
            <a:off x="3537891" y="5555778"/>
            <a:ext cx="2690518" cy="101129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Update Min pointer. Done!</a:t>
            </a:r>
            <a:endParaRPr lang="en-US"/>
          </a:p>
        </p:txBody>
      </p:sp>
      <p:cxnSp>
        <p:nvCxnSpPr>
          <p:cNvPr id="14" name="Straight Arrow Connector 13">
            <a:extLst>
              <a:ext uri="{FF2B5EF4-FFF2-40B4-BE49-F238E27FC236}">
                <a16:creationId xmlns:a16="http://schemas.microsoft.com/office/drawing/2014/main" id="{7710A1AB-3F59-DFB4-2FB9-265953B5B5BF}"/>
              </a:ext>
            </a:extLst>
          </p:cNvPr>
          <p:cNvCxnSpPr>
            <a:cxnSpLocks/>
          </p:cNvCxnSpPr>
          <p:nvPr/>
        </p:nvCxnSpPr>
        <p:spPr>
          <a:xfrm>
            <a:off x="5809309" y="2565030"/>
            <a:ext cx="892807"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223FEFF-9843-2EC5-B969-82C446289396}"/>
              </a:ext>
            </a:extLst>
          </p:cNvPr>
          <p:cNvSpPr/>
          <p:nvPr/>
        </p:nvSpPr>
        <p:spPr>
          <a:xfrm>
            <a:off x="6286750" y="2227224"/>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7" name="Oval 6">
            <a:extLst>
              <a:ext uri="{FF2B5EF4-FFF2-40B4-BE49-F238E27FC236}">
                <a16:creationId xmlns:a16="http://schemas.microsoft.com/office/drawing/2014/main" id="{B6D088EB-B212-524A-2CCF-A7472F444736}"/>
              </a:ext>
            </a:extLst>
          </p:cNvPr>
          <p:cNvSpPr/>
          <p:nvPr/>
        </p:nvSpPr>
        <p:spPr>
          <a:xfrm>
            <a:off x="2325332" y="2295680"/>
            <a:ext cx="642938" cy="65484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p>
        </p:txBody>
      </p:sp>
    </p:spTree>
    <p:extLst>
      <p:ext uri="{BB962C8B-B14F-4D97-AF65-F5344CB8AC3E}">
        <p14:creationId xmlns:p14="http://schemas.microsoft.com/office/powerpoint/2010/main" val="1662459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27B9-0755-E5F5-F5E2-7F0B6FB83AD7}"/>
              </a:ext>
            </a:extLst>
          </p:cNvPr>
          <p:cNvSpPr>
            <a:spLocks noGrp="1"/>
          </p:cNvSpPr>
          <p:nvPr>
            <p:ph type="title"/>
          </p:nvPr>
        </p:nvSpPr>
        <p:spPr/>
        <p:txBody>
          <a:bodyPr/>
          <a:lstStyle/>
          <a:p>
            <a:r>
              <a:rPr lang="en-US" sz="4400"/>
              <a:t>Fibonacci Heap - Delete</a:t>
            </a:r>
          </a:p>
        </p:txBody>
      </p:sp>
      <p:sp>
        <p:nvSpPr>
          <p:cNvPr id="3" name="Text Placeholder 2">
            <a:extLst>
              <a:ext uri="{FF2B5EF4-FFF2-40B4-BE49-F238E27FC236}">
                <a16:creationId xmlns:a16="http://schemas.microsoft.com/office/drawing/2014/main" id="{1F995A7D-7BB9-5611-0B99-7F5EC44571F3}"/>
              </a:ext>
            </a:extLst>
          </p:cNvPr>
          <p:cNvSpPr>
            <a:spLocks noGrp="1"/>
          </p:cNvSpPr>
          <p:nvPr>
            <p:ph type="body" idx="1"/>
          </p:nvPr>
        </p:nvSpPr>
        <p:spPr>
          <a:xfrm>
            <a:off x="609600" y="1905000"/>
            <a:ext cx="10865618" cy="4204800"/>
          </a:xfrm>
        </p:spPr>
        <p:txBody>
          <a:bodyPr/>
          <a:lstStyle/>
          <a:p>
            <a:r>
              <a:rPr lang="en-US" sz="2650"/>
              <a:t>Use decrease-key operation to set the value of node to be deleted to -</a:t>
            </a:r>
            <a:r>
              <a:rPr lang="en-US" sz="2650">
                <a:sym typeface="Symbol" panose="05050102010706020507" pitchFamily="18" charset="2"/>
              </a:rPr>
              <a:t></a:t>
            </a:r>
          </a:p>
          <a:p>
            <a:r>
              <a:rPr lang="en-US" sz="2650">
                <a:sym typeface="Symbol" panose="05050102010706020507" pitchFamily="18" charset="2"/>
              </a:rPr>
              <a:t>Apply extract-min operation to delete the node and consolidate heap</a:t>
            </a:r>
            <a:endParaRPr lang="en-US" sz="2650"/>
          </a:p>
        </p:txBody>
      </p:sp>
      <p:sp>
        <p:nvSpPr>
          <p:cNvPr id="5" name="Slide Number Placeholder 4">
            <a:extLst>
              <a:ext uri="{FF2B5EF4-FFF2-40B4-BE49-F238E27FC236}">
                <a16:creationId xmlns:a16="http://schemas.microsoft.com/office/drawing/2014/main" id="{8F18A865-9F99-30AC-4A8E-534175ED61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42</a:t>
            </a:fld>
            <a:endParaRPr lang="en"/>
          </a:p>
        </p:txBody>
      </p:sp>
    </p:spTree>
    <p:extLst>
      <p:ext uri="{BB962C8B-B14F-4D97-AF65-F5344CB8AC3E}">
        <p14:creationId xmlns:p14="http://schemas.microsoft.com/office/powerpoint/2010/main" val="3828785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10039350" cy="1143200"/>
          </a:xfrm>
          <a:prstGeom prst="rect">
            <a:avLst/>
          </a:prstGeom>
        </p:spPr>
        <p:txBody>
          <a:bodyPr spcFirstLastPara="1" wrap="square" lIns="0" tIns="0" rIns="0" bIns="0" anchor="b" anchorCtr="0">
            <a:noAutofit/>
          </a:bodyPr>
          <a:lstStyle/>
          <a:p>
            <a:r>
              <a:rPr lang="en" sz="4400"/>
              <a:t>Fibonacci Heap – Time Complexity</a:t>
            </a:r>
            <a:endParaRPr sz="4400"/>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43</a:t>
            </a:fld>
            <a:endParaRPr/>
          </a:p>
        </p:txBody>
      </p:sp>
      <p:graphicFrame>
        <p:nvGraphicFramePr>
          <p:cNvPr id="40" name="Table 40">
            <a:extLst>
              <a:ext uri="{FF2B5EF4-FFF2-40B4-BE49-F238E27FC236}">
                <a16:creationId xmlns:a16="http://schemas.microsoft.com/office/drawing/2014/main" id="{9FA3B832-EF19-E339-0099-7F5378DF1CD3}"/>
              </a:ext>
            </a:extLst>
          </p:cNvPr>
          <p:cNvGraphicFramePr>
            <a:graphicFrameLocks noGrp="1"/>
          </p:cNvGraphicFramePr>
          <p:nvPr>
            <p:extLst>
              <p:ext uri="{D42A27DB-BD31-4B8C-83A1-F6EECF244321}">
                <p14:modId xmlns:p14="http://schemas.microsoft.com/office/powerpoint/2010/main" val="299216500"/>
              </p:ext>
            </p:extLst>
          </p:nvPr>
        </p:nvGraphicFramePr>
        <p:xfrm>
          <a:off x="609600" y="2012421"/>
          <a:ext cx="8978900" cy="2833158"/>
        </p:xfrm>
        <a:graphic>
          <a:graphicData uri="http://schemas.openxmlformats.org/drawingml/2006/table">
            <a:tbl>
              <a:tblPr firstRow="1" bandRow="1">
                <a:tableStyleId>{5C22544A-7EE6-4342-B048-85BDC9FD1C3A}</a:tableStyleId>
              </a:tblPr>
              <a:tblGrid>
                <a:gridCol w="4489450">
                  <a:extLst>
                    <a:ext uri="{9D8B030D-6E8A-4147-A177-3AD203B41FA5}">
                      <a16:colId xmlns:a16="http://schemas.microsoft.com/office/drawing/2014/main" val="844750155"/>
                    </a:ext>
                  </a:extLst>
                </a:gridCol>
                <a:gridCol w="4489450">
                  <a:extLst>
                    <a:ext uri="{9D8B030D-6E8A-4147-A177-3AD203B41FA5}">
                      <a16:colId xmlns:a16="http://schemas.microsoft.com/office/drawing/2014/main" val="957360334"/>
                    </a:ext>
                  </a:extLst>
                </a:gridCol>
              </a:tblGrid>
              <a:tr h="472193">
                <a:tc>
                  <a:txBody>
                    <a:bodyPr/>
                    <a:lstStyle/>
                    <a:p>
                      <a:pPr algn="ctr"/>
                      <a:r>
                        <a:rPr lang="en-US"/>
                        <a:t>Procedure</a:t>
                      </a:r>
                    </a:p>
                  </a:txBody>
                  <a:tcPr/>
                </a:tc>
                <a:tc>
                  <a:txBody>
                    <a:bodyPr/>
                    <a:lstStyle/>
                    <a:p>
                      <a:pPr algn="ctr"/>
                      <a:r>
                        <a:rPr lang="en-US"/>
                        <a:t>Average Time</a:t>
                      </a:r>
                    </a:p>
                  </a:txBody>
                  <a:tcPr/>
                </a:tc>
                <a:extLst>
                  <a:ext uri="{0D108BD9-81ED-4DB2-BD59-A6C34878D82A}">
                    <a16:rowId xmlns:a16="http://schemas.microsoft.com/office/drawing/2014/main" val="4097136566"/>
                  </a:ext>
                </a:extLst>
              </a:tr>
              <a:tr h="472193">
                <a:tc>
                  <a:txBody>
                    <a:bodyPr/>
                    <a:lstStyle/>
                    <a:p>
                      <a:pPr algn="ctr"/>
                      <a:r>
                        <a:rPr lang="en-US" sz="2400" b="1"/>
                        <a:t>Insert</a:t>
                      </a:r>
                      <a:endParaRPr lang="en-US" b="1"/>
                    </a:p>
                  </a:txBody>
                  <a:tcPr/>
                </a:tc>
                <a:tc>
                  <a:txBody>
                    <a:bodyPr/>
                    <a:lstStyle/>
                    <a:p>
                      <a:pPr algn="ctr"/>
                      <a:r>
                        <a:rPr lang="en-US" b="1">
                          <a:sym typeface="Symbol" panose="05050102010706020507" pitchFamily="18" charset="2"/>
                        </a:rPr>
                        <a:t>(1)</a:t>
                      </a:r>
                      <a:endParaRPr lang="en-US" b="1"/>
                    </a:p>
                  </a:txBody>
                  <a:tcPr/>
                </a:tc>
                <a:extLst>
                  <a:ext uri="{0D108BD9-81ED-4DB2-BD59-A6C34878D82A}">
                    <a16:rowId xmlns:a16="http://schemas.microsoft.com/office/drawing/2014/main" val="56763012"/>
                  </a:ext>
                </a:extLst>
              </a:tr>
              <a:tr h="472193">
                <a:tc>
                  <a:txBody>
                    <a:bodyPr/>
                    <a:lstStyle/>
                    <a:p>
                      <a:pPr algn="ctr"/>
                      <a:r>
                        <a:rPr lang="en-US" sz="2400" b="1"/>
                        <a:t>Find-Min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sym typeface="Symbol" panose="05050102010706020507" pitchFamily="18" charset="2"/>
                        </a:rPr>
                        <a:t>(1)</a:t>
                      </a:r>
                      <a:endParaRPr lang="en-US" b="1"/>
                    </a:p>
                  </a:txBody>
                  <a:tcPr/>
                </a:tc>
                <a:extLst>
                  <a:ext uri="{0D108BD9-81ED-4DB2-BD59-A6C34878D82A}">
                    <a16:rowId xmlns:a16="http://schemas.microsoft.com/office/drawing/2014/main" val="1716271124"/>
                  </a:ext>
                </a:extLst>
              </a:tr>
              <a:tr h="472193">
                <a:tc>
                  <a:txBody>
                    <a:bodyPr/>
                    <a:lstStyle/>
                    <a:p>
                      <a:pPr algn="ctr"/>
                      <a:r>
                        <a:rPr lang="en-US" sz="2400" b="1"/>
                        <a:t>Delete-Min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sym typeface="Symbol" panose="05050102010706020507" pitchFamily="18" charset="2"/>
                        </a:rPr>
                        <a:t>(log n)</a:t>
                      </a:r>
                      <a:endParaRPr lang="en-US" b="1"/>
                    </a:p>
                  </a:txBody>
                  <a:tcPr/>
                </a:tc>
                <a:extLst>
                  <a:ext uri="{0D108BD9-81ED-4DB2-BD59-A6C34878D82A}">
                    <a16:rowId xmlns:a16="http://schemas.microsoft.com/office/drawing/2014/main" val="2687677911"/>
                  </a:ext>
                </a:extLst>
              </a:tr>
              <a:tr h="472193">
                <a:tc>
                  <a:txBody>
                    <a:bodyPr/>
                    <a:lstStyle/>
                    <a:p>
                      <a:pPr algn="ctr"/>
                      <a:r>
                        <a:rPr lang="en-US" sz="2400" b="1"/>
                        <a:t>Decrease-Key</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sym typeface="Symbol" panose="05050102010706020507" pitchFamily="18" charset="2"/>
                        </a:rPr>
                        <a:t>(1)</a:t>
                      </a:r>
                      <a:endParaRPr lang="en-US" b="1"/>
                    </a:p>
                  </a:txBody>
                  <a:tcPr/>
                </a:tc>
                <a:extLst>
                  <a:ext uri="{0D108BD9-81ED-4DB2-BD59-A6C34878D82A}">
                    <a16:rowId xmlns:a16="http://schemas.microsoft.com/office/drawing/2014/main" val="3967672408"/>
                  </a:ext>
                </a:extLst>
              </a:tr>
              <a:tr h="472193">
                <a:tc>
                  <a:txBody>
                    <a:bodyPr/>
                    <a:lstStyle/>
                    <a:p>
                      <a:pPr algn="ctr"/>
                      <a:r>
                        <a:rPr lang="en-US" sz="2400" b="1"/>
                        <a:t>Union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sym typeface="Symbol" panose="05050102010706020507" pitchFamily="18" charset="2"/>
                        </a:rPr>
                        <a:t>(1)</a:t>
                      </a:r>
                      <a:endParaRPr lang="en-US" b="1"/>
                    </a:p>
                  </a:txBody>
                  <a:tcPr/>
                </a:tc>
                <a:extLst>
                  <a:ext uri="{0D108BD9-81ED-4DB2-BD59-A6C34878D82A}">
                    <a16:rowId xmlns:a16="http://schemas.microsoft.com/office/drawing/2014/main" val="2409797870"/>
                  </a:ext>
                </a:extLst>
              </a:tr>
            </a:tbl>
          </a:graphicData>
        </a:graphic>
      </p:graphicFrame>
    </p:spTree>
    <p:extLst>
      <p:ext uri="{BB962C8B-B14F-4D97-AF65-F5344CB8AC3E}">
        <p14:creationId xmlns:p14="http://schemas.microsoft.com/office/powerpoint/2010/main" val="343015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Skip List – Sorted Linked Lists</a:t>
            </a:r>
            <a:endParaRPr sz="4400"/>
          </a:p>
        </p:txBody>
      </p:sp>
      <p:sp>
        <p:nvSpPr>
          <p:cNvPr id="60" name="Google Shape;60;p12"/>
          <p:cNvSpPr txBox="1">
            <a:spLocks noGrp="1"/>
          </p:cNvSpPr>
          <p:nvPr>
            <p:ph type="body" idx="2"/>
          </p:nvPr>
        </p:nvSpPr>
        <p:spPr>
          <a:xfrm>
            <a:off x="609599" y="1905000"/>
            <a:ext cx="8034127" cy="4204800"/>
          </a:xfrm>
          <a:prstGeom prst="rect">
            <a:avLst/>
          </a:prstGeom>
        </p:spPr>
        <p:txBody>
          <a:bodyPr spcFirstLastPara="1" wrap="square" lIns="0" tIns="0" rIns="0" bIns="0" anchor="t" anchorCtr="0">
            <a:noAutofit/>
          </a:bodyPr>
          <a:lstStyle/>
          <a:p>
            <a:pPr marL="342900" indent="-342900"/>
            <a:r>
              <a:rPr lang="en-US" sz="2400" b="1"/>
              <a:t>Find: O(N)</a:t>
            </a:r>
            <a:endParaRPr lang="en-US"/>
          </a:p>
          <a:p>
            <a:pPr marL="285750" indent="-285750"/>
            <a:r>
              <a:rPr lang="en-US" sz="2400" b="1"/>
              <a:t> Insert: O(1), after calling find</a:t>
            </a:r>
          </a:p>
          <a:p>
            <a:pPr marL="285750" indent="-285750"/>
            <a:r>
              <a:rPr lang="en-US" sz="2400" b="1"/>
              <a:t> Delete: O(1), after calling find</a:t>
            </a:r>
          </a:p>
          <a:p>
            <a:pPr marL="895350" lvl="1" indent="-473710">
              <a:buClr>
                <a:srgbClr val="FFFFFF"/>
              </a:buClr>
            </a:pPr>
            <a:endParaRPr lang="en-US" sz="2400" b="1"/>
          </a:p>
          <a:p>
            <a:pPr marL="895350" lvl="1" indent="-473710">
              <a:buClr>
                <a:srgbClr val="FFFFFF"/>
              </a:buClr>
            </a:pPr>
            <a:endParaRPr lang="en-US" sz="2400" b="1"/>
          </a:p>
          <a:p>
            <a:pPr marL="895350" lvl="1" indent="-473710">
              <a:buClr>
                <a:srgbClr val="FFFFFF"/>
              </a:buClr>
            </a:pPr>
            <a:endParaRPr lang="en-US" sz="2400" b="1"/>
          </a:p>
          <a:p>
            <a:pPr marL="895350" lvl="1" indent="-473710">
              <a:buClr>
                <a:srgbClr val="FFFFFF"/>
              </a:buClr>
            </a:pPr>
            <a:endParaRPr lang="en-US" sz="2400" b="1"/>
          </a:p>
          <a:p>
            <a:pPr marL="895350" lvl="1" indent="-473710">
              <a:buClr>
                <a:srgbClr val="FFFFFF"/>
              </a:buClr>
            </a:pPr>
            <a:endParaRPr lang="en-US" sz="2400" b="1"/>
          </a:p>
          <a:p>
            <a:pPr marL="895350" lvl="1" indent="-473710">
              <a:buClr>
                <a:srgbClr val="FFFFFF"/>
              </a:buClr>
            </a:pPr>
            <a:endParaRPr lang="en-US" sz="2400" b="1"/>
          </a:p>
          <a:p>
            <a:pPr marL="285750" indent="-285750"/>
            <a:r>
              <a:rPr lang="en-US" sz="2400" b="1"/>
              <a:t> What if there was a faster way to go through the list?</a:t>
            </a:r>
          </a:p>
          <a:p>
            <a:pPr marL="421640" lvl="1" indent="0">
              <a:buNone/>
            </a:pPr>
            <a:endParaRPr lang="en-US" sz="2400" b="1"/>
          </a:p>
          <a:p>
            <a:pPr marL="421640" lvl="1" indent="0">
              <a:buNone/>
            </a:pPr>
            <a:endParaRPr lang="en-US" sz="1600" b="1"/>
          </a:p>
          <a:p>
            <a:pPr marL="895350" lvl="1" indent="-473710"/>
            <a:endParaRPr lang="en-US" sz="1600" b="1"/>
          </a:p>
          <a:p>
            <a:pPr marL="895350" lvl="1" indent="-473710"/>
            <a:endParaRPr lang="en-US" sz="1600" b="1"/>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44</a:t>
            </a:fld>
            <a:endParaRPr/>
          </a:p>
        </p:txBody>
      </p:sp>
      <p:pic>
        <p:nvPicPr>
          <p:cNvPr id="2" name="Picture 2">
            <a:extLst>
              <a:ext uri="{FF2B5EF4-FFF2-40B4-BE49-F238E27FC236}">
                <a16:creationId xmlns:a16="http://schemas.microsoft.com/office/drawing/2014/main" id="{BF184EF5-9C2B-2426-280D-ABC89DD516A2}"/>
              </a:ext>
            </a:extLst>
          </p:cNvPr>
          <p:cNvPicPr>
            <a:picLocks noChangeAspect="1"/>
          </p:cNvPicPr>
          <p:nvPr/>
        </p:nvPicPr>
        <p:blipFill>
          <a:blip r:embed="rId3"/>
          <a:stretch>
            <a:fillRect/>
          </a:stretch>
        </p:blipFill>
        <p:spPr>
          <a:xfrm>
            <a:off x="1850571" y="3433355"/>
            <a:ext cx="8501742" cy="1341120"/>
          </a:xfrm>
          <a:prstGeom prst="rect">
            <a:avLst/>
          </a:prstGeom>
        </p:spPr>
      </p:pic>
      <p:sp>
        <p:nvSpPr>
          <p:cNvPr id="5" name="Google Shape;60;p12">
            <a:extLst>
              <a:ext uri="{FF2B5EF4-FFF2-40B4-BE49-F238E27FC236}">
                <a16:creationId xmlns:a16="http://schemas.microsoft.com/office/drawing/2014/main" id="{AD31C20A-CBDB-1F8C-4C12-E47880DFCAC5}"/>
              </a:ext>
            </a:extLst>
          </p:cNvPr>
          <p:cNvSpPr txBox="1">
            <a:spLocks/>
          </p:cNvSpPr>
          <p:nvPr/>
        </p:nvSpPr>
        <p:spPr>
          <a:xfrm>
            <a:off x="2081654" y="4784271"/>
            <a:ext cx="8034127" cy="5199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0" indent="0" algn="ctr">
              <a:buNone/>
            </a:pPr>
            <a:r>
              <a:rPr lang="en-US" sz="1600" b="1" kern="0"/>
              <a:t>https://www.programiz.com/dsa/linked-list</a:t>
            </a:r>
            <a:endParaRPr lang="en-US" b="1"/>
          </a:p>
        </p:txBody>
      </p:sp>
    </p:spTree>
    <p:extLst>
      <p:ext uri="{BB962C8B-B14F-4D97-AF65-F5344CB8AC3E}">
        <p14:creationId xmlns:p14="http://schemas.microsoft.com/office/powerpoint/2010/main" val="2376445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Skip List – Ideal Skip Lists</a:t>
            </a:r>
            <a:endParaRPr sz="4400"/>
          </a:p>
        </p:txBody>
      </p:sp>
      <p:sp>
        <p:nvSpPr>
          <p:cNvPr id="60" name="Google Shape;60;p12"/>
          <p:cNvSpPr txBox="1">
            <a:spLocks noGrp="1"/>
          </p:cNvSpPr>
          <p:nvPr>
            <p:ph type="body" idx="2"/>
          </p:nvPr>
        </p:nvSpPr>
        <p:spPr>
          <a:xfrm>
            <a:off x="609599" y="1905000"/>
            <a:ext cx="8034127" cy="4204800"/>
          </a:xfrm>
          <a:prstGeom prst="rect">
            <a:avLst/>
          </a:prstGeom>
        </p:spPr>
        <p:txBody>
          <a:bodyPr spcFirstLastPara="1" wrap="square" lIns="0" tIns="0" rIns="0" bIns="0" anchor="t" anchorCtr="0">
            <a:noAutofit/>
          </a:bodyPr>
          <a:lstStyle/>
          <a:p>
            <a:pPr marL="285750" indent="-285750"/>
            <a:r>
              <a:rPr lang="en-US" sz="2400" b="1"/>
              <a:t> Create shortcuts for every other node</a:t>
            </a:r>
          </a:p>
          <a:p>
            <a:pPr marL="285750" indent="-285750"/>
            <a:r>
              <a:rPr lang="en-US" sz="2400" b="1"/>
              <a:t> Create shortcuts for every other shortcut</a:t>
            </a:r>
          </a:p>
          <a:p>
            <a:pPr marL="285750" indent="-285750"/>
            <a:r>
              <a:rPr lang="en-US" sz="2400" b="1"/>
              <a:t> Find: O(lg n)</a:t>
            </a:r>
          </a:p>
          <a:p>
            <a:pPr marL="0" indent="0">
              <a:buNone/>
            </a:pPr>
            <a:endParaRPr lang="en-US" sz="2400" b="1"/>
          </a:p>
          <a:p>
            <a:pPr marL="0" indent="0">
              <a:buNone/>
            </a:pPr>
            <a:endParaRPr lang="en-US" sz="2400" b="1"/>
          </a:p>
          <a:p>
            <a:pPr marL="0" indent="0">
              <a:buNone/>
            </a:pPr>
            <a:endParaRPr lang="en-US" sz="2400" b="1"/>
          </a:p>
          <a:p>
            <a:pPr marL="0" indent="0">
              <a:buNone/>
            </a:pPr>
            <a:endParaRPr lang="en-US" sz="2400" b="1"/>
          </a:p>
          <a:p>
            <a:pPr marL="0" indent="0">
              <a:buNone/>
            </a:pPr>
            <a:endParaRPr lang="en-US" sz="2400" b="1"/>
          </a:p>
          <a:p>
            <a:pPr marL="285750" indent="-285750"/>
            <a:r>
              <a:rPr lang="en-US" sz="2400" b="1"/>
              <a:t> Problem: Insert and Delete will break the structure</a:t>
            </a:r>
          </a:p>
          <a:p>
            <a:pPr marL="895350" lvl="1" indent="-473710"/>
            <a:endParaRPr lang="en-US" sz="1600" b="1"/>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45</a:t>
            </a:fld>
            <a:endParaRPr/>
          </a:p>
        </p:txBody>
      </p:sp>
      <p:sp>
        <p:nvSpPr>
          <p:cNvPr id="5" name="Google Shape;60;p12">
            <a:extLst>
              <a:ext uri="{FF2B5EF4-FFF2-40B4-BE49-F238E27FC236}">
                <a16:creationId xmlns:a16="http://schemas.microsoft.com/office/drawing/2014/main" id="{AD31C20A-CBDB-1F8C-4C12-E47880DFCAC5}"/>
              </a:ext>
            </a:extLst>
          </p:cNvPr>
          <p:cNvSpPr txBox="1">
            <a:spLocks/>
          </p:cNvSpPr>
          <p:nvPr/>
        </p:nvSpPr>
        <p:spPr>
          <a:xfrm>
            <a:off x="2081654" y="5110842"/>
            <a:ext cx="8034127" cy="5199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0" indent="0" algn="ctr">
              <a:buNone/>
            </a:pPr>
            <a:r>
              <a:rPr lang="en-US" sz="1600" b="1" kern="0"/>
              <a:t>https://ticki.github.io/blog/skip-lists-done-right/</a:t>
            </a:r>
            <a:endParaRPr lang="en-US" b="1"/>
          </a:p>
        </p:txBody>
      </p:sp>
      <p:pic>
        <p:nvPicPr>
          <p:cNvPr id="6" name="Picture 6" descr="Graphical user interface, application, Teams&#10;&#10;Description automatically generated">
            <a:extLst>
              <a:ext uri="{FF2B5EF4-FFF2-40B4-BE49-F238E27FC236}">
                <a16:creationId xmlns:a16="http://schemas.microsoft.com/office/drawing/2014/main" id="{309B5502-58C7-64AC-EEAF-C45F77A946D5}"/>
              </a:ext>
            </a:extLst>
          </p:cNvPr>
          <p:cNvPicPr>
            <a:picLocks noChangeAspect="1"/>
          </p:cNvPicPr>
          <p:nvPr/>
        </p:nvPicPr>
        <p:blipFill>
          <a:blip r:embed="rId3"/>
          <a:stretch>
            <a:fillRect/>
          </a:stretch>
        </p:blipFill>
        <p:spPr>
          <a:xfrm>
            <a:off x="3254829" y="3053719"/>
            <a:ext cx="5682342" cy="1904446"/>
          </a:xfrm>
          <a:prstGeom prst="rect">
            <a:avLst/>
          </a:prstGeom>
        </p:spPr>
      </p:pic>
    </p:spTree>
    <p:extLst>
      <p:ext uri="{BB962C8B-B14F-4D97-AF65-F5344CB8AC3E}">
        <p14:creationId xmlns:p14="http://schemas.microsoft.com/office/powerpoint/2010/main" val="3683710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Skip List – Randomness</a:t>
            </a:r>
            <a:endParaRPr sz="4400"/>
          </a:p>
        </p:txBody>
      </p:sp>
      <p:sp>
        <p:nvSpPr>
          <p:cNvPr id="60" name="Google Shape;60;p12"/>
          <p:cNvSpPr txBox="1">
            <a:spLocks noGrp="1"/>
          </p:cNvSpPr>
          <p:nvPr>
            <p:ph type="body" idx="2"/>
          </p:nvPr>
        </p:nvSpPr>
        <p:spPr>
          <a:xfrm>
            <a:off x="609599" y="1905000"/>
            <a:ext cx="8034127" cy="4204800"/>
          </a:xfrm>
          <a:prstGeom prst="rect">
            <a:avLst/>
          </a:prstGeom>
        </p:spPr>
        <p:txBody>
          <a:bodyPr spcFirstLastPara="1" wrap="square" lIns="0" tIns="0" rIns="0" bIns="0" anchor="t" anchorCtr="0">
            <a:noAutofit/>
          </a:bodyPr>
          <a:lstStyle/>
          <a:p>
            <a:pPr marL="342900" indent="-342900"/>
            <a:r>
              <a:rPr lang="en-US" sz="2400" b="1"/>
              <a:t>Solution: use randomness to determine "height" of node</a:t>
            </a:r>
            <a:endParaRPr lang="en-US" sz="2400"/>
          </a:p>
          <a:p>
            <a:pPr marL="1218565" lvl="1" indent="-473710"/>
            <a:r>
              <a:rPr lang="en-US" sz="2400" b="1"/>
              <a:t>Height: number of shortcuts on a node </a:t>
            </a:r>
          </a:p>
          <a:p>
            <a:pPr marL="1218565" lvl="1" indent="-473710">
              <a:buClr>
                <a:srgbClr val="FFFFFF"/>
              </a:buClr>
            </a:pPr>
            <a:r>
              <a:rPr lang="en-US" sz="2400" b="1"/>
              <a:t>Process:</a:t>
            </a:r>
          </a:p>
          <a:p>
            <a:pPr marL="1828165" lvl="2" indent="-473710">
              <a:buClr>
                <a:srgbClr val="FFFFFF"/>
              </a:buClr>
            </a:pPr>
            <a:r>
              <a:rPr lang="en-US" sz="2400" b="1"/>
              <a:t>Flip a coin until first heads is flipped</a:t>
            </a:r>
          </a:p>
          <a:p>
            <a:pPr marL="1828165" lvl="2" indent="-473710">
              <a:buClr>
                <a:srgbClr val="FFFFFF"/>
              </a:buClr>
            </a:pPr>
            <a:r>
              <a:rPr lang="en-US" sz="2400" b="1"/>
              <a:t>Number of tails = height of node</a:t>
            </a:r>
          </a:p>
          <a:p>
            <a:pPr marL="285750" indent="-285750"/>
            <a:r>
              <a:rPr lang="en-US" sz="2400" b="1"/>
              <a:t> Height probability distribution:</a:t>
            </a:r>
          </a:p>
          <a:p>
            <a:pPr marL="1218565" lvl="1" indent="-473710"/>
            <a:r>
              <a:rPr lang="en-US" sz="2400" b="1"/>
              <a:t>P(Height = 0) = 1/2</a:t>
            </a:r>
          </a:p>
          <a:p>
            <a:pPr marL="1218565" lvl="1" indent="-473710"/>
            <a:r>
              <a:rPr lang="en-US" sz="2400" b="1"/>
              <a:t>P(Height = 1) = 1/4</a:t>
            </a:r>
          </a:p>
          <a:p>
            <a:pPr marL="1218565" lvl="1" indent="-473710"/>
            <a:r>
              <a:rPr lang="en-US" sz="2400" b="1"/>
              <a:t>P(Height = n) = 1/(2</a:t>
            </a:r>
            <a:r>
              <a:rPr lang="en-US" sz="2400" b="1" baseline="30000"/>
              <a:t>n+1</a:t>
            </a:r>
            <a:r>
              <a:rPr lang="en-US" sz="2400" b="1"/>
              <a:t>)</a:t>
            </a:r>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46</a:t>
            </a:fld>
            <a:endParaRPr/>
          </a:p>
        </p:txBody>
      </p:sp>
      <p:pic>
        <p:nvPicPr>
          <p:cNvPr id="2" name="Picture 2" descr="Chart, histogram&#10;&#10;Description automatically generated">
            <a:extLst>
              <a:ext uri="{FF2B5EF4-FFF2-40B4-BE49-F238E27FC236}">
                <a16:creationId xmlns:a16="http://schemas.microsoft.com/office/drawing/2014/main" id="{EC5D9336-AA1B-15C4-C38B-E9396830C152}"/>
              </a:ext>
            </a:extLst>
          </p:cNvPr>
          <p:cNvPicPr>
            <a:picLocks noChangeAspect="1"/>
          </p:cNvPicPr>
          <p:nvPr/>
        </p:nvPicPr>
        <p:blipFill>
          <a:blip r:embed="rId3"/>
          <a:stretch>
            <a:fillRect/>
          </a:stretch>
        </p:blipFill>
        <p:spPr>
          <a:xfrm>
            <a:off x="7075714" y="2699657"/>
            <a:ext cx="4593771" cy="3309258"/>
          </a:xfrm>
          <a:prstGeom prst="rect">
            <a:avLst/>
          </a:prstGeom>
        </p:spPr>
      </p:pic>
      <p:sp>
        <p:nvSpPr>
          <p:cNvPr id="4" name="Google Shape;60;p12">
            <a:extLst>
              <a:ext uri="{FF2B5EF4-FFF2-40B4-BE49-F238E27FC236}">
                <a16:creationId xmlns:a16="http://schemas.microsoft.com/office/drawing/2014/main" id="{4A238AD3-F0F2-EF35-6AF1-2394C6E3C184}"/>
              </a:ext>
            </a:extLst>
          </p:cNvPr>
          <p:cNvSpPr txBox="1">
            <a:spLocks/>
          </p:cNvSpPr>
          <p:nvPr/>
        </p:nvSpPr>
        <p:spPr>
          <a:xfrm>
            <a:off x="6893139" y="6079671"/>
            <a:ext cx="5062328" cy="5090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0" indent="0" algn="ctr">
              <a:buNone/>
            </a:pPr>
            <a:r>
              <a:rPr lang="en-US" sz="1600" b="1"/>
              <a:t>https://faculty.nps.edu/rbassett/_book/discrete-random-variables.html</a:t>
            </a:r>
            <a:endParaRPr lang="en-US" sz="1600" b="1" kern="0"/>
          </a:p>
        </p:txBody>
      </p:sp>
    </p:spTree>
    <p:extLst>
      <p:ext uri="{BB962C8B-B14F-4D97-AF65-F5344CB8AC3E}">
        <p14:creationId xmlns:p14="http://schemas.microsoft.com/office/powerpoint/2010/main" val="887834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47</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4074276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48</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1017498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49</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1412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17289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348734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5" name="Oval 4">
            <a:extLst>
              <a:ext uri="{FF2B5EF4-FFF2-40B4-BE49-F238E27FC236}">
                <a16:creationId xmlns:a16="http://schemas.microsoft.com/office/drawing/2014/main" id="{F9E19CC8-2367-3063-1A23-465B09B68D94}"/>
              </a:ext>
            </a:extLst>
          </p:cNvPr>
          <p:cNvSpPr/>
          <p:nvPr/>
        </p:nvSpPr>
        <p:spPr>
          <a:xfrm>
            <a:off x="480179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4</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6087666"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7430692"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8716568"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2815828"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2815828"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15528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155280" y="3609975"/>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93EC49-FBA1-213B-E8AD-090C85A8956C}"/>
              </a:ext>
            </a:extLst>
          </p:cNvPr>
          <p:cNvCxnSpPr>
            <a:cxnSpLocks/>
          </p:cNvCxnSpPr>
          <p:nvPr/>
        </p:nvCxnSpPr>
        <p:spPr>
          <a:xfrm>
            <a:off x="5444728"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5F41AC-CB29-E5AC-6D9D-7ECB0D66E4A1}"/>
              </a:ext>
            </a:extLst>
          </p:cNvPr>
          <p:cNvCxnSpPr>
            <a:cxnSpLocks/>
          </p:cNvCxnSpPr>
          <p:nvPr/>
        </p:nvCxnSpPr>
        <p:spPr>
          <a:xfrm flipH="1">
            <a:off x="5444728"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8AE5F3-32C7-7A6F-235C-2E8C53B65BE7}"/>
              </a:ext>
            </a:extLst>
          </p:cNvPr>
          <p:cNvCxnSpPr>
            <a:cxnSpLocks/>
          </p:cNvCxnSpPr>
          <p:nvPr/>
        </p:nvCxnSpPr>
        <p:spPr>
          <a:xfrm>
            <a:off x="6730604" y="3454003"/>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9919EA-1199-DC38-0B64-145ED65D408C}"/>
              </a:ext>
            </a:extLst>
          </p:cNvPr>
          <p:cNvCxnSpPr>
            <a:cxnSpLocks/>
          </p:cNvCxnSpPr>
          <p:nvPr/>
        </p:nvCxnSpPr>
        <p:spPr>
          <a:xfrm flipH="1">
            <a:off x="6730604" y="3625453"/>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807363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8073630"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59;p12">
            <a:extLst>
              <a:ext uri="{FF2B5EF4-FFF2-40B4-BE49-F238E27FC236}">
                <a16:creationId xmlns:a16="http://schemas.microsoft.com/office/drawing/2014/main" id="{CE6D99A4-3F3D-A5C7-1A78-57D37B090D0B}"/>
              </a:ext>
            </a:extLst>
          </p:cNvPr>
          <p:cNvSpPr txBox="1">
            <a:spLocks/>
          </p:cNvSpPr>
          <p:nvPr/>
        </p:nvSpPr>
        <p:spPr>
          <a:xfrm>
            <a:off x="609600" y="579433"/>
            <a:ext cx="8034000" cy="1143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Insert</a:t>
            </a:r>
          </a:p>
        </p:txBody>
      </p:sp>
      <p:sp>
        <p:nvSpPr>
          <p:cNvPr id="9" name="Oval 8">
            <a:extLst>
              <a:ext uri="{FF2B5EF4-FFF2-40B4-BE49-F238E27FC236}">
                <a16:creationId xmlns:a16="http://schemas.microsoft.com/office/drawing/2014/main" id="{C56DFAF2-E2D5-EC96-4A43-A342C79EAFC4}"/>
              </a:ext>
            </a:extLst>
          </p:cNvPr>
          <p:cNvSpPr/>
          <p:nvPr/>
        </p:nvSpPr>
        <p:spPr>
          <a:xfrm>
            <a:off x="609600" y="5135368"/>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1C54F6-BCB8-4CFF-B9C7-B713E9FF8F71}"/>
              </a:ext>
            </a:extLst>
          </p:cNvPr>
          <p:cNvSpPr txBox="1"/>
          <p:nvPr/>
        </p:nvSpPr>
        <p:spPr>
          <a:xfrm>
            <a:off x="1170051" y="5196190"/>
            <a:ext cx="2133918" cy="369332"/>
          </a:xfrm>
          <a:prstGeom prst="rect">
            <a:avLst/>
          </a:prstGeom>
          <a:noFill/>
        </p:spPr>
        <p:txBody>
          <a:bodyPr wrap="none" rtlCol="0">
            <a:spAutoFit/>
          </a:bodyPr>
          <a:lstStyle/>
          <a:p>
            <a:r>
              <a:rPr lang="en-US" b="1">
                <a:solidFill>
                  <a:schemeClr val="bg1"/>
                </a:solidFill>
              </a:rPr>
              <a:t>Minimum element</a:t>
            </a:r>
          </a:p>
        </p:txBody>
      </p:sp>
    </p:spTree>
    <p:extLst>
      <p:ext uri="{BB962C8B-B14F-4D97-AF65-F5344CB8AC3E}">
        <p14:creationId xmlns:p14="http://schemas.microsoft.com/office/powerpoint/2010/main" val="330603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mph" presetSubtype="2" fill="hold" nodeType="afterEffect">
                                  <p:stCondLst>
                                    <p:cond delay="500"/>
                                  </p:stCondLst>
                                  <p:childTnLst>
                                    <p:animClr clrSpc="rgb" dir="cw">
                                      <p:cBhvr>
                                        <p:cTn id="10" dur="750" fill="hold"/>
                                        <p:tgtEl>
                                          <p:spTgt spid="3"/>
                                        </p:tgtEl>
                                        <p:attrNameLst>
                                          <p:attrName>fillcolor</p:attrName>
                                        </p:attrNameLst>
                                      </p:cBhvr>
                                      <p:to>
                                        <a:srgbClr val="FF0000"/>
                                      </p:to>
                                    </p:animClr>
                                    <p:set>
                                      <p:cBhvr>
                                        <p:cTn id="11" dur="750" fill="hold"/>
                                        <p:tgtEl>
                                          <p:spTgt spid="3"/>
                                        </p:tgtEl>
                                        <p:attrNameLst>
                                          <p:attrName>fill.type</p:attrName>
                                        </p:attrNameLst>
                                      </p:cBhvr>
                                      <p:to>
                                        <p:strVal val="solid"/>
                                      </p:to>
                                    </p:set>
                                    <p:set>
                                      <p:cBhvr>
                                        <p:cTn id="12" dur="750" fill="hold"/>
                                        <p:tgtEl>
                                          <p:spTgt spid="3"/>
                                        </p:tgtEl>
                                        <p:attrNameLst>
                                          <p:attrName>fill.on</p:attrName>
                                        </p:attrNameLst>
                                      </p:cBhvr>
                                      <p:to>
                                        <p:strVal val="true"/>
                                      </p:to>
                                    </p:set>
                                  </p:childTnLst>
                                </p:cTn>
                              </p:par>
                            </p:childTnLst>
                          </p:cTn>
                        </p:par>
                        <p:par>
                          <p:cTn id="13" fill="hold">
                            <p:stCondLst>
                              <p:cond delay="1750"/>
                            </p:stCondLst>
                            <p:childTnLst>
                              <p:par>
                                <p:cTn id="14" presetID="10" presetClass="entr" presetSubtype="0"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childTnLst>
                                </p:cTn>
                              </p:par>
                              <p:par>
                                <p:cTn id="17" presetID="10" presetClass="entr" presetSubtype="0" fill="hold" nodeType="with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225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75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par>
                          <p:cTn id="35" fill="hold">
                            <p:stCondLst>
                              <p:cond delay="3500"/>
                            </p:stCondLst>
                            <p:childTnLst>
                              <p:par>
                                <p:cTn id="36" presetID="1" presetClass="emph" presetSubtype="2" fill="hold" nodeType="afterEffect">
                                  <p:stCondLst>
                                    <p:cond delay="500"/>
                                  </p:stCondLst>
                                  <p:childTnLst>
                                    <p:animClr clrSpc="rgb" dir="cw">
                                      <p:cBhvr>
                                        <p:cTn id="37" dur="750" fill="hold"/>
                                        <p:tgtEl>
                                          <p:spTgt spid="3"/>
                                        </p:tgtEl>
                                        <p:attrNameLst>
                                          <p:attrName>fillcolor</p:attrName>
                                        </p:attrNameLst>
                                      </p:cBhvr>
                                      <p:to>
                                        <a:srgbClr val="000000"/>
                                      </p:to>
                                    </p:animClr>
                                    <p:set>
                                      <p:cBhvr>
                                        <p:cTn id="38" dur="750" fill="hold"/>
                                        <p:tgtEl>
                                          <p:spTgt spid="3"/>
                                        </p:tgtEl>
                                        <p:attrNameLst>
                                          <p:attrName>fill.type</p:attrName>
                                        </p:attrNameLst>
                                      </p:cBhvr>
                                      <p:to>
                                        <p:strVal val="solid"/>
                                      </p:to>
                                    </p:set>
                                    <p:set>
                                      <p:cBhvr>
                                        <p:cTn id="39" dur="750" fill="hold"/>
                                        <p:tgtEl>
                                          <p:spTgt spid="3"/>
                                        </p:tgtEl>
                                        <p:attrNameLst>
                                          <p:attrName>fill.on</p:attrName>
                                        </p:attrNameLst>
                                      </p:cBhvr>
                                      <p:to>
                                        <p:strVal val="true"/>
                                      </p:to>
                                    </p:set>
                                  </p:childTnLst>
                                </p:cTn>
                              </p:par>
                            </p:childTnLst>
                          </p:cTn>
                        </p:par>
                        <p:par>
                          <p:cTn id="40" fill="hold">
                            <p:stCondLst>
                              <p:cond delay="4750"/>
                            </p:stCondLst>
                            <p:childTnLst>
                              <p:par>
                                <p:cTn id="41" presetID="1" presetClass="emph" presetSubtype="2" fill="hold" nodeType="afterEffect">
                                  <p:stCondLst>
                                    <p:cond delay="0"/>
                                  </p:stCondLst>
                                  <p:childTnLst>
                                    <p:animClr clrSpc="rgb" dir="cw">
                                      <p:cBhvr>
                                        <p:cTn id="42" dur="750" fill="hold"/>
                                        <p:tgtEl>
                                          <p:spTgt spid="5"/>
                                        </p:tgtEl>
                                        <p:attrNameLst>
                                          <p:attrName>fillcolor</p:attrName>
                                        </p:attrNameLst>
                                      </p:cBhvr>
                                      <p:to>
                                        <a:srgbClr val="FF0000"/>
                                      </p:to>
                                    </p:animClr>
                                    <p:set>
                                      <p:cBhvr>
                                        <p:cTn id="43" dur="750" fill="hold"/>
                                        <p:tgtEl>
                                          <p:spTgt spid="5"/>
                                        </p:tgtEl>
                                        <p:attrNameLst>
                                          <p:attrName>fill.type</p:attrName>
                                        </p:attrNameLst>
                                      </p:cBhvr>
                                      <p:to>
                                        <p:strVal val="solid"/>
                                      </p:to>
                                    </p:set>
                                    <p:set>
                                      <p:cBhvr>
                                        <p:cTn id="44" dur="750" fill="hold"/>
                                        <p:tgtEl>
                                          <p:spTgt spid="5"/>
                                        </p:tgtEl>
                                        <p:attrNameLst>
                                          <p:attrName>fill.on</p:attrName>
                                        </p:attrNameLst>
                                      </p:cBhvr>
                                      <p:to>
                                        <p:strVal val="true"/>
                                      </p:to>
                                    </p:set>
                                  </p:childTnLst>
                                </p:cTn>
                              </p:par>
                            </p:childTnLst>
                          </p:cTn>
                        </p:par>
                        <p:par>
                          <p:cTn id="45" fill="hold">
                            <p:stCondLst>
                              <p:cond delay="5500"/>
                            </p:stCondLst>
                            <p:childTnLst>
                              <p:par>
                                <p:cTn id="46" presetID="10"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25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250"/>
                                        <p:tgtEl>
                                          <p:spTgt spid="19"/>
                                        </p:tgtEl>
                                      </p:cBhvr>
                                    </p:animEffect>
                                  </p:childTnLst>
                                </p:cTn>
                              </p:par>
                            </p:childTnLst>
                          </p:cTn>
                        </p:par>
                        <p:par>
                          <p:cTn id="52" fill="hold">
                            <p:stCondLst>
                              <p:cond delay="575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par>
                          <p:cTn id="56" fill="hold">
                            <p:stCondLst>
                              <p:cond delay="6250"/>
                            </p:stCondLst>
                            <p:childTnLst>
                              <p:par>
                                <p:cTn id="57" presetID="10"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250"/>
                                        <p:tgtEl>
                                          <p:spTgt spid="20"/>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250"/>
                                        <p:tgtEl>
                                          <p:spTgt spid="21"/>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childTnLst>
                          </p:cTn>
                        </p:par>
                        <p:par>
                          <p:cTn id="67" fill="hold">
                            <p:stCondLst>
                              <p:cond delay="7000"/>
                            </p:stCondLst>
                            <p:childTnLst>
                              <p:par>
                                <p:cTn id="68" presetID="10" presetClass="entr" presetSubtype="0"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25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250"/>
                                        <p:tgtEl>
                                          <p:spTgt spid="23"/>
                                        </p:tgtEl>
                                      </p:cBhvr>
                                    </p:animEffect>
                                  </p:childTnLst>
                                </p:cTn>
                              </p:par>
                            </p:childTnLst>
                          </p:cTn>
                        </p:par>
                        <p:par>
                          <p:cTn id="74" fill="hold">
                            <p:stCondLst>
                              <p:cond delay="7250"/>
                            </p:stCondLst>
                            <p:childTnLst>
                              <p:par>
                                <p:cTn id="75" presetID="10" presetClass="entr" presetSubtype="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50</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3103263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51</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14647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52</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4016883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53</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1678119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54</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4162401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55</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4223562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56</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1906727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57</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3992064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58</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2644916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59</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390415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Fibonacci Heap - Union</a:t>
            </a:r>
            <a:endParaRPr sz="4400"/>
          </a:p>
        </p:txBody>
      </p:sp>
      <p:sp>
        <p:nvSpPr>
          <p:cNvPr id="60" name="Google Shape;60;p12"/>
          <p:cNvSpPr txBox="1">
            <a:spLocks noGrp="1"/>
          </p:cNvSpPr>
          <p:nvPr>
            <p:ph type="body" idx="2"/>
          </p:nvPr>
        </p:nvSpPr>
        <p:spPr>
          <a:xfrm>
            <a:off x="609599" y="1905000"/>
            <a:ext cx="11210926" cy="4204800"/>
          </a:xfrm>
          <a:prstGeom prst="rect">
            <a:avLst/>
          </a:prstGeom>
        </p:spPr>
        <p:txBody>
          <a:bodyPr spcFirstLastPara="1" wrap="square" lIns="0" tIns="0" rIns="0" bIns="0" anchor="t" anchorCtr="0">
            <a:noAutofit/>
          </a:bodyPr>
          <a:lstStyle/>
          <a:p>
            <a:pPr marL="285750" indent="-285750"/>
            <a:r>
              <a:rPr lang="en-US" sz="2400" b="1"/>
              <a:t>Concatenate root lists of H1 and H2 and set new minimum node</a:t>
            </a:r>
          </a:p>
          <a:p>
            <a:pPr marL="285750" indent="-285750"/>
            <a:r>
              <a:rPr lang="en-US" sz="2400" b="1"/>
              <a:t>Results in one new heap</a:t>
            </a:r>
          </a:p>
          <a:p>
            <a:pPr marL="285750" indent="-285750"/>
            <a:endParaRPr lang="en-US" sz="2400" b="1"/>
          </a:p>
          <a:p>
            <a:pPr marL="285750" indent="-285750"/>
            <a:endParaRPr lang="en-US" sz="2400" b="1"/>
          </a:p>
          <a:p>
            <a:pPr marL="285750" indent="-285750"/>
            <a:endParaRPr lang="en-US" sz="2400" b="1"/>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pic>
        <p:nvPicPr>
          <p:cNvPr id="2" name="Picture 2" descr="Diagram&#10;&#10;Description automatically generated">
            <a:extLst>
              <a:ext uri="{FF2B5EF4-FFF2-40B4-BE49-F238E27FC236}">
                <a16:creationId xmlns:a16="http://schemas.microsoft.com/office/drawing/2014/main" id="{EEB8EEB2-807D-D3A0-4B27-E0C2830C10E1}"/>
              </a:ext>
            </a:extLst>
          </p:cNvPr>
          <p:cNvPicPr>
            <a:picLocks noChangeAspect="1"/>
          </p:cNvPicPr>
          <p:nvPr/>
        </p:nvPicPr>
        <p:blipFill>
          <a:blip r:embed="rId3"/>
          <a:stretch>
            <a:fillRect/>
          </a:stretch>
        </p:blipFill>
        <p:spPr>
          <a:xfrm>
            <a:off x="3369735" y="2903126"/>
            <a:ext cx="5527791" cy="2763896"/>
          </a:xfrm>
          <a:prstGeom prst="rect">
            <a:avLst/>
          </a:prstGeom>
        </p:spPr>
      </p:pic>
      <p:sp>
        <p:nvSpPr>
          <p:cNvPr id="4" name="Google Shape;60;p12">
            <a:extLst>
              <a:ext uri="{FF2B5EF4-FFF2-40B4-BE49-F238E27FC236}">
                <a16:creationId xmlns:a16="http://schemas.microsoft.com/office/drawing/2014/main" id="{055FF7ED-F00C-FD91-7891-5F11D5425054}"/>
              </a:ext>
            </a:extLst>
          </p:cNvPr>
          <p:cNvSpPr txBox="1">
            <a:spLocks/>
          </p:cNvSpPr>
          <p:nvPr/>
        </p:nvSpPr>
        <p:spPr>
          <a:xfrm>
            <a:off x="2297890" y="5671255"/>
            <a:ext cx="8034127" cy="5199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0" indent="0" algn="ctr">
              <a:buFont typeface="Titillium Web Light"/>
              <a:buNone/>
            </a:pPr>
            <a:r>
              <a:rPr lang="en-US" sz="1600" b="1" kern="0"/>
              <a:t>https://www.programiz.com/dsa/fibonacci-heap</a:t>
            </a:r>
          </a:p>
        </p:txBody>
      </p:sp>
    </p:spTree>
    <p:extLst>
      <p:ext uri="{BB962C8B-B14F-4D97-AF65-F5344CB8AC3E}">
        <p14:creationId xmlns:p14="http://schemas.microsoft.com/office/powerpoint/2010/main" val="2270061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60</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1864715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Find</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61</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Find 5</a:t>
            </a:r>
            <a:endParaRPr lang="en-US" sz="2800" b="1">
              <a:solidFill>
                <a:schemeClr val="bg1"/>
              </a:solidFill>
              <a:latin typeface="Titillium Web"/>
            </a:endParaRPr>
          </a:p>
        </p:txBody>
      </p:sp>
    </p:spTree>
    <p:extLst>
      <p:ext uri="{BB962C8B-B14F-4D97-AF65-F5344CB8AC3E}">
        <p14:creationId xmlns:p14="http://schemas.microsoft.com/office/powerpoint/2010/main" val="421056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62</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45809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63</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6375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64</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3600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65</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196723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66</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184140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67</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71012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68</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76226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69</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9463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384A-937C-2751-1BBA-2137CB996E72}"/>
              </a:ext>
            </a:extLst>
          </p:cNvPr>
          <p:cNvSpPr>
            <a:spLocks noGrp="1"/>
          </p:cNvSpPr>
          <p:nvPr>
            <p:ph type="title"/>
          </p:nvPr>
        </p:nvSpPr>
        <p:spPr/>
        <p:txBody>
          <a:bodyPr/>
          <a:lstStyle/>
          <a:p>
            <a:r>
              <a:rPr lang="en-US" sz="4400"/>
              <a:t>Fibonacci Heap – Extract Min</a:t>
            </a:r>
          </a:p>
        </p:txBody>
      </p:sp>
      <p:sp>
        <p:nvSpPr>
          <p:cNvPr id="5" name="Slide Number Placeholder 4">
            <a:extLst>
              <a:ext uri="{FF2B5EF4-FFF2-40B4-BE49-F238E27FC236}">
                <a16:creationId xmlns:a16="http://schemas.microsoft.com/office/drawing/2014/main" id="{9EE734CB-9C3A-B9A9-823B-BBAEF3C32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lang="en"/>
          </a:p>
        </p:txBody>
      </p:sp>
      <p:sp>
        <p:nvSpPr>
          <p:cNvPr id="3" name="Google Shape;60;p12">
            <a:extLst>
              <a:ext uri="{FF2B5EF4-FFF2-40B4-BE49-F238E27FC236}">
                <a16:creationId xmlns:a16="http://schemas.microsoft.com/office/drawing/2014/main" id="{A9A31C50-950F-E007-D8B9-DD239BED83A7}"/>
              </a:ext>
            </a:extLst>
          </p:cNvPr>
          <p:cNvSpPr txBox="1">
            <a:spLocks/>
          </p:cNvSpPr>
          <p:nvPr/>
        </p:nvSpPr>
        <p:spPr>
          <a:xfrm>
            <a:off x="609599" y="1905000"/>
            <a:ext cx="11210926" cy="420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457200" indent="-457200">
              <a:buFont typeface="+mj-lt"/>
              <a:buAutoNum type="arabicPeriod"/>
            </a:pPr>
            <a:r>
              <a:rPr lang="en-US" sz="2400" b="1" kern="0"/>
              <a:t>Delete the minimum node</a:t>
            </a:r>
          </a:p>
          <a:p>
            <a:pPr marL="457200" indent="-457200">
              <a:buFont typeface="+mj-lt"/>
              <a:buAutoNum type="arabicPeriod"/>
            </a:pPr>
            <a:r>
              <a:rPr lang="en-US" sz="2400" b="1" kern="0"/>
              <a:t>Set the min-pointer to the next root in the root list</a:t>
            </a:r>
          </a:p>
          <a:p>
            <a:pPr marL="457200" indent="-457200">
              <a:buFont typeface="+mj-lt"/>
              <a:buAutoNum type="arabicPeriod"/>
            </a:pPr>
            <a:r>
              <a:rPr lang="en-US" sz="2400" b="1" kern="0"/>
              <a:t>Create an array of size equal to the maximum degree of the trees in the heap before deletion.</a:t>
            </a:r>
          </a:p>
          <a:p>
            <a:pPr marL="457200" indent="-457200">
              <a:buFont typeface="+mj-lt"/>
              <a:buAutoNum type="arabicPeriod"/>
            </a:pPr>
            <a:r>
              <a:rPr lang="en-US" sz="2400" b="1" kern="0"/>
              <a:t>Consolidate</a:t>
            </a:r>
          </a:p>
          <a:p>
            <a:pPr marL="285750" indent="-285750"/>
            <a:endParaRPr lang="en-US" sz="2400" b="1" kern="0"/>
          </a:p>
          <a:p>
            <a:pPr marL="285750" indent="-285750"/>
            <a:endParaRPr lang="en-US" sz="2400" b="1" kern="0"/>
          </a:p>
        </p:txBody>
      </p:sp>
    </p:spTree>
    <p:extLst>
      <p:ext uri="{BB962C8B-B14F-4D97-AF65-F5344CB8AC3E}">
        <p14:creationId xmlns:p14="http://schemas.microsoft.com/office/powerpoint/2010/main" val="22418983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70</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50165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71</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05130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72</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995291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73</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44182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74</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1410891"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410891"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410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672953"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672953"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4006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280422"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28042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28042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518672"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518672"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792641"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959453"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731169"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731169"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3005137"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600700"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600700"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838950"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173891"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173891"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173891"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482262"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482262"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2055019"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2055019"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340894"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650581"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924550"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7162800"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8436769" y="5329237"/>
            <a:ext cx="545305"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603581"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912644"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340894"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7162800" y="4329112"/>
            <a:ext cx="3009896" cy="33337"/>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2055019"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912644" y="3245644"/>
            <a:ext cx="424814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088239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75</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767954"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767954"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767954"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030016"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030016"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363516"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637485"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637485"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637485"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5875735"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5875735"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149704"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638110"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088232"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088232"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362200"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4957763"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4957763"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196013"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852547"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852547"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852547"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160919"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160919"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412082"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412082"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697957"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007644"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281613"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519863"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9115425"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282238"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269707"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697957"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519863" y="4329112"/>
            <a:ext cx="434339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412082"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269707" y="3245644"/>
            <a:ext cx="558164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 name="Oval 4">
            <a:extLst>
              <a:ext uri="{FF2B5EF4-FFF2-40B4-BE49-F238E27FC236}">
                <a16:creationId xmlns:a16="http://schemas.microsoft.com/office/drawing/2014/main" id="{5EF68E93-65A2-A240-B776-32BAF9C38336}"/>
              </a:ext>
            </a:extLst>
          </p:cNvPr>
          <p:cNvSpPr/>
          <p:nvPr/>
        </p:nvSpPr>
        <p:spPr>
          <a:xfrm>
            <a:off x="8459391" y="5024437"/>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cxnSp>
        <p:nvCxnSpPr>
          <p:cNvPr id="6" name="Straight Arrow Connector 5">
            <a:extLst>
              <a:ext uri="{FF2B5EF4-FFF2-40B4-BE49-F238E27FC236}">
                <a16:creationId xmlns:a16="http://schemas.microsoft.com/office/drawing/2014/main" id="{1AE0971A-CBE5-4668-441E-DEA4E067A358}"/>
              </a:ext>
            </a:extLst>
          </p:cNvPr>
          <p:cNvCxnSpPr>
            <a:cxnSpLocks/>
          </p:cNvCxnSpPr>
          <p:nvPr/>
        </p:nvCxnSpPr>
        <p:spPr>
          <a:xfrm>
            <a:off x="7793830" y="5341143"/>
            <a:ext cx="65246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7574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76</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767954"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767954"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767954"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030016"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030016"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363516"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637485"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637485"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637485"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5875735"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5875735"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149704"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638110"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088232"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088232"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362200"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4957763"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4957763"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196013"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852547"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852547"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852547"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160919"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160919"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412082"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412082"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697957"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007644"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281613"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519863"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9115425"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282238"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269707"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697957"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519863" y="4329112"/>
            <a:ext cx="434339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412082"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269707" y="3245644"/>
            <a:ext cx="558164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 name="Oval 4">
            <a:extLst>
              <a:ext uri="{FF2B5EF4-FFF2-40B4-BE49-F238E27FC236}">
                <a16:creationId xmlns:a16="http://schemas.microsoft.com/office/drawing/2014/main" id="{5EF68E93-65A2-A240-B776-32BAF9C38336}"/>
              </a:ext>
            </a:extLst>
          </p:cNvPr>
          <p:cNvSpPr/>
          <p:nvPr/>
        </p:nvSpPr>
        <p:spPr>
          <a:xfrm>
            <a:off x="8459391" y="5024437"/>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cxnSp>
        <p:nvCxnSpPr>
          <p:cNvPr id="6" name="Straight Arrow Connector 5">
            <a:extLst>
              <a:ext uri="{FF2B5EF4-FFF2-40B4-BE49-F238E27FC236}">
                <a16:creationId xmlns:a16="http://schemas.microsoft.com/office/drawing/2014/main" id="{1AE0971A-CBE5-4668-441E-DEA4E067A358}"/>
              </a:ext>
            </a:extLst>
          </p:cNvPr>
          <p:cNvCxnSpPr>
            <a:cxnSpLocks/>
          </p:cNvCxnSpPr>
          <p:nvPr/>
        </p:nvCxnSpPr>
        <p:spPr>
          <a:xfrm>
            <a:off x="7793830" y="5341143"/>
            <a:ext cx="65246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E354AFC0-A89F-A6A0-138A-AA04980E2487}"/>
              </a:ext>
            </a:extLst>
          </p:cNvPr>
          <p:cNvSpPr txBox="1"/>
          <p:nvPr/>
        </p:nvSpPr>
        <p:spPr>
          <a:xfrm>
            <a:off x="7036594" y="4464843"/>
            <a:ext cx="34885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err="1">
                <a:solidFill>
                  <a:schemeClr val="bg1"/>
                </a:solidFill>
                <a:latin typeface="Titillium Web"/>
                <a:cs typeface="Arial"/>
              </a:rPr>
              <a:t>pickRandomHeight</a:t>
            </a:r>
            <a:r>
              <a:rPr lang="en-US" sz="2400" b="1">
                <a:solidFill>
                  <a:schemeClr val="bg1"/>
                </a:solidFill>
                <a:latin typeface="Titillium Web"/>
                <a:cs typeface="Arial"/>
              </a:rPr>
              <a:t>()</a:t>
            </a:r>
            <a:endParaRPr lang="en-US" sz="2400" b="1">
              <a:solidFill>
                <a:schemeClr val="bg1"/>
              </a:solidFill>
              <a:latin typeface="Titillium Web"/>
            </a:endParaRPr>
          </a:p>
        </p:txBody>
      </p:sp>
    </p:spTree>
    <p:extLst>
      <p:ext uri="{BB962C8B-B14F-4D97-AF65-F5344CB8AC3E}">
        <p14:creationId xmlns:p14="http://schemas.microsoft.com/office/powerpoint/2010/main" val="1669286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77</a:t>
            </a:fld>
            <a:endParaRPr lang="en"/>
          </a:p>
        </p:txBody>
      </p:sp>
      <p:sp>
        <p:nvSpPr>
          <p:cNvPr id="7" name="Oval 6">
            <a:extLst>
              <a:ext uri="{FF2B5EF4-FFF2-40B4-BE49-F238E27FC236}">
                <a16:creationId xmlns:a16="http://schemas.microsoft.com/office/drawing/2014/main" id="{915AB1E2-B565-E1BA-F381-11B5D8DDAA3C}"/>
              </a:ext>
            </a:extLst>
          </p:cNvPr>
          <p:cNvSpPr/>
          <p:nvPr/>
        </p:nvSpPr>
        <p:spPr>
          <a:xfrm>
            <a:off x="767954" y="29408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767954" y="3988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767954"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030016" y="39885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030016"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363516"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637485" y="2928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637485"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637485"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5875735" y="39766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5875735"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149704"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638110" y="502443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088232" y="362664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088232"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362200" y="46624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4957763"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4957763" y="46386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196013" y="463867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B220E7C5-A73E-65D0-5196-F642F5D78B17}"/>
              </a:ext>
            </a:extLst>
          </p:cNvPr>
          <p:cNvSpPr/>
          <p:nvPr/>
        </p:nvSpPr>
        <p:spPr>
          <a:xfrm>
            <a:off x="10852547" y="29527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852547" y="4000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852547" y="5036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160919" y="3602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160919" y="467439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412082" y="532923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412082" y="434101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697957" y="5341144"/>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007644" y="537686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281613" y="5353050"/>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519863" y="532923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9115425" y="532923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282238" y="5353050"/>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269707" y="4329112"/>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697957" y="4329112"/>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519863" y="4329112"/>
            <a:ext cx="434339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412082" y="3245643"/>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cxnSp>
        <p:nvCxnSpPr>
          <p:cNvPr id="3" name="Straight Arrow Connector 2">
            <a:extLst>
              <a:ext uri="{FF2B5EF4-FFF2-40B4-BE49-F238E27FC236}">
                <a16:creationId xmlns:a16="http://schemas.microsoft.com/office/drawing/2014/main" id="{2748FBC9-9B87-B893-89DE-F71C171CD35B}"/>
              </a:ext>
            </a:extLst>
          </p:cNvPr>
          <p:cNvCxnSpPr>
            <a:cxnSpLocks/>
          </p:cNvCxnSpPr>
          <p:nvPr/>
        </p:nvCxnSpPr>
        <p:spPr>
          <a:xfrm>
            <a:off x="5269707" y="3245644"/>
            <a:ext cx="558164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 name="Oval 4">
            <a:extLst>
              <a:ext uri="{FF2B5EF4-FFF2-40B4-BE49-F238E27FC236}">
                <a16:creationId xmlns:a16="http://schemas.microsoft.com/office/drawing/2014/main" id="{5EF68E93-65A2-A240-B776-32BAF9C38336}"/>
              </a:ext>
            </a:extLst>
          </p:cNvPr>
          <p:cNvSpPr/>
          <p:nvPr/>
        </p:nvSpPr>
        <p:spPr>
          <a:xfrm>
            <a:off x="8459391" y="5024437"/>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cxnSp>
        <p:nvCxnSpPr>
          <p:cNvPr id="6" name="Straight Arrow Connector 5">
            <a:extLst>
              <a:ext uri="{FF2B5EF4-FFF2-40B4-BE49-F238E27FC236}">
                <a16:creationId xmlns:a16="http://schemas.microsoft.com/office/drawing/2014/main" id="{1AE0971A-CBE5-4668-441E-DEA4E067A358}"/>
              </a:ext>
            </a:extLst>
          </p:cNvPr>
          <p:cNvCxnSpPr>
            <a:cxnSpLocks/>
          </p:cNvCxnSpPr>
          <p:nvPr/>
        </p:nvCxnSpPr>
        <p:spPr>
          <a:xfrm>
            <a:off x="7793830" y="5341143"/>
            <a:ext cx="65246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E354AFC0-A89F-A6A0-138A-AA04980E2487}"/>
              </a:ext>
            </a:extLst>
          </p:cNvPr>
          <p:cNvSpPr txBox="1"/>
          <p:nvPr/>
        </p:nvSpPr>
        <p:spPr>
          <a:xfrm>
            <a:off x="7036594" y="4464843"/>
            <a:ext cx="34885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3</a:t>
            </a:r>
          </a:p>
        </p:txBody>
      </p:sp>
    </p:spTree>
    <p:extLst>
      <p:ext uri="{BB962C8B-B14F-4D97-AF65-F5344CB8AC3E}">
        <p14:creationId xmlns:p14="http://schemas.microsoft.com/office/powerpoint/2010/main" val="264781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78</a:t>
            </a:fld>
            <a:endParaRPr lang="en"/>
          </a:p>
        </p:txBody>
      </p: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sp>
        <p:nvSpPr>
          <p:cNvPr id="27" name="Oval 26">
            <a:extLst>
              <a:ext uri="{FF2B5EF4-FFF2-40B4-BE49-F238E27FC236}">
                <a16:creationId xmlns:a16="http://schemas.microsoft.com/office/drawing/2014/main" id="{B2CC0974-A2C9-96A3-902B-9C1EFC84485B}"/>
              </a:ext>
            </a:extLst>
          </p:cNvPr>
          <p:cNvSpPr/>
          <p:nvPr/>
        </p:nvSpPr>
        <p:spPr>
          <a:xfrm>
            <a:off x="779859"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1" name="Oval 30">
            <a:extLst>
              <a:ext uri="{FF2B5EF4-FFF2-40B4-BE49-F238E27FC236}">
                <a16:creationId xmlns:a16="http://schemas.microsoft.com/office/drawing/2014/main" id="{14790450-49AF-58DD-1CEE-D324D782D3E6}"/>
              </a:ext>
            </a:extLst>
          </p:cNvPr>
          <p:cNvSpPr/>
          <p:nvPr/>
        </p:nvSpPr>
        <p:spPr>
          <a:xfrm>
            <a:off x="779859"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4" name="Oval 33">
            <a:extLst>
              <a:ext uri="{FF2B5EF4-FFF2-40B4-BE49-F238E27FC236}">
                <a16:creationId xmlns:a16="http://schemas.microsoft.com/office/drawing/2014/main" id="{542B30EC-C37D-95AB-72AD-013AEAA3C803}"/>
              </a:ext>
            </a:extLst>
          </p:cNvPr>
          <p:cNvSpPr/>
          <p:nvPr/>
        </p:nvSpPr>
        <p:spPr>
          <a:xfrm>
            <a:off x="77985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6" name="Oval 35">
            <a:extLst>
              <a:ext uri="{FF2B5EF4-FFF2-40B4-BE49-F238E27FC236}">
                <a16:creationId xmlns:a16="http://schemas.microsoft.com/office/drawing/2014/main" id="{DA3B0DFD-9F11-ABE1-6ABD-74612CC15EEE}"/>
              </a:ext>
            </a:extLst>
          </p:cNvPr>
          <p:cNvSpPr/>
          <p:nvPr/>
        </p:nvSpPr>
        <p:spPr>
          <a:xfrm>
            <a:off x="2053828"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38" name="Oval 37">
            <a:extLst>
              <a:ext uri="{FF2B5EF4-FFF2-40B4-BE49-F238E27FC236}">
                <a16:creationId xmlns:a16="http://schemas.microsoft.com/office/drawing/2014/main" id="{E60A397B-65A4-3C41-EDD4-97D705495F0C}"/>
              </a:ext>
            </a:extLst>
          </p:cNvPr>
          <p:cNvSpPr/>
          <p:nvPr/>
        </p:nvSpPr>
        <p:spPr>
          <a:xfrm>
            <a:off x="205382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40" name="Oval 39">
            <a:extLst>
              <a:ext uri="{FF2B5EF4-FFF2-40B4-BE49-F238E27FC236}">
                <a16:creationId xmlns:a16="http://schemas.microsoft.com/office/drawing/2014/main" id="{021FD342-14E7-E3EB-3E58-EDDFD69F8F00}"/>
              </a:ext>
            </a:extLst>
          </p:cNvPr>
          <p:cNvSpPr/>
          <p:nvPr/>
        </p:nvSpPr>
        <p:spPr>
          <a:xfrm>
            <a:off x="337542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45" name="Oval 44">
            <a:extLst>
              <a:ext uri="{FF2B5EF4-FFF2-40B4-BE49-F238E27FC236}">
                <a16:creationId xmlns:a16="http://schemas.microsoft.com/office/drawing/2014/main" id="{DF834E30-A39A-6CC4-9026-77F3D6F6EC00}"/>
              </a:ext>
            </a:extLst>
          </p:cNvPr>
          <p:cNvSpPr/>
          <p:nvPr/>
        </p:nvSpPr>
        <p:spPr>
          <a:xfrm>
            <a:off x="464939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47" name="Oval 46">
            <a:extLst>
              <a:ext uri="{FF2B5EF4-FFF2-40B4-BE49-F238E27FC236}">
                <a16:creationId xmlns:a16="http://schemas.microsoft.com/office/drawing/2014/main" id="{EC375CCA-2DA9-912D-F996-71C78653E15F}"/>
              </a:ext>
            </a:extLst>
          </p:cNvPr>
          <p:cNvSpPr/>
          <p:nvPr/>
        </p:nvSpPr>
        <p:spPr>
          <a:xfrm>
            <a:off x="464939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54" name="Oval 53">
            <a:extLst>
              <a:ext uri="{FF2B5EF4-FFF2-40B4-BE49-F238E27FC236}">
                <a16:creationId xmlns:a16="http://schemas.microsoft.com/office/drawing/2014/main" id="{9649AA7E-7341-02B6-1794-6841AAA0ED8A}"/>
              </a:ext>
            </a:extLst>
          </p:cNvPr>
          <p:cNvSpPr/>
          <p:nvPr/>
        </p:nvSpPr>
        <p:spPr>
          <a:xfrm>
            <a:off x="464939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59" name="Oval 58">
            <a:extLst>
              <a:ext uri="{FF2B5EF4-FFF2-40B4-BE49-F238E27FC236}">
                <a16:creationId xmlns:a16="http://schemas.microsoft.com/office/drawing/2014/main" id="{BABF1654-2781-C5C2-D99F-83993DDCBCE8}"/>
              </a:ext>
            </a:extLst>
          </p:cNvPr>
          <p:cNvSpPr/>
          <p:nvPr/>
        </p:nvSpPr>
        <p:spPr>
          <a:xfrm>
            <a:off x="5887640"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70" name="Oval 69">
            <a:extLst>
              <a:ext uri="{FF2B5EF4-FFF2-40B4-BE49-F238E27FC236}">
                <a16:creationId xmlns:a16="http://schemas.microsoft.com/office/drawing/2014/main" id="{92163A65-501B-98ED-790C-6E28961A4D12}"/>
              </a:ext>
            </a:extLst>
          </p:cNvPr>
          <p:cNvSpPr/>
          <p:nvPr/>
        </p:nvSpPr>
        <p:spPr>
          <a:xfrm>
            <a:off x="588764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77" name="Oval 76">
            <a:extLst>
              <a:ext uri="{FF2B5EF4-FFF2-40B4-BE49-F238E27FC236}">
                <a16:creationId xmlns:a16="http://schemas.microsoft.com/office/drawing/2014/main" id="{6AF63BE3-B2E0-2373-C1C0-8C915A359EC4}"/>
              </a:ext>
            </a:extLst>
          </p:cNvPr>
          <p:cNvSpPr/>
          <p:nvPr/>
        </p:nvSpPr>
        <p:spPr>
          <a:xfrm>
            <a:off x="71616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82" name="Oval 81">
            <a:extLst>
              <a:ext uri="{FF2B5EF4-FFF2-40B4-BE49-F238E27FC236}">
                <a16:creationId xmlns:a16="http://schemas.microsoft.com/office/drawing/2014/main" id="{4FD18212-EE08-FC6B-F967-2F6146780788}"/>
              </a:ext>
            </a:extLst>
          </p:cNvPr>
          <p:cNvSpPr/>
          <p:nvPr/>
        </p:nvSpPr>
        <p:spPr>
          <a:xfrm>
            <a:off x="8340328" y="2345531"/>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4" name="Oval 83">
            <a:extLst>
              <a:ext uri="{FF2B5EF4-FFF2-40B4-BE49-F238E27FC236}">
                <a16:creationId xmlns:a16="http://schemas.microsoft.com/office/drawing/2014/main" id="{60B77A34-D1BE-0423-12F5-9571DEA91A16}"/>
              </a:ext>
            </a:extLst>
          </p:cNvPr>
          <p:cNvSpPr/>
          <p:nvPr/>
        </p:nvSpPr>
        <p:spPr>
          <a:xfrm>
            <a:off x="8340328" y="3381374"/>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6" name="Oval 85">
            <a:extLst>
              <a:ext uri="{FF2B5EF4-FFF2-40B4-BE49-F238E27FC236}">
                <a16:creationId xmlns:a16="http://schemas.microsoft.com/office/drawing/2014/main" id="{A5869B8D-E22D-8B7C-6F1E-55BDD925E5D0}"/>
              </a:ext>
            </a:extLst>
          </p:cNvPr>
          <p:cNvSpPr/>
          <p:nvPr/>
        </p:nvSpPr>
        <p:spPr>
          <a:xfrm>
            <a:off x="8340328" y="4429124"/>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9" name="Oval 88">
            <a:extLst>
              <a:ext uri="{FF2B5EF4-FFF2-40B4-BE49-F238E27FC236}">
                <a16:creationId xmlns:a16="http://schemas.microsoft.com/office/drawing/2014/main" id="{C6F413AC-FDBD-6B9C-8841-FED7F2DC0D0A}"/>
              </a:ext>
            </a:extLst>
          </p:cNvPr>
          <p:cNvSpPr/>
          <p:nvPr/>
        </p:nvSpPr>
        <p:spPr>
          <a:xfrm>
            <a:off x="8340328" y="5464969"/>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91" name="Oval 90">
            <a:extLst>
              <a:ext uri="{FF2B5EF4-FFF2-40B4-BE49-F238E27FC236}">
                <a16:creationId xmlns:a16="http://schemas.microsoft.com/office/drawing/2014/main" id="{030AF82D-8BE7-027C-6E9F-CB35D31ED287}"/>
              </a:ext>
            </a:extLst>
          </p:cNvPr>
          <p:cNvSpPr/>
          <p:nvPr/>
        </p:nvSpPr>
        <p:spPr>
          <a:xfrm>
            <a:off x="9614297"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95" name="Straight Arrow Connector 94">
            <a:extLst>
              <a:ext uri="{FF2B5EF4-FFF2-40B4-BE49-F238E27FC236}">
                <a16:creationId xmlns:a16="http://schemas.microsoft.com/office/drawing/2014/main" id="{A0D582F9-6CC1-FB02-D6E3-8078510705C8}"/>
              </a:ext>
            </a:extLst>
          </p:cNvPr>
          <p:cNvCxnSpPr>
            <a:cxnSpLocks/>
          </p:cNvCxnSpPr>
          <p:nvPr/>
        </p:nvCxnSpPr>
        <p:spPr>
          <a:xfrm flipH="1">
            <a:off x="1100137"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9EA72715-564A-3ABB-AB37-0236E374B92C}"/>
              </a:ext>
            </a:extLst>
          </p:cNvPr>
          <p:cNvCxnSpPr>
            <a:cxnSpLocks/>
          </p:cNvCxnSpPr>
          <p:nvPr/>
        </p:nvCxnSpPr>
        <p:spPr>
          <a:xfrm flipH="1">
            <a:off x="1100137"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1B3B6C3C-CB39-AFFE-74EF-F986AD3C052B}"/>
              </a:ext>
            </a:extLst>
          </p:cNvPr>
          <p:cNvCxnSpPr>
            <a:cxnSpLocks/>
          </p:cNvCxnSpPr>
          <p:nvPr/>
        </p:nvCxnSpPr>
        <p:spPr>
          <a:xfrm flipH="1">
            <a:off x="2374106"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a:extLst>
              <a:ext uri="{FF2B5EF4-FFF2-40B4-BE49-F238E27FC236}">
                <a16:creationId xmlns:a16="http://schemas.microsoft.com/office/drawing/2014/main" id="{56178392-E2DC-978F-E7DC-EDA7BA86E367}"/>
              </a:ext>
            </a:extLst>
          </p:cNvPr>
          <p:cNvCxnSpPr>
            <a:cxnSpLocks/>
          </p:cNvCxnSpPr>
          <p:nvPr/>
        </p:nvCxnSpPr>
        <p:spPr>
          <a:xfrm flipH="1">
            <a:off x="4969669"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5" name="Straight Arrow Connector 104">
            <a:extLst>
              <a:ext uri="{FF2B5EF4-FFF2-40B4-BE49-F238E27FC236}">
                <a16:creationId xmlns:a16="http://schemas.microsoft.com/office/drawing/2014/main" id="{DEF65F93-ADCF-6CCE-346D-736BA201D5C8}"/>
              </a:ext>
            </a:extLst>
          </p:cNvPr>
          <p:cNvCxnSpPr>
            <a:cxnSpLocks/>
          </p:cNvCxnSpPr>
          <p:nvPr/>
        </p:nvCxnSpPr>
        <p:spPr>
          <a:xfrm flipH="1">
            <a:off x="4969669"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11A98895-A6BA-3136-FC1B-C1592ACFBFE2}"/>
              </a:ext>
            </a:extLst>
          </p:cNvPr>
          <p:cNvCxnSpPr>
            <a:cxnSpLocks/>
          </p:cNvCxnSpPr>
          <p:nvPr/>
        </p:nvCxnSpPr>
        <p:spPr>
          <a:xfrm flipH="1">
            <a:off x="6207919"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1" name="Straight Arrow Connector 110">
            <a:extLst>
              <a:ext uri="{FF2B5EF4-FFF2-40B4-BE49-F238E27FC236}">
                <a16:creationId xmlns:a16="http://schemas.microsoft.com/office/drawing/2014/main" id="{12BED49A-3C55-6EE5-47CC-34AE3FED8B6C}"/>
              </a:ext>
            </a:extLst>
          </p:cNvPr>
          <p:cNvCxnSpPr>
            <a:cxnSpLocks/>
          </p:cNvCxnSpPr>
          <p:nvPr/>
        </p:nvCxnSpPr>
        <p:spPr>
          <a:xfrm flipH="1">
            <a:off x="8660606" y="2995612"/>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3" name="Straight Arrow Connector 112">
            <a:extLst>
              <a:ext uri="{FF2B5EF4-FFF2-40B4-BE49-F238E27FC236}">
                <a16:creationId xmlns:a16="http://schemas.microsoft.com/office/drawing/2014/main" id="{2FB08133-A66C-8085-9C8D-5B4C5D776C4C}"/>
              </a:ext>
            </a:extLst>
          </p:cNvPr>
          <p:cNvCxnSpPr>
            <a:cxnSpLocks/>
          </p:cNvCxnSpPr>
          <p:nvPr/>
        </p:nvCxnSpPr>
        <p:spPr>
          <a:xfrm flipH="1">
            <a:off x="8660606" y="4031455"/>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15" name="Straight Arrow Connector 114">
            <a:extLst>
              <a:ext uri="{FF2B5EF4-FFF2-40B4-BE49-F238E27FC236}">
                <a16:creationId xmlns:a16="http://schemas.microsoft.com/office/drawing/2014/main" id="{4F25B9E5-DC72-1BD0-2020-8E18D75FAD7B}"/>
              </a:ext>
            </a:extLst>
          </p:cNvPr>
          <p:cNvCxnSpPr>
            <a:cxnSpLocks/>
          </p:cNvCxnSpPr>
          <p:nvPr/>
        </p:nvCxnSpPr>
        <p:spPr>
          <a:xfrm flipH="1">
            <a:off x="8660606" y="5103019"/>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119" name="Oval 118">
            <a:extLst>
              <a:ext uri="{FF2B5EF4-FFF2-40B4-BE49-F238E27FC236}">
                <a16:creationId xmlns:a16="http://schemas.microsoft.com/office/drawing/2014/main" id="{1F9D3FC8-5BD0-DBDC-3735-843311D0B16B}"/>
              </a:ext>
            </a:extLst>
          </p:cNvPr>
          <p:cNvSpPr/>
          <p:nvPr/>
        </p:nvSpPr>
        <p:spPr>
          <a:xfrm>
            <a:off x="10828734"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21" name="Oval 120">
            <a:extLst>
              <a:ext uri="{FF2B5EF4-FFF2-40B4-BE49-F238E27FC236}">
                <a16:creationId xmlns:a16="http://schemas.microsoft.com/office/drawing/2014/main" id="{A0FFE12B-04E5-A81F-89BB-28D3C10BC218}"/>
              </a:ext>
            </a:extLst>
          </p:cNvPr>
          <p:cNvSpPr/>
          <p:nvPr/>
        </p:nvSpPr>
        <p:spPr>
          <a:xfrm>
            <a:off x="10828734"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23" name="Oval 122">
            <a:extLst>
              <a:ext uri="{FF2B5EF4-FFF2-40B4-BE49-F238E27FC236}">
                <a16:creationId xmlns:a16="http://schemas.microsoft.com/office/drawing/2014/main" id="{26DA2536-98FD-09FF-41DD-B11EF593F9D7}"/>
              </a:ext>
            </a:extLst>
          </p:cNvPr>
          <p:cNvSpPr/>
          <p:nvPr/>
        </p:nvSpPr>
        <p:spPr>
          <a:xfrm>
            <a:off x="10828734"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127" name="Straight Arrow Connector 126">
            <a:extLst>
              <a:ext uri="{FF2B5EF4-FFF2-40B4-BE49-F238E27FC236}">
                <a16:creationId xmlns:a16="http://schemas.microsoft.com/office/drawing/2014/main" id="{7E5736D4-5992-BAB8-4BCF-977A6738637D}"/>
              </a:ext>
            </a:extLst>
          </p:cNvPr>
          <p:cNvCxnSpPr>
            <a:cxnSpLocks/>
          </p:cNvCxnSpPr>
          <p:nvPr/>
        </p:nvCxnSpPr>
        <p:spPr>
          <a:xfrm flipH="1">
            <a:off x="11137106"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29" name="Straight Arrow Connector 128">
            <a:extLst>
              <a:ext uri="{FF2B5EF4-FFF2-40B4-BE49-F238E27FC236}">
                <a16:creationId xmlns:a16="http://schemas.microsoft.com/office/drawing/2014/main" id="{20183178-BAE9-B240-14CD-03D0E723BEF3}"/>
              </a:ext>
            </a:extLst>
          </p:cNvPr>
          <p:cNvCxnSpPr>
            <a:cxnSpLocks/>
          </p:cNvCxnSpPr>
          <p:nvPr/>
        </p:nvCxnSpPr>
        <p:spPr>
          <a:xfrm flipH="1">
            <a:off x="11137106"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1" name="Straight Arrow Connector 130">
            <a:extLst>
              <a:ext uri="{FF2B5EF4-FFF2-40B4-BE49-F238E27FC236}">
                <a16:creationId xmlns:a16="http://schemas.microsoft.com/office/drawing/2014/main" id="{C07255BB-52F4-DFAB-C63D-09B725CE6518}"/>
              </a:ext>
            </a:extLst>
          </p:cNvPr>
          <p:cNvCxnSpPr>
            <a:cxnSpLocks/>
          </p:cNvCxnSpPr>
          <p:nvPr/>
        </p:nvCxnSpPr>
        <p:spPr>
          <a:xfrm>
            <a:off x="1423989"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3" name="Straight Arrow Connector 132">
            <a:extLst>
              <a:ext uri="{FF2B5EF4-FFF2-40B4-BE49-F238E27FC236}">
                <a16:creationId xmlns:a16="http://schemas.microsoft.com/office/drawing/2014/main" id="{99393168-951A-0410-B9D9-934319E175AA}"/>
              </a:ext>
            </a:extLst>
          </p:cNvPr>
          <p:cNvCxnSpPr>
            <a:cxnSpLocks/>
          </p:cNvCxnSpPr>
          <p:nvPr/>
        </p:nvCxnSpPr>
        <p:spPr>
          <a:xfrm>
            <a:off x="1423988"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5" name="Straight Arrow Connector 134">
            <a:extLst>
              <a:ext uri="{FF2B5EF4-FFF2-40B4-BE49-F238E27FC236}">
                <a16:creationId xmlns:a16="http://schemas.microsoft.com/office/drawing/2014/main" id="{79E5BC06-71A5-C85E-9170-979D623F5739}"/>
              </a:ext>
            </a:extLst>
          </p:cNvPr>
          <p:cNvCxnSpPr>
            <a:cxnSpLocks/>
          </p:cNvCxnSpPr>
          <p:nvPr/>
        </p:nvCxnSpPr>
        <p:spPr>
          <a:xfrm>
            <a:off x="2709863"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7" name="Straight Arrow Connector 136">
            <a:extLst>
              <a:ext uri="{FF2B5EF4-FFF2-40B4-BE49-F238E27FC236}">
                <a16:creationId xmlns:a16="http://schemas.microsoft.com/office/drawing/2014/main" id="{300131AA-8EAC-B3B9-B414-62BF12D133F2}"/>
              </a:ext>
            </a:extLst>
          </p:cNvPr>
          <p:cNvCxnSpPr>
            <a:cxnSpLocks/>
          </p:cNvCxnSpPr>
          <p:nvPr/>
        </p:nvCxnSpPr>
        <p:spPr>
          <a:xfrm>
            <a:off x="4019550"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9" name="Straight Arrow Connector 138">
            <a:extLst>
              <a:ext uri="{FF2B5EF4-FFF2-40B4-BE49-F238E27FC236}">
                <a16:creationId xmlns:a16="http://schemas.microsoft.com/office/drawing/2014/main" id="{860CC4C5-89C7-D837-4D39-388D90F8CBB9}"/>
              </a:ext>
            </a:extLst>
          </p:cNvPr>
          <p:cNvCxnSpPr>
            <a:cxnSpLocks/>
          </p:cNvCxnSpPr>
          <p:nvPr/>
        </p:nvCxnSpPr>
        <p:spPr>
          <a:xfrm>
            <a:off x="5293519"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1" name="Straight Arrow Connector 140">
            <a:extLst>
              <a:ext uri="{FF2B5EF4-FFF2-40B4-BE49-F238E27FC236}">
                <a16:creationId xmlns:a16="http://schemas.microsoft.com/office/drawing/2014/main" id="{F77960FE-95CC-AA62-E343-911D69EB3B37}"/>
              </a:ext>
            </a:extLst>
          </p:cNvPr>
          <p:cNvCxnSpPr>
            <a:cxnSpLocks/>
          </p:cNvCxnSpPr>
          <p:nvPr/>
        </p:nvCxnSpPr>
        <p:spPr>
          <a:xfrm>
            <a:off x="6531769"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3" name="Straight Arrow Connector 142">
            <a:extLst>
              <a:ext uri="{FF2B5EF4-FFF2-40B4-BE49-F238E27FC236}">
                <a16:creationId xmlns:a16="http://schemas.microsoft.com/office/drawing/2014/main" id="{00077A97-634E-57FB-968F-4ADB15EFD2FA}"/>
              </a:ext>
            </a:extLst>
          </p:cNvPr>
          <p:cNvCxnSpPr>
            <a:cxnSpLocks/>
          </p:cNvCxnSpPr>
          <p:nvPr/>
        </p:nvCxnSpPr>
        <p:spPr>
          <a:xfrm>
            <a:off x="7805738" y="5769768"/>
            <a:ext cx="545305"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45" name="Straight Arrow Connector 144">
            <a:extLst>
              <a:ext uri="{FF2B5EF4-FFF2-40B4-BE49-F238E27FC236}">
                <a16:creationId xmlns:a16="http://schemas.microsoft.com/office/drawing/2014/main" id="{B35C80F0-DFD0-4590-1D2A-941A264F3D9B}"/>
              </a:ext>
            </a:extLst>
          </p:cNvPr>
          <p:cNvCxnSpPr>
            <a:cxnSpLocks/>
          </p:cNvCxnSpPr>
          <p:nvPr/>
        </p:nvCxnSpPr>
        <p:spPr>
          <a:xfrm>
            <a:off x="8984456" y="5817393"/>
            <a:ext cx="640554"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47" name="Straight Arrow Connector 146">
            <a:extLst>
              <a:ext uri="{FF2B5EF4-FFF2-40B4-BE49-F238E27FC236}">
                <a16:creationId xmlns:a16="http://schemas.microsoft.com/office/drawing/2014/main" id="{5FDAE2F9-BA19-31BD-9CA2-98533F299DBA}"/>
              </a:ext>
            </a:extLst>
          </p:cNvPr>
          <p:cNvCxnSpPr>
            <a:cxnSpLocks/>
          </p:cNvCxnSpPr>
          <p:nvPr/>
        </p:nvCxnSpPr>
        <p:spPr>
          <a:xfrm>
            <a:off x="10270331"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9" name="Straight Arrow Connector 148">
            <a:extLst>
              <a:ext uri="{FF2B5EF4-FFF2-40B4-BE49-F238E27FC236}">
                <a16:creationId xmlns:a16="http://schemas.microsoft.com/office/drawing/2014/main" id="{74AF2603-3B4C-BB00-12AC-246FF9D42396}"/>
              </a:ext>
            </a:extLst>
          </p:cNvPr>
          <p:cNvCxnSpPr>
            <a:cxnSpLocks/>
          </p:cNvCxnSpPr>
          <p:nvPr/>
        </p:nvCxnSpPr>
        <p:spPr>
          <a:xfrm>
            <a:off x="5281612"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3" name="Straight Arrow Connector 152">
            <a:extLst>
              <a:ext uri="{FF2B5EF4-FFF2-40B4-BE49-F238E27FC236}">
                <a16:creationId xmlns:a16="http://schemas.microsoft.com/office/drawing/2014/main" id="{675358CF-40D4-598F-57BF-CC5FA76B1063}"/>
              </a:ext>
            </a:extLst>
          </p:cNvPr>
          <p:cNvCxnSpPr>
            <a:cxnSpLocks/>
          </p:cNvCxnSpPr>
          <p:nvPr/>
        </p:nvCxnSpPr>
        <p:spPr>
          <a:xfrm>
            <a:off x="2709862"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5" name="Straight Arrow Connector 154">
            <a:extLst>
              <a:ext uri="{FF2B5EF4-FFF2-40B4-BE49-F238E27FC236}">
                <a16:creationId xmlns:a16="http://schemas.microsoft.com/office/drawing/2014/main" id="{B1AB532B-0AD8-F1AA-8A88-EF07184CBAD8}"/>
              </a:ext>
            </a:extLst>
          </p:cNvPr>
          <p:cNvCxnSpPr>
            <a:cxnSpLocks/>
          </p:cNvCxnSpPr>
          <p:nvPr/>
        </p:nvCxnSpPr>
        <p:spPr>
          <a:xfrm>
            <a:off x="6519862" y="4781549"/>
            <a:ext cx="1831178"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57" name="Straight Arrow Connector 156">
            <a:extLst>
              <a:ext uri="{FF2B5EF4-FFF2-40B4-BE49-F238E27FC236}">
                <a16:creationId xmlns:a16="http://schemas.microsoft.com/office/drawing/2014/main" id="{632FF0DC-3135-2048-DF1C-16E5D093521C}"/>
              </a:ext>
            </a:extLst>
          </p:cNvPr>
          <p:cNvCxnSpPr>
            <a:cxnSpLocks/>
          </p:cNvCxnSpPr>
          <p:nvPr/>
        </p:nvCxnSpPr>
        <p:spPr>
          <a:xfrm>
            <a:off x="8984456" y="4769643"/>
            <a:ext cx="1854990"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59" name="Straight Arrow Connector 158">
            <a:extLst>
              <a:ext uri="{FF2B5EF4-FFF2-40B4-BE49-F238E27FC236}">
                <a16:creationId xmlns:a16="http://schemas.microsoft.com/office/drawing/2014/main" id="{423E5595-C432-01BA-C7FD-0E2EB88961B9}"/>
              </a:ext>
            </a:extLst>
          </p:cNvPr>
          <p:cNvCxnSpPr>
            <a:cxnSpLocks/>
          </p:cNvCxnSpPr>
          <p:nvPr/>
        </p:nvCxnSpPr>
        <p:spPr>
          <a:xfrm>
            <a:off x="1423987"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1" name="Straight Arrow Connector 160">
            <a:extLst>
              <a:ext uri="{FF2B5EF4-FFF2-40B4-BE49-F238E27FC236}">
                <a16:creationId xmlns:a16="http://schemas.microsoft.com/office/drawing/2014/main" id="{FE95AC7D-1928-2C38-F2EC-88E05EAF1625}"/>
              </a:ext>
            </a:extLst>
          </p:cNvPr>
          <p:cNvCxnSpPr>
            <a:cxnSpLocks/>
          </p:cNvCxnSpPr>
          <p:nvPr/>
        </p:nvCxnSpPr>
        <p:spPr>
          <a:xfrm>
            <a:off x="5269706" y="3686174"/>
            <a:ext cx="3081334" cy="21431"/>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5AB0B726-3A57-F48A-0DC8-A954A095405F}"/>
              </a:ext>
            </a:extLst>
          </p:cNvPr>
          <p:cNvCxnSpPr>
            <a:cxnSpLocks/>
          </p:cNvCxnSpPr>
          <p:nvPr/>
        </p:nvCxnSpPr>
        <p:spPr>
          <a:xfrm>
            <a:off x="8972550" y="3686175"/>
            <a:ext cx="1854990"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85107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79</a:t>
            </a:fld>
            <a:endParaRPr lang="en"/>
          </a:p>
        </p:txBody>
      </p: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sp>
        <p:nvSpPr>
          <p:cNvPr id="22" name="Oval 21">
            <a:extLst>
              <a:ext uri="{FF2B5EF4-FFF2-40B4-BE49-F238E27FC236}">
                <a16:creationId xmlns:a16="http://schemas.microsoft.com/office/drawing/2014/main" id="{8F943AF0-5331-59F0-D33D-6BE5E5D23D50}"/>
              </a:ext>
            </a:extLst>
          </p:cNvPr>
          <p:cNvSpPr/>
          <p:nvPr/>
        </p:nvSpPr>
        <p:spPr>
          <a:xfrm>
            <a:off x="779859" y="2345531"/>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27" name="Oval 26">
            <a:extLst>
              <a:ext uri="{FF2B5EF4-FFF2-40B4-BE49-F238E27FC236}">
                <a16:creationId xmlns:a16="http://schemas.microsoft.com/office/drawing/2014/main" id="{B2CC0974-A2C9-96A3-902B-9C1EFC84485B}"/>
              </a:ext>
            </a:extLst>
          </p:cNvPr>
          <p:cNvSpPr/>
          <p:nvPr/>
        </p:nvSpPr>
        <p:spPr>
          <a:xfrm>
            <a:off x="779859"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1" name="Oval 30">
            <a:extLst>
              <a:ext uri="{FF2B5EF4-FFF2-40B4-BE49-F238E27FC236}">
                <a16:creationId xmlns:a16="http://schemas.microsoft.com/office/drawing/2014/main" id="{14790450-49AF-58DD-1CEE-D324D782D3E6}"/>
              </a:ext>
            </a:extLst>
          </p:cNvPr>
          <p:cNvSpPr/>
          <p:nvPr/>
        </p:nvSpPr>
        <p:spPr>
          <a:xfrm>
            <a:off x="779859"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4" name="Oval 33">
            <a:extLst>
              <a:ext uri="{FF2B5EF4-FFF2-40B4-BE49-F238E27FC236}">
                <a16:creationId xmlns:a16="http://schemas.microsoft.com/office/drawing/2014/main" id="{542B30EC-C37D-95AB-72AD-013AEAA3C803}"/>
              </a:ext>
            </a:extLst>
          </p:cNvPr>
          <p:cNvSpPr/>
          <p:nvPr/>
        </p:nvSpPr>
        <p:spPr>
          <a:xfrm>
            <a:off x="77985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6" name="Oval 35">
            <a:extLst>
              <a:ext uri="{FF2B5EF4-FFF2-40B4-BE49-F238E27FC236}">
                <a16:creationId xmlns:a16="http://schemas.microsoft.com/office/drawing/2014/main" id="{DA3B0DFD-9F11-ABE1-6ABD-74612CC15EEE}"/>
              </a:ext>
            </a:extLst>
          </p:cNvPr>
          <p:cNvSpPr/>
          <p:nvPr/>
        </p:nvSpPr>
        <p:spPr>
          <a:xfrm>
            <a:off x="2053828"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38" name="Oval 37">
            <a:extLst>
              <a:ext uri="{FF2B5EF4-FFF2-40B4-BE49-F238E27FC236}">
                <a16:creationId xmlns:a16="http://schemas.microsoft.com/office/drawing/2014/main" id="{E60A397B-65A4-3C41-EDD4-97D705495F0C}"/>
              </a:ext>
            </a:extLst>
          </p:cNvPr>
          <p:cNvSpPr/>
          <p:nvPr/>
        </p:nvSpPr>
        <p:spPr>
          <a:xfrm>
            <a:off x="205382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40" name="Oval 39">
            <a:extLst>
              <a:ext uri="{FF2B5EF4-FFF2-40B4-BE49-F238E27FC236}">
                <a16:creationId xmlns:a16="http://schemas.microsoft.com/office/drawing/2014/main" id="{021FD342-14E7-E3EB-3E58-EDDFD69F8F00}"/>
              </a:ext>
            </a:extLst>
          </p:cNvPr>
          <p:cNvSpPr/>
          <p:nvPr/>
        </p:nvSpPr>
        <p:spPr>
          <a:xfrm>
            <a:off x="337542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45" name="Oval 44">
            <a:extLst>
              <a:ext uri="{FF2B5EF4-FFF2-40B4-BE49-F238E27FC236}">
                <a16:creationId xmlns:a16="http://schemas.microsoft.com/office/drawing/2014/main" id="{DF834E30-A39A-6CC4-9026-77F3D6F6EC00}"/>
              </a:ext>
            </a:extLst>
          </p:cNvPr>
          <p:cNvSpPr/>
          <p:nvPr/>
        </p:nvSpPr>
        <p:spPr>
          <a:xfrm>
            <a:off x="464939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47" name="Oval 46">
            <a:extLst>
              <a:ext uri="{FF2B5EF4-FFF2-40B4-BE49-F238E27FC236}">
                <a16:creationId xmlns:a16="http://schemas.microsoft.com/office/drawing/2014/main" id="{EC375CCA-2DA9-912D-F996-71C78653E15F}"/>
              </a:ext>
            </a:extLst>
          </p:cNvPr>
          <p:cNvSpPr/>
          <p:nvPr/>
        </p:nvSpPr>
        <p:spPr>
          <a:xfrm>
            <a:off x="464939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54" name="Oval 53">
            <a:extLst>
              <a:ext uri="{FF2B5EF4-FFF2-40B4-BE49-F238E27FC236}">
                <a16:creationId xmlns:a16="http://schemas.microsoft.com/office/drawing/2014/main" id="{9649AA7E-7341-02B6-1794-6841AAA0ED8A}"/>
              </a:ext>
            </a:extLst>
          </p:cNvPr>
          <p:cNvSpPr/>
          <p:nvPr/>
        </p:nvSpPr>
        <p:spPr>
          <a:xfrm>
            <a:off x="464939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59" name="Oval 58">
            <a:extLst>
              <a:ext uri="{FF2B5EF4-FFF2-40B4-BE49-F238E27FC236}">
                <a16:creationId xmlns:a16="http://schemas.microsoft.com/office/drawing/2014/main" id="{BABF1654-2781-C5C2-D99F-83993DDCBCE8}"/>
              </a:ext>
            </a:extLst>
          </p:cNvPr>
          <p:cNvSpPr/>
          <p:nvPr/>
        </p:nvSpPr>
        <p:spPr>
          <a:xfrm>
            <a:off x="5887640"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70" name="Oval 69">
            <a:extLst>
              <a:ext uri="{FF2B5EF4-FFF2-40B4-BE49-F238E27FC236}">
                <a16:creationId xmlns:a16="http://schemas.microsoft.com/office/drawing/2014/main" id="{92163A65-501B-98ED-790C-6E28961A4D12}"/>
              </a:ext>
            </a:extLst>
          </p:cNvPr>
          <p:cNvSpPr/>
          <p:nvPr/>
        </p:nvSpPr>
        <p:spPr>
          <a:xfrm>
            <a:off x="588764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77" name="Oval 76">
            <a:extLst>
              <a:ext uri="{FF2B5EF4-FFF2-40B4-BE49-F238E27FC236}">
                <a16:creationId xmlns:a16="http://schemas.microsoft.com/office/drawing/2014/main" id="{6AF63BE3-B2E0-2373-C1C0-8C915A359EC4}"/>
              </a:ext>
            </a:extLst>
          </p:cNvPr>
          <p:cNvSpPr/>
          <p:nvPr/>
        </p:nvSpPr>
        <p:spPr>
          <a:xfrm>
            <a:off x="71616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82" name="Oval 81">
            <a:extLst>
              <a:ext uri="{FF2B5EF4-FFF2-40B4-BE49-F238E27FC236}">
                <a16:creationId xmlns:a16="http://schemas.microsoft.com/office/drawing/2014/main" id="{4FD18212-EE08-FC6B-F967-2F6146780788}"/>
              </a:ext>
            </a:extLst>
          </p:cNvPr>
          <p:cNvSpPr/>
          <p:nvPr/>
        </p:nvSpPr>
        <p:spPr>
          <a:xfrm>
            <a:off x="8340328"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4" name="Oval 83">
            <a:extLst>
              <a:ext uri="{FF2B5EF4-FFF2-40B4-BE49-F238E27FC236}">
                <a16:creationId xmlns:a16="http://schemas.microsoft.com/office/drawing/2014/main" id="{60B77A34-D1BE-0423-12F5-9571DEA91A16}"/>
              </a:ext>
            </a:extLst>
          </p:cNvPr>
          <p:cNvSpPr/>
          <p:nvPr/>
        </p:nvSpPr>
        <p:spPr>
          <a:xfrm>
            <a:off x="8340328"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6" name="Oval 85">
            <a:extLst>
              <a:ext uri="{FF2B5EF4-FFF2-40B4-BE49-F238E27FC236}">
                <a16:creationId xmlns:a16="http://schemas.microsoft.com/office/drawing/2014/main" id="{A5869B8D-E22D-8B7C-6F1E-55BDD925E5D0}"/>
              </a:ext>
            </a:extLst>
          </p:cNvPr>
          <p:cNvSpPr/>
          <p:nvPr/>
        </p:nvSpPr>
        <p:spPr>
          <a:xfrm>
            <a:off x="8340328"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9" name="Oval 88">
            <a:extLst>
              <a:ext uri="{FF2B5EF4-FFF2-40B4-BE49-F238E27FC236}">
                <a16:creationId xmlns:a16="http://schemas.microsoft.com/office/drawing/2014/main" id="{C6F413AC-FDBD-6B9C-8841-FED7F2DC0D0A}"/>
              </a:ext>
            </a:extLst>
          </p:cNvPr>
          <p:cNvSpPr/>
          <p:nvPr/>
        </p:nvSpPr>
        <p:spPr>
          <a:xfrm>
            <a:off x="8340328"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91" name="Oval 90">
            <a:extLst>
              <a:ext uri="{FF2B5EF4-FFF2-40B4-BE49-F238E27FC236}">
                <a16:creationId xmlns:a16="http://schemas.microsoft.com/office/drawing/2014/main" id="{030AF82D-8BE7-027C-6E9F-CB35D31ED287}"/>
              </a:ext>
            </a:extLst>
          </p:cNvPr>
          <p:cNvSpPr/>
          <p:nvPr/>
        </p:nvSpPr>
        <p:spPr>
          <a:xfrm>
            <a:off x="9614297"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93" name="Straight Arrow Connector 92">
            <a:extLst>
              <a:ext uri="{FF2B5EF4-FFF2-40B4-BE49-F238E27FC236}">
                <a16:creationId xmlns:a16="http://schemas.microsoft.com/office/drawing/2014/main" id="{B892C6D5-72D0-2AB2-EE41-C11B8DDC83E3}"/>
              </a:ext>
            </a:extLst>
          </p:cNvPr>
          <p:cNvCxnSpPr/>
          <p:nvPr/>
        </p:nvCxnSpPr>
        <p:spPr>
          <a:xfrm flipH="1">
            <a:off x="1088231" y="3007519"/>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95" name="Straight Arrow Connector 94">
            <a:extLst>
              <a:ext uri="{FF2B5EF4-FFF2-40B4-BE49-F238E27FC236}">
                <a16:creationId xmlns:a16="http://schemas.microsoft.com/office/drawing/2014/main" id="{A0D582F9-6CC1-FB02-D6E3-8078510705C8}"/>
              </a:ext>
            </a:extLst>
          </p:cNvPr>
          <p:cNvCxnSpPr>
            <a:cxnSpLocks/>
          </p:cNvCxnSpPr>
          <p:nvPr/>
        </p:nvCxnSpPr>
        <p:spPr>
          <a:xfrm flipH="1">
            <a:off x="1100137"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9EA72715-564A-3ABB-AB37-0236E374B92C}"/>
              </a:ext>
            </a:extLst>
          </p:cNvPr>
          <p:cNvCxnSpPr>
            <a:cxnSpLocks/>
          </p:cNvCxnSpPr>
          <p:nvPr/>
        </p:nvCxnSpPr>
        <p:spPr>
          <a:xfrm flipH="1">
            <a:off x="1100137"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1B3B6C3C-CB39-AFFE-74EF-F986AD3C052B}"/>
              </a:ext>
            </a:extLst>
          </p:cNvPr>
          <p:cNvCxnSpPr>
            <a:cxnSpLocks/>
          </p:cNvCxnSpPr>
          <p:nvPr/>
        </p:nvCxnSpPr>
        <p:spPr>
          <a:xfrm flipH="1">
            <a:off x="2374106"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a:extLst>
              <a:ext uri="{FF2B5EF4-FFF2-40B4-BE49-F238E27FC236}">
                <a16:creationId xmlns:a16="http://schemas.microsoft.com/office/drawing/2014/main" id="{56178392-E2DC-978F-E7DC-EDA7BA86E367}"/>
              </a:ext>
            </a:extLst>
          </p:cNvPr>
          <p:cNvCxnSpPr>
            <a:cxnSpLocks/>
          </p:cNvCxnSpPr>
          <p:nvPr/>
        </p:nvCxnSpPr>
        <p:spPr>
          <a:xfrm flipH="1">
            <a:off x="4969669"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5" name="Straight Arrow Connector 104">
            <a:extLst>
              <a:ext uri="{FF2B5EF4-FFF2-40B4-BE49-F238E27FC236}">
                <a16:creationId xmlns:a16="http://schemas.microsoft.com/office/drawing/2014/main" id="{DEF65F93-ADCF-6CCE-346D-736BA201D5C8}"/>
              </a:ext>
            </a:extLst>
          </p:cNvPr>
          <p:cNvCxnSpPr>
            <a:cxnSpLocks/>
          </p:cNvCxnSpPr>
          <p:nvPr/>
        </p:nvCxnSpPr>
        <p:spPr>
          <a:xfrm flipH="1">
            <a:off x="4969669"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11A98895-A6BA-3136-FC1B-C1592ACFBFE2}"/>
              </a:ext>
            </a:extLst>
          </p:cNvPr>
          <p:cNvCxnSpPr>
            <a:cxnSpLocks/>
          </p:cNvCxnSpPr>
          <p:nvPr/>
        </p:nvCxnSpPr>
        <p:spPr>
          <a:xfrm flipH="1">
            <a:off x="6207919"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1" name="Straight Arrow Connector 110">
            <a:extLst>
              <a:ext uri="{FF2B5EF4-FFF2-40B4-BE49-F238E27FC236}">
                <a16:creationId xmlns:a16="http://schemas.microsoft.com/office/drawing/2014/main" id="{12BED49A-3C55-6EE5-47CC-34AE3FED8B6C}"/>
              </a:ext>
            </a:extLst>
          </p:cNvPr>
          <p:cNvCxnSpPr>
            <a:cxnSpLocks/>
          </p:cNvCxnSpPr>
          <p:nvPr/>
        </p:nvCxnSpPr>
        <p:spPr>
          <a:xfrm flipH="1">
            <a:off x="8660606"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3" name="Straight Arrow Connector 112">
            <a:extLst>
              <a:ext uri="{FF2B5EF4-FFF2-40B4-BE49-F238E27FC236}">
                <a16:creationId xmlns:a16="http://schemas.microsoft.com/office/drawing/2014/main" id="{2FB08133-A66C-8085-9C8D-5B4C5D776C4C}"/>
              </a:ext>
            </a:extLst>
          </p:cNvPr>
          <p:cNvCxnSpPr>
            <a:cxnSpLocks/>
          </p:cNvCxnSpPr>
          <p:nvPr/>
        </p:nvCxnSpPr>
        <p:spPr>
          <a:xfrm flipH="1">
            <a:off x="8660606"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5" name="Straight Arrow Connector 114">
            <a:extLst>
              <a:ext uri="{FF2B5EF4-FFF2-40B4-BE49-F238E27FC236}">
                <a16:creationId xmlns:a16="http://schemas.microsoft.com/office/drawing/2014/main" id="{4F25B9E5-DC72-1BD0-2020-8E18D75FAD7B}"/>
              </a:ext>
            </a:extLst>
          </p:cNvPr>
          <p:cNvCxnSpPr>
            <a:cxnSpLocks/>
          </p:cNvCxnSpPr>
          <p:nvPr/>
        </p:nvCxnSpPr>
        <p:spPr>
          <a:xfrm flipH="1">
            <a:off x="8660606"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17" name="Oval 116">
            <a:extLst>
              <a:ext uri="{FF2B5EF4-FFF2-40B4-BE49-F238E27FC236}">
                <a16:creationId xmlns:a16="http://schemas.microsoft.com/office/drawing/2014/main" id="{40B7BC9F-F22A-EF57-DC84-2AEB68B9FC10}"/>
              </a:ext>
            </a:extLst>
          </p:cNvPr>
          <p:cNvSpPr/>
          <p:nvPr/>
        </p:nvSpPr>
        <p:spPr>
          <a:xfrm>
            <a:off x="10828734" y="2369344"/>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19" name="Oval 118">
            <a:extLst>
              <a:ext uri="{FF2B5EF4-FFF2-40B4-BE49-F238E27FC236}">
                <a16:creationId xmlns:a16="http://schemas.microsoft.com/office/drawing/2014/main" id="{1F9D3FC8-5BD0-DBDC-3735-843311D0B16B}"/>
              </a:ext>
            </a:extLst>
          </p:cNvPr>
          <p:cNvSpPr/>
          <p:nvPr/>
        </p:nvSpPr>
        <p:spPr>
          <a:xfrm>
            <a:off x="10828734"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21" name="Oval 120">
            <a:extLst>
              <a:ext uri="{FF2B5EF4-FFF2-40B4-BE49-F238E27FC236}">
                <a16:creationId xmlns:a16="http://schemas.microsoft.com/office/drawing/2014/main" id="{A0FFE12B-04E5-A81F-89BB-28D3C10BC218}"/>
              </a:ext>
            </a:extLst>
          </p:cNvPr>
          <p:cNvSpPr/>
          <p:nvPr/>
        </p:nvSpPr>
        <p:spPr>
          <a:xfrm>
            <a:off x="10828734"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23" name="Oval 122">
            <a:extLst>
              <a:ext uri="{FF2B5EF4-FFF2-40B4-BE49-F238E27FC236}">
                <a16:creationId xmlns:a16="http://schemas.microsoft.com/office/drawing/2014/main" id="{26DA2536-98FD-09FF-41DD-B11EF593F9D7}"/>
              </a:ext>
            </a:extLst>
          </p:cNvPr>
          <p:cNvSpPr/>
          <p:nvPr/>
        </p:nvSpPr>
        <p:spPr>
          <a:xfrm>
            <a:off x="10828734"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125" name="Straight Arrow Connector 124">
            <a:extLst>
              <a:ext uri="{FF2B5EF4-FFF2-40B4-BE49-F238E27FC236}">
                <a16:creationId xmlns:a16="http://schemas.microsoft.com/office/drawing/2014/main" id="{FAEEF9AE-417A-A9BA-B9F8-AD6624F88787}"/>
              </a:ext>
            </a:extLst>
          </p:cNvPr>
          <p:cNvCxnSpPr>
            <a:cxnSpLocks/>
          </p:cNvCxnSpPr>
          <p:nvPr/>
        </p:nvCxnSpPr>
        <p:spPr>
          <a:xfrm flipH="1">
            <a:off x="11137106" y="3019425"/>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27" name="Straight Arrow Connector 126">
            <a:extLst>
              <a:ext uri="{FF2B5EF4-FFF2-40B4-BE49-F238E27FC236}">
                <a16:creationId xmlns:a16="http://schemas.microsoft.com/office/drawing/2014/main" id="{7E5736D4-5992-BAB8-4BCF-977A6738637D}"/>
              </a:ext>
            </a:extLst>
          </p:cNvPr>
          <p:cNvCxnSpPr>
            <a:cxnSpLocks/>
          </p:cNvCxnSpPr>
          <p:nvPr/>
        </p:nvCxnSpPr>
        <p:spPr>
          <a:xfrm flipH="1">
            <a:off x="11137106"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29" name="Straight Arrow Connector 128">
            <a:extLst>
              <a:ext uri="{FF2B5EF4-FFF2-40B4-BE49-F238E27FC236}">
                <a16:creationId xmlns:a16="http://schemas.microsoft.com/office/drawing/2014/main" id="{20183178-BAE9-B240-14CD-03D0E723BEF3}"/>
              </a:ext>
            </a:extLst>
          </p:cNvPr>
          <p:cNvCxnSpPr>
            <a:cxnSpLocks/>
          </p:cNvCxnSpPr>
          <p:nvPr/>
        </p:nvCxnSpPr>
        <p:spPr>
          <a:xfrm flipH="1">
            <a:off x="11137106"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1" name="Straight Arrow Connector 130">
            <a:extLst>
              <a:ext uri="{FF2B5EF4-FFF2-40B4-BE49-F238E27FC236}">
                <a16:creationId xmlns:a16="http://schemas.microsoft.com/office/drawing/2014/main" id="{C07255BB-52F4-DFAB-C63D-09B725CE6518}"/>
              </a:ext>
            </a:extLst>
          </p:cNvPr>
          <p:cNvCxnSpPr>
            <a:cxnSpLocks/>
          </p:cNvCxnSpPr>
          <p:nvPr/>
        </p:nvCxnSpPr>
        <p:spPr>
          <a:xfrm>
            <a:off x="1423989"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3" name="Straight Arrow Connector 132">
            <a:extLst>
              <a:ext uri="{FF2B5EF4-FFF2-40B4-BE49-F238E27FC236}">
                <a16:creationId xmlns:a16="http://schemas.microsoft.com/office/drawing/2014/main" id="{99393168-951A-0410-B9D9-934319E175AA}"/>
              </a:ext>
            </a:extLst>
          </p:cNvPr>
          <p:cNvCxnSpPr>
            <a:cxnSpLocks/>
          </p:cNvCxnSpPr>
          <p:nvPr/>
        </p:nvCxnSpPr>
        <p:spPr>
          <a:xfrm>
            <a:off x="1423988"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5" name="Straight Arrow Connector 134">
            <a:extLst>
              <a:ext uri="{FF2B5EF4-FFF2-40B4-BE49-F238E27FC236}">
                <a16:creationId xmlns:a16="http://schemas.microsoft.com/office/drawing/2014/main" id="{79E5BC06-71A5-C85E-9170-979D623F5739}"/>
              </a:ext>
            </a:extLst>
          </p:cNvPr>
          <p:cNvCxnSpPr>
            <a:cxnSpLocks/>
          </p:cNvCxnSpPr>
          <p:nvPr/>
        </p:nvCxnSpPr>
        <p:spPr>
          <a:xfrm>
            <a:off x="2709863"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7" name="Straight Arrow Connector 136">
            <a:extLst>
              <a:ext uri="{FF2B5EF4-FFF2-40B4-BE49-F238E27FC236}">
                <a16:creationId xmlns:a16="http://schemas.microsoft.com/office/drawing/2014/main" id="{300131AA-8EAC-B3B9-B414-62BF12D133F2}"/>
              </a:ext>
            </a:extLst>
          </p:cNvPr>
          <p:cNvCxnSpPr>
            <a:cxnSpLocks/>
          </p:cNvCxnSpPr>
          <p:nvPr/>
        </p:nvCxnSpPr>
        <p:spPr>
          <a:xfrm>
            <a:off x="4019550"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9" name="Straight Arrow Connector 138">
            <a:extLst>
              <a:ext uri="{FF2B5EF4-FFF2-40B4-BE49-F238E27FC236}">
                <a16:creationId xmlns:a16="http://schemas.microsoft.com/office/drawing/2014/main" id="{860CC4C5-89C7-D837-4D39-388D90F8CBB9}"/>
              </a:ext>
            </a:extLst>
          </p:cNvPr>
          <p:cNvCxnSpPr>
            <a:cxnSpLocks/>
          </p:cNvCxnSpPr>
          <p:nvPr/>
        </p:nvCxnSpPr>
        <p:spPr>
          <a:xfrm>
            <a:off x="5293519"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1" name="Straight Arrow Connector 140">
            <a:extLst>
              <a:ext uri="{FF2B5EF4-FFF2-40B4-BE49-F238E27FC236}">
                <a16:creationId xmlns:a16="http://schemas.microsoft.com/office/drawing/2014/main" id="{F77960FE-95CC-AA62-E343-911D69EB3B37}"/>
              </a:ext>
            </a:extLst>
          </p:cNvPr>
          <p:cNvCxnSpPr>
            <a:cxnSpLocks/>
          </p:cNvCxnSpPr>
          <p:nvPr/>
        </p:nvCxnSpPr>
        <p:spPr>
          <a:xfrm>
            <a:off x="6531769"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3" name="Straight Arrow Connector 142">
            <a:extLst>
              <a:ext uri="{FF2B5EF4-FFF2-40B4-BE49-F238E27FC236}">
                <a16:creationId xmlns:a16="http://schemas.microsoft.com/office/drawing/2014/main" id="{00077A97-634E-57FB-968F-4ADB15EFD2FA}"/>
              </a:ext>
            </a:extLst>
          </p:cNvPr>
          <p:cNvCxnSpPr>
            <a:cxnSpLocks/>
          </p:cNvCxnSpPr>
          <p:nvPr/>
        </p:nvCxnSpPr>
        <p:spPr>
          <a:xfrm>
            <a:off x="7805738"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5" name="Straight Arrow Connector 144">
            <a:extLst>
              <a:ext uri="{FF2B5EF4-FFF2-40B4-BE49-F238E27FC236}">
                <a16:creationId xmlns:a16="http://schemas.microsoft.com/office/drawing/2014/main" id="{B35C80F0-DFD0-4590-1D2A-941A264F3D9B}"/>
              </a:ext>
            </a:extLst>
          </p:cNvPr>
          <p:cNvCxnSpPr>
            <a:cxnSpLocks/>
          </p:cNvCxnSpPr>
          <p:nvPr/>
        </p:nvCxnSpPr>
        <p:spPr>
          <a:xfrm>
            <a:off x="8984456"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7" name="Straight Arrow Connector 146">
            <a:extLst>
              <a:ext uri="{FF2B5EF4-FFF2-40B4-BE49-F238E27FC236}">
                <a16:creationId xmlns:a16="http://schemas.microsoft.com/office/drawing/2014/main" id="{5FDAE2F9-BA19-31BD-9CA2-98533F299DBA}"/>
              </a:ext>
            </a:extLst>
          </p:cNvPr>
          <p:cNvCxnSpPr>
            <a:cxnSpLocks/>
          </p:cNvCxnSpPr>
          <p:nvPr/>
        </p:nvCxnSpPr>
        <p:spPr>
          <a:xfrm>
            <a:off x="10270331"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9" name="Straight Arrow Connector 148">
            <a:extLst>
              <a:ext uri="{FF2B5EF4-FFF2-40B4-BE49-F238E27FC236}">
                <a16:creationId xmlns:a16="http://schemas.microsoft.com/office/drawing/2014/main" id="{74AF2603-3B4C-BB00-12AC-246FF9D42396}"/>
              </a:ext>
            </a:extLst>
          </p:cNvPr>
          <p:cNvCxnSpPr>
            <a:cxnSpLocks/>
          </p:cNvCxnSpPr>
          <p:nvPr/>
        </p:nvCxnSpPr>
        <p:spPr>
          <a:xfrm>
            <a:off x="5281612"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3" name="Straight Arrow Connector 152">
            <a:extLst>
              <a:ext uri="{FF2B5EF4-FFF2-40B4-BE49-F238E27FC236}">
                <a16:creationId xmlns:a16="http://schemas.microsoft.com/office/drawing/2014/main" id="{675358CF-40D4-598F-57BF-CC5FA76B1063}"/>
              </a:ext>
            </a:extLst>
          </p:cNvPr>
          <p:cNvCxnSpPr>
            <a:cxnSpLocks/>
          </p:cNvCxnSpPr>
          <p:nvPr/>
        </p:nvCxnSpPr>
        <p:spPr>
          <a:xfrm>
            <a:off x="2709862"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5" name="Straight Arrow Connector 154">
            <a:extLst>
              <a:ext uri="{FF2B5EF4-FFF2-40B4-BE49-F238E27FC236}">
                <a16:creationId xmlns:a16="http://schemas.microsoft.com/office/drawing/2014/main" id="{B1AB532B-0AD8-F1AA-8A88-EF07184CBAD8}"/>
              </a:ext>
            </a:extLst>
          </p:cNvPr>
          <p:cNvCxnSpPr>
            <a:cxnSpLocks/>
          </p:cNvCxnSpPr>
          <p:nvPr/>
        </p:nvCxnSpPr>
        <p:spPr>
          <a:xfrm>
            <a:off x="6519862"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7" name="Straight Arrow Connector 156">
            <a:extLst>
              <a:ext uri="{FF2B5EF4-FFF2-40B4-BE49-F238E27FC236}">
                <a16:creationId xmlns:a16="http://schemas.microsoft.com/office/drawing/2014/main" id="{632FF0DC-3135-2048-DF1C-16E5D093521C}"/>
              </a:ext>
            </a:extLst>
          </p:cNvPr>
          <p:cNvCxnSpPr>
            <a:cxnSpLocks/>
          </p:cNvCxnSpPr>
          <p:nvPr/>
        </p:nvCxnSpPr>
        <p:spPr>
          <a:xfrm>
            <a:off x="8984456"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9" name="Straight Arrow Connector 158">
            <a:extLst>
              <a:ext uri="{FF2B5EF4-FFF2-40B4-BE49-F238E27FC236}">
                <a16:creationId xmlns:a16="http://schemas.microsoft.com/office/drawing/2014/main" id="{423E5595-C432-01BA-C7FD-0E2EB88961B9}"/>
              </a:ext>
            </a:extLst>
          </p:cNvPr>
          <p:cNvCxnSpPr>
            <a:cxnSpLocks/>
          </p:cNvCxnSpPr>
          <p:nvPr/>
        </p:nvCxnSpPr>
        <p:spPr>
          <a:xfrm>
            <a:off x="1423987"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1" name="Straight Arrow Connector 160">
            <a:extLst>
              <a:ext uri="{FF2B5EF4-FFF2-40B4-BE49-F238E27FC236}">
                <a16:creationId xmlns:a16="http://schemas.microsoft.com/office/drawing/2014/main" id="{FE95AC7D-1928-2C38-F2EC-88E05EAF1625}"/>
              </a:ext>
            </a:extLst>
          </p:cNvPr>
          <p:cNvCxnSpPr>
            <a:cxnSpLocks/>
          </p:cNvCxnSpPr>
          <p:nvPr/>
        </p:nvCxnSpPr>
        <p:spPr>
          <a:xfrm>
            <a:off x="5269706" y="3686174"/>
            <a:ext cx="308133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5AB0B726-3A57-F48A-0DC8-A954A095405F}"/>
              </a:ext>
            </a:extLst>
          </p:cNvPr>
          <p:cNvCxnSpPr>
            <a:cxnSpLocks/>
          </p:cNvCxnSpPr>
          <p:nvPr/>
        </p:nvCxnSpPr>
        <p:spPr>
          <a:xfrm>
            <a:off x="8972550"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5" name="Straight Arrow Connector 164">
            <a:extLst>
              <a:ext uri="{FF2B5EF4-FFF2-40B4-BE49-F238E27FC236}">
                <a16:creationId xmlns:a16="http://schemas.microsoft.com/office/drawing/2014/main" id="{56AE3941-4DC5-288A-2FF6-A554C7E39F3F}"/>
              </a:ext>
            </a:extLst>
          </p:cNvPr>
          <p:cNvCxnSpPr>
            <a:cxnSpLocks/>
          </p:cNvCxnSpPr>
          <p:nvPr/>
        </p:nvCxnSpPr>
        <p:spPr>
          <a:xfrm>
            <a:off x="8972550" y="2662237"/>
            <a:ext cx="1854990"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167" name="Straight Arrow Connector 166">
            <a:extLst>
              <a:ext uri="{FF2B5EF4-FFF2-40B4-BE49-F238E27FC236}">
                <a16:creationId xmlns:a16="http://schemas.microsoft.com/office/drawing/2014/main" id="{3B15C6E0-8E14-96E9-F5CA-365A7FBD3BE4}"/>
              </a:ext>
            </a:extLst>
          </p:cNvPr>
          <p:cNvCxnSpPr>
            <a:cxnSpLocks/>
          </p:cNvCxnSpPr>
          <p:nvPr/>
        </p:nvCxnSpPr>
        <p:spPr>
          <a:xfrm>
            <a:off x="1423987" y="2662236"/>
            <a:ext cx="6927051"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439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384A-937C-2751-1BBA-2137CB996E72}"/>
              </a:ext>
            </a:extLst>
          </p:cNvPr>
          <p:cNvSpPr>
            <a:spLocks noGrp="1"/>
          </p:cNvSpPr>
          <p:nvPr>
            <p:ph type="title"/>
          </p:nvPr>
        </p:nvSpPr>
        <p:spPr/>
        <p:txBody>
          <a:bodyPr/>
          <a:lstStyle/>
          <a:p>
            <a:r>
              <a:rPr lang="en-US" sz="4400"/>
              <a:t>Fibonacci Heap – Consolidate</a:t>
            </a:r>
          </a:p>
        </p:txBody>
      </p:sp>
      <p:sp>
        <p:nvSpPr>
          <p:cNvPr id="5" name="Slide Number Placeholder 4">
            <a:extLst>
              <a:ext uri="{FF2B5EF4-FFF2-40B4-BE49-F238E27FC236}">
                <a16:creationId xmlns:a16="http://schemas.microsoft.com/office/drawing/2014/main" id="{9EE734CB-9C3A-B9A9-823B-BBAEF3C32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lang="en"/>
          </a:p>
        </p:txBody>
      </p:sp>
      <p:sp>
        <p:nvSpPr>
          <p:cNvPr id="3" name="Google Shape;60;p12">
            <a:extLst>
              <a:ext uri="{FF2B5EF4-FFF2-40B4-BE49-F238E27FC236}">
                <a16:creationId xmlns:a16="http://schemas.microsoft.com/office/drawing/2014/main" id="{A9A31C50-950F-E007-D8B9-DD239BED83A7}"/>
              </a:ext>
            </a:extLst>
          </p:cNvPr>
          <p:cNvSpPr txBox="1">
            <a:spLocks/>
          </p:cNvSpPr>
          <p:nvPr/>
        </p:nvSpPr>
        <p:spPr>
          <a:xfrm>
            <a:off x="609599" y="1905000"/>
            <a:ext cx="11210926" cy="420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457200" indent="-457200">
              <a:buFont typeface="+mj-lt"/>
              <a:buAutoNum type="arabicPeriod"/>
            </a:pPr>
            <a:r>
              <a:rPr lang="en-US" sz="2400" b="1" kern="0"/>
              <a:t>Map the degree of current root (min-pointer) to the degree in the array.</a:t>
            </a:r>
          </a:p>
          <a:p>
            <a:pPr marL="457200" indent="-457200">
              <a:buFont typeface="+mj-lt"/>
              <a:buAutoNum type="arabicPeriod"/>
            </a:pPr>
            <a:r>
              <a:rPr lang="en-US" sz="2400" b="1" kern="0"/>
              <a:t>Map the degree of next root to the degree in array.</a:t>
            </a:r>
          </a:p>
          <a:p>
            <a:pPr marL="457200" indent="-457200">
              <a:buFont typeface="+mj-lt"/>
              <a:buAutoNum type="arabicPeriod"/>
            </a:pPr>
            <a:r>
              <a:rPr lang="en-US" sz="2400" b="1" kern="0"/>
              <a:t>If there are more than two mappings for the same degree, then apply union operation to those roots such that the min-heap property is maintained (i.e. the minimum is at the root).</a:t>
            </a:r>
          </a:p>
          <a:p>
            <a:pPr marL="285750" indent="-285750"/>
            <a:endParaRPr lang="en-US" sz="2400" b="1" kern="0"/>
          </a:p>
          <a:p>
            <a:pPr marL="285750" indent="-285750"/>
            <a:endParaRPr lang="en-US" sz="2400" b="1" kern="0"/>
          </a:p>
          <a:p>
            <a:pPr marL="285750" indent="-285750"/>
            <a:endParaRPr lang="en-US" sz="2400" b="1" kern="0"/>
          </a:p>
        </p:txBody>
      </p:sp>
    </p:spTree>
    <p:extLst>
      <p:ext uri="{BB962C8B-B14F-4D97-AF65-F5344CB8AC3E}">
        <p14:creationId xmlns:p14="http://schemas.microsoft.com/office/powerpoint/2010/main" val="24350425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Insert</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80</a:t>
            </a:fld>
            <a:endParaRPr lang="en"/>
          </a:p>
        </p:txBody>
      </p: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Insert 6</a:t>
            </a:r>
            <a:endParaRPr lang="en-US" sz="2800" b="1">
              <a:solidFill>
                <a:schemeClr val="bg1"/>
              </a:solidFill>
              <a:latin typeface="Titillium Web"/>
            </a:endParaRPr>
          </a:p>
        </p:txBody>
      </p:sp>
      <p:sp>
        <p:nvSpPr>
          <p:cNvPr id="22" name="Oval 21">
            <a:extLst>
              <a:ext uri="{FF2B5EF4-FFF2-40B4-BE49-F238E27FC236}">
                <a16:creationId xmlns:a16="http://schemas.microsoft.com/office/drawing/2014/main" id="{8F943AF0-5331-59F0-D33D-6BE5E5D23D50}"/>
              </a:ext>
            </a:extLst>
          </p:cNvPr>
          <p:cNvSpPr/>
          <p:nvPr/>
        </p:nvSpPr>
        <p:spPr>
          <a:xfrm>
            <a:off x="77985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Arial"/>
              </a:rPr>
              <a:t>H</a:t>
            </a:r>
            <a:endParaRPr lang="en-US">
              <a:solidFill>
                <a:srgbClr val="FFFFFF"/>
              </a:solidFill>
            </a:endParaRPr>
          </a:p>
        </p:txBody>
      </p:sp>
      <p:sp>
        <p:nvSpPr>
          <p:cNvPr id="27" name="Oval 26">
            <a:extLst>
              <a:ext uri="{FF2B5EF4-FFF2-40B4-BE49-F238E27FC236}">
                <a16:creationId xmlns:a16="http://schemas.microsoft.com/office/drawing/2014/main" id="{B2CC0974-A2C9-96A3-902B-9C1EFC84485B}"/>
              </a:ext>
            </a:extLst>
          </p:cNvPr>
          <p:cNvSpPr/>
          <p:nvPr/>
        </p:nvSpPr>
        <p:spPr>
          <a:xfrm>
            <a:off x="779859"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1" name="Oval 30">
            <a:extLst>
              <a:ext uri="{FF2B5EF4-FFF2-40B4-BE49-F238E27FC236}">
                <a16:creationId xmlns:a16="http://schemas.microsoft.com/office/drawing/2014/main" id="{14790450-49AF-58DD-1CEE-D324D782D3E6}"/>
              </a:ext>
            </a:extLst>
          </p:cNvPr>
          <p:cNvSpPr/>
          <p:nvPr/>
        </p:nvSpPr>
        <p:spPr>
          <a:xfrm>
            <a:off x="779859"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4" name="Oval 33">
            <a:extLst>
              <a:ext uri="{FF2B5EF4-FFF2-40B4-BE49-F238E27FC236}">
                <a16:creationId xmlns:a16="http://schemas.microsoft.com/office/drawing/2014/main" id="{542B30EC-C37D-95AB-72AD-013AEAA3C803}"/>
              </a:ext>
            </a:extLst>
          </p:cNvPr>
          <p:cNvSpPr/>
          <p:nvPr/>
        </p:nvSpPr>
        <p:spPr>
          <a:xfrm>
            <a:off x="77985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36" name="Oval 35">
            <a:extLst>
              <a:ext uri="{FF2B5EF4-FFF2-40B4-BE49-F238E27FC236}">
                <a16:creationId xmlns:a16="http://schemas.microsoft.com/office/drawing/2014/main" id="{DA3B0DFD-9F11-ABE1-6ABD-74612CC15EEE}"/>
              </a:ext>
            </a:extLst>
          </p:cNvPr>
          <p:cNvSpPr/>
          <p:nvPr/>
        </p:nvSpPr>
        <p:spPr>
          <a:xfrm>
            <a:off x="2053828"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38" name="Oval 37">
            <a:extLst>
              <a:ext uri="{FF2B5EF4-FFF2-40B4-BE49-F238E27FC236}">
                <a16:creationId xmlns:a16="http://schemas.microsoft.com/office/drawing/2014/main" id="{E60A397B-65A4-3C41-EDD4-97D705495F0C}"/>
              </a:ext>
            </a:extLst>
          </p:cNvPr>
          <p:cNvSpPr/>
          <p:nvPr/>
        </p:nvSpPr>
        <p:spPr>
          <a:xfrm>
            <a:off x="205382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40" name="Oval 39">
            <a:extLst>
              <a:ext uri="{FF2B5EF4-FFF2-40B4-BE49-F238E27FC236}">
                <a16:creationId xmlns:a16="http://schemas.microsoft.com/office/drawing/2014/main" id="{021FD342-14E7-E3EB-3E58-EDDFD69F8F00}"/>
              </a:ext>
            </a:extLst>
          </p:cNvPr>
          <p:cNvSpPr/>
          <p:nvPr/>
        </p:nvSpPr>
        <p:spPr>
          <a:xfrm>
            <a:off x="337542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45" name="Oval 44">
            <a:extLst>
              <a:ext uri="{FF2B5EF4-FFF2-40B4-BE49-F238E27FC236}">
                <a16:creationId xmlns:a16="http://schemas.microsoft.com/office/drawing/2014/main" id="{DF834E30-A39A-6CC4-9026-77F3D6F6EC00}"/>
              </a:ext>
            </a:extLst>
          </p:cNvPr>
          <p:cNvSpPr/>
          <p:nvPr/>
        </p:nvSpPr>
        <p:spPr>
          <a:xfrm>
            <a:off x="464939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47" name="Oval 46">
            <a:extLst>
              <a:ext uri="{FF2B5EF4-FFF2-40B4-BE49-F238E27FC236}">
                <a16:creationId xmlns:a16="http://schemas.microsoft.com/office/drawing/2014/main" id="{EC375CCA-2DA9-912D-F996-71C78653E15F}"/>
              </a:ext>
            </a:extLst>
          </p:cNvPr>
          <p:cNvSpPr/>
          <p:nvPr/>
        </p:nvSpPr>
        <p:spPr>
          <a:xfrm>
            <a:off x="464939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54" name="Oval 53">
            <a:extLst>
              <a:ext uri="{FF2B5EF4-FFF2-40B4-BE49-F238E27FC236}">
                <a16:creationId xmlns:a16="http://schemas.microsoft.com/office/drawing/2014/main" id="{9649AA7E-7341-02B6-1794-6841AAA0ED8A}"/>
              </a:ext>
            </a:extLst>
          </p:cNvPr>
          <p:cNvSpPr/>
          <p:nvPr/>
        </p:nvSpPr>
        <p:spPr>
          <a:xfrm>
            <a:off x="464939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59" name="Oval 58">
            <a:extLst>
              <a:ext uri="{FF2B5EF4-FFF2-40B4-BE49-F238E27FC236}">
                <a16:creationId xmlns:a16="http://schemas.microsoft.com/office/drawing/2014/main" id="{BABF1654-2781-C5C2-D99F-83993DDCBCE8}"/>
              </a:ext>
            </a:extLst>
          </p:cNvPr>
          <p:cNvSpPr/>
          <p:nvPr/>
        </p:nvSpPr>
        <p:spPr>
          <a:xfrm>
            <a:off x="5887640"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70" name="Oval 69">
            <a:extLst>
              <a:ext uri="{FF2B5EF4-FFF2-40B4-BE49-F238E27FC236}">
                <a16:creationId xmlns:a16="http://schemas.microsoft.com/office/drawing/2014/main" id="{92163A65-501B-98ED-790C-6E28961A4D12}"/>
              </a:ext>
            </a:extLst>
          </p:cNvPr>
          <p:cNvSpPr/>
          <p:nvPr/>
        </p:nvSpPr>
        <p:spPr>
          <a:xfrm>
            <a:off x="588764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77" name="Oval 76">
            <a:extLst>
              <a:ext uri="{FF2B5EF4-FFF2-40B4-BE49-F238E27FC236}">
                <a16:creationId xmlns:a16="http://schemas.microsoft.com/office/drawing/2014/main" id="{6AF63BE3-B2E0-2373-C1C0-8C915A359EC4}"/>
              </a:ext>
            </a:extLst>
          </p:cNvPr>
          <p:cNvSpPr/>
          <p:nvPr/>
        </p:nvSpPr>
        <p:spPr>
          <a:xfrm>
            <a:off x="71616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82" name="Oval 81">
            <a:extLst>
              <a:ext uri="{FF2B5EF4-FFF2-40B4-BE49-F238E27FC236}">
                <a16:creationId xmlns:a16="http://schemas.microsoft.com/office/drawing/2014/main" id="{4FD18212-EE08-FC6B-F967-2F6146780788}"/>
              </a:ext>
            </a:extLst>
          </p:cNvPr>
          <p:cNvSpPr/>
          <p:nvPr/>
        </p:nvSpPr>
        <p:spPr>
          <a:xfrm>
            <a:off x="8340328"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4" name="Oval 83">
            <a:extLst>
              <a:ext uri="{FF2B5EF4-FFF2-40B4-BE49-F238E27FC236}">
                <a16:creationId xmlns:a16="http://schemas.microsoft.com/office/drawing/2014/main" id="{60B77A34-D1BE-0423-12F5-9571DEA91A16}"/>
              </a:ext>
            </a:extLst>
          </p:cNvPr>
          <p:cNvSpPr/>
          <p:nvPr/>
        </p:nvSpPr>
        <p:spPr>
          <a:xfrm>
            <a:off x="8340328"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6" name="Oval 85">
            <a:extLst>
              <a:ext uri="{FF2B5EF4-FFF2-40B4-BE49-F238E27FC236}">
                <a16:creationId xmlns:a16="http://schemas.microsoft.com/office/drawing/2014/main" id="{A5869B8D-E22D-8B7C-6F1E-55BDD925E5D0}"/>
              </a:ext>
            </a:extLst>
          </p:cNvPr>
          <p:cNvSpPr/>
          <p:nvPr/>
        </p:nvSpPr>
        <p:spPr>
          <a:xfrm>
            <a:off x="8340328"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89" name="Oval 88">
            <a:extLst>
              <a:ext uri="{FF2B5EF4-FFF2-40B4-BE49-F238E27FC236}">
                <a16:creationId xmlns:a16="http://schemas.microsoft.com/office/drawing/2014/main" id="{C6F413AC-FDBD-6B9C-8841-FED7F2DC0D0A}"/>
              </a:ext>
            </a:extLst>
          </p:cNvPr>
          <p:cNvSpPr/>
          <p:nvPr/>
        </p:nvSpPr>
        <p:spPr>
          <a:xfrm>
            <a:off x="8340328"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91" name="Oval 90">
            <a:extLst>
              <a:ext uri="{FF2B5EF4-FFF2-40B4-BE49-F238E27FC236}">
                <a16:creationId xmlns:a16="http://schemas.microsoft.com/office/drawing/2014/main" id="{030AF82D-8BE7-027C-6E9F-CB35D31ED287}"/>
              </a:ext>
            </a:extLst>
          </p:cNvPr>
          <p:cNvSpPr/>
          <p:nvPr/>
        </p:nvSpPr>
        <p:spPr>
          <a:xfrm>
            <a:off x="9614297"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93" name="Straight Arrow Connector 92">
            <a:extLst>
              <a:ext uri="{FF2B5EF4-FFF2-40B4-BE49-F238E27FC236}">
                <a16:creationId xmlns:a16="http://schemas.microsoft.com/office/drawing/2014/main" id="{B892C6D5-72D0-2AB2-EE41-C11B8DDC83E3}"/>
              </a:ext>
            </a:extLst>
          </p:cNvPr>
          <p:cNvCxnSpPr/>
          <p:nvPr/>
        </p:nvCxnSpPr>
        <p:spPr>
          <a:xfrm flipH="1">
            <a:off x="1088231"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5" name="Straight Arrow Connector 94">
            <a:extLst>
              <a:ext uri="{FF2B5EF4-FFF2-40B4-BE49-F238E27FC236}">
                <a16:creationId xmlns:a16="http://schemas.microsoft.com/office/drawing/2014/main" id="{A0D582F9-6CC1-FB02-D6E3-8078510705C8}"/>
              </a:ext>
            </a:extLst>
          </p:cNvPr>
          <p:cNvCxnSpPr>
            <a:cxnSpLocks/>
          </p:cNvCxnSpPr>
          <p:nvPr/>
        </p:nvCxnSpPr>
        <p:spPr>
          <a:xfrm flipH="1">
            <a:off x="1100137"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9EA72715-564A-3ABB-AB37-0236E374B92C}"/>
              </a:ext>
            </a:extLst>
          </p:cNvPr>
          <p:cNvCxnSpPr>
            <a:cxnSpLocks/>
          </p:cNvCxnSpPr>
          <p:nvPr/>
        </p:nvCxnSpPr>
        <p:spPr>
          <a:xfrm flipH="1">
            <a:off x="1100137"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1B3B6C3C-CB39-AFFE-74EF-F986AD3C052B}"/>
              </a:ext>
            </a:extLst>
          </p:cNvPr>
          <p:cNvCxnSpPr>
            <a:cxnSpLocks/>
          </p:cNvCxnSpPr>
          <p:nvPr/>
        </p:nvCxnSpPr>
        <p:spPr>
          <a:xfrm flipH="1">
            <a:off x="2374106"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a:extLst>
              <a:ext uri="{FF2B5EF4-FFF2-40B4-BE49-F238E27FC236}">
                <a16:creationId xmlns:a16="http://schemas.microsoft.com/office/drawing/2014/main" id="{56178392-E2DC-978F-E7DC-EDA7BA86E367}"/>
              </a:ext>
            </a:extLst>
          </p:cNvPr>
          <p:cNvCxnSpPr>
            <a:cxnSpLocks/>
          </p:cNvCxnSpPr>
          <p:nvPr/>
        </p:nvCxnSpPr>
        <p:spPr>
          <a:xfrm flipH="1">
            <a:off x="4969669"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5" name="Straight Arrow Connector 104">
            <a:extLst>
              <a:ext uri="{FF2B5EF4-FFF2-40B4-BE49-F238E27FC236}">
                <a16:creationId xmlns:a16="http://schemas.microsoft.com/office/drawing/2014/main" id="{DEF65F93-ADCF-6CCE-346D-736BA201D5C8}"/>
              </a:ext>
            </a:extLst>
          </p:cNvPr>
          <p:cNvCxnSpPr>
            <a:cxnSpLocks/>
          </p:cNvCxnSpPr>
          <p:nvPr/>
        </p:nvCxnSpPr>
        <p:spPr>
          <a:xfrm flipH="1">
            <a:off x="4969669"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11A98895-A6BA-3136-FC1B-C1592ACFBFE2}"/>
              </a:ext>
            </a:extLst>
          </p:cNvPr>
          <p:cNvCxnSpPr>
            <a:cxnSpLocks/>
          </p:cNvCxnSpPr>
          <p:nvPr/>
        </p:nvCxnSpPr>
        <p:spPr>
          <a:xfrm flipH="1">
            <a:off x="6207919"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1" name="Straight Arrow Connector 110">
            <a:extLst>
              <a:ext uri="{FF2B5EF4-FFF2-40B4-BE49-F238E27FC236}">
                <a16:creationId xmlns:a16="http://schemas.microsoft.com/office/drawing/2014/main" id="{12BED49A-3C55-6EE5-47CC-34AE3FED8B6C}"/>
              </a:ext>
            </a:extLst>
          </p:cNvPr>
          <p:cNvCxnSpPr>
            <a:cxnSpLocks/>
          </p:cNvCxnSpPr>
          <p:nvPr/>
        </p:nvCxnSpPr>
        <p:spPr>
          <a:xfrm flipH="1">
            <a:off x="8660606"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3" name="Straight Arrow Connector 112">
            <a:extLst>
              <a:ext uri="{FF2B5EF4-FFF2-40B4-BE49-F238E27FC236}">
                <a16:creationId xmlns:a16="http://schemas.microsoft.com/office/drawing/2014/main" id="{2FB08133-A66C-8085-9C8D-5B4C5D776C4C}"/>
              </a:ext>
            </a:extLst>
          </p:cNvPr>
          <p:cNvCxnSpPr>
            <a:cxnSpLocks/>
          </p:cNvCxnSpPr>
          <p:nvPr/>
        </p:nvCxnSpPr>
        <p:spPr>
          <a:xfrm flipH="1">
            <a:off x="8660606"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15" name="Straight Arrow Connector 114">
            <a:extLst>
              <a:ext uri="{FF2B5EF4-FFF2-40B4-BE49-F238E27FC236}">
                <a16:creationId xmlns:a16="http://schemas.microsoft.com/office/drawing/2014/main" id="{4F25B9E5-DC72-1BD0-2020-8E18D75FAD7B}"/>
              </a:ext>
            </a:extLst>
          </p:cNvPr>
          <p:cNvCxnSpPr>
            <a:cxnSpLocks/>
          </p:cNvCxnSpPr>
          <p:nvPr/>
        </p:nvCxnSpPr>
        <p:spPr>
          <a:xfrm flipH="1">
            <a:off x="8660606"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17" name="Oval 116">
            <a:extLst>
              <a:ext uri="{FF2B5EF4-FFF2-40B4-BE49-F238E27FC236}">
                <a16:creationId xmlns:a16="http://schemas.microsoft.com/office/drawing/2014/main" id="{40B7BC9F-F22A-EF57-DC84-2AEB68B9FC10}"/>
              </a:ext>
            </a:extLst>
          </p:cNvPr>
          <p:cNvSpPr/>
          <p:nvPr/>
        </p:nvSpPr>
        <p:spPr>
          <a:xfrm>
            <a:off x="10828734"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19" name="Oval 118">
            <a:extLst>
              <a:ext uri="{FF2B5EF4-FFF2-40B4-BE49-F238E27FC236}">
                <a16:creationId xmlns:a16="http://schemas.microsoft.com/office/drawing/2014/main" id="{1F9D3FC8-5BD0-DBDC-3735-843311D0B16B}"/>
              </a:ext>
            </a:extLst>
          </p:cNvPr>
          <p:cNvSpPr/>
          <p:nvPr/>
        </p:nvSpPr>
        <p:spPr>
          <a:xfrm>
            <a:off x="10828734"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21" name="Oval 120">
            <a:extLst>
              <a:ext uri="{FF2B5EF4-FFF2-40B4-BE49-F238E27FC236}">
                <a16:creationId xmlns:a16="http://schemas.microsoft.com/office/drawing/2014/main" id="{A0FFE12B-04E5-A81F-89BB-28D3C10BC218}"/>
              </a:ext>
            </a:extLst>
          </p:cNvPr>
          <p:cNvSpPr/>
          <p:nvPr/>
        </p:nvSpPr>
        <p:spPr>
          <a:xfrm>
            <a:off x="10828734"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123" name="Oval 122">
            <a:extLst>
              <a:ext uri="{FF2B5EF4-FFF2-40B4-BE49-F238E27FC236}">
                <a16:creationId xmlns:a16="http://schemas.microsoft.com/office/drawing/2014/main" id="{26DA2536-98FD-09FF-41DD-B11EF593F9D7}"/>
              </a:ext>
            </a:extLst>
          </p:cNvPr>
          <p:cNvSpPr/>
          <p:nvPr/>
        </p:nvSpPr>
        <p:spPr>
          <a:xfrm>
            <a:off x="10828734"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125" name="Straight Arrow Connector 124">
            <a:extLst>
              <a:ext uri="{FF2B5EF4-FFF2-40B4-BE49-F238E27FC236}">
                <a16:creationId xmlns:a16="http://schemas.microsoft.com/office/drawing/2014/main" id="{FAEEF9AE-417A-A9BA-B9F8-AD6624F88787}"/>
              </a:ext>
            </a:extLst>
          </p:cNvPr>
          <p:cNvCxnSpPr>
            <a:cxnSpLocks/>
          </p:cNvCxnSpPr>
          <p:nvPr/>
        </p:nvCxnSpPr>
        <p:spPr>
          <a:xfrm flipH="1">
            <a:off x="11137106"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27" name="Straight Arrow Connector 126">
            <a:extLst>
              <a:ext uri="{FF2B5EF4-FFF2-40B4-BE49-F238E27FC236}">
                <a16:creationId xmlns:a16="http://schemas.microsoft.com/office/drawing/2014/main" id="{7E5736D4-5992-BAB8-4BCF-977A6738637D}"/>
              </a:ext>
            </a:extLst>
          </p:cNvPr>
          <p:cNvCxnSpPr>
            <a:cxnSpLocks/>
          </p:cNvCxnSpPr>
          <p:nvPr/>
        </p:nvCxnSpPr>
        <p:spPr>
          <a:xfrm flipH="1">
            <a:off x="11137106"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29" name="Straight Arrow Connector 128">
            <a:extLst>
              <a:ext uri="{FF2B5EF4-FFF2-40B4-BE49-F238E27FC236}">
                <a16:creationId xmlns:a16="http://schemas.microsoft.com/office/drawing/2014/main" id="{20183178-BAE9-B240-14CD-03D0E723BEF3}"/>
              </a:ext>
            </a:extLst>
          </p:cNvPr>
          <p:cNvCxnSpPr>
            <a:cxnSpLocks/>
          </p:cNvCxnSpPr>
          <p:nvPr/>
        </p:nvCxnSpPr>
        <p:spPr>
          <a:xfrm flipH="1">
            <a:off x="11137106"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1" name="Straight Arrow Connector 130">
            <a:extLst>
              <a:ext uri="{FF2B5EF4-FFF2-40B4-BE49-F238E27FC236}">
                <a16:creationId xmlns:a16="http://schemas.microsoft.com/office/drawing/2014/main" id="{C07255BB-52F4-DFAB-C63D-09B725CE6518}"/>
              </a:ext>
            </a:extLst>
          </p:cNvPr>
          <p:cNvCxnSpPr>
            <a:cxnSpLocks/>
          </p:cNvCxnSpPr>
          <p:nvPr/>
        </p:nvCxnSpPr>
        <p:spPr>
          <a:xfrm>
            <a:off x="1423989"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3" name="Straight Arrow Connector 132">
            <a:extLst>
              <a:ext uri="{FF2B5EF4-FFF2-40B4-BE49-F238E27FC236}">
                <a16:creationId xmlns:a16="http://schemas.microsoft.com/office/drawing/2014/main" id="{99393168-951A-0410-B9D9-934319E175AA}"/>
              </a:ext>
            </a:extLst>
          </p:cNvPr>
          <p:cNvCxnSpPr>
            <a:cxnSpLocks/>
          </p:cNvCxnSpPr>
          <p:nvPr/>
        </p:nvCxnSpPr>
        <p:spPr>
          <a:xfrm>
            <a:off x="1423988"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5" name="Straight Arrow Connector 134">
            <a:extLst>
              <a:ext uri="{FF2B5EF4-FFF2-40B4-BE49-F238E27FC236}">
                <a16:creationId xmlns:a16="http://schemas.microsoft.com/office/drawing/2014/main" id="{79E5BC06-71A5-C85E-9170-979D623F5739}"/>
              </a:ext>
            </a:extLst>
          </p:cNvPr>
          <p:cNvCxnSpPr>
            <a:cxnSpLocks/>
          </p:cNvCxnSpPr>
          <p:nvPr/>
        </p:nvCxnSpPr>
        <p:spPr>
          <a:xfrm>
            <a:off x="2709863"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7" name="Straight Arrow Connector 136">
            <a:extLst>
              <a:ext uri="{FF2B5EF4-FFF2-40B4-BE49-F238E27FC236}">
                <a16:creationId xmlns:a16="http://schemas.microsoft.com/office/drawing/2014/main" id="{300131AA-8EAC-B3B9-B414-62BF12D133F2}"/>
              </a:ext>
            </a:extLst>
          </p:cNvPr>
          <p:cNvCxnSpPr>
            <a:cxnSpLocks/>
          </p:cNvCxnSpPr>
          <p:nvPr/>
        </p:nvCxnSpPr>
        <p:spPr>
          <a:xfrm>
            <a:off x="4019550"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39" name="Straight Arrow Connector 138">
            <a:extLst>
              <a:ext uri="{FF2B5EF4-FFF2-40B4-BE49-F238E27FC236}">
                <a16:creationId xmlns:a16="http://schemas.microsoft.com/office/drawing/2014/main" id="{860CC4C5-89C7-D837-4D39-388D90F8CBB9}"/>
              </a:ext>
            </a:extLst>
          </p:cNvPr>
          <p:cNvCxnSpPr>
            <a:cxnSpLocks/>
          </p:cNvCxnSpPr>
          <p:nvPr/>
        </p:nvCxnSpPr>
        <p:spPr>
          <a:xfrm>
            <a:off x="5293519"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1" name="Straight Arrow Connector 140">
            <a:extLst>
              <a:ext uri="{FF2B5EF4-FFF2-40B4-BE49-F238E27FC236}">
                <a16:creationId xmlns:a16="http://schemas.microsoft.com/office/drawing/2014/main" id="{F77960FE-95CC-AA62-E343-911D69EB3B37}"/>
              </a:ext>
            </a:extLst>
          </p:cNvPr>
          <p:cNvCxnSpPr>
            <a:cxnSpLocks/>
          </p:cNvCxnSpPr>
          <p:nvPr/>
        </p:nvCxnSpPr>
        <p:spPr>
          <a:xfrm>
            <a:off x="6531769"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3" name="Straight Arrow Connector 142">
            <a:extLst>
              <a:ext uri="{FF2B5EF4-FFF2-40B4-BE49-F238E27FC236}">
                <a16:creationId xmlns:a16="http://schemas.microsoft.com/office/drawing/2014/main" id="{00077A97-634E-57FB-968F-4ADB15EFD2FA}"/>
              </a:ext>
            </a:extLst>
          </p:cNvPr>
          <p:cNvCxnSpPr>
            <a:cxnSpLocks/>
          </p:cNvCxnSpPr>
          <p:nvPr/>
        </p:nvCxnSpPr>
        <p:spPr>
          <a:xfrm>
            <a:off x="7805738"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5" name="Straight Arrow Connector 144">
            <a:extLst>
              <a:ext uri="{FF2B5EF4-FFF2-40B4-BE49-F238E27FC236}">
                <a16:creationId xmlns:a16="http://schemas.microsoft.com/office/drawing/2014/main" id="{B35C80F0-DFD0-4590-1D2A-941A264F3D9B}"/>
              </a:ext>
            </a:extLst>
          </p:cNvPr>
          <p:cNvCxnSpPr>
            <a:cxnSpLocks/>
          </p:cNvCxnSpPr>
          <p:nvPr/>
        </p:nvCxnSpPr>
        <p:spPr>
          <a:xfrm>
            <a:off x="8984456"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7" name="Straight Arrow Connector 146">
            <a:extLst>
              <a:ext uri="{FF2B5EF4-FFF2-40B4-BE49-F238E27FC236}">
                <a16:creationId xmlns:a16="http://schemas.microsoft.com/office/drawing/2014/main" id="{5FDAE2F9-BA19-31BD-9CA2-98533F299DBA}"/>
              </a:ext>
            </a:extLst>
          </p:cNvPr>
          <p:cNvCxnSpPr>
            <a:cxnSpLocks/>
          </p:cNvCxnSpPr>
          <p:nvPr/>
        </p:nvCxnSpPr>
        <p:spPr>
          <a:xfrm>
            <a:off x="10270331"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49" name="Straight Arrow Connector 148">
            <a:extLst>
              <a:ext uri="{FF2B5EF4-FFF2-40B4-BE49-F238E27FC236}">
                <a16:creationId xmlns:a16="http://schemas.microsoft.com/office/drawing/2014/main" id="{74AF2603-3B4C-BB00-12AC-246FF9D42396}"/>
              </a:ext>
            </a:extLst>
          </p:cNvPr>
          <p:cNvCxnSpPr>
            <a:cxnSpLocks/>
          </p:cNvCxnSpPr>
          <p:nvPr/>
        </p:nvCxnSpPr>
        <p:spPr>
          <a:xfrm>
            <a:off x="5281612"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3" name="Straight Arrow Connector 152">
            <a:extLst>
              <a:ext uri="{FF2B5EF4-FFF2-40B4-BE49-F238E27FC236}">
                <a16:creationId xmlns:a16="http://schemas.microsoft.com/office/drawing/2014/main" id="{675358CF-40D4-598F-57BF-CC5FA76B1063}"/>
              </a:ext>
            </a:extLst>
          </p:cNvPr>
          <p:cNvCxnSpPr>
            <a:cxnSpLocks/>
          </p:cNvCxnSpPr>
          <p:nvPr/>
        </p:nvCxnSpPr>
        <p:spPr>
          <a:xfrm>
            <a:off x="2709862"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5" name="Straight Arrow Connector 154">
            <a:extLst>
              <a:ext uri="{FF2B5EF4-FFF2-40B4-BE49-F238E27FC236}">
                <a16:creationId xmlns:a16="http://schemas.microsoft.com/office/drawing/2014/main" id="{B1AB532B-0AD8-F1AA-8A88-EF07184CBAD8}"/>
              </a:ext>
            </a:extLst>
          </p:cNvPr>
          <p:cNvCxnSpPr>
            <a:cxnSpLocks/>
          </p:cNvCxnSpPr>
          <p:nvPr/>
        </p:nvCxnSpPr>
        <p:spPr>
          <a:xfrm>
            <a:off x="6519862"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7" name="Straight Arrow Connector 156">
            <a:extLst>
              <a:ext uri="{FF2B5EF4-FFF2-40B4-BE49-F238E27FC236}">
                <a16:creationId xmlns:a16="http://schemas.microsoft.com/office/drawing/2014/main" id="{632FF0DC-3135-2048-DF1C-16E5D093521C}"/>
              </a:ext>
            </a:extLst>
          </p:cNvPr>
          <p:cNvCxnSpPr>
            <a:cxnSpLocks/>
          </p:cNvCxnSpPr>
          <p:nvPr/>
        </p:nvCxnSpPr>
        <p:spPr>
          <a:xfrm>
            <a:off x="8984456"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59" name="Straight Arrow Connector 158">
            <a:extLst>
              <a:ext uri="{FF2B5EF4-FFF2-40B4-BE49-F238E27FC236}">
                <a16:creationId xmlns:a16="http://schemas.microsoft.com/office/drawing/2014/main" id="{423E5595-C432-01BA-C7FD-0E2EB88961B9}"/>
              </a:ext>
            </a:extLst>
          </p:cNvPr>
          <p:cNvCxnSpPr>
            <a:cxnSpLocks/>
          </p:cNvCxnSpPr>
          <p:nvPr/>
        </p:nvCxnSpPr>
        <p:spPr>
          <a:xfrm>
            <a:off x="1423987"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1" name="Straight Arrow Connector 160">
            <a:extLst>
              <a:ext uri="{FF2B5EF4-FFF2-40B4-BE49-F238E27FC236}">
                <a16:creationId xmlns:a16="http://schemas.microsoft.com/office/drawing/2014/main" id="{FE95AC7D-1928-2C38-F2EC-88E05EAF1625}"/>
              </a:ext>
            </a:extLst>
          </p:cNvPr>
          <p:cNvCxnSpPr>
            <a:cxnSpLocks/>
          </p:cNvCxnSpPr>
          <p:nvPr/>
        </p:nvCxnSpPr>
        <p:spPr>
          <a:xfrm>
            <a:off x="5269706" y="3686174"/>
            <a:ext cx="308133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5AB0B726-3A57-F48A-0DC8-A954A095405F}"/>
              </a:ext>
            </a:extLst>
          </p:cNvPr>
          <p:cNvCxnSpPr>
            <a:cxnSpLocks/>
          </p:cNvCxnSpPr>
          <p:nvPr/>
        </p:nvCxnSpPr>
        <p:spPr>
          <a:xfrm>
            <a:off x="8972550"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5" name="Straight Arrow Connector 164">
            <a:extLst>
              <a:ext uri="{FF2B5EF4-FFF2-40B4-BE49-F238E27FC236}">
                <a16:creationId xmlns:a16="http://schemas.microsoft.com/office/drawing/2014/main" id="{56AE3941-4DC5-288A-2FF6-A554C7E39F3F}"/>
              </a:ext>
            </a:extLst>
          </p:cNvPr>
          <p:cNvCxnSpPr>
            <a:cxnSpLocks/>
          </p:cNvCxnSpPr>
          <p:nvPr/>
        </p:nvCxnSpPr>
        <p:spPr>
          <a:xfrm>
            <a:off x="8972550"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167" name="Straight Arrow Connector 166">
            <a:extLst>
              <a:ext uri="{FF2B5EF4-FFF2-40B4-BE49-F238E27FC236}">
                <a16:creationId xmlns:a16="http://schemas.microsoft.com/office/drawing/2014/main" id="{3B15C6E0-8E14-96E9-F5CA-365A7FBD3BE4}"/>
              </a:ext>
            </a:extLst>
          </p:cNvPr>
          <p:cNvCxnSpPr>
            <a:cxnSpLocks/>
          </p:cNvCxnSpPr>
          <p:nvPr/>
        </p:nvCxnSpPr>
        <p:spPr>
          <a:xfrm>
            <a:off x="1423987" y="2662236"/>
            <a:ext cx="692705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493407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81</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1237978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82</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2486493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83</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2244187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84</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16928393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85</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15399927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86</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41169465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87</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3215230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88</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9919591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89</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370316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5F330A-69CA-1BDA-0A40-439F37B7C505}"/>
              </a:ext>
            </a:extLst>
          </p:cNvPr>
          <p:cNvSpPr/>
          <p:nvPr/>
        </p:nvSpPr>
        <p:spPr>
          <a:xfrm>
            <a:off x="217289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5</a:t>
            </a:r>
            <a:endParaRPr lang="en-US"/>
          </a:p>
        </p:txBody>
      </p:sp>
      <p:sp>
        <p:nvSpPr>
          <p:cNvPr id="4" name="Oval 3">
            <a:extLst>
              <a:ext uri="{FF2B5EF4-FFF2-40B4-BE49-F238E27FC236}">
                <a16:creationId xmlns:a16="http://schemas.microsoft.com/office/drawing/2014/main" id="{B848DBC0-5991-2AE2-42D6-1F7AC115BE09}"/>
              </a:ext>
            </a:extLst>
          </p:cNvPr>
          <p:cNvSpPr/>
          <p:nvPr/>
        </p:nvSpPr>
        <p:spPr>
          <a:xfrm>
            <a:off x="3487340"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6</a:t>
            </a:r>
            <a:endParaRPr lang="en-US"/>
          </a:p>
        </p:txBody>
      </p:sp>
      <p:sp>
        <p:nvSpPr>
          <p:cNvPr id="5" name="Oval 4">
            <a:extLst>
              <a:ext uri="{FF2B5EF4-FFF2-40B4-BE49-F238E27FC236}">
                <a16:creationId xmlns:a16="http://schemas.microsoft.com/office/drawing/2014/main" id="{F9E19CC8-2367-3063-1A23-465B09B68D94}"/>
              </a:ext>
            </a:extLst>
          </p:cNvPr>
          <p:cNvSpPr/>
          <p:nvPr/>
        </p:nvSpPr>
        <p:spPr>
          <a:xfrm>
            <a:off x="4801790" y="3183731"/>
            <a:ext cx="642938" cy="65484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4</a:t>
            </a:r>
            <a:endParaRPr lang="en-US"/>
          </a:p>
        </p:txBody>
      </p:sp>
      <p:sp>
        <p:nvSpPr>
          <p:cNvPr id="6" name="Oval 5">
            <a:extLst>
              <a:ext uri="{FF2B5EF4-FFF2-40B4-BE49-F238E27FC236}">
                <a16:creationId xmlns:a16="http://schemas.microsoft.com/office/drawing/2014/main" id="{0BFD1D4A-0CD8-9B1E-A782-D0548F63FBAC}"/>
              </a:ext>
            </a:extLst>
          </p:cNvPr>
          <p:cNvSpPr/>
          <p:nvPr/>
        </p:nvSpPr>
        <p:spPr>
          <a:xfrm>
            <a:off x="6087666"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8</a:t>
            </a:r>
            <a:endParaRPr lang="en-US"/>
          </a:p>
        </p:txBody>
      </p:sp>
      <p:sp>
        <p:nvSpPr>
          <p:cNvPr id="7" name="Oval 6">
            <a:extLst>
              <a:ext uri="{FF2B5EF4-FFF2-40B4-BE49-F238E27FC236}">
                <a16:creationId xmlns:a16="http://schemas.microsoft.com/office/drawing/2014/main" id="{0ABC07FB-9CCA-60CC-1B33-68E81D3F90BF}"/>
              </a:ext>
            </a:extLst>
          </p:cNvPr>
          <p:cNvSpPr/>
          <p:nvPr/>
        </p:nvSpPr>
        <p:spPr>
          <a:xfrm>
            <a:off x="7430692"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9</a:t>
            </a:r>
            <a:endParaRPr lang="en-US"/>
          </a:p>
        </p:txBody>
      </p:sp>
      <p:sp>
        <p:nvSpPr>
          <p:cNvPr id="8" name="Oval 7">
            <a:extLst>
              <a:ext uri="{FF2B5EF4-FFF2-40B4-BE49-F238E27FC236}">
                <a16:creationId xmlns:a16="http://schemas.microsoft.com/office/drawing/2014/main" id="{AAE5A9EB-4CF4-6444-48BB-16E6D96FA699}"/>
              </a:ext>
            </a:extLst>
          </p:cNvPr>
          <p:cNvSpPr/>
          <p:nvPr/>
        </p:nvSpPr>
        <p:spPr>
          <a:xfrm>
            <a:off x="8716568" y="31837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0" name="Straight Arrow Connector 9">
            <a:extLst>
              <a:ext uri="{FF2B5EF4-FFF2-40B4-BE49-F238E27FC236}">
                <a16:creationId xmlns:a16="http://schemas.microsoft.com/office/drawing/2014/main" id="{133C4A41-1D1F-86BE-6A3B-82AFCDC436C9}"/>
              </a:ext>
            </a:extLst>
          </p:cNvPr>
          <p:cNvCxnSpPr>
            <a:cxnSpLocks/>
          </p:cNvCxnSpPr>
          <p:nvPr/>
        </p:nvCxnSpPr>
        <p:spPr>
          <a:xfrm>
            <a:off x="2815828"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FE4AD-806F-5146-003D-D48E36B7CE09}"/>
              </a:ext>
            </a:extLst>
          </p:cNvPr>
          <p:cNvCxnSpPr>
            <a:cxnSpLocks/>
          </p:cNvCxnSpPr>
          <p:nvPr/>
        </p:nvCxnSpPr>
        <p:spPr>
          <a:xfrm flipH="1">
            <a:off x="2815828"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9E8A54-2CA0-D02D-3076-F3F83E7F6A93}"/>
              </a:ext>
            </a:extLst>
          </p:cNvPr>
          <p:cNvCxnSpPr>
            <a:cxnSpLocks/>
          </p:cNvCxnSpPr>
          <p:nvPr/>
        </p:nvCxnSpPr>
        <p:spPr>
          <a:xfrm>
            <a:off x="415528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4BA82D-8312-B0CC-C099-464F65FA82E7}"/>
              </a:ext>
            </a:extLst>
          </p:cNvPr>
          <p:cNvCxnSpPr>
            <a:cxnSpLocks/>
          </p:cNvCxnSpPr>
          <p:nvPr/>
        </p:nvCxnSpPr>
        <p:spPr>
          <a:xfrm flipH="1">
            <a:off x="4155280" y="3609975"/>
            <a:ext cx="6465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93EC49-FBA1-213B-E8AD-090C85A8956C}"/>
              </a:ext>
            </a:extLst>
          </p:cNvPr>
          <p:cNvCxnSpPr>
            <a:cxnSpLocks/>
          </p:cNvCxnSpPr>
          <p:nvPr/>
        </p:nvCxnSpPr>
        <p:spPr>
          <a:xfrm>
            <a:off x="5444728"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5F41AC-CB29-E5AC-6D9D-7ECB0D66E4A1}"/>
              </a:ext>
            </a:extLst>
          </p:cNvPr>
          <p:cNvCxnSpPr>
            <a:cxnSpLocks/>
          </p:cNvCxnSpPr>
          <p:nvPr/>
        </p:nvCxnSpPr>
        <p:spPr>
          <a:xfrm flipH="1">
            <a:off x="5444728"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8AE5F3-32C7-7A6F-235C-2E8C53B65BE7}"/>
              </a:ext>
            </a:extLst>
          </p:cNvPr>
          <p:cNvCxnSpPr>
            <a:cxnSpLocks/>
          </p:cNvCxnSpPr>
          <p:nvPr/>
        </p:nvCxnSpPr>
        <p:spPr>
          <a:xfrm>
            <a:off x="6730604" y="3454003"/>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9919EA-1199-DC38-0B64-145ED65D408C}"/>
              </a:ext>
            </a:extLst>
          </p:cNvPr>
          <p:cNvCxnSpPr>
            <a:cxnSpLocks/>
          </p:cNvCxnSpPr>
          <p:nvPr/>
        </p:nvCxnSpPr>
        <p:spPr>
          <a:xfrm flipH="1">
            <a:off x="6730604" y="3625453"/>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1768B6-9694-4250-A74B-55F1AFFA9C50}"/>
              </a:ext>
            </a:extLst>
          </p:cNvPr>
          <p:cNvCxnSpPr>
            <a:cxnSpLocks/>
          </p:cNvCxnSpPr>
          <p:nvPr/>
        </p:nvCxnSpPr>
        <p:spPr>
          <a:xfrm>
            <a:off x="8073630" y="3438525"/>
            <a:ext cx="6715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951A5-9789-2C93-B179-1A1E42024579}"/>
              </a:ext>
            </a:extLst>
          </p:cNvPr>
          <p:cNvCxnSpPr>
            <a:cxnSpLocks/>
          </p:cNvCxnSpPr>
          <p:nvPr/>
        </p:nvCxnSpPr>
        <p:spPr>
          <a:xfrm flipH="1">
            <a:off x="8073630" y="3609975"/>
            <a:ext cx="646510" cy="0"/>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E2B204-CFD8-B48C-3D1A-CD3B64CF00F1}"/>
              </a:ext>
            </a:extLst>
          </p:cNvPr>
          <p:cNvSpPr txBox="1">
            <a:spLocks/>
          </p:cNvSpPr>
          <p:nvPr/>
        </p:nvSpPr>
        <p:spPr>
          <a:xfrm>
            <a:off x="609600" y="579433"/>
            <a:ext cx="8034000" cy="11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4400" kern="0"/>
              <a:t>Fibonacci Heap – Extract Min</a:t>
            </a:r>
          </a:p>
        </p:txBody>
      </p:sp>
      <p:sp>
        <p:nvSpPr>
          <p:cNvPr id="13" name="Oval 12">
            <a:extLst>
              <a:ext uri="{FF2B5EF4-FFF2-40B4-BE49-F238E27FC236}">
                <a16:creationId xmlns:a16="http://schemas.microsoft.com/office/drawing/2014/main" id="{6ADB323F-339F-0D83-0E1C-5D0F55BCAAF9}"/>
              </a:ext>
            </a:extLst>
          </p:cNvPr>
          <p:cNvSpPr/>
          <p:nvPr/>
        </p:nvSpPr>
        <p:spPr>
          <a:xfrm>
            <a:off x="609600" y="5135368"/>
            <a:ext cx="507023" cy="49097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9C01F2D-093D-DEFA-6915-00A8CE6CE274}"/>
              </a:ext>
            </a:extLst>
          </p:cNvPr>
          <p:cNvSpPr txBox="1"/>
          <p:nvPr/>
        </p:nvSpPr>
        <p:spPr>
          <a:xfrm>
            <a:off x="1170051" y="5196190"/>
            <a:ext cx="2133918" cy="369332"/>
          </a:xfrm>
          <a:prstGeom prst="rect">
            <a:avLst/>
          </a:prstGeom>
          <a:noFill/>
        </p:spPr>
        <p:txBody>
          <a:bodyPr wrap="none" rtlCol="0">
            <a:spAutoFit/>
          </a:bodyPr>
          <a:lstStyle/>
          <a:p>
            <a:r>
              <a:rPr lang="en-US" b="1">
                <a:solidFill>
                  <a:schemeClr val="bg1"/>
                </a:solidFill>
              </a:rPr>
              <a:t>Minimum element</a:t>
            </a:r>
          </a:p>
        </p:txBody>
      </p:sp>
    </p:spTree>
    <p:extLst>
      <p:ext uri="{BB962C8B-B14F-4D97-AF65-F5344CB8AC3E}">
        <p14:creationId xmlns:p14="http://schemas.microsoft.com/office/powerpoint/2010/main" val="330216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44444E-6 L -0.00234 -0.2882 " pathEditMode="relative" rAng="0" ptsTypes="AA">
                                      <p:cBhvr>
                                        <p:cTn id="6" dur="2000" fill="hold"/>
                                        <p:tgtEl>
                                          <p:spTgt spid="5"/>
                                        </p:tgtEl>
                                        <p:attrNameLst>
                                          <p:attrName>ppt_x</p:attrName>
                                          <p:attrName>ppt_y</p:attrName>
                                        </p:attrNameLst>
                                      </p:cBhvr>
                                      <p:rCtr x="-117" y="-14421"/>
                                    </p:animMotion>
                                  </p:childTnLst>
                                </p:cTn>
                              </p:par>
                            </p:childTnLst>
                          </p:cTn>
                        </p:par>
                        <p:par>
                          <p:cTn id="7" fill="hold">
                            <p:stCondLst>
                              <p:cond delay="2000"/>
                            </p:stCondLst>
                            <p:childTnLst>
                              <p:par>
                                <p:cTn id="8" presetID="17" presetClass="exit" presetSubtype="10" fill="hold" grpId="1" nodeType="afterEffect">
                                  <p:stCondLst>
                                    <p:cond delay="0"/>
                                  </p:stCondLst>
                                  <p:childTnLst>
                                    <p:anim calcmode="lin" valueType="num">
                                      <p:cBhvr>
                                        <p:cTn id="9" dur="500"/>
                                        <p:tgtEl>
                                          <p:spTgt spid="5"/>
                                        </p:tgtEl>
                                        <p:attrNameLst>
                                          <p:attrName>ppt_w</p:attrName>
                                        </p:attrNameLst>
                                      </p:cBhvr>
                                      <p:tavLst>
                                        <p:tav tm="0">
                                          <p:val>
                                            <p:strVal val="ppt_w"/>
                                          </p:val>
                                        </p:tav>
                                        <p:tav tm="100000">
                                          <p:val>
                                            <p:fltVal val="0"/>
                                          </p:val>
                                        </p:tav>
                                      </p:tavLst>
                                    </p:anim>
                                    <p:anim calcmode="lin" valueType="num">
                                      <p:cBhvr>
                                        <p:cTn id="10" dur="500"/>
                                        <p:tgtEl>
                                          <p:spTgt spid="5"/>
                                        </p:tgtEl>
                                        <p:attrNameLst>
                                          <p:attrName>ppt_h</p:attrName>
                                        </p:attrNameLst>
                                      </p:cBhvr>
                                      <p:tavLst>
                                        <p:tav tm="0">
                                          <p:val>
                                            <p:strVal val="ppt_h"/>
                                          </p:val>
                                        </p:tav>
                                        <p:tav tm="100000">
                                          <p:val>
                                            <p:strVal val="ppt_h"/>
                                          </p:val>
                                        </p:tav>
                                      </p:tavLst>
                                    </p:anim>
                                    <p:set>
                                      <p:cBhvr>
                                        <p:cTn id="11" dur="1" fill="hold">
                                          <p:stCondLst>
                                            <p:cond delay="499"/>
                                          </p:stCondLst>
                                        </p:cTn>
                                        <p:tgtEl>
                                          <p:spTgt spid="5"/>
                                        </p:tgtEl>
                                        <p:attrNameLst>
                                          <p:attrName>style.visibility</p:attrName>
                                        </p:attrNameLst>
                                      </p:cBhvr>
                                      <p:to>
                                        <p:strVal val="hidden"/>
                                      </p:to>
                                    </p:set>
                                  </p:childTnLst>
                                </p:cTn>
                              </p:par>
                            </p:childTnLst>
                          </p:cTn>
                        </p:par>
                        <p:par>
                          <p:cTn id="12" fill="hold">
                            <p:stCondLst>
                              <p:cond delay="2500"/>
                            </p:stCondLst>
                            <p:childTnLst>
                              <p:par>
                                <p:cTn id="13" presetID="1" presetClass="emph" presetSubtype="2" fill="hold" nodeType="afterEffect">
                                  <p:stCondLst>
                                    <p:cond delay="1000"/>
                                  </p:stCondLst>
                                  <p:childTnLst>
                                    <p:animClr clrSpc="rgb" dir="cw">
                                      <p:cBhvr>
                                        <p:cTn id="14" dur="750" fill="hold"/>
                                        <p:tgtEl>
                                          <p:spTgt spid="3"/>
                                        </p:tgtEl>
                                        <p:attrNameLst>
                                          <p:attrName>fillcolor</p:attrName>
                                        </p:attrNameLst>
                                      </p:cBhvr>
                                      <p:to>
                                        <a:srgbClr val="FF0000"/>
                                      </p:to>
                                    </p:animClr>
                                    <p:set>
                                      <p:cBhvr>
                                        <p:cTn id="15" dur="750" fill="hold"/>
                                        <p:tgtEl>
                                          <p:spTgt spid="3"/>
                                        </p:tgtEl>
                                        <p:attrNameLst>
                                          <p:attrName>fill.type</p:attrName>
                                        </p:attrNameLst>
                                      </p:cBhvr>
                                      <p:to>
                                        <p:strVal val="solid"/>
                                      </p:to>
                                    </p:set>
                                    <p:set>
                                      <p:cBhvr>
                                        <p:cTn id="16" dur="750" fill="hold"/>
                                        <p:tgtEl>
                                          <p:spTgt spid="3"/>
                                        </p:tgtEl>
                                        <p:attrNameLst>
                                          <p:attrName>fill.on</p:attrName>
                                        </p:attrNameLst>
                                      </p:cBhvr>
                                      <p:to>
                                        <p:strVal val="true"/>
                                      </p:to>
                                    </p:set>
                                  </p:childTnLst>
                                </p:cTn>
                              </p:par>
                            </p:childTnLst>
                          </p:cTn>
                        </p:par>
                        <p:par>
                          <p:cTn id="17" fill="hold">
                            <p:stCondLst>
                              <p:cond delay="4250"/>
                            </p:stCondLst>
                            <p:childTnLst>
                              <p:par>
                                <p:cTn id="18" presetID="10" presetClass="exit" presetSubtype="0" fill="hold" nodeType="after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par>
                          <p:cTn id="24" fill="hold">
                            <p:stCondLst>
                              <p:cond delay="4750"/>
                            </p:stCondLst>
                            <p:childTnLst>
                              <p:par>
                                <p:cTn id="25" presetID="63" presetClass="path" presetSubtype="0" accel="50000" decel="50000" fill="hold" nodeType="afterEffect">
                                  <p:stCondLst>
                                    <p:cond delay="0"/>
                                  </p:stCondLst>
                                  <p:childTnLst>
                                    <p:animMotion origin="layout" path="M 8.33333E-7 1.11111E-6 L 0.10443 1.11111E-6 " pathEditMode="relative" rAng="0" ptsTypes="AA">
                                      <p:cBhvr>
                                        <p:cTn id="26" dur="750" fill="hold"/>
                                        <p:tgtEl>
                                          <p:spTgt spid="14"/>
                                        </p:tgtEl>
                                        <p:attrNameLst>
                                          <p:attrName>ppt_x</p:attrName>
                                          <p:attrName>ppt_y</p:attrName>
                                        </p:attrNameLst>
                                      </p:cBhvr>
                                      <p:rCtr x="5221" y="0"/>
                                    </p:animMotion>
                                  </p:childTnLst>
                                </p:cTn>
                              </p:par>
                              <p:par>
                                <p:cTn id="27" presetID="63" presetClass="path" presetSubtype="0" accel="50000" decel="50000" fill="hold" nodeType="withEffect">
                                  <p:stCondLst>
                                    <p:cond delay="0"/>
                                  </p:stCondLst>
                                  <p:childTnLst>
                                    <p:animMotion origin="layout" path="M 2.29167E-6 1.11111E-6 L 0.1069 1.11111E-6 " pathEditMode="relative" rAng="0" ptsTypes="AA">
                                      <p:cBhvr>
                                        <p:cTn id="28" dur="750" fill="hold"/>
                                        <p:tgtEl>
                                          <p:spTgt spid="15"/>
                                        </p:tgtEl>
                                        <p:attrNameLst>
                                          <p:attrName>ppt_x</p:attrName>
                                          <p:attrName>ppt_y</p:attrName>
                                        </p:attrNameLst>
                                      </p:cBhvr>
                                      <p:rCtr x="5339" y="0"/>
                                    </p:animMotion>
                                  </p:childTnLst>
                                </p:cTn>
                              </p:par>
                              <p:par>
                                <p:cTn id="29" presetID="63" presetClass="path" presetSubtype="0" accel="50000" decel="50000" fill="hold" grpId="0" nodeType="withEffect">
                                  <p:stCondLst>
                                    <p:cond delay="0"/>
                                  </p:stCondLst>
                                  <p:childTnLst>
                                    <p:animMotion origin="layout" path="M 2.08333E-7 4.44444E-6 L 0.10781 4.44444E-6 " pathEditMode="relative" rAng="0" ptsTypes="AA">
                                      <p:cBhvr>
                                        <p:cTn id="30" dur="750" fill="hold"/>
                                        <p:tgtEl>
                                          <p:spTgt spid="4"/>
                                        </p:tgtEl>
                                        <p:attrNameLst>
                                          <p:attrName>ppt_x</p:attrName>
                                          <p:attrName>ppt_y</p:attrName>
                                        </p:attrNameLst>
                                      </p:cBhvr>
                                      <p:rCtr x="5391" y="0"/>
                                    </p:animMotion>
                                  </p:childTnLst>
                                </p:cTn>
                              </p:par>
                              <p:par>
                                <p:cTn id="31" presetID="63" presetClass="path" presetSubtype="0" accel="50000" decel="50000" fill="hold" nodeType="withEffect">
                                  <p:stCondLst>
                                    <p:cond delay="0"/>
                                  </p:stCondLst>
                                  <p:childTnLst>
                                    <p:animMotion origin="layout" path="M -3.54167E-6 1.11111E-6 L 0.10976 4.98733E-18 " pathEditMode="relative" rAng="0" ptsTypes="AA">
                                      <p:cBhvr>
                                        <p:cTn id="32" dur="750" fill="hold"/>
                                        <p:tgtEl>
                                          <p:spTgt spid="10"/>
                                        </p:tgtEl>
                                        <p:attrNameLst>
                                          <p:attrName>ppt_x</p:attrName>
                                          <p:attrName>ppt_y</p:attrName>
                                        </p:attrNameLst>
                                      </p:cBhvr>
                                      <p:rCtr x="6536" y="-69"/>
                                    </p:animMotion>
                                  </p:childTnLst>
                                </p:cTn>
                              </p:par>
                              <p:par>
                                <p:cTn id="33" presetID="63" presetClass="path" presetSubtype="0" accel="50000" decel="50000" fill="hold" nodeType="withEffect">
                                  <p:stCondLst>
                                    <p:cond delay="0"/>
                                  </p:stCondLst>
                                  <p:childTnLst>
                                    <p:animMotion origin="layout" path="M -1.875E-6 1.11111E-6 L 0.11003 0.00185 " pathEditMode="relative" rAng="0" ptsTypes="AA">
                                      <p:cBhvr>
                                        <p:cTn id="34" dur="750" fill="hold"/>
                                        <p:tgtEl>
                                          <p:spTgt spid="12"/>
                                        </p:tgtEl>
                                        <p:attrNameLst>
                                          <p:attrName>ppt_x</p:attrName>
                                          <p:attrName>ppt_y</p:attrName>
                                        </p:attrNameLst>
                                      </p:cBhvr>
                                      <p:rCtr x="5495" y="93"/>
                                    </p:animMotion>
                                  </p:childTnLst>
                                </p:cTn>
                              </p:par>
                              <p:par>
                                <p:cTn id="35" presetID="63" presetClass="path" presetSubtype="0" accel="50000" decel="50000" fill="hold" grpId="0" nodeType="withEffect">
                                  <p:stCondLst>
                                    <p:cond delay="0"/>
                                  </p:stCondLst>
                                  <p:childTnLst>
                                    <p:animMotion origin="layout" path="M 2.70833E-6 4.44444E-6 L 0.10781 4.44444E-6 " pathEditMode="relative" rAng="0" ptsTypes="AA">
                                      <p:cBhvr>
                                        <p:cTn id="36" dur="750" fill="hold"/>
                                        <p:tgtEl>
                                          <p:spTgt spid="3"/>
                                        </p:tgtEl>
                                        <p:attrNameLst>
                                          <p:attrName>ppt_x</p:attrName>
                                          <p:attrName>ppt_y</p:attrName>
                                        </p:attrNameLst>
                                      </p:cBhvr>
                                      <p:rCtr x="543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90</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725888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91</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10630221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92</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4942739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93</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934640"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934640" y="33813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934640" y="44291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934640"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2086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208609"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530203"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4804172" y="233362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4804172" y="336946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4804172" y="441721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4804172"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7" name="Oval 26">
            <a:extLst>
              <a:ext uri="{FF2B5EF4-FFF2-40B4-BE49-F238E27FC236}">
                <a16:creationId xmlns:a16="http://schemas.microsoft.com/office/drawing/2014/main" id="{88E0948E-0130-64B8-E47B-108D7811A0B5}"/>
              </a:ext>
            </a:extLst>
          </p:cNvPr>
          <p:cNvSpPr/>
          <p:nvPr/>
        </p:nvSpPr>
        <p:spPr>
          <a:xfrm>
            <a:off x="6042421" y="336946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8" name="Oval 27">
            <a:extLst>
              <a:ext uri="{FF2B5EF4-FFF2-40B4-BE49-F238E27FC236}">
                <a16:creationId xmlns:a16="http://schemas.microsoft.com/office/drawing/2014/main" id="{D72F627F-9169-C0CD-AD68-C9E1E0FBE642}"/>
              </a:ext>
            </a:extLst>
          </p:cNvPr>
          <p:cNvSpPr/>
          <p:nvPr/>
        </p:nvSpPr>
        <p:spPr>
          <a:xfrm>
            <a:off x="6042421" y="4417218"/>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29" name="Oval 28">
            <a:extLst>
              <a:ext uri="{FF2B5EF4-FFF2-40B4-BE49-F238E27FC236}">
                <a16:creationId xmlns:a16="http://schemas.microsoft.com/office/drawing/2014/main" id="{EC0E6B6F-FBD3-BD32-91A2-B8B3C3EBC26D}"/>
              </a:ext>
            </a:extLst>
          </p:cNvPr>
          <p:cNvSpPr/>
          <p:nvPr/>
        </p:nvSpPr>
        <p:spPr>
          <a:xfrm>
            <a:off x="6042421" y="5464969"/>
            <a:ext cx="642938" cy="65484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4</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7316390"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8495109" y="234553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8495109" y="338137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8495109" y="442912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8495109" y="546496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9769078" y="547687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243012" y="30075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254918"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254918"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528887" y="51030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124450" y="300751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124450" y="404336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124450" y="50792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5222ABE0-1665-7916-4DB7-E1FC4B8A6A10}"/>
              </a:ext>
            </a:extLst>
          </p:cNvPr>
          <p:cNvCxnSpPr>
            <a:cxnSpLocks/>
          </p:cNvCxnSpPr>
          <p:nvPr/>
        </p:nvCxnSpPr>
        <p:spPr>
          <a:xfrm flipH="1">
            <a:off x="6362700" y="4031456"/>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848639C2-DEFB-3263-E61A-58D2E0EEE4BA}"/>
              </a:ext>
            </a:extLst>
          </p:cNvPr>
          <p:cNvCxnSpPr>
            <a:cxnSpLocks/>
          </p:cNvCxnSpPr>
          <p:nvPr/>
        </p:nvCxnSpPr>
        <p:spPr>
          <a:xfrm flipH="1">
            <a:off x="6362700" y="5079206"/>
            <a:ext cx="2382" cy="366713"/>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8815387" y="2995612"/>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8815387" y="403145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8815387" y="510301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10983515" y="236934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10983515" y="340518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10983515" y="4452937"/>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10983515" y="5488781"/>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1291887" y="301942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1291887" y="405526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1291887" y="51268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578770" y="576976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578769" y="4781549"/>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2864644" y="5781675"/>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174331"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61E6830A-2077-6D5D-D978-BD7ADDC3CB83}"/>
              </a:ext>
            </a:extLst>
          </p:cNvPr>
          <p:cNvCxnSpPr>
            <a:cxnSpLocks/>
          </p:cNvCxnSpPr>
          <p:nvPr/>
        </p:nvCxnSpPr>
        <p:spPr>
          <a:xfrm>
            <a:off x="5448300" y="5793581"/>
            <a:ext cx="628647"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6686550" y="5769768"/>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7960519" y="5769768"/>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9139237" y="5817393"/>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10425112" y="5805487"/>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44ED7473-5CA8-D782-3DA0-CE38476B0354}"/>
              </a:ext>
            </a:extLst>
          </p:cNvPr>
          <p:cNvCxnSpPr>
            <a:cxnSpLocks/>
          </p:cNvCxnSpPr>
          <p:nvPr/>
        </p:nvCxnSpPr>
        <p:spPr>
          <a:xfrm>
            <a:off x="5436393" y="4769643"/>
            <a:ext cx="62864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5D2A2C3C-18AD-3106-A5AB-F968D154EC82}"/>
              </a:ext>
            </a:extLst>
          </p:cNvPr>
          <p:cNvCxnSpPr>
            <a:cxnSpLocks/>
          </p:cNvCxnSpPr>
          <p:nvPr/>
        </p:nvCxnSpPr>
        <p:spPr>
          <a:xfrm>
            <a:off x="5436393" y="3686175"/>
            <a:ext cx="64055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2864643" y="4769643"/>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6674643" y="4781549"/>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9139237" y="4769643"/>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578768" y="3686174"/>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6674643" y="3686174"/>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9127331" y="3686175"/>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9127331" y="2662237"/>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578768" y="2650330"/>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E6F6F0D8-747E-96EC-92EB-E0EAB3017D90}"/>
              </a:ext>
            </a:extLst>
          </p:cNvPr>
          <p:cNvCxnSpPr>
            <a:cxnSpLocks/>
          </p:cNvCxnSpPr>
          <p:nvPr/>
        </p:nvCxnSpPr>
        <p:spPr>
          <a:xfrm>
            <a:off x="5448299" y="2650331"/>
            <a:ext cx="3045615"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spTree>
    <p:extLst>
      <p:ext uri="{BB962C8B-B14F-4D97-AF65-F5344CB8AC3E}">
        <p14:creationId xmlns:p14="http://schemas.microsoft.com/office/powerpoint/2010/main" val="28419981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94</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1160860" y="24050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1160860" y="34409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160860" y="448865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160860" y="55364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434828" y="44886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434828" y="55364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756422" y="5524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5030391" y="239315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030391" y="34289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030391" y="447674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030391" y="5524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6304359" y="550068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7483078" y="23812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7483078" y="34170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7483078" y="44648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7483078" y="550068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757047" y="5512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469231" y="3067050"/>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481138" y="41267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481138" y="513873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755106" y="516254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350669" y="306704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350669" y="410289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350669" y="513873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7803356" y="30313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7803356"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7803356" y="513873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9971484" y="240506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9971484" y="34409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9971484" y="448865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9971484" y="5524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0279856" y="305514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279856" y="40909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279856" y="5162550"/>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804988" y="5829300"/>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804988" y="4841080"/>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090863" y="5841206"/>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400550" y="5876924"/>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5674519" y="5805487"/>
            <a:ext cx="640554"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6948488" y="580548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8127206" y="585311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413081" y="5841206"/>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090863" y="4829174"/>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5662612" y="4817268"/>
            <a:ext cx="1831178"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8127206" y="4805362"/>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804988" y="3745705"/>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5662612" y="3721893"/>
            <a:ext cx="1831178" cy="9525"/>
          </a:xfrm>
          <a:prstGeom prst="straightConnector1">
            <a:avLst/>
          </a:prstGeom>
          <a:ln w="28575">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8115300" y="3721894"/>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8115300" y="2697956"/>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804988" y="2709861"/>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cxnSp>
        <p:nvCxnSpPr>
          <p:cNvPr id="3" name="Straight Arrow Connector 2">
            <a:extLst>
              <a:ext uri="{FF2B5EF4-FFF2-40B4-BE49-F238E27FC236}">
                <a16:creationId xmlns:a16="http://schemas.microsoft.com/office/drawing/2014/main" id="{223E72B3-0266-5900-8F88-E9F8DF7D5D01}"/>
              </a:ext>
            </a:extLst>
          </p:cNvPr>
          <p:cNvCxnSpPr>
            <a:cxnSpLocks/>
          </p:cNvCxnSpPr>
          <p:nvPr/>
        </p:nvCxnSpPr>
        <p:spPr>
          <a:xfrm>
            <a:off x="5662612" y="2709862"/>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632482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4F8-4AC8-AFFC-25EB-9447CB04E53E}"/>
              </a:ext>
            </a:extLst>
          </p:cNvPr>
          <p:cNvSpPr>
            <a:spLocks noGrp="1"/>
          </p:cNvSpPr>
          <p:nvPr>
            <p:ph type="title"/>
          </p:nvPr>
        </p:nvSpPr>
        <p:spPr/>
        <p:txBody>
          <a:bodyPr/>
          <a:lstStyle/>
          <a:p>
            <a:r>
              <a:rPr lang="en-US" sz="4400"/>
              <a:t>Skip List – Delete</a:t>
            </a:r>
          </a:p>
        </p:txBody>
      </p:sp>
      <p:sp>
        <p:nvSpPr>
          <p:cNvPr id="4" name="Slide Number Placeholder 3">
            <a:extLst>
              <a:ext uri="{FF2B5EF4-FFF2-40B4-BE49-F238E27FC236}">
                <a16:creationId xmlns:a16="http://schemas.microsoft.com/office/drawing/2014/main" id="{9CC057B1-0389-A50B-CFE3-E3ACB4AEB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95</a:t>
            </a:fld>
            <a:endParaRPr lang="en"/>
          </a:p>
        </p:txBody>
      </p:sp>
      <p:sp>
        <p:nvSpPr>
          <p:cNvPr id="6" name="Oval 5">
            <a:extLst>
              <a:ext uri="{FF2B5EF4-FFF2-40B4-BE49-F238E27FC236}">
                <a16:creationId xmlns:a16="http://schemas.microsoft.com/office/drawing/2014/main" id="{A554D1DA-FE91-F089-204C-78F52BA57426}"/>
              </a:ext>
            </a:extLst>
          </p:cNvPr>
          <p:cNvSpPr/>
          <p:nvPr/>
        </p:nvSpPr>
        <p:spPr>
          <a:xfrm>
            <a:off x="1160860" y="2405062"/>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t>
            </a:r>
            <a:endParaRPr lang="en-US"/>
          </a:p>
        </p:txBody>
      </p:sp>
      <p:sp>
        <p:nvSpPr>
          <p:cNvPr id="7" name="Oval 6">
            <a:extLst>
              <a:ext uri="{FF2B5EF4-FFF2-40B4-BE49-F238E27FC236}">
                <a16:creationId xmlns:a16="http://schemas.microsoft.com/office/drawing/2014/main" id="{915AB1E2-B565-E1BA-F381-11B5D8DDAA3C}"/>
              </a:ext>
            </a:extLst>
          </p:cNvPr>
          <p:cNvSpPr/>
          <p:nvPr/>
        </p:nvSpPr>
        <p:spPr>
          <a:xfrm>
            <a:off x="1160860" y="34409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8" name="Oval 7">
            <a:extLst>
              <a:ext uri="{FF2B5EF4-FFF2-40B4-BE49-F238E27FC236}">
                <a16:creationId xmlns:a16="http://schemas.microsoft.com/office/drawing/2014/main" id="{8977A78C-4F2C-5FF9-B549-FB00102D7130}"/>
              </a:ext>
            </a:extLst>
          </p:cNvPr>
          <p:cNvSpPr/>
          <p:nvPr/>
        </p:nvSpPr>
        <p:spPr>
          <a:xfrm>
            <a:off x="1160860" y="448865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9" name="Oval 8">
            <a:extLst>
              <a:ext uri="{FF2B5EF4-FFF2-40B4-BE49-F238E27FC236}">
                <a16:creationId xmlns:a16="http://schemas.microsoft.com/office/drawing/2014/main" id="{61AB3E8E-8719-A408-B340-E0D525AEE85E}"/>
              </a:ext>
            </a:extLst>
          </p:cNvPr>
          <p:cNvSpPr/>
          <p:nvPr/>
        </p:nvSpPr>
        <p:spPr>
          <a:xfrm>
            <a:off x="1160860" y="55364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H</a:t>
            </a:r>
            <a:endParaRPr lang="en-US"/>
          </a:p>
        </p:txBody>
      </p:sp>
      <p:sp>
        <p:nvSpPr>
          <p:cNvPr id="12" name="Oval 11">
            <a:extLst>
              <a:ext uri="{FF2B5EF4-FFF2-40B4-BE49-F238E27FC236}">
                <a16:creationId xmlns:a16="http://schemas.microsoft.com/office/drawing/2014/main" id="{F08F7F88-2649-C47C-6F6A-086DF4DC6236}"/>
              </a:ext>
            </a:extLst>
          </p:cNvPr>
          <p:cNvSpPr/>
          <p:nvPr/>
        </p:nvSpPr>
        <p:spPr>
          <a:xfrm>
            <a:off x="2434828" y="4488655"/>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13" name="Oval 12">
            <a:extLst>
              <a:ext uri="{FF2B5EF4-FFF2-40B4-BE49-F238E27FC236}">
                <a16:creationId xmlns:a16="http://schemas.microsoft.com/office/drawing/2014/main" id="{572090E8-CC9F-C871-7A6D-38C3D295CE8A}"/>
              </a:ext>
            </a:extLst>
          </p:cNvPr>
          <p:cNvSpPr/>
          <p:nvPr/>
        </p:nvSpPr>
        <p:spPr>
          <a:xfrm>
            <a:off x="2434828" y="55364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1</a:t>
            </a:r>
            <a:endParaRPr lang="en-US"/>
          </a:p>
        </p:txBody>
      </p:sp>
      <p:sp>
        <p:nvSpPr>
          <p:cNvPr id="21" name="Oval 20">
            <a:extLst>
              <a:ext uri="{FF2B5EF4-FFF2-40B4-BE49-F238E27FC236}">
                <a16:creationId xmlns:a16="http://schemas.microsoft.com/office/drawing/2014/main" id="{62CDC8DD-8022-8F57-9F24-91D94344E8FC}"/>
              </a:ext>
            </a:extLst>
          </p:cNvPr>
          <p:cNvSpPr/>
          <p:nvPr/>
        </p:nvSpPr>
        <p:spPr>
          <a:xfrm>
            <a:off x="3756422" y="5524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a:t>
            </a:r>
            <a:endParaRPr lang="en-US"/>
          </a:p>
        </p:txBody>
      </p:sp>
      <p:sp>
        <p:nvSpPr>
          <p:cNvPr id="22" name="Oval 21">
            <a:extLst>
              <a:ext uri="{FF2B5EF4-FFF2-40B4-BE49-F238E27FC236}">
                <a16:creationId xmlns:a16="http://schemas.microsoft.com/office/drawing/2014/main" id="{9FF68159-0424-1828-6004-522E03CDEE33}"/>
              </a:ext>
            </a:extLst>
          </p:cNvPr>
          <p:cNvSpPr/>
          <p:nvPr/>
        </p:nvSpPr>
        <p:spPr>
          <a:xfrm>
            <a:off x="5030391" y="239315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3" name="Oval 22">
            <a:extLst>
              <a:ext uri="{FF2B5EF4-FFF2-40B4-BE49-F238E27FC236}">
                <a16:creationId xmlns:a16="http://schemas.microsoft.com/office/drawing/2014/main" id="{BF614388-A1F7-B7E3-DB12-C707FECE16D3}"/>
              </a:ext>
            </a:extLst>
          </p:cNvPr>
          <p:cNvSpPr/>
          <p:nvPr/>
        </p:nvSpPr>
        <p:spPr>
          <a:xfrm>
            <a:off x="5030391" y="342899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4" name="Oval 23">
            <a:extLst>
              <a:ext uri="{FF2B5EF4-FFF2-40B4-BE49-F238E27FC236}">
                <a16:creationId xmlns:a16="http://schemas.microsoft.com/office/drawing/2014/main" id="{1E9C76D3-F1EE-952E-71A7-94B0889D8764}"/>
              </a:ext>
            </a:extLst>
          </p:cNvPr>
          <p:cNvSpPr/>
          <p:nvPr/>
        </p:nvSpPr>
        <p:spPr>
          <a:xfrm>
            <a:off x="5030391" y="4476749"/>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25" name="Oval 24">
            <a:extLst>
              <a:ext uri="{FF2B5EF4-FFF2-40B4-BE49-F238E27FC236}">
                <a16:creationId xmlns:a16="http://schemas.microsoft.com/office/drawing/2014/main" id="{3040E56B-B247-DBBA-C0D3-3D3D322054B1}"/>
              </a:ext>
            </a:extLst>
          </p:cNvPr>
          <p:cNvSpPr/>
          <p:nvPr/>
        </p:nvSpPr>
        <p:spPr>
          <a:xfrm>
            <a:off x="5030391" y="5524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a:t>
            </a:r>
            <a:endParaRPr lang="en-US"/>
          </a:p>
        </p:txBody>
      </p:sp>
      <p:sp>
        <p:nvSpPr>
          <p:cNvPr id="33" name="Oval 32">
            <a:extLst>
              <a:ext uri="{FF2B5EF4-FFF2-40B4-BE49-F238E27FC236}">
                <a16:creationId xmlns:a16="http://schemas.microsoft.com/office/drawing/2014/main" id="{7B931455-58A8-37F6-6E7E-7A62E2AD68D7}"/>
              </a:ext>
            </a:extLst>
          </p:cNvPr>
          <p:cNvSpPr/>
          <p:nvPr/>
        </p:nvSpPr>
        <p:spPr>
          <a:xfrm>
            <a:off x="6304359" y="550068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5</a:t>
            </a:r>
            <a:endParaRPr lang="en-US"/>
          </a:p>
        </p:txBody>
      </p:sp>
      <p:sp>
        <p:nvSpPr>
          <p:cNvPr id="34" name="Oval 33">
            <a:extLst>
              <a:ext uri="{FF2B5EF4-FFF2-40B4-BE49-F238E27FC236}">
                <a16:creationId xmlns:a16="http://schemas.microsoft.com/office/drawing/2014/main" id="{C3751BCA-7F63-5AB9-8759-4741E42A72B6}"/>
              </a:ext>
            </a:extLst>
          </p:cNvPr>
          <p:cNvSpPr/>
          <p:nvPr/>
        </p:nvSpPr>
        <p:spPr>
          <a:xfrm>
            <a:off x="7483078" y="238125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5" name="Oval 34">
            <a:extLst>
              <a:ext uri="{FF2B5EF4-FFF2-40B4-BE49-F238E27FC236}">
                <a16:creationId xmlns:a16="http://schemas.microsoft.com/office/drawing/2014/main" id="{E09A3E0C-A53B-7492-D5D5-6E4D70C051AD}"/>
              </a:ext>
            </a:extLst>
          </p:cNvPr>
          <p:cNvSpPr/>
          <p:nvPr/>
        </p:nvSpPr>
        <p:spPr>
          <a:xfrm>
            <a:off x="7483078" y="341709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6" name="Oval 35">
            <a:extLst>
              <a:ext uri="{FF2B5EF4-FFF2-40B4-BE49-F238E27FC236}">
                <a16:creationId xmlns:a16="http://schemas.microsoft.com/office/drawing/2014/main" id="{5D6C77EA-E9FA-CA3A-DFAB-EF7053EB3B59}"/>
              </a:ext>
            </a:extLst>
          </p:cNvPr>
          <p:cNvSpPr/>
          <p:nvPr/>
        </p:nvSpPr>
        <p:spPr>
          <a:xfrm>
            <a:off x="7483078" y="446484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37" name="Oval 36">
            <a:extLst>
              <a:ext uri="{FF2B5EF4-FFF2-40B4-BE49-F238E27FC236}">
                <a16:creationId xmlns:a16="http://schemas.microsoft.com/office/drawing/2014/main" id="{B7DE59FF-935F-BEBA-E7B5-531FF9B4791E}"/>
              </a:ext>
            </a:extLst>
          </p:cNvPr>
          <p:cNvSpPr/>
          <p:nvPr/>
        </p:nvSpPr>
        <p:spPr>
          <a:xfrm>
            <a:off x="7483078" y="5500688"/>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6</a:t>
            </a:r>
            <a:endParaRPr lang="en-US"/>
          </a:p>
        </p:txBody>
      </p:sp>
      <p:sp>
        <p:nvSpPr>
          <p:cNvPr id="41" name="Oval 40">
            <a:extLst>
              <a:ext uri="{FF2B5EF4-FFF2-40B4-BE49-F238E27FC236}">
                <a16:creationId xmlns:a16="http://schemas.microsoft.com/office/drawing/2014/main" id="{3FA03E45-BC17-06FE-F3CC-81CBA7F9387B}"/>
              </a:ext>
            </a:extLst>
          </p:cNvPr>
          <p:cNvSpPr/>
          <p:nvPr/>
        </p:nvSpPr>
        <p:spPr>
          <a:xfrm>
            <a:off x="8757047" y="5512594"/>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7</a:t>
            </a:r>
            <a:endParaRPr lang="en-US"/>
          </a:p>
        </p:txBody>
      </p:sp>
      <p:cxnSp>
        <p:nvCxnSpPr>
          <p:cNvPr id="47" name="Straight Arrow Connector 46">
            <a:extLst>
              <a:ext uri="{FF2B5EF4-FFF2-40B4-BE49-F238E27FC236}">
                <a16:creationId xmlns:a16="http://schemas.microsoft.com/office/drawing/2014/main" id="{9F145B70-4367-1C8D-9B3D-2B2FB90474B7}"/>
              </a:ext>
            </a:extLst>
          </p:cNvPr>
          <p:cNvCxnSpPr/>
          <p:nvPr/>
        </p:nvCxnSpPr>
        <p:spPr>
          <a:xfrm flipH="1">
            <a:off x="1469231" y="3067050"/>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6AFE3ECC-AA64-760C-36FF-543761945120}"/>
              </a:ext>
            </a:extLst>
          </p:cNvPr>
          <p:cNvCxnSpPr>
            <a:cxnSpLocks/>
          </p:cNvCxnSpPr>
          <p:nvPr/>
        </p:nvCxnSpPr>
        <p:spPr>
          <a:xfrm flipH="1">
            <a:off x="1481138" y="4126705"/>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D3D4AC5B-1CC4-8605-F301-B4265B19FEF0}"/>
              </a:ext>
            </a:extLst>
          </p:cNvPr>
          <p:cNvCxnSpPr>
            <a:cxnSpLocks/>
          </p:cNvCxnSpPr>
          <p:nvPr/>
        </p:nvCxnSpPr>
        <p:spPr>
          <a:xfrm flipH="1">
            <a:off x="1481138" y="513873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76EBE640-7FEF-6777-7869-90DA54BE6F68}"/>
              </a:ext>
            </a:extLst>
          </p:cNvPr>
          <p:cNvCxnSpPr>
            <a:cxnSpLocks/>
          </p:cNvCxnSpPr>
          <p:nvPr/>
        </p:nvCxnSpPr>
        <p:spPr>
          <a:xfrm flipH="1">
            <a:off x="2755106" y="516254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F0F37449-A0CD-ECF3-3EA8-EAC8DF4FD2F5}"/>
              </a:ext>
            </a:extLst>
          </p:cNvPr>
          <p:cNvCxnSpPr>
            <a:cxnSpLocks/>
          </p:cNvCxnSpPr>
          <p:nvPr/>
        </p:nvCxnSpPr>
        <p:spPr>
          <a:xfrm flipH="1">
            <a:off x="5350669" y="3067049"/>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1E08EC1-944F-B1F6-5FD4-6A45BE0654DC}"/>
              </a:ext>
            </a:extLst>
          </p:cNvPr>
          <p:cNvCxnSpPr>
            <a:cxnSpLocks/>
          </p:cNvCxnSpPr>
          <p:nvPr/>
        </p:nvCxnSpPr>
        <p:spPr>
          <a:xfrm flipH="1">
            <a:off x="5350669" y="4102893"/>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ABCD344E-BB5F-416F-9D51-43079AA7C738}"/>
              </a:ext>
            </a:extLst>
          </p:cNvPr>
          <p:cNvCxnSpPr>
            <a:cxnSpLocks/>
          </p:cNvCxnSpPr>
          <p:nvPr/>
        </p:nvCxnSpPr>
        <p:spPr>
          <a:xfrm flipH="1">
            <a:off x="5350669" y="5138736"/>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4E002E31-8EAC-50C2-0739-135AFFCBDDA7}"/>
              </a:ext>
            </a:extLst>
          </p:cNvPr>
          <p:cNvCxnSpPr>
            <a:cxnSpLocks/>
          </p:cNvCxnSpPr>
          <p:nvPr/>
        </p:nvCxnSpPr>
        <p:spPr>
          <a:xfrm flipH="1">
            <a:off x="7803356" y="3031331"/>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AF69A01D-ECF6-2501-0A1B-6ADEAE938455}"/>
              </a:ext>
            </a:extLst>
          </p:cNvPr>
          <p:cNvCxnSpPr>
            <a:cxnSpLocks/>
          </p:cNvCxnSpPr>
          <p:nvPr/>
        </p:nvCxnSpPr>
        <p:spPr>
          <a:xfrm flipH="1">
            <a:off x="7803356" y="406717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10C86CBD-0087-D0B2-18B6-7FB4009B46B2}"/>
              </a:ext>
            </a:extLst>
          </p:cNvPr>
          <p:cNvCxnSpPr>
            <a:cxnSpLocks/>
          </p:cNvCxnSpPr>
          <p:nvPr/>
        </p:nvCxnSpPr>
        <p:spPr>
          <a:xfrm flipH="1">
            <a:off x="7803356" y="5138738"/>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59" name="Oval 58">
            <a:extLst>
              <a:ext uri="{FF2B5EF4-FFF2-40B4-BE49-F238E27FC236}">
                <a16:creationId xmlns:a16="http://schemas.microsoft.com/office/drawing/2014/main" id="{C5235289-C034-3411-13C2-BD8ACB78692F}"/>
              </a:ext>
            </a:extLst>
          </p:cNvPr>
          <p:cNvSpPr/>
          <p:nvPr/>
        </p:nvSpPr>
        <p:spPr>
          <a:xfrm>
            <a:off x="9971484" y="2405063"/>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0" name="Oval 59">
            <a:extLst>
              <a:ext uri="{FF2B5EF4-FFF2-40B4-BE49-F238E27FC236}">
                <a16:creationId xmlns:a16="http://schemas.microsoft.com/office/drawing/2014/main" id="{B220E7C5-A73E-65D0-5196-F642F5D78B17}"/>
              </a:ext>
            </a:extLst>
          </p:cNvPr>
          <p:cNvSpPr/>
          <p:nvPr/>
        </p:nvSpPr>
        <p:spPr>
          <a:xfrm>
            <a:off x="9971484" y="344090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1" name="Oval 60">
            <a:extLst>
              <a:ext uri="{FF2B5EF4-FFF2-40B4-BE49-F238E27FC236}">
                <a16:creationId xmlns:a16="http://schemas.microsoft.com/office/drawing/2014/main" id="{B12036C8-7F12-5DC2-70F5-D40820AF9D58}"/>
              </a:ext>
            </a:extLst>
          </p:cNvPr>
          <p:cNvSpPr/>
          <p:nvPr/>
        </p:nvSpPr>
        <p:spPr>
          <a:xfrm>
            <a:off x="9971484" y="4488656"/>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sp>
        <p:nvSpPr>
          <p:cNvPr id="62" name="Oval 61">
            <a:extLst>
              <a:ext uri="{FF2B5EF4-FFF2-40B4-BE49-F238E27FC236}">
                <a16:creationId xmlns:a16="http://schemas.microsoft.com/office/drawing/2014/main" id="{F71F67EE-237A-070A-F4AA-000828017759}"/>
              </a:ext>
            </a:extLst>
          </p:cNvPr>
          <p:cNvSpPr/>
          <p:nvPr/>
        </p:nvSpPr>
        <p:spPr>
          <a:xfrm>
            <a:off x="9971484" y="5524500"/>
            <a:ext cx="642938" cy="65484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X</a:t>
            </a:r>
          </a:p>
        </p:txBody>
      </p:sp>
      <p:cxnSp>
        <p:nvCxnSpPr>
          <p:cNvPr id="63" name="Straight Arrow Connector 62">
            <a:extLst>
              <a:ext uri="{FF2B5EF4-FFF2-40B4-BE49-F238E27FC236}">
                <a16:creationId xmlns:a16="http://schemas.microsoft.com/office/drawing/2014/main" id="{27819132-01B9-F3F2-693D-67869007317D}"/>
              </a:ext>
            </a:extLst>
          </p:cNvPr>
          <p:cNvCxnSpPr>
            <a:cxnSpLocks/>
          </p:cNvCxnSpPr>
          <p:nvPr/>
        </p:nvCxnSpPr>
        <p:spPr>
          <a:xfrm flipH="1">
            <a:off x="10279856" y="3055144"/>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FB8EB9B-06C3-4AA5-48B5-DBD881C83C40}"/>
              </a:ext>
            </a:extLst>
          </p:cNvPr>
          <p:cNvCxnSpPr>
            <a:cxnSpLocks/>
          </p:cNvCxnSpPr>
          <p:nvPr/>
        </p:nvCxnSpPr>
        <p:spPr>
          <a:xfrm flipH="1">
            <a:off x="10279856" y="4090987"/>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FC2B9217-B035-C60F-737E-DA5F775E8001}"/>
              </a:ext>
            </a:extLst>
          </p:cNvPr>
          <p:cNvCxnSpPr>
            <a:cxnSpLocks/>
          </p:cNvCxnSpPr>
          <p:nvPr/>
        </p:nvCxnSpPr>
        <p:spPr>
          <a:xfrm flipH="1">
            <a:off x="10279856" y="5162550"/>
            <a:ext cx="2382" cy="366713"/>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5E3926CC-19DD-04A8-0B77-CEB53BAE8C38}"/>
              </a:ext>
            </a:extLst>
          </p:cNvPr>
          <p:cNvCxnSpPr>
            <a:cxnSpLocks/>
          </p:cNvCxnSpPr>
          <p:nvPr/>
        </p:nvCxnSpPr>
        <p:spPr>
          <a:xfrm>
            <a:off x="1804988" y="5829300"/>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76F2A29-9332-B4E6-9A2C-5D15D5A656B0}"/>
              </a:ext>
            </a:extLst>
          </p:cNvPr>
          <p:cNvCxnSpPr>
            <a:cxnSpLocks/>
          </p:cNvCxnSpPr>
          <p:nvPr/>
        </p:nvCxnSpPr>
        <p:spPr>
          <a:xfrm>
            <a:off x="1804988" y="4841080"/>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CE16A2B-425D-D932-8054-42A7857D95AC}"/>
              </a:ext>
            </a:extLst>
          </p:cNvPr>
          <p:cNvCxnSpPr>
            <a:cxnSpLocks/>
          </p:cNvCxnSpPr>
          <p:nvPr/>
        </p:nvCxnSpPr>
        <p:spPr>
          <a:xfrm>
            <a:off x="3090863" y="5841206"/>
            <a:ext cx="664366"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898851C2-8340-35EB-DFA9-D647C16BC5CD}"/>
              </a:ext>
            </a:extLst>
          </p:cNvPr>
          <p:cNvCxnSpPr>
            <a:cxnSpLocks/>
          </p:cNvCxnSpPr>
          <p:nvPr/>
        </p:nvCxnSpPr>
        <p:spPr>
          <a:xfrm>
            <a:off x="4400550" y="5876924"/>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240A7DC8-8283-C7B2-3DA6-E322C51ED7EF}"/>
              </a:ext>
            </a:extLst>
          </p:cNvPr>
          <p:cNvCxnSpPr>
            <a:cxnSpLocks/>
          </p:cNvCxnSpPr>
          <p:nvPr/>
        </p:nvCxnSpPr>
        <p:spPr>
          <a:xfrm>
            <a:off x="5674519" y="5805487"/>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842A04CA-A9E0-1F84-1366-8B6858BA2200}"/>
              </a:ext>
            </a:extLst>
          </p:cNvPr>
          <p:cNvCxnSpPr>
            <a:cxnSpLocks/>
          </p:cNvCxnSpPr>
          <p:nvPr/>
        </p:nvCxnSpPr>
        <p:spPr>
          <a:xfrm>
            <a:off x="6948488" y="5805487"/>
            <a:ext cx="545305"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6F3635EA-A5EE-E6D2-A760-D8038F6275B7}"/>
              </a:ext>
            </a:extLst>
          </p:cNvPr>
          <p:cNvCxnSpPr>
            <a:cxnSpLocks/>
          </p:cNvCxnSpPr>
          <p:nvPr/>
        </p:nvCxnSpPr>
        <p:spPr>
          <a:xfrm>
            <a:off x="8127206" y="5853112"/>
            <a:ext cx="640554"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7461673C-5BEE-DFDA-7E91-099F28F01BB2}"/>
              </a:ext>
            </a:extLst>
          </p:cNvPr>
          <p:cNvCxnSpPr>
            <a:cxnSpLocks/>
          </p:cNvCxnSpPr>
          <p:nvPr/>
        </p:nvCxnSpPr>
        <p:spPr>
          <a:xfrm>
            <a:off x="9413081" y="5841206"/>
            <a:ext cx="557211"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9F423237-0857-EA8B-4B3D-A3AB0D082A94}"/>
              </a:ext>
            </a:extLst>
          </p:cNvPr>
          <p:cNvCxnSpPr>
            <a:cxnSpLocks/>
          </p:cNvCxnSpPr>
          <p:nvPr/>
        </p:nvCxnSpPr>
        <p:spPr>
          <a:xfrm>
            <a:off x="3090863" y="4829174"/>
            <a:ext cx="195024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90D5B0-13E1-F102-9628-20A026ED6965}"/>
              </a:ext>
            </a:extLst>
          </p:cNvPr>
          <p:cNvCxnSpPr>
            <a:cxnSpLocks/>
          </p:cNvCxnSpPr>
          <p:nvPr/>
        </p:nvCxnSpPr>
        <p:spPr>
          <a:xfrm>
            <a:off x="5662612" y="4817268"/>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8C824770-DCA9-9C97-AA62-6D3157B7E8F5}"/>
              </a:ext>
            </a:extLst>
          </p:cNvPr>
          <p:cNvCxnSpPr>
            <a:cxnSpLocks/>
          </p:cNvCxnSpPr>
          <p:nvPr/>
        </p:nvCxnSpPr>
        <p:spPr>
          <a:xfrm>
            <a:off x="8127206" y="4805362"/>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FBEAA545-4ABB-9417-5085-FDE02197858E}"/>
              </a:ext>
            </a:extLst>
          </p:cNvPr>
          <p:cNvCxnSpPr>
            <a:cxnSpLocks/>
          </p:cNvCxnSpPr>
          <p:nvPr/>
        </p:nvCxnSpPr>
        <p:spPr>
          <a:xfrm>
            <a:off x="1804988" y="3745705"/>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C24AD8D4-EFBA-C6AA-0BD0-6F700A789A9B}"/>
              </a:ext>
            </a:extLst>
          </p:cNvPr>
          <p:cNvCxnSpPr>
            <a:cxnSpLocks/>
          </p:cNvCxnSpPr>
          <p:nvPr/>
        </p:nvCxnSpPr>
        <p:spPr>
          <a:xfrm>
            <a:off x="5662612" y="3721893"/>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BA90B53A-C78C-36C3-9153-45CE0BEAA9BF}"/>
              </a:ext>
            </a:extLst>
          </p:cNvPr>
          <p:cNvCxnSpPr>
            <a:cxnSpLocks/>
          </p:cNvCxnSpPr>
          <p:nvPr/>
        </p:nvCxnSpPr>
        <p:spPr>
          <a:xfrm>
            <a:off x="8115300" y="3721894"/>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a:extLst>
              <a:ext uri="{FF2B5EF4-FFF2-40B4-BE49-F238E27FC236}">
                <a16:creationId xmlns:a16="http://schemas.microsoft.com/office/drawing/2014/main" id="{A9F83545-5FD9-0FD5-419F-4687BD341CC7}"/>
              </a:ext>
            </a:extLst>
          </p:cNvPr>
          <p:cNvCxnSpPr>
            <a:cxnSpLocks/>
          </p:cNvCxnSpPr>
          <p:nvPr/>
        </p:nvCxnSpPr>
        <p:spPr>
          <a:xfrm>
            <a:off x="8115300" y="2697956"/>
            <a:ext cx="1854990"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89715C5E-EB44-4FB6-DCCA-23BB2B61466A}"/>
              </a:ext>
            </a:extLst>
          </p:cNvPr>
          <p:cNvCxnSpPr>
            <a:cxnSpLocks/>
          </p:cNvCxnSpPr>
          <p:nvPr/>
        </p:nvCxnSpPr>
        <p:spPr>
          <a:xfrm>
            <a:off x="1804988" y="2709861"/>
            <a:ext cx="3236114" cy="21431"/>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D35EDC40-80FF-8EDF-EA4A-4E95E31F2225}"/>
              </a:ext>
            </a:extLst>
          </p:cNvPr>
          <p:cNvSpPr txBox="1"/>
          <p:nvPr/>
        </p:nvSpPr>
        <p:spPr>
          <a:xfrm>
            <a:off x="4536280" y="1714499"/>
            <a:ext cx="3107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Titillium Web"/>
                <a:cs typeface="Arial"/>
              </a:rPr>
              <a:t>Delete 4</a:t>
            </a:r>
          </a:p>
        </p:txBody>
      </p:sp>
      <p:cxnSp>
        <p:nvCxnSpPr>
          <p:cNvPr id="3" name="Straight Arrow Connector 2">
            <a:extLst>
              <a:ext uri="{FF2B5EF4-FFF2-40B4-BE49-F238E27FC236}">
                <a16:creationId xmlns:a16="http://schemas.microsoft.com/office/drawing/2014/main" id="{223E72B3-0266-5900-8F88-E9F8DF7D5D01}"/>
              </a:ext>
            </a:extLst>
          </p:cNvPr>
          <p:cNvCxnSpPr>
            <a:cxnSpLocks/>
          </p:cNvCxnSpPr>
          <p:nvPr/>
        </p:nvCxnSpPr>
        <p:spPr>
          <a:xfrm>
            <a:off x="5662612" y="2709862"/>
            <a:ext cx="1831178" cy="9525"/>
          </a:xfrm>
          <a:prstGeom prst="straightConnector1">
            <a:avLst/>
          </a:prstGeom>
          <a:ln w="28575">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03183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Skip List – Analysis</a:t>
            </a:r>
            <a:endParaRPr sz="4400"/>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96</a:t>
            </a:fld>
            <a:endParaRPr/>
          </a:p>
        </p:txBody>
      </p:sp>
      <p:pic>
        <p:nvPicPr>
          <p:cNvPr id="3" name="Picture 3">
            <a:extLst>
              <a:ext uri="{FF2B5EF4-FFF2-40B4-BE49-F238E27FC236}">
                <a16:creationId xmlns:a16="http://schemas.microsoft.com/office/drawing/2014/main" id="{FE7A7CFC-1839-D4C4-0C95-66A0728E9F57}"/>
              </a:ext>
            </a:extLst>
          </p:cNvPr>
          <p:cNvPicPr>
            <a:picLocks noChangeAspect="1"/>
          </p:cNvPicPr>
          <p:nvPr/>
        </p:nvPicPr>
        <p:blipFill>
          <a:blip r:embed="rId3"/>
          <a:stretch>
            <a:fillRect/>
          </a:stretch>
        </p:blipFill>
        <p:spPr>
          <a:xfrm>
            <a:off x="936172" y="3424074"/>
            <a:ext cx="10319656" cy="2393822"/>
          </a:xfrm>
          <a:prstGeom prst="rect">
            <a:avLst/>
          </a:prstGeom>
        </p:spPr>
      </p:pic>
      <p:sp>
        <p:nvSpPr>
          <p:cNvPr id="5" name="Google Shape;60;p12">
            <a:extLst>
              <a:ext uri="{FF2B5EF4-FFF2-40B4-BE49-F238E27FC236}">
                <a16:creationId xmlns:a16="http://schemas.microsoft.com/office/drawing/2014/main" id="{60C26709-59CF-D986-EC17-5FA76EEB2139}"/>
              </a:ext>
            </a:extLst>
          </p:cNvPr>
          <p:cNvSpPr txBox="1">
            <a:spLocks/>
          </p:cNvSpPr>
          <p:nvPr/>
        </p:nvSpPr>
        <p:spPr>
          <a:xfrm>
            <a:off x="609599" y="1905000"/>
            <a:ext cx="8034127" cy="420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342900" indent="-342900"/>
            <a:r>
              <a:rPr lang="en-US" sz="2400" b="1" kern="0"/>
              <a:t>Find: O(lg N), with high probability</a:t>
            </a:r>
          </a:p>
          <a:p>
            <a:pPr marL="342900" indent="-342900"/>
            <a:r>
              <a:rPr lang="en-US" sz="2400" b="1" kern="0"/>
              <a:t>Insert: O(1), after calling find</a:t>
            </a:r>
          </a:p>
          <a:p>
            <a:pPr marL="342900" indent="-342900"/>
            <a:r>
              <a:rPr lang="en-US" sz="2400" b="1" kern="0"/>
              <a:t>Delete: O(1), after calling find</a:t>
            </a:r>
          </a:p>
        </p:txBody>
      </p:sp>
      <p:sp>
        <p:nvSpPr>
          <p:cNvPr id="7" name="Google Shape;60;p12">
            <a:extLst>
              <a:ext uri="{FF2B5EF4-FFF2-40B4-BE49-F238E27FC236}">
                <a16:creationId xmlns:a16="http://schemas.microsoft.com/office/drawing/2014/main" id="{C05D94CA-099E-D380-B85B-8E334ADFDBF5}"/>
              </a:ext>
            </a:extLst>
          </p:cNvPr>
          <p:cNvSpPr txBox="1">
            <a:spLocks/>
          </p:cNvSpPr>
          <p:nvPr/>
        </p:nvSpPr>
        <p:spPr>
          <a:xfrm>
            <a:off x="2081654" y="5807528"/>
            <a:ext cx="8034127" cy="5199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rgbClr val="7DFFB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1pPr>
            <a:lvl2pPr marL="1219170" marR="0" lvl="1"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2pPr>
            <a:lvl3pPr marL="1828754" marR="0" lvl="2"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3pPr>
            <a:lvl4pPr marL="2438339" marR="0" lvl="3"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4pPr>
            <a:lvl5pPr marL="3047924" marR="0" lvl="4"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5pPr>
            <a:lvl6pPr marL="3657509" marR="0" lvl="5"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6pPr>
            <a:lvl7pPr marL="4267093" marR="0" lvl="6"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7pPr>
            <a:lvl8pPr marL="4876678" marR="0" lvl="7"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8pPr>
            <a:lvl9pPr marL="5486263" marR="0" lvl="8" indent="-474121" algn="l" rtl="0">
              <a:lnSpc>
                <a:spcPct val="100000"/>
              </a:lnSpc>
              <a:spcBef>
                <a:spcPts val="0"/>
              </a:spcBef>
              <a:spcAft>
                <a:spcPts val="0"/>
              </a:spcAft>
              <a:buClr>
                <a:schemeClr val="lt1"/>
              </a:buClr>
              <a:buSzPts val="2000"/>
              <a:buFont typeface="Titillium Web Light"/>
              <a:buChar char="■"/>
              <a:defRPr sz="2667" b="0" i="0" u="none" strike="noStrike" cap="none">
                <a:solidFill>
                  <a:schemeClr val="lt1"/>
                </a:solidFill>
                <a:latin typeface="Titillium Web Light"/>
                <a:ea typeface="Titillium Web Light"/>
                <a:cs typeface="Titillium Web Light"/>
                <a:sym typeface="Titillium Web Light"/>
              </a:defRPr>
            </a:lvl9pPr>
          </a:lstStyle>
          <a:p>
            <a:pPr marL="0" indent="0" algn="ctr">
              <a:buNone/>
            </a:pPr>
            <a:r>
              <a:rPr lang="en-US" sz="1600" b="1" kern="0"/>
              <a:t>https://brilliant.org/wiki/skip-lists/</a:t>
            </a:r>
            <a:endParaRPr lang="en-US" b="1"/>
          </a:p>
        </p:txBody>
      </p:sp>
    </p:spTree>
    <p:extLst>
      <p:ext uri="{BB962C8B-B14F-4D97-AF65-F5344CB8AC3E}">
        <p14:creationId xmlns:p14="http://schemas.microsoft.com/office/powerpoint/2010/main" val="1501107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034F-F420-98AD-F8F9-7725FF465253}"/>
              </a:ext>
            </a:extLst>
          </p:cNvPr>
          <p:cNvSpPr>
            <a:spLocks noGrp="1"/>
          </p:cNvSpPr>
          <p:nvPr>
            <p:ph type="title"/>
          </p:nvPr>
        </p:nvSpPr>
        <p:spPr/>
        <p:txBody>
          <a:bodyPr/>
          <a:lstStyle/>
          <a:p>
            <a:r>
              <a:rPr lang="en-US"/>
              <a:t>Application</a:t>
            </a:r>
          </a:p>
        </p:txBody>
      </p:sp>
      <p:sp>
        <p:nvSpPr>
          <p:cNvPr id="3" name="Text Placeholder 2">
            <a:extLst>
              <a:ext uri="{FF2B5EF4-FFF2-40B4-BE49-F238E27FC236}">
                <a16:creationId xmlns:a16="http://schemas.microsoft.com/office/drawing/2014/main" id="{F22A7394-A0AE-F598-5CFC-D13672AB54E3}"/>
              </a:ext>
            </a:extLst>
          </p:cNvPr>
          <p:cNvSpPr>
            <a:spLocks noGrp="1"/>
          </p:cNvSpPr>
          <p:nvPr>
            <p:ph type="body" idx="1"/>
          </p:nvPr>
        </p:nvSpPr>
        <p:spPr>
          <a:xfrm>
            <a:off x="609600" y="1904997"/>
            <a:ext cx="10657278" cy="4198400"/>
          </a:xfrm>
        </p:spPr>
        <p:txBody>
          <a:bodyPr/>
          <a:lstStyle/>
          <a:p>
            <a:pPr marL="608965" indent="-507365"/>
            <a:r>
              <a:rPr lang="en-US" sz="3200"/>
              <a:t>Fibonacci Heaps:  are used to implement the priority queue element in Dijkstra’s algorithm, giving the algorithm a very efficient running time</a:t>
            </a:r>
          </a:p>
          <a:p>
            <a:pPr marL="608965" indent="-507365"/>
            <a:r>
              <a:rPr lang="en-US" sz="3200"/>
              <a:t>Skip Lists: commonly used as a prime indexing structure for database technology</a:t>
            </a:r>
          </a:p>
          <a:p>
            <a:pPr marL="608965" indent="-507365"/>
            <a:r>
              <a:rPr lang="en-US" sz="3200"/>
              <a:t>Red Black Trees: can be used to efficiently index data in databases, allowing for fast search and retrieval of data.</a:t>
            </a:r>
          </a:p>
          <a:p>
            <a:pPr marL="608965" indent="-507365"/>
            <a:endParaRPr lang="en-US" sz="3200"/>
          </a:p>
        </p:txBody>
      </p:sp>
      <p:sp>
        <p:nvSpPr>
          <p:cNvPr id="4" name="Slide Number Placeholder 3">
            <a:extLst>
              <a:ext uri="{FF2B5EF4-FFF2-40B4-BE49-F238E27FC236}">
                <a16:creationId xmlns:a16="http://schemas.microsoft.com/office/drawing/2014/main" id="{E13A76F8-C031-021F-0310-2C1B50CFFE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97</a:t>
            </a:fld>
            <a:endParaRPr lang="en"/>
          </a:p>
        </p:txBody>
      </p:sp>
    </p:spTree>
    <p:extLst>
      <p:ext uri="{BB962C8B-B14F-4D97-AF65-F5344CB8AC3E}">
        <p14:creationId xmlns:p14="http://schemas.microsoft.com/office/powerpoint/2010/main" val="24610177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p>
            <a:r>
              <a:rPr lang="en" sz="4400"/>
              <a:t>Demo</a:t>
            </a:r>
            <a:endParaRPr sz="4400"/>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98</a:t>
            </a:fld>
            <a:endParaRPr/>
          </a:p>
        </p:txBody>
      </p:sp>
    </p:spTree>
    <p:extLst>
      <p:ext uri="{BB962C8B-B14F-4D97-AF65-F5344CB8AC3E}">
        <p14:creationId xmlns:p14="http://schemas.microsoft.com/office/powerpoint/2010/main" val="2361183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808033"/>
            <a:ext cx="8034000" cy="1143200"/>
          </a:xfrm>
          <a:prstGeom prst="rect">
            <a:avLst/>
          </a:prstGeom>
        </p:spPr>
        <p:txBody>
          <a:bodyPr spcFirstLastPara="1" wrap="square" lIns="0" tIns="0" rIns="0" bIns="0" anchor="b" anchorCtr="0">
            <a:noAutofit/>
          </a:bodyPr>
          <a:lstStyle/>
          <a:p>
            <a:r>
              <a:rPr lang="en" sz="7200"/>
              <a:t>Questions?</a:t>
            </a:r>
            <a:endParaRPr sz="7200"/>
          </a:p>
        </p:txBody>
      </p:sp>
      <p:sp>
        <p:nvSpPr>
          <p:cNvPr id="63" name="Google Shape;63;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99</a:t>
            </a:fld>
            <a:endParaRPr/>
          </a:p>
        </p:txBody>
      </p:sp>
    </p:spTree>
    <p:extLst>
      <p:ext uri="{BB962C8B-B14F-4D97-AF65-F5344CB8AC3E}">
        <p14:creationId xmlns:p14="http://schemas.microsoft.com/office/powerpoint/2010/main" val="1479570852"/>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99</Slides>
  <Notes>26</Notes>
  <HiddenSlides>0</HiddenSlide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Ninacor template</vt:lpstr>
      <vt:lpstr>Fibonacci Heap and Skip List Comparison</vt:lpstr>
      <vt:lpstr>Fibonacci Heap</vt:lpstr>
      <vt:lpstr>Fibonacci Heap</vt:lpstr>
      <vt:lpstr>Fibonacci Heap - Insert</vt:lpstr>
      <vt:lpstr>PowerPoint Presentation</vt:lpstr>
      <vt:lpstr>Fibonacci Heap - Union</vt:lpstr>
      <vt:lpstr>Fibonacci Heap – Extract Min</vt:lpstr>
      <vt:lpstr>Fibonacci Heap – Consolidate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Fibonacci Heap – Decrease Key</vt:lpstr>
      <vt:lpstr>Fibonacci Heap – Decrease Key (Case 1)</vt:lpstr>
      <vt:lpstr>Fibonacci Heap – Decrease Key (Case 1)</vt:lpstr>
      <vt:lpstr>Fibonacci Heap – Decrease Key (Case 1)</vt:lpstr>
      <vt:lpstr>Fibonacci Heap – Decrease Key (Case 2)</vt:lpstr>
      <vt:lpstr>Fibonacci Heap – Decrease Key (Case 2)</vt:lpstr>
      <vt:lpstr>Fibonacci Heap – Decrease Key (Case 2)</vt:lpstr>
      <vt:lpstr>Fibonacci Heap – Decrease Key (Case 2)</vt:lpstr>
      <vt:lpstr>Fibonacci Heap – Decrease Key (Case 2)</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Decrease Key (Case 3)</vt:lpstr>
      <vt:lpstr>Fibonacci Heap - Delete</vt:lpstr>
      <vt:lpstr>Fibonacci Heap – Time Complexity</vt:lpstr>
      <vt:lpstr>Skip List – Sorted Linked Lists</vt:lpstr>
      <vt:lpstr>Skip List – Ideal Skip Lists</vt:lpstr>
      <vt:lpstr>Skip List – Randomness</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Find</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Insert</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Delete</vt:lpstr>
      <vt:lpstr>Skip List – Analysis</vt:lpstr>
      <vt:lpstr>Application</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2023-02-07T20:12:53Z</dcterms:created>
  <dcterms:modified xsi:type="dcterms:W3CDTF">2023-02-18T05:49:43Z</dcterms:modified>
</cp:coreProperties>
</file>