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83" r:id="rId8"/>
    <p:sldId id="281" r:id="rId9"/>
    <p:sldId id="263" r:id="rId10"/>
    <p:sldId id="261" r:id="rId11"/>
    <p:sldId id="262" r:id="rId12"/>
    <p:sldId id="279" r:id="rId13"/>
    <p:sldId id="265" r:id="rId14"/>
    <p:sldId id="280" r:id="rId15"/>
    <p:sldId id="266" r:id="rId16"/>
    <p:sldId id="267" r:id="rId17"/>
    <p:sldId id="278" r:id="rId18"/>
    <p:sldId id="264" r:id="rId19"/>
    <p:sldId id="268" r:id="rId20"/>
    <p:sldId id="270" r:id="rId21"/>
    <p:sldId id="282" r:id="rId22"/>
    <p:sldId id="271" r:id="rId23"/>
    <p:sldId id="272" r:id="rId24"/>
    <p:sldId id="276" r:id="rId25"/>
    <p:sldId id="269" r:id="rId26"/>
    <p:sldId id="273" r:id="rId27"/>
    <p:sldId id="275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7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8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1C76-C7C2-4CA3-81F1-F892AB0EEBA2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3C7D-F6C9-4975-851B-D18AC72A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85.11:55/cocos2d-html5-develop/Parkour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s.phaser.io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xamples.phaser.io/_site/view_full.html?d=input&amp;f=button+open+popup.js&amp;t=button%20open%20popup" TargetMode="External"/><Relationship Id="rId3" Type="http://schemas.openxmlformats.org/officeDocument/2006/relationships/hyperlink" Target="http://examples.phaser.io/_site/view_full.html?d=animation&amp;f=animation+events.js&amp;t=animation%20events" TargetMode="External"/><Relationship Id="rId7" Type="http://schemas.openxmlformats.org/officeDocument/2006/relationships/hyperlink" Target="http://examples.phaser.io/_site/view_full.html?d=p2%20physics&amp;f=gravity.js&amp;t=gravity" TargetMode="External"/><Relationship Id="rId12" Type="http://schemas.openxmlformats.org/officeDocument/2006/relationships/hyperlink" Target="http://examples.phaser.io/_site/view_full.html?d=games&amp;f=invaders.js&amp;t=invaders" TargetMode="External"/><Relationship Id="rId2" Type="http://schemas.openxmlformats.org/officeDocument/2006/relationships/hyperlink" Target="http://examples.phaser.io/_site/view_full.html?d=animation&amp;f=sprite+sheet.js&amp;t=sprite%20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s.phaser.io/_site/view_full.html?d=particles&amp;f=click+burst.js&amp;t=click%20burst" TargetMode="External"/><Relationship Id="rId11" Type="http://schemas.openxmlformats.org/officeDocument/2006/relationships/hyperlink" Target="http://examples.phaser.io/_site/view_full.html?d=games&amp;f=simon.js&amp;t=simon" TargetMode="External"/><Relationship Id="rId5" Type="http://schemas.openxmlformats.org/officeDocument/2006/relationships/hyperlink" Target="http://examples.phaser.io/_site/view_full.html?d=particles&amp;f=firestarter.js&amp;t=firestarter" TargetMode="External"/><Relationship Id="rId10" Type="http://schemas.openxmlformats.org/officeDocument/2006/relationships/hyperlink" Target="http://examples.phaser.io/_site/view_full.html?d=games&amp;f=breakout.js&amp;t=breakout" TargetMode="External"/><Relationship Id="rId4" Type="http://schemas.openxmlformats.org/officeDocument/2006/relationships/hyperlink" Target="http://examples.phaser.io/_site/view_full.html?d=tweens&amp;f=tween+several+properties.js&amp;t=tween%20several%20properties" TargetMode="External"/><Relationship Id="rId9" Type="http://schemas.openxmlformats.org/officeDocument/2006/relationships/hyperlink" Target="http://examples.phaser.io/_site/view_full.html?d=games&amp;f=tanks.js&amp;t=tank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owcases/javascript-game-engines?s=featur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H5</a:t>
            </a:r>
            <a:r>
              <a:rPr lang="zh-CN" altLang="zh-CN" dirty="0">
                <a:solidFill>
                  <a:schemeClr val="bg1"/>
                </a:solidFill>
              </a:rPr>
              <a:t>游戏框架初步调研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Cocos2d-js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Create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err="1" smtClean="0">
                <a:solidFill>
                  <a:srgbClr val="92D050"/>
                </a:solidFill>
              </a:rPr>
              <a:t>Phaser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endParaRPr lang="en-US" altLang="zh-CN" dirty="0" smtClean="0">
              <a:solidFill>
                <a:srgbClr val="92D050"/>
              </a:solidFill>
            </a:endParaRPr>
          </a:p>
          <a:p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 smtClean="0">
                <a:solidFill>
                  <a:srgbClr val="92D050"/>
                </a:solidFill>
              </a:rPr>
              <a:t>					-Way  2014.9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Cocos2d-js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6275629"/>
            <a:ext cx="9031013" cy="3331888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2.sinaimg.cn/large/6aab8ea1gw1eg6ztyff8oj21040iiq6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54" y="1348740"/>
            <a:ext cx="10419146" cy="53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Cocos2d-js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6275629"/>
            <a:ext cx="9031013" cy="3331888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0140" y="1817370"/>
            <a:ext cx="73957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不难看出</a:t>
            </a:r>
            <a:r>
              <a:rPr lang="en-US" altLang="zh-CN" sz="2400" dirty="0" smtClean="0">
                <a:solidFill>
                  <a:schemeClr val="bg1"/>
                </a:solidFill>
              </a:rPr>
              <a:t>Cocos2d-js</a:t>
            </a:r>
            <a:r>
              <a:rPr lang="zh-CN" altLang="en-US" sz="2400" dirty="0" smtClean="0">
                <a:solidFill>
                  <a:schemeClr val="bg1"/>
                </a:solidFill>
              </a:rPr>
              <a:t>其实是通过</a:t>
            </a:r>
            <a:r>
              <a:rPr lang="en-US" altLang="zh-CN" sz="2400" dirty="0" smtClean="0">
                <a:solidFill>
                  <a:schemeClr val="bg1"/>
                </a:solidFill>
              </a:rPr>
              <a:t>JSB(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400" dirty="0" smtClean="0">
                <a:solidFill>
                  <a:schemeClr val="bg1"/>
                </a:solidFill>
              </a:rPr>
              <a:t> binding)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将</a:t>
            </a:r>
            <a:r>
              <a:rPr lang="en-US" altLang="zh-CN" sz="2400" dirty="0" smtClean="0">
                <a:solidFill>
                  <a:schemeClr val="bg1"/>
                </a:solidFill>
              </a:rPr>
              <a:t>Cocos2d-html5 </a:t>
            </a:r>
            <a:r>
              <a:rPr lang="zh-CN" altLang="en-US" sz="2400" dirty="0" smtClean="0">
                <a:solidFill>
                  <a:schemeClr val="bg1"/>
                </a:solidFill>
              </a:rPr>
              <a:t>和 </a:t>
            </a:r>
            <a:r>
              <a:rPr lang="en-US" altLang="zh-CN" sz="2400" dirty="0" smtClean="0">
                <a:solidFill>
                  <a:schemeClr val="bg1"/>
                </a:solidFill>
              </a:rPr>
              <a:t>Cocos2d-x </a:t>
            </a:r>
            <a:r>
              <a:rPr lang="zh-CN" altLang="en-US" sz="2400" dirty="0" smtClean="0">
                <a:solidFill>
                  <a:schemeClr val="bg1"/>
                </a:solidFill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</a:rPr>
              <a:t>API</a:t>
            </a:r>
            <a:r>
              <a:rPr lang="zh-CN" altLang="en-US" sz="2400" dirty="0" smtClean="0">
                <a:solidFill>
                  <a:schemeClr val="bg1"/>
                </a:solidFill>
              </a:rPr>
              <a:t>打通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实现真的跨源生平台。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亮点：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一套</a:t>
            </a:r>
            <a:r>
              <a:rPr lang="en-US" altLang="zh-CN" sz="2400" dirty="0" smtClean="0">
                <a:solidFill>
                  <a:schemeClr val="bg1"/>
                </a:solidFill>
              </a:rPr>
              <a:t>JS</a:t>
            </a:r>
            <a:r>
              <a:rPr lang="zh-CN" altLang="en-US" sz="2400" dirty="0" smtClean="0">
                <a:solidFill>
                  <a:schemeClr val="bg1"/>
                </a:solidFill>
              </a:rPr>
              <a:t>代码可编译为源生代码以</a:t>
            </a:r>
            <a:r>
              <a:rPr lang="en-US" altLang="zh-CN" sz="2400" dirty="0" smtClean="0">
                <a:solidFill>
                  <a:schemeClr val="bg1"/>
                </a:solidFill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</a:rPr>
              <a:t>形式运行。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提供素材和代码编辑器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WebStorm</a:t>
            </a:r>
            <a:r>
              <a:rPr lang="zh-CN" altLang="en-US" sz="2400" dirty="0" smtClean="0">
                <a:solidFill>
                  <a:schemeClr val="bg1"/>
                </a:solidFill>
              </a:rPr>
              <a:t>支持代码补全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lt"/>
              </a:rPr>
              <a:t>Cocos2d-js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6275629"/>
            <a:ext cx="9031013" cy="3331888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0140" y="1817370"/>
            <a:ext cx="87893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Demo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altLang="zh-CN" sz="2400" dirty="0" smtClean="0">
                <a:solidFill>
                  <a:schemeClr val="bg1"/>
                </a:solidFill>
                <a:hlinkClick r:id="rId2"/>
              </a:rPr>
              <a:t>192.168.85.11:55/cocos2d-html5-develop/Parkour/index.html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点击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手势上滑 人物跳起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790" y="765810"/>
            <a:ext cx="174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>
                <a:solidFill>
                  <a:schemeClr val="bg1"/>
                </a:solidFill>
              </a:rPr>
              <a:t>Phaser</a:t>
            </a:r>
            <a:r>
              <a:rPr lang="en-US" altLang="zh-CN" sz="4000" b="1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5790" y="1851660"/>
            <a:ext cx="9532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Phaser</a:t>
            </a:r>
            <a:r>
              <a:rPr lang="en-US" altLang="zh-CN" sz="2800" dirty="0">
                <a:solidFill>
                  <a:schemeClr val="bg1"/>
                </a:solidFill>
              </a:rPr>
              <a:t> is a fast, free and fun open source game </a:t>
            </a:r>
            <a:r>
              <a:rPr lang="en-US" altLang="zh-CN" sz="2800" dirty="0" smtClean="0">
                <a:solidFill>
                  <a:schemeClr val="bg1"/>
                </a:solidFill>
              </a:rPr>
              <a:t>framework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for making desktop and mobile browser HTML5 games.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It </a:t>
            </a:r>
            <a:r>
              <a:rPr lang="en-US" altLang="zh-CN" sz="2800" dirty="0">
                <a:solidFill>
                  <a:schemeClr val="bg1"/>
                </a:solidFill>
              </a:rPr>
              <a:t>uses Pixi.js internally for fast 2D Canvas and </a:t>
            </a:r>
            <a:r>
              <a:rPr lang="en-US" altLang="zh-CN" sz="2800" dirty="0" err="1">
                <a:solidFill>
                  <a:schemeClr val="bg1"/>
                </a:solidFill>
              </a:rPr>
              <a:t>WebGL</a:t>
            </a:r>
            <a:r>
              <a:rPr lang="en-US" altLang="zh-CN" sz="2800" dirty="0">
                <a:solidFill>
                  <a:schemeClr val="bg1"/>
                </a:solidFill>
              </a:rPr>
              <a:t> rendering.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790" y="3794760"/>
            <a:ext cx="6147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https://github.com/photonstorm/phaser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790" y="765810"/>
            <a:ext cx="174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>
                <a:solidFill>
                  <a:schemeClr val="bg1"/>
                </a:solidFill>
              </a:rPr>
              <a:t>Phaser</a:t>
            </a:r>
            <a:r>
              <a:rPr lang="en-US" altLang="zh-CN" sz="4000" b="1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68780"/>
            <a:ext cx="101060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348800"/>
            <a:ext cx="729930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>
                <a:solidFill>
                  <a:schemeClr val="bg1"/>
                </a:solidFill>
              </a:rPr>
              <a:t>WEBGL &amp; CANVAS 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</a:rPr>
              <a:t>Pixi.js</a:t>
            </a:r>
            <a:r>
              <a:rPr lang="zh-CN" altLang="en-US" dirty="0" smtClean="0">
                <a:solidFill>
                  <a:schemeClr val="bg1"/>
                </a:solidFill>
              </a:rPr>
              <a:t>库 自动在两种渲染模式中选取最快的模式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PRELOADER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预</a:t>
            </a:r>
            <a:r>
              <a:rPr lang="zh-CN" altLang="en-US" dirty="0" smtClean="0">
                <a:solidFill>
                  <a:schemeClr val="bg1"/>
                </a:solidFill>
              </a:rPr>
              <a:t>加载各种资源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PHYSICS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支持物理系统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SPRITES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精灵管理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GROUPS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 </a:t>
            </a:r>
            <a:r>
              <a:rPr lang="zh-CN" altLang="en-US" cap="all" dirty="0" smtClean="0">
                <a:solidFill>
                  <a:schemeClr val="bg1"/>
                </a:solidFill>
              </a:rPr>
              <a:t>分组管理</a:t>
            </a:r>
            <a:endParaRPr lang="zh-CN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ANIMATION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精灵动画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PARTICLES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粒子系统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CAMERA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镜头管理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INPUT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触摸等手势识别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SOUND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声音管理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TILEMAPS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瓦片管理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>
                <a:solidFill>
                  <a:schemeClr val="bg1"/>
                </a:solidFill>
              </a:rPr>
              <a:t>DEVICE </a:t>
            </a:r>
            <a:r>
              <a:rPr lang="en-US" altLang="zh-CN" b="1" cap="all" dirty="0" smtClean="0">
                <a:solidFill>
                  <a:schemeClr val="bg1"/>
                </a:solidFill>
              </a:rPr>
              <a:t>SCALING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设备屏幕自动适配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>
                <a:solidFill>
                  <a:schemeClr val="bg1"/>
                </a:solidFill>
              </a:rPr>
              <a:t>MOBILE BROWSER 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专门对移动浏览器优化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zh-CN" b="1" cap="all" dirty="0" smtClean="0">
                <a:solidFill>
                  <a:schemeClr val="bg1"/>
                </a:solidFill>
              </a:rPr>
              <a:t>PUGIN </a:t>
            </a:r>
            <a:r>
              <a:rPr lang="en-US" altLang="zh-CN" b="1" cap="all" dirty="0">
                <a:solidFill>
                  <a:schemeClr val="bg1"/>
                </a:solidFill>
              </a:rPr>
              <a:t>SYSTEM </a:t>
            </a:r>
            <a:r>
              <a:rPr lang="zh-CN" altLang="en-US" b="1" cap="all" dirty="0" smtClean="0">
                <a:solidFill>
                  <a:schemeClr val="bg1"/>
                </a:solidFill>
              </a:rPr>
              <a:t>：</a:t>
            </a:r>
            <a:r>
              <a:rPr lang="zh-CN" altLang="en-US" cap="all" dirty="0" smtClean="0">
                <a:solidFill>
                  <a:schemeClr val="bg1"/>
                </a:solidFill>
              </a:rPr>
              <a:t>支持自定义插件</a:t>
            </a:r>
            <a:endParaRPr lang="en-US" altLang="zh-CN" cap="all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56007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</a:rPr>
              <a:t>Phaser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91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Phaser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6275629"/>
            <a:ext cx="9031013" cy="3331888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783080"/>
            <a:ext cx="111460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专注</a:t>
            </a:r>
            <a:r>
              <a:rPr lang="zh-CN" altLang="en-US" sz="2400" dirty="0" smtClean="0">
                <a:solidFill>
                  <a:schemeClr val="bg1"/>
                </a:solidFill>
              </a:rPr>
              <a:t>于移动平台的游戏框架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并且提供丰富的功能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亮点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341</a:t>
            </a:r>
            <a:r>
              <a:rPr lang="zh-CN" altLang="en-US" sz="2400" dirty="0" smtClean="0">
                <a:solidFill>
                  <a:schemeClr val="bg1"/>
                </a:solidFill>
              </a:rPr>
              <a:t>个不同功能使用的在线的例子，即使只使用</a:t>
            </a:r>
            <a:r>
              <a:rPr lang="en-US" altLang="zh-CN" sz="2400" dirty="0" smtClean="0">
                <a:solidFill>
                  <a:schemeClr val="bg1"/>
                </a:solidFill>
              </a:rPr>
              <a:t>CV</a:t>
            </a:r>
            <a:r>
              <a:rPr lang="zh-CN" altLang="en-US" sz="2400" dirty="0" smtClean="0">
                <a:solidFill>
                  <a:schemeClr val="bg1"/>
                </a:solidFill>
              </a:rPr>
              <a:t>大法也能很快拼凑出一个小游戏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（笑）。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hlinkClick r:id="rId2"/>
              </a:rPr>
              <a:t>http://examples.phaser.io/index.html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+mn-lt"/>
              </a:rPr>
              <a:t>Phaser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6275629"/>
            <a:ext cx="9031013" cy="3331888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783080"/>
            <a:ext cx="66848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Demo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2"/>
              </a:rPr>
              <a:t>精灵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hlinkClick r:id="rId3"/>
              </a:rPr>
              <a:t>密集恐惧症版精灵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hlinkClick r:id="rId4"/>
              </a:rPr>
              <a:t>补间动画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hlinkClick r:id="rId5"/>
              </a:rPr>
              <a:t>粒子火球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hlinkClick r:id="rId6"/>
              </a:rPr>
              <a:t>粒子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7"/>
              </a:rPr>
              <a:t>重力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hlinkClick r:id="rId8"/>
              </a:rPr>
              <a:t>弹窗</a:t>
            </a:r>
            <a:endParaRPr lang="en-US" altLang="zh-CN" sz="2400" dirty="0" smtClean="0">
              <a:solidFill>
                <a:schemeClr val="bg1"/>
              </a:solidFill>
              <a:hlinkClick r:id="rId9"/>
            </a:endParaRPr>
          </a:p>
          <a:p>
            <a:endParaRPr lang="en-US" altLang="zh-CN" sz="2400" dirty="0">
              <a:solidFill>
                <a:schemeClr val="bg1"/>
              </a:solidFill>
              <a:hlinkClick r:id="rId9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9"/>
              </a:rPr>
              <a:t>坦克大战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10"/>
              </a:rPr>
              <a:t>挡板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11"/>
              </a:rPr>
              <a:t>演奏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hlinkClick r:id="rId12"/>
              </a:rPr>
              <a:t>打飞机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9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566737"/>
            <a:ext cx="113347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168592"/>
            <a:ext cx="7905750" cy="231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2887027"/>
            <a:ext cx="7772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社区热度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先从</a:t>
            </a:r>
            <a:r>
              <a:rPr lang="zh-CN" altLang="en-US" dirty="0" smtClean="0">
                <a:solidFill>
                  <a:schemeClr val="bg1"/>
                </a:solidFill>
                <a:hlinkClick r:id="rId2"/>
              </a:rPr>
              <a:t>这</a:t>
            </a:r>
            <a:r>
              <a:rPr lang="zh-CN" altLang="en-US" dirty="0" smtClean="0">
                <a:solidFill>
                  <a:schemeClr val="bg1"/>
                </a:solidFill>
              </a:rPr>
              <a:t> 入手搜一下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然后确定几个目标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928688"/>
            <a:ext cx="7286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630" y="1783080"/>
            <a:ext cx="47488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 suite of </a:t>
            </a:r>
            <a:r>
              <a:rPr lang="en-US" altLang="zh-CN" sz="2400" dirty="0" err="1">
                <a:solidFill>
                  <a:schemeClr val="bg1"/>
                </a:solidFill>
              </a:rPr>
              <a:t>Javascript</a:t>
            </a:r>
            <a:r>
              <a:rPr lang="en-US" altLang="zh-CN" sz="2400" dirty="0">
                <a:solidFill>
                  <a:schemeClr val="bg1"/>
                </a:solidFill>
              </a:rPr>
              <a:t> libraries &amp; tools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for </a:t>
            </a:r>
            <a:r>
              <a:rPr lang="en-US" altLang="zh-CN" sz="2400" dirty="0">
                <a:solidFill>
                  <a:schemeClr val="bg1"/>
                </a:solidFill>
              </a:rPr>
              <a:t>building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rich,interactive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experiences with HTML5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https://github.com/CreateJS/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1947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CreateJS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27" y="192405"/>
            <a:ext cx="64865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680210"/>
            <a:ext cx="104975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CreateJS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还算不上真正意义上的游戏框架，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而更像一</a:t>
            </a:r>
            <a:r>
              <a:rPr lang="zh-CN" altLang="en-US" sz="2000" dirty="0">
                <a:solidFill>
                  <a:schemeClr val="bg1"/>
                </a:solidFill>
              </a:rPr>
              <a:t>把</a:t>
            </a:r>
            <a:r>
              <a:rPr lang="zh-CN" altLang="en-US" sz="2000" dirty="0" smtClean="0">
                <a:solidFill>
                  <a:schemeClr val="bg1"/>
                </a:solidFill>
              </a:rPr>
              <a:t>瑞士军刀，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用不同的工具解决不同的问题。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</a:rPr>
              <a:t>EaselJS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cap="all" dirty="0" smtClean="0">
                <a:solidFill>
                  <a:schemeClr val="bg1"/>
                </a:solidFill>
              </a:rPr>
              <a:t>：提供操作图片和高交互的</a:t>
            </a:r>
            <a:r>
              <a:rPr lang="en-US" altLang="zh-CN" cap="all" dirty="0" smtClean="0">
                <a:solidFill>
                  <a:schemeClr val="bg1"/>
                </a:solidFill>
              </a:rPr>
              <a:t>HTML5</a:t>
            </a:r>
            <a:r>
              <a:rPr lang="zh-CN" altLang="en-US" cap="all" dirty="0" smtClean="0">
                <a:solidFill>
                  <a:schemeClr val="bg1"/>
                </a:solidFill>
              </a:rPr>
              <a:t>画布的直接解决方案。</a:t>
            </a:r>
            <a:r>
              <a:rPr lang="en-US" altLang="zh-CN" cap="all" dirty="0" smtClean="0">
                <a:solidFill>
                  <a:schemeClr val="bg1"/>
                </a:solidFill>
              </a:rPr>
              <a:t>API</a:t>
            </a:r>
            <a:r>
              <a:rPr lang="zh-CN" altLang="en-US" cap="all" dirty="0" smtClean="0">
                <a:solidFill>
                  <a:schemeClr val="bg1"/>
                </a:solidFill>
              </a:rPr>
              <a:t>亲和</a:t>
            </a:r>
            <a:r>
              <a:rPr lang="en-US" altLang="zh-CN" cap="all" dirty="0" smtClean="0">
                <a:solidFill>
                  <a:schemeClr val="bg1"/>
                </a:solidFill>
              </a:rPr>
              <a:t>FLASH</a:t>
            </a:r>
            <a:r>
              <a:rPr lang="zh-CN" altLang="en-US" cap="all" dirty="0" smtClean="0">
                <a:solidFill>
                  <a:schemeClr val="bg1"/>
                </a:solidFill>
              </a:rPr>
              <a:t>游戏开发者，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r>
              <a:rPr lang="zh-CN" altLang="en-US" cap="all" dirty="0" smtClean="0">
                <a:solidFill>
                  <a:schemeClr val="bg1"/>
                </a:solidFill>
              </a:rPr>
              <a:t>并包含</a:t>
            </a:r>
            <a:r>
              <a:rPr lang="en-US" altLang="zh-CN" cap="all" dirty="0" smtClean="0">
                <a:solidFill>
                  <a:schemeClr val="bg1"/>
                </a:solidFill>
              </a:rPr>
              <a:t>JS</a:t>
            </a:r>
            <a:r>
              <a:rPr lang="zh-CN" altLang="en-US" cap="all" dirty="0" smtClean="0">
                <a:solidFill>
                  <a:schemeClr val="bg1"/>
                </a:solidFill>
              </a:rPr>
              <a:t>情怀，包含丰富的继承式的显示列表，核心交互模型，助手类，使画布用起来更容易。</a:t>
            </a:r>
            <a:endParaRPr lang="en-US" altLang="zh-CN" cap="all" dirty="0" smtClean="0">
              <a:solidFill>
                <a:schemeClr val="bg1"/>
              </a:solidFill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</a:rPr>
              <a:t>TweenJS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：一个简单的</a:t>
            </a:r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补间库，和</a:t>
            </a:r>
            <a:r>
              <a:rPr lang="en-US" altLang="zh-CN" dirty="0" err="1" smtClean="0">
                <a:solidFill>
                  <a:schemeClr val="bg1"/>
                </a:solidFill>
              </a:rPr>
              <a:t>EaselJS</a:t>
            </a:r>
            <a:r>
              <a:rPr lang="zh-CN" altLang="en-US" dirty="0" smtClean="0">
                <a:solidFill>
                  <a:schemeClr val="bg1"/>
                </a:solidFill>
              </a:rPr>
              <a:t>兼容良好并可以独立运行，支持补间大量的元素属性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属性。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简单强大，让建立复杂的补间动画更简单。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SoundJS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： 解决当今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音频跨</a:t>
            </a:r>
            <a:r>
              <a:rPr lang="zh-CN" altLang="en-US" dirty="0">
                <a:solidFill>
                  <a:schemeClr val="bg1"/>
                </a:solidFill>
              </a:rPr>
              <a:t>平台</a:t>
            </a:r>
            <a:r>
              <a:rPr lang="zh-CN" altLang="en-US" dirty="0" smtClean="0">
                <a:solidFill>
                  <a:schemeClr val="bg1"/>
                </a:solidFill>
              </a:rPr>
              <a:t>兼容的问题，让你的游戏或者交互体验中使用声音更容易，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你可以先根据使用的平台来确定兼容性，在决定优先使用哪些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或者插件。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PreloadJS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： 让预加载你的资源更容易，可以监控到提供真实的加载进度，支持并行加载和查询，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暂停查询等等。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1947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CreateJS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691640"/>
            <a:ext cx="61093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亮点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altLang="zh-CN" sz="6600" dirty="0">
                <a:solidFill>
                  <a:schemeClr val="bg1"/>
                </a:solidFill>
              </a:rPr>
              <a:t>	</a:t>
            </a:r>
            <a:r>
              <a:rPr lang="en-US" altLang="zh-CN" sz="6600" dirty="0" smtClean="0">
                <a:solidFill>
                  <a:schemeClr val="bg1"/>
                </a:solidFill>
              </a:rPr>
              <a:t>				</a:t>
            </a:r>
            <a:r>
              <a:rPr lang="zh-CN" altLang="en-US" sz="6600" dirty="0" smtClean="0">
                <a:solidFill>
                  <a:schemeClr val="bg1"/>
                </a:solidFill>
              </a:rPr>
              <a:t>够</a:t>
            </a:r>
            <a:r>
              <a:rPr lang="zh-CN" altLang="en-US" dirty="0" smtClean="0">
                <a:solidFill>
                  <a:schemeClr val="bg1"/>
                </a:solidFill>
              </a:rPr>
              <a:t>小。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1947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CreateJS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691640"/>
            <a:ext cx="8172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亮点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6600" dirty="0" smtClean="0">
                <a:solidFill>
                  <a:schemeClr val="bg1"/>
                </a:solidFill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</a:rPr>
              <a:t>虽然小，但是做游戏基本的功能都有。作为</a:t>
            </a:r>
            <a:r>
              <a:rPr lang="en-US" altLang="zh-CN" sz="2000" dirty="0" smtClean="0">
                <a:solidFill>
                  <a:schemeClr val="bg1"/>
                </a:solidFill>
              </a:rPr>
              <a:t>Adobe</a:t>
            </a:r>
            <a:r>
              <a:rPr lang="zh-CN" altLang="en-US" sz="2000" dirty="0" smtClean="0">
                <a:solidFill>
                  <a:schemeClr val="bg1"/>
                </a:solidFill>
              </a:rPr>
              <a:t>赞助的项目之一，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对</a:t>
            </a:r>
            <a:r>
              <a:rPr lang="en-US" altLang="zh-CN" sz="2000" dirty="0" smtClean="0">
                <a:solidFill>
                  <a:schemeClr val="bg1"/>
                </a:solidFill>
              </a:rPr>
              <a:t>FLASH</a:t>
            </a:r>
            <a:r>
              <a:rPr lang="zh-CN" altLang="en-US" sz="2000" dirty="0" smtClean="0">
                <a:solidFill>
                  <a:schemeClr val="bg1"/>
                </a:solidFill>
              </a:rPr>
              <a:t>游戏还提供了移植工具。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1947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CreateJS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4470" y="1405890"/>
            <a:ext cx="562295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Demo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http://192.168.85.11:55/createJs/runAndJump.html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640080"/>
            <a:ext cx="10934660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共同点：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不限于这三个游戏框架，基本市面上所有的能叫做</a:t>
            </a:r>
            <a:r>
              <a:rPr lang="en-US" altLang="zh-CN" sz="2400" dirty="0" smtClean="0">
                <a:solidFill>
                  <a:schemeClr val="bg1"/>
                </a:solidFill>
              </a:rPr>
              <a:t>XX</a:t>
            </a:r>
            <a:r>
              <a:rPr lang="zh-CN" altLang="en-US" sz="2400" dirty="0" smtClean="0">
                <a:solidFill>
                  <a:schemeClr val="bg1"/>
                </a:solidFill>
              </a:rPr>
              <a:t>框架的，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抛开代码写法，其本质思想和基本功能都是沿袭继承于</a:t>
            </a:r>
            <a:r>
              <a:rPr lang="en-US" altLang="zh-CN" sz="2400" dirty="0" smtClean="0">
                <a:solidFill>
                  <a:schemeClr val="bg1"/>
                </a:solidFill>
              </a:rPr>
              <a:t>FLASH</a:t>
            </a:r>
            <a:r>
              <a:rPr lang="zh-CN" altLang="en-US" sz="2400" dirty="0" smtClean="0">
                <a:solidFill>
                  <a:schemeClr val="bg1"/>
                </a:solidFill>
              </a:rPr>
              <a:t>游戏框架，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包括很多专有名词也都是</a:t>
            </a:r>
            <a:r>
              <a:rPr lang="en-US" altLang="zh-CN" sz="2400" dirty="0" smtClean="0">
                <a:solidFill>
                  <a:schemeClr val="bg1"/>
                </a:solidFill>
              </a:rPr>
              <a:t>FLASH</a:t>
            </a:r>
            <a:r>
              <a:rPr lang="zh-CN" altLang="en-US" sz="2400" dirty="0" smtClean="0">
                <a:solidFill>
                  <a:schemeClr val="bg1"/>
                </a:solidFill>
              </a:rPr>
              <a:t>游戏里面的，比如：精灵，场景，层</a:t>
            </a:r>
            <a:r>
              <a:rPr lang="en-US" altLang="zh-CN" sz="2400" dirty="0" smtClean="0">
                <a:solidFill>
                  <a:schemeClr val="bg1"/>
                </a:solidFill>
              </a:rPr>
              <a:t>…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而且写法也都对</a:t>
            </a:r>
            <a:r>
              <a:rPr lang="en-US" altLang="zh-CN" sz="2400" dirty="0" smtClean="0">
                <a:solidFill>
                  <a:schemeClr val="bg1"/>
                </a:solidFill>
              </a:rPr>
              <a:t>AS</a:t>
            </a:r>
            <a:r>
              <a:rPr lang="zh-CN" altLang="en-US" sz="2400" dirty="0" smtClean="0">
                <a:solidFill>
                  <a:schemeClr val="bg1"/>
                </a:solidFill>
              </a:rPr>
              <a:t>开发者更友好，很多都支持</a:t>
            </a:r>
            <a:r>
              <a:rPr lang="en-US" altLang="zh-CN" sz="2400" dirty="0" smtClean="0">
                <a:solidFill>
                  <a:schemeClr val="bg1"/>
                </a:solidFill>
              </a:rPr>
              <a:t>Typescript</a:t>
            </a:r>
            <a:r>
              <a:rPr lang="en-US" altLang="zh-CN" sz="2400" dirty="0">
                <a:solidFill>
                  <a:schemeClr val="bg1"/>
                </a:solidFill>
              </a:rPr>
              <a:t>…(</a:t>
            </a:r>
            <a:r>
              <a:rPr lang="en-US" altLang="zh-CN" sz="2400" dirty="0" smtClean="0">
                <a:solidFill>
                  <a:schemeClr val="bg1"/>
                </a:solidFill>
              </a:rPr>
              <a:t>egret</a:t>
            </a:r>
            <a:r>
              <a:rPr lang="zh-CN" altLang="en-US" sz="2400" dirty="0" smtClean="0">
                <a:solidFill>
                  <a:schemeClr val="bg1"/>
                </a:solidFill>
              </a:rPr>
              <a:t>只支持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让开发者专注于游戏逻辑层的编写。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sz="2400" dirty="0">
                <a:solidFill>
                  <a:schemeClr val="bg1"/>
                </a:solidFill>
              </a:rPr>
              <a:t>灵感激发于</a:t>
            </a:r>
            <a:r>
              <a:rPr lang="en-US" altLang="zh-CN" sz="2400" dirty="0">
                <a:solidFill>
                  <a:schemeClr val="bg1"/>
                </a:solidFill>
              </a:rPr>
              <a:t>Adobe </a:t>
            </a:r>
            <a:r>
              <a:rPr lang="en-US" altLang="zh-CN" sz="2400" dirty="0" smtClean="0">
                <a:solidFill>
                  <a:schemeClr val="bg1"/>
                </a:solidFill>
              </a:rPr>
              <a:t>Flash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Adobe Flash</a:t>
            </a:r>
            <a:r>
              <a:rPr lang="zh-CN" altLang="en-US" sz="2400" dirty="0">
                <a:solidFill>
                  <a:schemeClr val="bg1"/>
                </a:solidFill>
              </a:rPr>
              <a:t>拥有完整的</a:t>
            </a:r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</a:rPr>
              <a:t>游戏工作流程，具有深度的开发者社区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sz="2400" dirty="0" smtClean="0">
                <a:solidFill>
                  <a:schemeClr val="bg1"/>
                </a:solidFill>
              </a:rPr>
              <a:t>一</a:t>
            </a:r>
            <a:r>
              <a:rPr lang="zh-CN" altLang="en-US" sz="2400" dirty="0">
                <a:solidFill>
                  <a:schemeClr val="bg1"/>
                </a:solidFill>
              </a:rPr>
              <a:t>个出色的</a:t>
            </a:r>
            <a:r>
              <a:rPr lang="en-US" altLang="zh-CN" sz="2400" dirty="0" err="1">
                <a:solidFill>
                  <a:schemeClr val="bg1"/>
                </a:solidFill>
              </a:rPr>
              <a:t>ActionScript</a:t>
            </a:r>
            <a:r>
              <a:rPr lang="zh-CN" altLang="en-US" sz="2400" dirty="0">
                <a:solidFill>
                  <a:schemeClr val="bg1"/>
                </a:solidFill>
              </a:rPr>
              <a:t>语言和大量卓越的第三方游戏框架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sz="2400" dirty="0" smtClean="0">
                <a:solidFill>
                  <a:schemeClr val="bg1"/>
                </a:solidFill>
              </a:rPr>
              <a:t>这些</a:t>
            </a:r>
            <a:r>
              <a:rPr lang="zh-CN" altLang="en-US" sz="2400" dirty="0">
                <a:solidFill>
                  <a:schemeClr val="bg1"/>
                </a:solidFill>
              </a:rPr>
              <a:t>都</a:t>
            </a:r>
            <a:r>
              <a:rPr lang="zh-CN" altLang="en-US" sz="2400" dirty="0" smtClean="0">
                <a:solidFill>
                  <a:schemeClr val="bg1"/>
                </a:solidFill>
              </a:rPr>
              <a:t>给这些引擎</a:t>
            </a:r>
            <a:r>
              <a:rPr lang="zh-CN" altLang="en-US" sz="2400" dirty="0">
                <a:solidFill>
                  <a:schemeClr val="bg1"/>
                </a:solidFill>
              </a:rPr>
              <a:t>在开发中很多灵感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</a:rPr>
              <a:t>大多</a:t>
            </a:r>
            <a:r>
              <a:rPr lang="zh-CN" altLang="en-US" sz="2400" dirty="0" smtClean="0">
                <a:solidFill>
                  <a:schemeClr val="bg1"/>
                </a:solidFill>
              </a:rPr>
              <a:t>借鉴</a:t>
            </a:r>
            <a:r>
              <a:rPr lang="zh-CN" altLang="en-US" sz="2400" dirty="0">
                <a:solidFill>
                  <a:schemeClr val="bg1"/>
                </a:solidFill>
              </a:rPr>
              <a:t>了很多来自</a:t>
            </a:r>
            <a:r>
              <a:rPr lang="en-US" altLang="zh-CN" sz="2400" dirty="0" err="1">
                <a:solidFill>
                  <a:schemeClr val="bg1"/>
                </a:solidFill>
              </a:rPr>
              <a:t>ActionScript</a:t>
            </a:r>
            <a:r>
              <a:rPr lang="zh-CN" altLang="en-US" sz="2400" dirty="0">
                <a:solidFill>
                  <a:schemeClr val="bg1"/>
                </a:solidFill>
              </a:rPr>
              <a:t>的优点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sz="2400" dirty="0" smtClean="0">
                <a:solidFill>
                  <a:schemeClr val="bg1"/>
                </a:solidFill>
              </a:rPr>
              <a:t>站</a:t>
            </a:r>
            <a:r>
              <a:rPr lang="zh-CN" altLang="en-US" sz="2400" dirty="0">
                <a:solidFill>
                  <a:schemeClr val="bg1"/>
                </a:solidFill>
              </a:rPr>
              <a:t>在巨人的肩膀</a:t>
            </a:r>
            <a:r>
              <a:rPr lang="zh-CN" altLang="en-US" sz="2400" dirty="0" smtClean="0">
                <a:solidFill>
                  <a:schemeClr val="bg1"/>
                </a:solidFill>
              </a:rPr>
              <a:t>上。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3410" y="3143250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No more Game.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84" y="669577"/>
            <a:ext cx="79057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1657" y="905147"/>
            <a:ext cx="5103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Which is the best</a:t>
            </a:r>
            <a:r>
              <a:rPr lang="zh-CN" altLang="en-US" sz="4800" dirty="0" smtClean="0">
                <a:solidFill>
                  <a:schemeClr val="bg1"/>
                </a:solidFill>
              </a:rPr>
              <a:t>？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4460" y="2697480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需求主导技术。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想设计多复杂的游戏？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瑞士军刀就能解决的问题，没有必要使用锤子。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社区热度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结果找到这三个来对比下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Cocos2d-js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Create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err="1" smtClean="0">
                <a:solidFill>
                  <a:srgbClr val="92D050"/>
                </a:solidFill>
              </a:rPr>
              <a:t>Phaser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都是开源框架，托管于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热度可以大致从每个项目的</a:t>
            </a:r>
            <a:r>
              <a:rPr lang="en-US" altLang="zh-CN" sz="2000" dirty="0" smtClean="0">
                <a:solidFill>
                  <a:schemeClr val="bg1"/>
                </a:solidFill>
              </a:rPr>
              <a:t>Star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watch</a:t>
            </a:r>
            <a:r>
              <a:rPr lang="zh-CN" altLang="en-US" sz="2000" dirty="0" smtClean="0">
                <a:solidFill>
                  <a:schemeClr val="bg1"/>
                </a:solidFill>
              </a:rPr>
              <a:t>数得出。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成熟度可以从</a:t>
            </a:r>
            <a:r>
              <a:rPr lang="en-US" altLang="zh-CN" sz="2000" dirty="0" smtClean="0">
                <a:solidFill>
                  <a:schemeClr val="bg1"/>
                </a:solidFill>
              </a:rPr>
              <a:t>releases</a:t>
            </a:r>
            <a:r>
              <a:rPr lang="zh-CN" altLang="en-US" sz="2000" dirty="0" smtClean="0">
                <a:solidFill>
                  <a:schemeClr val="bg1"/>
                </a:solidFill>
              </a:rPr>
              <a:t>的版本数看出。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不过由于项目出生日期有早有晚的客观原因，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所以老的项目相对更成熟，关注度更多。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8690" y="0"/>
            <a:ext cx="9677400" cy="2085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2159635"/>
            <a:ext cx="9715500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4443096"/>
            <a:ext cx="963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2011680"/>
            <a:ext cx="92924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从社区热度和成熟度可以看出：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b="1" dirty="0" err="1" smtClean="0">
                <a:solidFill>
                  <a:schemeClr val="bg1"/>
                </a:solidFill>
              </a:rPr>
              <a:t>Phaser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 &gt; Create &gt; Cocos2d-js</a:t>
            </a: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PS. </a:t>
            </a:r>
          </a:p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Phaser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第一版本出生于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2013.4.20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相对于前辈</a:t>
            </a:r>
            <a:r>
              <a:rPr lang="en-US" altLang="zh-CN" sz="2400" b="1" dirty="0">
                <a:solidFill>
                  <a:schemeClr val="bg1"/>
                </a:solidFill>
              </a:rPr>
              <a:t>C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reate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可谓后来居上。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Create :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2011.2.8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Cocos2d-js : 2014.5.29</a:t>
            </a:r>
          </a:p>
        </p:txBody>
      </p:sp>
    </p:spTree>
    <p:extLst>
      <p:ext uri="{BB962C8B-B14F-4D97-AF65-F5344CB8AC3E}">
        <p14:creationId xmlns:p14="http://schemas.microsoft.com/office/powerpoint/2010/main" val="32122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2423160"/>
            <a:ext cx="99756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Cocos2d-JS is Cocos2d-x engine's JavaScript version that </a:t>
            </a:r>
            <a:r>
              <a:rPr lang="en-US" altLang="zh-CN" sz="2400" dirty="0" smtClean="0">
                <a:solidFill>
                  <a:schemeClr val="bg1"/>
                </a:solidFill>
              </a:rPr>
              <a:t>includes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Cocos2d-html5 </a:t>
            </a:r>
            <a:r>
              <a:rPr lang="en-US" altLang="zh-CN" sz="2400" dirty="0">
                <a:solidFill>
                  <a:schemeClr val="bg1"/>
                </a:solidFill>
              </a:rPr>
              <a:t>and Cocos2d-x JavaScript Bindings.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It </a:t>
            </a:r>
            <a:r>
              <a:rPr lang="en-US" altLang="zh-CN" sz="2400" dirty="0">
                <a:solidFill>
                  <a:schemeClr val="bg1"/>
                </a:solidFill>
              </a:rPr>
              <a:t>equips your game with cross-browser and cross-platform abilities,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accompanied </a:t>
            </a:r>
            <a:r>
              <a:rPr lang="en-US" altLang="zh-CN" sz="2400" dirty="0">
                <a:solidFill>
                  <a:schemeClr val="bg1"/>
                </a:solidFill>
              </a:rPr>
              <a:t>by full Cocos2d-x features and simplified JavaScript friendly APIs.</a:t>
            </a: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24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Cocos2d-js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36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790" y="765810"/>
            <a:ext cx="24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Cocos2d-js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20" y="765810"/>
            <a:ext cx="67722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790" y="2468880"/>
            <a:ext cx="3188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https://github.com/cocos2d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80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691640"/>
            <a:ext cx="795416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支持所有流行的浏览器和本地平台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场景管理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工作流程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场景之间的转换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精灵和精灵表单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特效：镜头，波纹，波浪，液体等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动作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表现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1" fontAlgn="base"/>
            <a:r>
              <a:rPr lang="zh-CN" altLang="en-US" dirty="0" smtClean="0">
                <a:solidFill>
                  <a:schemeClr val="bg1"/>
                </a:solidFill>
              </a:rPr>
              <a:t>转换动作：移动，旋转，缩放，淡入淡出，色调等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zh-CN" altLang="en-US" dirty="0" smtClean="0">
                <a:solidFill>
                  <a:schemeClr val="bg1"/>
                </a:solidFill>
              </a:rPr>
              <a:t>可组合的动作：序列，产卵，重复，反向</a:t>
            </a:r>
          </a:p>
          <a:p>
            <a:pPr lvl="1" fontAlgn="base"/>
            <a:r>
              <a:rPr lang="zh-CN" altLang="en-US" dirty="0" smtClean="0">
                <a:solidFill>
                  <a:schemeClr val="bg1"/>
                </a:solidFill>
              </a:rPr>
              <a:t>缓动作：</a:t>
            </a:r>
            <a:r>
              <a:rPr lang="en-US" altLang="zh-CN" dirty="0" err="1" smtClean="0">
                <a:solidFill>
                  <a:schemeClr val="bg1"/>
                </a:solidFill>
              </a:rPr>
              <a:t>Exp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</a:rPr>
              <a:t>Sin</a:t>
            </a:r>
            <a:r>
              <a:rPr lang="zh-CN" altLang="en-US" dirty="0" smtClean="0">
                <a:solidFill>
                  <a:schemeClr val="bg1"/>
                </a:solidFill>
              </a:rPr>
              <a:t>，立方，弹性等。</a:t>
            </a:r>
          </a:p>
          <a:p>
            <a:pPr lvl="1" fontAlgn="base"/>
            <a:r>
              <a:rPr lang="zh-CN" altLang="en-US" dirty="0" smtClean="0">
                <a:solidFill>
                  <a:schemeClr val="bg1"/>
                </a:solidFill>
              </a:rPr>
              <a:t>混合动作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 err="1" smtClean="0">
                <a:solidFill>
                  <a:schemeClr val="bg1"/>
                </a:solidFill>
              </a:rPr>
              <a:t>CallFunc</a:t>
            </a:r>
            <a:r>
              <a:rPr lang="en-US" altLang="zh-CN" dirty="0" smtClean="0">
                <a:solidFill>
                  <a:schemeClr val="bg1"/>
                </a:solidFill>
              </a:rPr>
              <a:t>, (</a:t>
            </a:r>
            <a:r>
              <a:rPr lang="zh-CN" altLang="en-US" dirty="0" smtClean="0">
                <a:solidFill>
                  <a:schemeClr val="bg1"/>
                </a:solidFill>
              </a:rPr>
              <a:t>轨迹相机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en-US" altLang="zh-CN" dirty="0" err="1" smtClean="0">
                <a:solidFill>
                  <a:schemeClr val="bg1"/>
                </a:solidFill>
              </a:rPr>
              <a:t>OrbitCamera</a:t>
            </a:r>
            <a:r>
              <a:rPr lang="en-US" altLang="zh-CN" dirty="0" smtClean="0">
                <a:solidFill>
                  <a:schemeClr val="bg1"/>
                </a:solidFill>
              </a:rPr>
              <a:t>, (</a:t>
            </a:r>
            <a:r>
              <a:rPr lang="zh-CN" altLang="en-US" dirty="0" smtClean="0">
                <a:solidFill>
                  <a:schemeClr val="bg1"/>
                </a:solidFill>
              </a:rPr>
              <a:t>追随</a:t>
            </a:r>
            <a:r>
              <a:rPr lang="en-US" altLang="zh-CN" dirty="0" smtClean="0">
                <a:solidFill>
                  <a:schemeClr val="bg1"/>
                </a:solidFill>
              </a:rPr>
              <a:t>)Follow, (</a:t>
            </a:r>
            <a:r>
              <a:rPr lang="zh-CN" altLang="en-US" dirty="0" smtClean="0">
                <a:solidFill>
                  <a:schemeClr val="bg1"/>
                </a:solidFill>
              </a:rPr>
              <a:t>补间动画</a:t>
            </a:r>
            <a:r>
              <a:rPr lang="en-US" altLang="zh-CN" dirty="0" smtClean="0">
                <a:solidFill>
                  <a:schemeClr val="bg1"/>
                </a:solidFill>
              </a:rPr>
              <a:t>)Tween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基础菜单和按钮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集成物理引擎：</a:t>
            </a:r>
            <a:r>
              <a:rPr lang="en-US" altLang="zh-CN" dirty="0" smtClean="0">
                <a:solidFill>
                  <a:schemeClr val="bg1"/>
                </a:solidFill>
              </a:rPr>
              <a:t>Chipmunk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</a:rPr>
              <a:t>Box2d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粒子系统</a:t>
            </a:r>
          </a:p>
          <a:p>
            <a:pPr fontAlgn="base"/>
            <a:r>
              <a:rPr lang="zh-CN" altLang="en-US" dirty="0" smtClean="0">
                <a:solidFill>
                  <a:schemeClr val="bg1"/>
                </a:solidFill>
              </a:rPr>
              <a:t>骨骼动画</a:t>
            </a:r>
            <a:r>
              <a:rPr lang="en-US" altLang="zh-CN" dirty="0" smtClean="0">
                <a:solidFill>
                  <a:schemeClr val="bg1"/>
                </a:solidFill>
              </a:rPr>
              <a:t>: Spine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</a:rPr>
              <a:t>Adobe </a:t>
            </a:r>
            <a:r>
              <a:rPr lang="en-US" altLang="zh-CN" dirty="0" err="1" smtClean="0">
                <a:solidFill>
                  <a:schemeClr val="bg1"/>
                </a:solidFill>
              </a:rPr>
              <a:t>DragonBone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765810"/>
            <a:ext cx="24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Cocos2d-js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15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1348800"/>
            <a:ext cx="732642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字体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zh-CN" altLang="en-US" dirty="0">
                <a:solidFill>
                  <a:schemeClr val="bg1"/>
                </a:solidFill>
              </a:rPr>
              <a:t>使用固定和可变宽度的字体快速的字体渲染</a:t>
            </a:r>
          </a:p>
          <a:p>
            <a:pPr lvl="1" fontAlgn="base"/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ttf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字体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支持瓦片地图</a:t>
            </a:r>
            <a:r>
              <a:rPr lang="en-US" altLang="zh-CN" dirty="0">
                <a:solidFill>
                  <a:schemeClr val="bg1"/>
                </a:solidFill>
              </a:rPr>
              <a:t>: Orthogonal, Isometric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Hexagonal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视差滚动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运动拖尾</a:t>
            </a:r>
            <a:r>
              <a:rPr lang="en-US" altLang="zh-CN" dirty="0">
                <a:solidFill>
                  <a:schemeClr val="bg1"/>
                </a:solidFill>
              </a:rPr>
              <a:t>)Motion Streak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纹理渲染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在移动设备上的触摸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加速度计事件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在桌面上触控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鼠标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键盘事件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 err="1">
                <a:solidFill>
                  <a:schemeClr val="bg1"/>
                </a:solidFill>
              </a:rPr>
              <a:t>openAL</a:t>
            </a:r>
            <a:r>
              <a:rPr lang="zh-CN" altLang="en-US" dirty="0">
                <a:solidFill>
                  <a:schemeClr val="bg1"/>
                </a:solidFill>
              </a:rPr>
              <a:t>或者基于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WebAudio</a:t>
            </a:r>
            <a:r>
              <a:rPr lang="zh-CN" altLang="en-US" dirty="0">
                <a:solidFill>
                  <a:schemeClr val="bg1"/>
                </a:solidFill>
              </a:rPr>
              <a:t>声音引擎的支持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CocosDenshion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集成慢动作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快进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快速压缩纹理</a:t>
            </a:r>
            <a:r>
              <a:rPr lang="en-US" altLang="zh-CN" dirty="0">
                <a:solidFill>
                  <a:schemeClr val="bg1"/>
                </a:solidFill>
              </a:rPr>
              <a:t>:PVR </a:t>
            </a:r>
            <a:r>
              <a:rPr lang="zh-CN" altLang="en-US" dirty="0">
                <a:solidFill>
                  <a:schemeClr val="bg1"/>
                </a:solidFill>
              </a:rPr>
              <a:t>压缩和解压纹理，</a:t>
            </a:r>
            <a:r>
              <a:rPr lang="en-US" altLang="zh-CN" dirty="0">
                <a:solidFill>
                  <a:schemeClr val="bg1"/>
                </a:solidFill>
              </a:rPr>
              <a:t>ETC1 </a:t>
            </a:r>
            <a:r>
              <a:rPr lang="zh-CN" altLang="en-US" dirty="0">
                <a:solidFill>
                  <a:schemeClr val="bg1"/>
                </a:solidFill>
              </a:rPr>
              <a:t>压缩纹理，和其他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独立的分辨率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引擎模块化定制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开源友好商业：兼容开放和封闭源代码项目</a:t>
            </a:r>
          </a:p>
          <a:p>
            <a:pPr fontAlgn="base"/>
            <a:r>
              <a:rPr lang="en-US" altLang="zh-CN" dirty="0">
                <a:solidFill>
                  <a:schemeClr val="bg1"/>
                </a:solidFill>
              </a:rPr>
              <a:t>OpenGL ES 2.0(</a:t>
            </a:r>
            <a:r>
              <a:rPr lang="zh-CN" altLang="en-US" dirty="0">
                <a:solidFill>
                  <a:schemeClr val="bg1"/>
                </a:solidFill>
              </a:rPr>
              <a:t>移动</a:t>
            </a:r>
            <a:r>
              <a:rPr lang="en-US" altLang="zh-CN" dirty="0">
                <a:solidFill>
                  <a:schemeClr val="bg1"/>
                </a:solidFill>
              </a:rPr>
              <a:t>)/OpenGL 2.1</a:t>
            </a:r>
            <a:r>
              <a:rPr lang="zh-CN" altLang="en-US" dirty="0">
                <a:solidFill>
                  <a:schemeClr val="bg1"/>
                </a:solidFill>
              </a:rPr>
              <a:t>（桌面）的支持</a:t>
            </a:r>
          </a:p>
          <a:p>
            <a:pPr fontAlgn="base"/>
            <a:r>
              <a:rPr lang="zh-CN" altLang="en-US" dirty="0">
                <a:solidFill>
                  <a:schemeClr val="bg1"/>
                </a:solidFill>
              </a:rPr>
              <a:t>全</a:t>
            </a:r>
            <a:r>
              <a:rPr lang="en-US" altLang="zh-CN" dirty="0" err="1">
                <a:solidFill>
                  <a:schemeClr val="bg1"/>
                </a:solidFill>
              </a:rPr>
              <a:t>WebGL</a:t>
            </a:r>
            <a:r>
              <a:rPr lang="zh-CN" altLang="en-US" dirty="0">
                <a:solidFill>
                  <a:schemeClr val="bg1"/>
                </a:solidFill>
              </a:rPr>
              <a:t>支持且自动画布反馈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5790" y="560070"/>
            <a:ext cx="24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Cocos2d-js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58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952</Words>
  <Application>Microsoft Office PowerPoint</Application>
  <PresentationFormat>宽屏</PresentationFormat>
  <Paragraphs>196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主题</vt:lpstr>
      <vt:lpstr>H5游戏框架初步调研</vt:lpstr>
      <vt:lpstr>社区热度</vt:lpstr>
      <vt:lpstr>社区热度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Cocos2d-js</vt:lpstr>
      <vt:lpstr>Cocos2d-js</vt:lpstr>
      <vt:lpstr>Cocos2d-js</vt:lpstr>
      <vt:lpstr>PowerPoint 演示文稿</vt:lpstr>
      <vt:lpstr>PowerPoint 演示文稿</vt:lpstr>
      <vt:lpstr>PowerPoint 演示文稿</vt:lpstr>
      <vt:lpstr>Phaser</vt:lpstr>
      <vt:lpstr>Phaser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游戏引擎预研</dc:title>
  <dc:creator>魏汉清</dc:creator>
  <cp:lastModifiedBy>魏汉清</cp:lastModifiedBy>
  <cp:revision>42</cp:revision>
  <dcterms:created xsi:type="dcterms:W3CDTF">2014-09-06T02:06:09Z</dcterms:created>
  <dcterms:modified xsi:type="dcterms:W3CDTF">2014-09-26T08:45:22Z</dcterms:modified>
</cp:coreProperties>
</file>