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3" r:id="rId4"/>
    <p:sldId id="258" r:id="rId5"/>
    <p:sldId id="257" r:id="rId6"/>
    <p:sldId id="262" r:id="rId7"/>
    <p:sldId id="260" r:id="rId8"/>
    <p:sldId id="261"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 Yang" initials="SY" lastIdx="5" clrIdx="0">
    <p:extLst>
      <p:ext uri="{19B8F6BF-5375-455C-9EA6-DF929625EA0E}">
        <p15:presenceInfo xmlns:p15="http://schemas.microsoft.com/office/powerpoint/2012/main" userId="3ea84b1fd77e1f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4ECA6-045A-452C-B43A-1D14860A303A}" v="270" dt="2022-03-30T23:48:11.948"/>
    <p1510:client id="{10379C11-FA74-43E0-A0CA-FD5BA9440B27}" v="5" dt="2022-03-30T23:23:11.258"/>
    <p1510:client id="{24C86C5D-D68B-4450-AAAC-032771400CB0}" v="262" dt="2022-03-30T23:49:41.615"/>
    <p1510:client id="{A18D5629-BEDF-4107-B877-FBF7814422E3}" v="39" dt="2022-04-01T01:19:06.855"/>
    <p1510:client id="{C1649AA4-C7DF-4450-AA29-2471E9C593F5}" v="150" dt="2022-04-01T01:07:09.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2E46B-1A54-4FFF-B0ED-A633E6774FE2}" type="datetimeFigureOut">
              <a:t>2022/3/31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C614-4D5B-4973-8E13-77AB096E9C36}" type="slidenum">
              <a:t>‹#›</a:t>
            </a:fld>
            <a:endParaRPr lang="zh-CN" altLang="en-US"/>
          </a:p>
        </p:txBody>
      </p:sp>
    </p:spTree>
    <p:extLst>
      <p:ext uri="{BB962C8B-B14F-4D97-AF65-F5344CB8AC3E}">
        <p14:creationId xmlns:p14="http://schemas.microsoft.com/office/powerpoint/2010/main" val="179284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index.scala-lang.org/johnsnowlabs/spark-nlp/spark-nlp/3.4.2?binaryVersion=_2.1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7BADC614-4D5B-4973-8E13-77AB096E9C36}" type="slidenum">
              <a:rPr lang="en-US"/>
              <a:t>2</a:t>
            </a:fld>
            <a:endParaRPr lang="en-US" altLang="zh-CN"/>
          </a:p>
        </p:txBody>
      </p:sp>
    </p:spTree>
    <p:extLst>
      <p:ext uri="{BB962C8B-B14F-4D97-AF65-F5344CB8AC3E}">
        <p14:creationId xmlns:p14="http://schemas.microsoft.com/office/powerpoint/2010/main" val="411357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We</a:t>
            </a:r>
            <a:r>
              <a:rPr lang="zh-CN" altLang="en-US"/>
              <a:t> </a:t>
            </a:r>
            <a:r>
              <a:rPr lang="en-US" altLang="zh-CN"/>
              <a:t>can</a:t>
            </a:r>
            <a:r>
              <a:rPr lang="zh-CN" altLang="en-US"/>
              <a:t> </a:t>
            </a:r>
            <a:r>
              <a:rPr lang="en-US" altLang="zh-CN"/>
              <a:t>help</a:t>
            </a:r>
            <a:r>
              <a:rPr lang="zh-CN" altLang="en-US"/>
              <a:t> </a:t>
            </a:r>
            <a:r>
              <a:rPr lang="en-US" altLang="zh-CN"/>
              <a:t>these</a:t>
            </a:r>
            <a:r>
              <a:rPr lang="zh-CN" altLang="en-US"/>
              <a:t> </a:t>
            </a:r>
            <a:r>
              <a:rPr lang="en-US" altLang="zh-CN"/>
              <a:t>companies</a:t>
            </a:r>
            <a:r>
              <a:rPr lang="zh-CN" altLang="en-US"/>
              <a:t> </a:t>
            </a:r>
            <a:r>
              <a:rPr lang="en-US" altLang="zh-CN"/>
              <a:t>to</a:t>
            </a:r>
            <a:r>
              <a:rPr lang="zh-CN" altLang="en-US"/>
              <a:t> </a:t>
            </a:r>
            <a:r>
              <a:rPr lang="en-US" altLang="zh-CN"/>
              <a:t>know</a:t>
            </a:r>
            <a:r>
              <a:rPr lang="zh-CN" altLang="en-US"/>
              <a:t> </a:t>
            </a:r>
            <a:r>
              <a:rPr lang="en-US" altLang="zh-CN"/>
              <a:t>their</a:t>
            </a:r>
            <a:r>
              <a:rPr lang="zh-CN" altLang="en-US"/>
              <a:t> </a:t>
            </a:r>
            <a:r>
              <a:rPr lang="en-US" altLang="zh-CN"/>
              <a:t>major</a:t>
            </a:r>
            <a:r>
              <a:rPr lang="zh-CN" altLang="en-US"/>
              <a:t> </a:t>
            </a:r>
            <a:r>
              <a:rPr lang="en-US" altLang="zh-CN"/>
              <a:t>problems</a:t>
            </a:r>
            <a:r>
              <a:rPr lang="zh-CN" altLang="en-US"/>
              <a:t> </a:t>
            </a:r>
            <a:r>
              <a:rPr lang="en-US" altLang="zh-CN"/>
              <a:t>from</a:t>
            </a:r>
            <a:r>
              <a:rPr lang="zh-CN" altLang="en-US"/>
              <a:t> </a:t>
            </a:r>
            <a:r>
              <a:rPr lang="en-US" altLang="zh-CN"/>
              <a:t>the</a:t>
            </a:r>
            <a:r>
              <a:rPr lang="zh-CN" altLang="en-US"/>
              <a:t> </a:t>
            </a:r>
            <a:r>
              <a:rPr lang="en-US" altLang="zh-CN"/>
              <a:t>data</a:t>
            </a:r>
            <a:r>
              <a:rPr lang="zh-CN" altLang="en-US"/>
              <a:t> </a:t>
            </a:r>
            <a:r>
              <a:rPr lang="en-US" altLang="zh-CN"/>
              <a:t>of</a:t>
            </a:r>
            <a:r>
              <a:rPr lang="zh-CN" altLang="en-US"/>
              <a:t> </a:t>
            </a:r>
            <a:r>
              <a:rPr lang="en-US" altLang="zh-CN"/>
              <a:t>users’</a:t>
            </a:r>
            <a:r>
              <a:rPr lang="zh-CN" altLang="en-US"/>
              <a:t> </a:t>
            </a:r>
            <a:r>
              <a:rPr lang="en-US" altLang="zh-CN"/>
              <a:t>feedback</a:t>
            </a:r>
            <a:r>
              <a:rPr lang="zh-CN" altLang="en-US"/>
              <a:t> </a:t>
            </a:r>
            <a:r>
              <a:rPr lang="en-US" altLang="zh-CN"/>
              <a:t>and</a:t>
            </a:r>
            <a:r>
              <a:rPr lang="zh-CN" altLang="en-US"/>
              <a:t> </a:t>
            </a:r>
            <a:r>
              <a:rPr lang="en-US" altLang="zh-CN"/>
              <a:t>help</a:t>
            </a:r>
            <a:r>
              <a:rPr lang="zh-CN" altLang="en-US"/>
              <a:t> </a:t>
            </a:r>
            <a:r>
              <a:rPr lang="en-US" altLang="zh-CN"/>
              <a:t>them</a:t>
            </a:r>
            <a:r>
              <a:rPr lang="zh-CN" altLang="en-US"/>
              <a:t> </a:t>
            </a:r>
            <a:r>
              <a:rPr lang="en-US" altLang="zh-CN"/>
              <a:t>improve</a:t>
            </a:r>
            <a:r>
              <a:rPr lang="zh-CN" altLang="en-US"/>
              <a:t> </a:t>
            </a:r>
            <a:r>
              <a:rPr lang="en-US" altLang="zh-CN"/>
              <a:t>their</a:t>
            </a:r>
            <a:r>
              <a:rPr lang="zh-CN" altLang="en-US"/>
              <a:t> </a:t>
            </a:r>
            <a:r>
              <a:rPr lang="en-US" altLang="zh-CN"/>
              <a:t>service</a:t>
            </a:r>
            <a:endParaRPr lang="en-US"/>
          </a:p>
        </p:txBody>
      </p:sp>
      <p:sp>
        <p:nvSpPr>
          <p:cNvPr id="4" name="Slide Number Placeholder 3"/>
          <p:cNvSpPr>
            <a:spLocks noGrp="1"/>
          </p:cNvSpPr>
          <p:nvPr>
            <p:ph type="sldNum" sz="quarter" idx="5"/>
          </p:nvPr>
        </p:nvSpPr>
        <p:spPr/>
        <p:txBody>
          <a:bodyPr/>
          <a:lstStyle/>
          <a:p>
            <a:fld id="{7BADC614-4D5B-4973-8E13-77AB096E9C36}" type="slidenum">
              <a:rPr lang="en-US" smtClean="0"/>
              <a:t>3</a:t>
            </a:fld>
            <a:endParaRPr lang="en-US" altLang="zh-CN"/>
          </a:p>
        </p:txBody>
      </p:sp>
    </p:spTree>
    <p:extLst>
      <p:ext uri="{BB962C8B-B14F-4D97-AF65-F5344CB8AC3E}">
        <p14:creationId xmlns:p14="http://schemas.microsoft.com/office/powerpoint/2010/main" val="359586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hlinkClick r:id="rId3"/>
              </a:rPr>
              <a:t>https://index.scala-lang.org/johnsnowlabs/spark-nlp/spark-nlp/3.4.2?binaryVersion=_2.12</a:t>
            </a:r>
            <a:endParaRPr lang="zh-CN" altLang="en-US">
              <a:ea typeface="等线" panose="02010600030101010101" pitchFamily="2" charset="-122"/>
            </a:endParaRPr>
          </a:p>
          <a:p>
            <a:r>
              <a:rPr lang="en-US" altLang="zh-CN">
                <a:ea typeface="等线"/>
              </a:rPr>
              <a:t>To preprocess the data, at first we will remove all </a:t>
            </a:r>
            <a:r>
              <a:rPr lang="en-US" altLang="zh-CN" err="1">
                <a:ea typeface="等线"/>
              </a:rPr>
              <a:t>non-english</a:t>
            </a:r>
            <a:r>
              <a:rPr lang="en-US" altLang="zh-CN">
                <a:ea typeface="等线"/>
              </a:rPr>
              <a:t> words including some </a:t>
            </a:r>
            <a:r>
              <a:rPr lang="en-US" altLang="zh-CN" err="1">
                <a:ea typeface="等线"/>
              </a:rPr>
              <a:t>urls</a:t>
            </a:r>
            <a:r>
              <a:rPr lang="en-US" altLang="zh-CN">
                <a:ea typeface="等线"/>
              </a:rPr>
              <a:t>, mention characters, emoji. Then we will use stop word removal method to remove common words and keep unique words. Plus, we will use lemmatization and stemming to recognize the root of some words.</a:t>
            </a:r>
            <a:r>
              <a:rPr lang="en-US"/>
              <a:t> </a:t>
            </a:r>
            <a:endParaRPr lang="en-US">
              <a:ea typeface="等线"/>
            </a:endParaRPr>
          </a:p>
        </p:txBody>
      </p:sp>
      <p:sp>
        <p:nvSpPr>
          <p:cNvPr id="4" name="灯片编号占位符 3"/>
          <p:cNvSpPr>
            <a:spLocks noGrp="1"/>
          </p:cNvSpPr>
          <p:nvPr>
            <p:ph type="sldNum" sz="quarter" idx="5"/>
          </p:nvPr>
        </p:nvSpPr>
        <p:spPr/>
        <p:txBody>
          <a:bodyPr/>
          <a:lstStyle/>
          <a:p>
            <a:fld id="{7BADC614-4D5B-4973-8E13-77AB096E9C36}" type="slidenum">
              <a:t>4</a:t>
            </a:fld>
            <a:endParaRPr lang="zh-CN" altLang="en-US"/>
          </a:p>
        </p:txBody>
      </p:sp>
    </p:spTree>
    <p:extLst>
      <p:ext uri="{BB962C8B-B14F-4D97-AF65-F5344CB8AC3E}">
        <p14:creationId xmlns:p14="http://schemas.microsoft.com/office/powerpoint/2010/main" val="179211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 week: unit testing</a:t>
            </a:r>
          </a:p>
        </p:txBody>
      </p:sp>
      <p:sp>
        <p:nvSpPr>
          <p:cNvPr id="4" name="Slide Number Placeholder 3"/>
          <p:cNvSpPr>
            <a:spLocks noGrp="1"/>
          </p:cNvSpPr>
          <p:nvPr>
            <p:ph type="sldNum" sz="quarter" idx="5"/>
          </p:nvPr>
        </p:nvSpPr>
        <p:spPr/>
        <p:txBody>
          <a:bodyPr/>
          <a:lstStyle/>
          <a:p>
            <a:fld id="{7BADC614-4D5B-4973-8E13-77AB096E9C36}" type="slidenum">
              <a:rPr lang="en-US" smtClean="0"/>
              <a:t>7</a:t>
            </a:fld>
            <a:endParaRPr lang="en-US" altLang="zh-CN"/>
          </a:p>
        </p:txBody>
      </p:sp>
    </p:spTree>
    <p:extLst>
      <p:ext uri="{BB962C8B-B14F-4D97-AF65-F5344CB8AC3E}">
        <p14:creationId xmlns:p14="http://schemas.microsoft.com/office/powerpoint/2010/main" val="357844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2022/3/31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thoughtvector/customer-support-on-twit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副标题 2"/>
          <p:cNvSpPr>
            <a:spLocks noGrp="1"/>
          </p:cNvSpPr>
          <p:nvPr>
            <p:ph type="subTitle" idx="1"/>
          </p:nvPr>
        </p:nvSpPr>
        <p:spPr>
          <a:xfrm>
            <a:off x="4439633" y="4518923"/>
            <a:ext cx="3312734" cy="1141851"/>
          </a:xfrm>
          <a:noFill/>
        </p:spPr>
        <p:txBody>
          <a:bodyPr vert="horz" lIns="91440" tIns="45720" rIns="91440" bIns="45720" rtlCol="0" anchor="t">
            <a:normAutofit fontScale="70000" lnSpcReduction="20000"/>
          </a:bodyPr>
          <a:lstStyle/>
          <a:p>
            <a:r>
              <a:rPr lang="zh-CN" altLang="en-US" sz="2000">
                <a:solidFill>
                  <a:srgbClr val="080808"/>
                </a:solidFill>
                <a:ea typeface="宋体"/>
                <a:cs typeface="Calibri"/>
              </a:rPr>
              <a:t>Team 4</a:t>
            </a:r>
            <a:endParaRPr lang="en-US" altLang="zh-CN"/>
          </a:p>
          <a:p>
            <a:r>
              <a:rPr lang="zh-CN" altLang="en-US" sz="2000">
                <a:solidFill>
                  <a:srgbClr val="080808"/>
                </a:solidFill>
                <a:ea typeface="宋体"/>
                <a:cs typeface="Calibri"/>
              </a:rPr>
              <a:t>Yijun Lin</a:t>
            </a:r>
            <a:endParaRPr lang="zh-CN"/>
          </a:p>
          <a:p>
            <a:r>
              <a:rPr lang="zh-CN" altLang="en-US" sz="2000">
                <a:solidFill>
                  <a:srgbClr val="080808"/>
                </a:solidFill>
                <a:ea typeface="宋体"/>
                <a:cs typeface="Calibri"/>
              </a:rPr>
              <a:t>Zhuohui Li</a:t>
            </a:r>
          </a:p>
          <a:p>
            <a:r>
              <a:rPr lang="zh-CN" altLang="en-US" sz="2000">
                <a:solidFill>
                  <a:srgbClr val="080808"/>
                </a:solidFill>
                <a:ea typeface="宋体"/>
                <a:cs typeface="Calibri"/>
              </a:rPr>
              <a:t>Yang Song</a:t>
            </a:r>
          </a:p>
        </p:txBody>
      </p:sp>
      <p:sp>
        <p:nvSpPr>
          <p:cNvPr id="2" name="标题 1"/>
          <p:cNvSpPr>
            <a:spLocks noGrp="1"/>
          </p:cNvSpPr>
          <p:nvPr>
            <p:ph type="ctrTitle"/>
          </p:nvPr>
        </p:nvSpPr>
        <p:spPr>
          <a:xfrm>
            <a:off x="2285273" y="2353641"/>
            <a:ext cx="7621454" cy="2159001"/>
          </a:xfrm>
          <a:noFill/>
        </p:spPr>
        <p:txBody>
          <a:bodyPr anchor="ctr">
            <a:normAutofit/>
          </a:bodyPr>
          <a:lstStyle/>
          <a:p>
            <a:r>
              <a:rPr lang="en-US" altLang="zh-CN" sz="3600">
                <a:ea typeface="+mj-lt"/>
                <a:cs typeface="+mj-lt"/>
              </a:rPr>
              <a:t>Cu</a:t>
            </a:r>
            <a:r>
              <a:rPr lang="zh-CN" sz="3600">
                <a:ea typeface="+mj-lt"/>
                <a:cs typeface="+mj-lt"/>
              </a:rPr>
              <a:t>st</a:t>
            </a:r>
            <a:r>
              <a:rPr lang="en-US" altLang="zh-CN" sz="3600">
                <a:ea typeface="+mj-lt"/>
                <a:cs typeface="+mj-lt"/>
              </a:rPr>
              <a:t>om</a:t>
            </a:r>
            <a:r>
              <a:rPr lang="zh-CN" sz="3600">
                <a:ea typeface="+mj-lt"/>
                <a:cs typeface="+mj-lt"/>
              </a:rPr>
              <a:t>er</a:t>
            </a:r>
            <a:r>
              <a:rPr lang="zh-CN" altLang="en-US" sz="3600">
                <a:ea typeface="+mj-lt"/>
                <a:cs typeface="+mj-lt"/>
              </a:rPr>
              <a:t> </a:t>
            </a:r>
            <a:r>
              <a:rPr lang="en-US" altLang="zh-CN" sz="3600">
                <a:ea typeface="+mj-lt"/>
                <a:cs typeface="+mj-lt"/>
              </a:rPr>
              <a:t>Supp</a:t>
            </a:r>
            <a:r>
              <a:rPr lang="zh-CN" sz="3600">
                <a:ea typeface="+mj-lt"/>
                <a:cs typeface="+mj-lt"/>
              </a:rPr>
              <a:t>or</a:t>
            </a:r>
            <a:r>
              <a:rPr lang="en-US" altLang="zh-CN" sz="3600">
                <a:ea typeface="+mj-lt"/>
                <a:cs typeface="+mj-lt"/>
              </a:rPr>
              <a:t>t</a:t>
            </a:r>
            <a:r>
              <a:rPr lang="zh-CN" altLang="en-US" sz="3600">
                <a:ea typeface="+mj-lt"/>
                <a:cs typeface="+mj-lt"/>
              </a:rPr>
              <a:t> </a:t>
            </a:r>
            <a:r>
              <a:rPr lang="en-US" altLang="zh-CN" sz="3600">
                <a:ea typeface="+mj-lt"/>
                <a:cs typeface="+mj-lt"/>
              </a:rPr>
              <a:t>o</a:t>
            </a:r>
            <a:r>
              <a:rPr lang="zh-CN" sz="3600">
                <a:ea typeface="+mj-lt"/>
                <a:cs typeface="+mj-lt"/>
              </a:rPr>
              <a:t>n</a:t>
            </a:r>
            <a:r>
              <a:rPr lang="zh-CN" altLang="en-US" sz="3600">
                <a:ea typeface="+mj-lt"/>
                <a:cs typeface="+mj-lt"/>
              </a:rPr>
              <a:t> </a:t>
            </a:r>
            <a:r>
              <a:rPr lang="en-US" altLang="zh-CN" sz="3600">
                <a:ea typeface="+mj-lt"/>
                <a:cs typeface="+mj-lt"/>
              </a:rPr>
              <a:t>Twitt</a:t>
            </a:r>
            <a:r>
              <a:rPr lang="zh-CN" sz="3600">
                <a:ea typeface="+mj-lt"/>
                <a:cs typeface="+mj-lt"/>
              </a:rPr>
              <a:t>e</a:t>
            </a:r>
            <a:r>
              <a:rPr lang="en-US" altLang="zh-CN" sz="3600">
                <a:ea typeface="+mj-lt"/>
                <a:cs typeface="+mj-lt"/>
              </a:rPr>
              <a:t>r</a:t>
            </a:r>
            <a:r>
              <a:rPr lang="zh-CN" altLang="en-US" sz="3600">
                <a:ea typeface="+mj-lt"/>
                <a:cs typeface="+mj-lt"/>
              </a:rPr>
              <a:t> </a:t>
            </a:r>
            <a:r>
              <a:rPr lang="en-US" altLang="zh-CN" sz="3600">
                <a:ea typeface="+mj-lt"/>
                <a:cs typeface="+mj-lt"/>
              </a:rPr>
              <a:t>A</a:t>
            </a:r>
            <a:r>
              <a:rPr lang="zh-CN" sz="3600">
                <a:ea typeface="+mj-lt"/>
                <a:cs typeface="+mj-lt"/>
              </a:rPr>
              <a:t>na</a:t>
            </a:r>
            <a:r>
              <a:rPr lang="en-US" altLang="zh-CN" sz="3600">
                <a:ea typeface="+mj-lt"/>
                <a:cs typeface="+mj-lt"/>
              </a:rPr>
              <a:t>l</a:t>
            </a:r>
            <a:r>
              <a:rPr lang="zh-CN" sz="3600">
                <a:ea typeface="+mj-lt"/>
                <a:cs typeface="+mj-lt"/>
              </a:rPr>
              <a:t>ys</a:t>
            </a:r>
            <a:r>
              <a:rPr lang="en-US" altLang="zh-CN" sz="3600">
                <a:ea typeface="+mj-lt"/>
                <a:cs typeface="+mj-lt"/>
              </a:rPr>
              <a:t>is</a:t>
            </a:r>
            <a:endParaRPr lang="en-US" altLang="zh-CN"/>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308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3858-FA72-4AC0-114F-69B67364A093}"/>
              </a:ext>
            </a:extLst>
          </p:cNvPr>
          <p:cNvSpPr>
            <a:spLocks noGrp="1"/>
          </p:cNvSpPr>
          <p:nvPr>
            <p:ph type="title"/>
          </p:nvPr>
        </p:nvSpPr>
        <p:spPr/>
        <p:txBody>
          <a:bodyPr/>
          <a:lstStyle/>
          <a:p>
            <a:r>
              <a:rPr lang="en-US">
                <a:cs typeface="Calibri Light"/>
              </a:rPr>
              <a:t>Data sources</a:t>
            </a:r>
            <a:endParaRPr lang="en-US"/>
          </a:p>
        </p:txBody>
      </p:sp>
      <p:sp>
        <p:nvSpPr>
          <p:cNvPr id="3" name="Content Placeholder 2">
            <a:extLst>
              <a:ext uri="{FF2B5EF4-FFF2-40B4-BE49-F238E27FC236}">
                <a16:creationId xmlns:a16="http://schemas.microsoft.com/office/drawing/2014/main" id="{4BE8FFE2-1AAB-1B7C-5A46-B61E8EF3C764}"/>
              </a:ext>
            </a:extLst>
          </p:cNvPr>
          <p:cNvSpPr>
            <a:spLocks noGrp="1"/>
          </p:cNvSpPr>
          <p:nvPr>
            <p:ph idx="1"/>
          </p:nvPr>
        </p:nvSpPr>
        <p:spPr/>
        <p:txBody>
          <a:bodyPr vert="horz" lIns="91440" tIns="45720" rIns="91440" bIns="45720" rtlCol="0" anchor="t">
            <a:normAutofit/>
          </a:bodyPr>
          <a:lstStyle/>
          <a:p>
            <a:r>
              <a:rPr lang="en-US">
                <a:ea typeface="+mn-lt"/>
                <a:cs typeface="+mn-lt"/>
                <a:hlinkClick r:id="rId3"/>
              </a:rPr>
              <a:t>Customer Support on Twitter | Kaggle</a:t>
            </a:r>
            <a:endParaRPr lang="zh-CN" altLang="en-US"/>
          </a:p>
          <a:p>
            <a:r>
              <a:rPr lang="en-US">
                <a:ea typeface="+mn-lt"/>
                <a:cs typeface="+mn-lt"/>
              </a:rPr>
              <a:t>The Customer Support on Twitter dataset is a large, modern corpus of tweets and replies to aid innovation in natural language understanding and conversational models, and for study of modern customer support practices and impact.</a:t>
            </a:r>
          </a:p>
          <a:p>
            <a:r>
              <a:rPr lang="en-US">
                <a:cs typeface="Calibri"/>
              </a:rPr>
              <a:t>It contains 2932502 rows and the size of it is 516.53MB</a:t>
            </a:r>
          </a:p>
        </p:txBody>
      </p:sp>
    </p:spTree>
    <p:extLst>
      <p:ext uri="{BB962C8B-B14F-4D97-AF65-F5344CB8AC3E}">
        <p14:creationId xmlns:p14="http://schemas.microsoft.com/office/powerpoint/2010/main" val="28570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DA16-E124-ADAF-7E56-2C5661BD4663}"/>
              </a:ext>
            </a:extLst>
          </p:cNvPr>
          <p:cNvSpPr>
            <a:spLocks noGrp="1"/>
          </p:cNvSpPr>
          <p:nvPr>
            <p:ph type="title"/>
          </p:nvPr>
        </p:nvSpPr>
        <p:spPr/>
        <p:txBody>
          <a:bodyPr/>
          <a:lstStyle/>
          <a:p>
            <a:r>
              <a:rPr lang="en-US">
                <a:cs typeface="Calibri Light"/>
              </a:rPr>
              <a:t>Goals of the project</a:t>
            </a:r>
            <a:endParaRPr lang="en-US"/>
          </a:p>
        </p:txBody>
      </p:sp>
      <p:sp>
        <p:nvSpPr>
          <p:cNvPr id="3" name="Content Placeholder 2">
            <a:extLst>
              <a:ext uri="{FF2B5EF4-FFF2-40B4-BE49-F238E27FC236}">
                <a16:creationId xmlns:a16="http://schemas.microsoft.com/office/drawing/2014/main" id="{5227DD3C-5F54-2B5F-1C14-24A5DF9D043F}"/>
              </a:ext>
            </a:extLst>
          </p:cNvPr>
          <p:cNvSpPr>
            <a:spLocks noGrp="1"/>
          </p:cNvSpPr>
          <p:nvPr>
            <p:ph idx="1"/>
          </p:nvPr>
        </p:nvSpPr>
        <p:spPr/>
        <p:txBody>
          <a:bodyPr vert="horz" lIns="91440" tIns="45720" rIns="91440" bIns="45720" rtlCol="0" anchor="t">
            <a:normAutofit/>
          </a:bodyPr>
          <a:lstStyle/>
          <a:p>
            <a:r>
              <a:rPr lang="en-US" dirty="0">
                <a:ea typeface="+mn-lt"/>
                <a:cs typeface="+mn-lt"/>
              </a:rPr>
              <a:t>Learn how to use Spark-NLP to preprocess the dataset</a:t>
            </a:r>
            <a:endParaRPr lang="zh-CN" altLang="en-US" dirty="0">
              <a:cs typeface="Calibri" panose="020F0502020204030204"/>
            </a:endParaRPr>
          </a:p>
          <a:p>
            <a:endParaRPr lang="en-US" dirty="0">
              <a:ea typeface="+mn-lt"/>
              <a:cs typeface="+mn-lt"/>
            </a:endParaRPr>
          </a:p>
          <a:p>
            <a:r>
              <a:rPr lang="en-US" dirty="0">
                <a:ea typeface="+mn-lt"/>
                <a:cs typeface="+mn-lt"/>
              </a:rPr>
              <a:t>Develop a system to extract major problems from analyzed data at different time periods for various companies</a:t>
            </a:r>
            <a:endParaRPr lang="en-US" dirty="0">
              <a:cs typeface="Calibri" panose="020F0502020204030204"/>
            </a:endParaRPr>
          </a:p>
          <a:p>
            <a:endParaRPr lang="en-US" dirty="0">
              <a:ea typeface="+mn-lt"/>
              <a:cs typeface="+mn-lt"/>
            </a:endParaRPr>
          </a:p>
          <a:p>
            <a:r>
              <a:rPr lang="en-US" dirty="0">
                <a:ea typeface="+mn-lt"/>
                <a:cs typeface="+mn-lt"/>
              </a:rPr>
              <a:t>Users are able to see and query major problems from their companies and get charts</a:t>
            </a:r>
            <a:endParaRPr lang="en-US" dirty="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53508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6362-5D17-6E42-45AF-D1519EF0E6AE}"/>
              </a:ext>
            </a:extLst>
          </p:cNvPr>
          <p:cNvSpPr>
            <a:spLocks noGrp="1"/>
          </p:cNvSpPr>
          <p:nvPr>
            <p:ph type="title"/>
          </p:nvPr>
        </p:nvSpPr>
        <p:spPr/>
        <p:txBody>
          <a:bodyPr/>
          <a:lstStyle/>
          <a:p>
            <a:r>
              <a:rPr lang="en-US">
                <a:cs typeface="Calibri Light"/>
              </a:rPr>
              <a:t>Methodology</a:t>
            </a:r>
            <a:endParaRPr lang="en-US"/>
          </a:p>
        </p:txBody>
      </p:sp>
      <p:sp>
        <p:nvSpPr>
          <p:cNvPr id="3" name="Content Placeholder 2">
            <a:extLst>
              <a:ext uri="{FF2B5EF4-FFF2-40B4-BE49-F238E27FC236}">
                <a16:creationId xmlns:a16="http://schemas.microsoft.com/office/drawing/2014/main" id="{572278BF-0110-4566-6B61-410305906124}"/>
              </a:ext>
            </a:extLst>
          </p:cNvPr>
          <p:cNvSpPr>
            <a:spLocks noGrp="1"/>
          </p:cNvSpPr>
          <p:nvPr>
            <p:ph idx="1"/>
          </p:nvPr>
        </p:nvSpPr>
        <p:spPr/>
        <p:txBody>
          <a:bodyPr vert="horz" lIns="91440" tIns="45720" rIns="91440" bIns="45720" rtlCol="0" anchor="t">
            <a:normAutofit/>
          </a:bodyPr>
          <a:lstStyle/>
          <a:p>
            <a:r>
              <a:rPr lang="en-US">
                <a:ea typeface="+mn-lt"/>
                <a:cs typeface="+mn-lt"/>
              </a:rPr>
              <a:t>Collect feedback from users</a:t>
            </a:r>
          </a:p>
          <a:p>
            <a:r>
              <a:rPr lang="en-US">
                <a:cs typeface="Calibri"/>
              </a:rPr>
              <a:t>Use Spark-NLP to preprocess the tweets dataset and get keywords</a:t>
            </a:r>
            <a:endParaRPr lang="en-US">
              <a:ea typeface="Calibri"/>
              <a:cs typeface="Calibri"/>
            </a:endParaRPr>
          </a:p>
          <a:p>
            <a:r>
              <a:rPr lang="en-US">
                <a:ea typeface="+mn-lt"/>
                <a:cs typeface="+mn-lt"/>
              </a:rPr>
              <a:t>Arrange keywords in chronological order</a:t>
            </a:r>
          </a:p>
          <a:p>
            <a:r>
              <a:rPr lang="en-US">
                <a:ea typeface="+mn-lt"/>
                <a:cs typeface="+mn-lt"/>
              </a:rPr>
              <a:t>Find issues that are prone to occur at a specific time for each company</a:t>
            </a:r>
            <a:endParaRPr lang="en-US">
              <a:cs typeface="Calibri"/>
            </a:endParaRPr>
          </a:p>
          <a:p>
            <a:r>
              <a:rPr lang="en-US">
                <a:cs typeface="Calibri"/>
              </a:rPr>
              <a:t>Analyze the relationship between problems and time</a:t>
            </a:r>
            <a:endParaRPr lang="en-US">
              <a:ea typeface="Calibri"/>
              <a:cs typeface="Calibri"/>
            </a:endParaRPr>
          </a:p>
          <a:p>
            <a:endParaRPr lang="en-US">
              <a:cs typeface="Calibri"/>
            </a:endParaRPr>
          </a:p>
        </p:txBody>
      </p:sp>
    </p:spTree>
    <p:extLst>
      <p:ext uri="{BB962C8B-B14F-4D97-AF65-F5344CB8AC3E}">
        <p14:creationId xmlns:p14="http://schemas.microsoft.com/office/powerpoint/2010/main" val="9500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554-3CFD-82A7-CF10-F77E449C0CA6}"/>
              </a:ext>
            </a:extLst>
          </p:cNvPr>
          <p:cNvSpPr>
            <a:spLocks noGrp="1"/>
          </p:cNvSpPr>
          <p:nvPr>
            <p:ph type="title"/>
          </p:nvPr>
        </p:nvSpPr>
        <p:spPr/>
        <p:txBody>
          <a:bodyPr/>
          <a:lstStyle/>
          <a:p>
            <a:r>
              <a:rPr lang="en-US">
                <a:cs typeface="Calibri Light"/>
              </a:rPr>
              <a:t>Use cases</a:t>
            </a:r>
            <a:endParaRPr lang="en-US"/>
          </a:p>
        </p:txBody>
      </p:sp>
      <p:sp>
        <p:nvSpPr>
          <p:cNvPr id="3" name="Content Placeholder 2">
            <a:extLst>
              <a:ext uri="{FF2B5EF4-FFF2-40B4-BE49-F238E27FC236}">
                <a16:creationId xmlns:a16="http://schemas.microsoft.com/office/drawing/2014/main" id="{43F169DA-5DDC-A90D-C31F-56137E65C7FF}"/>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The system preprocesses the data and gets keyword from tweets, </a:t>
            </a:r>
            <a:r>
              <a:rPr lang="en-US" dirty="0">
                <a:ea typeface="+mn-lt"/>
                <a:cs typeface="+mn-lt"/>
              </a:rPr>
              <a:t>and then keywords will be stored in the PostgreSQL database.</a:t>
            </a:r>
            <a:endParaRPr lang="en-US" dirty="0">
              <a:cs typeface="Calibri"/>
            </a:endParaRPr>
          </a:p>
          <a:p>
            <a:pPr marL="0" indent="0">
              <a:buNone/>
            </a:pPr>
            <a:endParaRPr lang="en-US">
              <a:cs typeface="Calibri"/>
            </a:endParaRPr>
          </a:p>
          <a:p>
            <a:r>
              <a:rPr lang="en-US" dirty="0">
                <a:ea typeface="+mn-lt"/>
                <a:cs typeface="+mn-lt"/>
              </a:rPr>
              <a:t>When a user queries by company name, the system will read the database, then chronologically rank key issues for a given company and generate a report.</a:t>
            </a:r>
          </a:p>
          <a:p>
            <a:endParaRPr lang="en-US" dirty="0">
              <a:cs typeface="Calibri"/>
            </a:endParaRPr>
          </a:p>
          <a:p>
            <a:r>
              <a:rPr lang="en-US" dirty="0">
                <a:ea typeface="+mn-lt"/>
                <a:cs typeface="+mn-lt"/>
              </a:rPr>
              <a:t>Users can enter the start and end time to query; the system will read the database, filter out the corresponding vital issues, and sort them by time, finally generating a report.</a:t>
            </a:r>
            <a:endParaRPr lang="en-US" dirty="0">
              <a:cs typeface="Calibri"/>
            </a:endParaRPr>
          </a:p>
          <a:p>
            <a:endParaRPr lang="en-US" dirty="0">
              <a:cs typeface="Calibri"/>
            </a:endParaRPr>
          </a:p>
          <a:p>
            <a:r>
              <a:rPr lang="en-US" dirty="0">
                <a:ea typeface="+mn-lt"/>
                <a:cs typeface="+mn-lt"/>
              </a:rPr>
              <a:t>The system can also combine the above two points. The user enters the company name and the start and end of the time. Then the system will filter the database according to </a:t>
            </a:r>
            <a:r>
              <a:rPr lang="en-US">
                <a:ea typeface="+mn-lt"/>
                <a:cs typeface="+mn-lt"/>
              </a:rPr>
              <a:t>the corresponding conditions and arrange them in chronological order.</a:t>
            </a:r>
            <a:endParaRPr lang="en-US" dirty="0">
              <a:cs typeface="Calibri"/>
            </a:endParaRPr>
          </a:p>
          <a:p>
            <a:pPr marL="0" indent="0">
              <a:buNone/>
            </a:pP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7797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5684-9283-28B8-AFD3-D51A78589201}"/>
              </a:ext>
            </a:extLst>
          </p:cNvPr>
          <p:cNvSpPr>
            <a:spLocks noGrp="1"/>
          </p:cNvSpPr>
          <p:nvPr>
            <p:ph type="title"/>
          </p:nvPr>
        </p:nvSpPr>
        <p:spPr/>
        <p:txBody>
          <a:bodyPr/>
          <a:lstStyle/>
          <a:p>
            <a:r>
              <a:rPr lang="en-US">
                <a:cs typeface="Calibri Light"/>
              </a:rPr>
              <a:t>Acceptance criteria</a:t>
            </a:r>
            <a:endParaRPr lang="en-US"/>
          </a:p>
        </p:txBody>
      </p:sp>
      <p:sp>
        <p:nvSpPr>
          <p:cNvPr id="3" name="Content Placeholder 2">
            <a:extLst>
              <a:ext uri="{FF2B5EF4-FFF2-40B4-BE49-F238E27FC236}">
                <a16:creationId xmlns:a16="http://schemas.microsoft.com/office/drawing/2014/main" id="{231400DF-B68F-3BB5-5E40-4776CABB69A5}"/>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The keywords extracted from tweets are valid and analyzable, the accuracy will be no less than 70%</a:t>
            </a:r>
          </a:p>
          <a:p>
            <a:endParaRPr lang="en-US">
              <a:cs typeface="Calibri" panose="020F0502020204030204"/>
            </a:endParaRPr>
          </a:p>
          <a:p>
            <a:r>
              <a:rPr lang="en-US">
                <a:cs typeface="Calibri" panose="020F0502020204030204"/>
              </a:rPr>
              <a:t>For each 10'000 lines of tweets, we accept to preprocess them in 10 seconds to extract the keywords.</a:t>
            </a:r>
          </a:p>
          <a:p>
            <a:endParaRPr lang="en-US">
              <a:ea typeface="+mn-lt"/>
              <a:cs typeface="+mn-lt"/>
            </a:endParaRPr>
          </a:p>
          <a:p>
            <a:r>
              <a:rPr lang="en-US">
                <a:ea typeface="+mn-lt"/>
                <a:cs typeface="+mn-lt"/>
              </a:rPr>
              <a:t>Keywords must correspond to time within each company, the accuracy should reach to 100%</a:t>
            </a:r>
          </a:p>
          <a:p>
            <a:endParaRPr lang="en-US">
              <a:cs typeface="Calibri"/>
            </a:endParaRPr>
          </a:p>
          <a:p>
            <a:r>
              <a:rPr lang="en-US">
                <a:ea typeface="+mn-lt"/>
                <a:cs typeface="+mn-lt"/>
              </a:rPr>
              <a:t>The chart should contain valid values, there will be 0 null value</a:t>
            </a:r>
          </a:p>
          <a:p>
            <a:endParaRPr lang="en-US">
              <a:cs typeface="Calibri"/>
            </a:endParaRPr>
          </a:p>
          <a:p>
            <a:r>
              <a:rPr lang="en-US">
                <a:cs typeface="Calibri"/>
              </a:rPr>
              <a:t>It will take no more than 5s to query the result according to time period or the company name</a:t>
            </a:r>
          </a:p>
          <a:p>
            <a:endParaRPr lang="en-US">
              <a:cs typeface="Calibri"/>
            </a:endParaRPr>
          </a:p>
          <a:p>
            <a:endParaRPr lang="en-US">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92583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4127-E3D1-5879-AFBD-C44053FB691D}"/>
              </a:ext>
            </a:extLst>
          </p:cNvPr>
          <p:cNvSpPr>
            <a:spLocks noGrp="1"/>
          </p:cNvSpPr>
          <p:nvPr>
            <p:ph type="title"/>
          </p:nvPr>
        </p:nvSpPr>
        <p:spPr/>
        <p:txBody>
          <a:bodyPr/>
          <a:lstStyle/>
          <a:p>
            <a:r>
              <a:rPr lang="en-US">
                <a:cs typeface="Calibri Light"/>
              </a:rPr>
              <a:t>Milestones</a:t>
            </a:r>
            <a:endParaRPr lang="en-US"/>
          </a:p>
        </p:txBody>
      </p:sp>
      <p:sp>
        <p:nvSpPr>
          <p:cNvPr id="3" name="Content Placeholder 2">
            <a:extLst>
              <a:ext uri="{FF2B5EF4-FFF2-40B4-BE49-F238E27FC236}">
                <a16:creationId xmlns:a16="http://schemas.microsoft.com/office/drawing/2014/main" id="{D239ADA9-FDE2-72EF-65A7-24D3415DEED2}"/>
              </a:ext>
            </a:extLst>
          </p:cNvPr>
          <p:cNvSpPr>
            <a:spLocks noGrp="1"/>
          </p:cNvSpPr>
          <p:nvPr>
            <p:ph idx="1"/>
          </p:nvPr>
        </p:nvSpPr>
        <p:spPr/>
        <p:txBody>
          <a:bodyPr vert="horz" lIns="91440" tIns="45720" rIns="91440" bIns="45720" rtlCol="0" anchor="t">
            <a:normAutofit/>
          </a:bodyPr>
          <a:lstStyle/>
          <a:p>
            <a:r>
              <a:rPr lang="en-US">
                <a:cs typeface="Calibri"/>
              </a:rPr>
              <a:t>04/01 use NLP to preprocess the dataset </a:t>
            </a:r>
            <a:endParaRPr lang="zh-CN" altLang="en-US">
              <a:ea typeface="宋体" panose="02010600030101010101" pitchFamily="2" charset="-122"/>
              <a:cs typeface="Calibri"/>
            </a:endParaRPr>
          </a:p>
          <a:p>
            <a:r>
              <a:rPr lang="en-US">
                <a:cs typeface="Calibri"/>
              </a:rPr>
              <a:t>04/08 extract the keywords and </a:t>
            </a:r>
            <a:r>
              <a:rPr lang="en-US">
                <a:ea typeface="+mn-lt"/>
                <a:cs typeface="+mn-lt"/>
              </a:rPr>
              <a:t>arrange keywords in chronological order</a:t>
            </a:r>
            <a:endParaRPr lang="en-US">
              <a:cs typeface="Calibri" panose="020F0502020204030204"/>
            </a:endParaRPr>
          </a:p>
          <a:p>
            <a:r>
              <a:rPr lang="en-US">
                <a:cs typeface="Calibri" panose="020F0502020204030204"/>
              </a:rPr>
              <a:t>04/15 generate the problems based on the keywords</a:t>
            </a:r>
          </a:p>
          <a:p>
            <a:r>
              <a:rPr lang="en-US">
                <a:cs typeface="Calibri" panose="020F0502020204030204"/>
              </a:rPr>
              <a:t>04/22 generate the report based on the relationship between time and the problems</a:t>
            </a:r>
          </a:p>
          <a:p>
            <a:r>
              <a:rPr lang="en-US">
                <a:cs typeface="Calibri" panose="020F0502020204030204"/>
              </a:rPr>
              <a:t>04/28 </a:t>
            </a:r>
            <a:r>
              <a:rPr lang="en-US">
                <a:ea typeface="+mn-lt"/>
                <a:cs typeface="+mn-lt"/>
              </a:rPr>
              <a:t>Final Presentation</a:t>
            </a:r>
            <a:endParaRPr lang="en-US">
              <a:cs typeface="Calibri"/>
            </a:endParaRPr>
          </a:p>
          <a:p>
            <a:endParaRPr lang="en-US">
              <a:cs typeface="Calibri"/>
            </a:endParaRPr>
          </a:p>
        </p:txBody>
      </p:sp>
    </p:spTree>
    <p:extLst>
      <p:ext uri="{BB962C8B-B14F-4D97-AF65-F5344CB8AC3E}">
        <p14:creationId xmlns:p14="http://schemas.microsoft.com/office/powerpoint/2010/main" val="49176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514F-7132-3A5C-45E0-543E279EA9D3}"/>
              </a:ext>
            </a:extLst>
          </p:cNvPr>
          <p:cNvSpPr>
            <a:spLocks noGrp="1"/>
          </p:cNvSpPr>
          <p:nvPr>
            <p:ph type="title"/>
          </p:nvPr>
        </p:nvSpPr>
        <p:spPr/>
        <p:txBody>
          <a:bodyPr/>
          <a:lstStyle/>
          <a:p>
            <a:r>
              <a:rPr lang="en-US">
                <a:cs typeface="Calibri Light"/>
              </a:rPr>
              <a:t>Code</a:t>
            </a:r>
            <a:endParaRPr lang="en-US"/>
          </a:p>
        </p:txBody>
      </p:sp>
      <p:sp>
        <p:nvSpPr>
          <p:cNvPr id="3" name="Content Placeholder 2">
            <a:extLst>
              <a:ext uri="{FF2B5EF4-FFF2-40B4-BE49-F238E27FC236}">
                <a16:creationId xmlns:a16="http://schemas.microsoft.com/office/drawing/2014/main" id="{21AEF6F4-5BD9-641A-7922-CF40124F0A2B}"/>
              </a:ext>
            </a:extLst>
          </p:cNvPr>
          <p:cNvSpPr>
            <a:spLocks noGrp="1"/>
          </p:cNvSpPr>
          <p:nvPr>
            <p:ph idx="1"/>
          </p:nvPr>
        </p:nvSpPr>
        <p:spPr/>
        <p:txBody>
          <a:bodyPr vert="horz" lIns="91440" tIns="45720" rIns="91440" bIns="45720" rtlCol="0" anchor="t">
            <a:normAutofit/>
          </a:bodyPr>
          <a:lstStyle/>
          <a:p>
            <a:r>
              <a:rPr lang="en-US">
                <a:ea typeface="+mn-lt"/>
                <a:cs typeface="+mn-lt"/>
              </a:rPr>
              <a:t>We will use Scala everywhere.</a:t>
            </a:r>
          </a:p>
          <a:p>
            <a:endParaRPr lang="en-US">
              <a:ea typeface="+mn-lt"/>
              <a:cs typeface="+mn-lt"/>
            </a:endParaRPr>
          </a:p>
          <a:p>
            <a:r>
              <a:rPr lang="en-US">
                <a:ea typeface="+mn-lt"/>
                <a:cs typeface="+mn-lt"/>
              </a:rPr>
              <a:t>Code Repository: https://github.com/abbottqwq/finalproject</a:t>
            </a:r>
            <a:endParaRPr lang="en-US">
              <a:cs typeface="Calibri"/>
            </a:endParaRPr>
          </a:p>
        </p:txBody>
      </p:sp>
    </p:spTree>
    <p:extLst>
      <p:ext uri="{BB962C8B-B14F-4D97-AF65-F5344CB8AC3E}">
        <p14:creationId xmlns:p14="http://schemas.microsoft.com/office/powerpoint/2010/main" val="405946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p:cNvSpPr>
            <a:spLocks noGrp="1"/>
          </p:cNvSpPr>
          <p:nvPr>
            <p:ph type="ctrTitle"/>
          </p:nvPr>
        </p:nvSpPr>
        <p:spPr>
          <a:xfrm>
            <a:off x="2285273" y="2353641"/>
            <a:ext cx="7621454" cy="2159001"/>
          </a:xfrm>
          <a:noFill/>
        </p:spPr>
        <p:txBody>
          <a:bodyPr anchor="ctr">
            <a:normAutofit/>
          </a:bodyPr>
          <a:lstStyle/>
          <a:p>
            <a:r>
              <a:rPr lang="en-US"/>
              <a:t>T</a:t>
            </a:r>
            <a:r>
              <a:rPr lang="en-US" altLang="zh-CN"/>
              <a:t>hank</a:t>
            </a:r>
            <a:r>
              <a:rPr lang="zh-CN" altLang="en-US"/>
              <a:t> </a:t>
            </a:r>
            <a:r>
              <a:rPr lang="en-US" altLang="zh-CN"/>
              <a:t>you</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58037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宽屏</PresentationFormat>
  <Slides>9</Slides>
  <Notes>4</Notes>
  <HiddenSlides>0</HiddenSlide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Customer Support on Twitter Analysis</vt:lpstr>
      <vt:lpstr>Data sources</vt:lpstr>
      <vt:lpstr>Goals of the project</vt:lpstr>
      <vt:lpstr>Methodology</vt:lpstr>
      <vt:lpstr>Use cases</vt:lpstr>
      <vt:lpstr>Acceptance criteria</vt:lpstr>
      <vt:lpstr>Milestones</vt:lpstr>
      <vt:lpstr>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revision>12</cp:revision>
  <dcterms:created xsi:type="dcterms:W3CDTF">2022-03-28T23:35:57Z</dcterms:created>
  <dcterms:modified xsi:type="dcterms:W3CDTF">2022-04-01T01:26:09Z</dcterms:modified>
</cp:coreProperties>
</file>