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3" r:id="rId2"/>
  </p:sldMasterIdLst>
  <p:notesMasterIdLst>
    <p:notesMasterId r:id="rId34"/>
  </p:notesMasterIdLst>
  <p:sldIdLst>
    <p:sldId id="416" r:id="rId3"/>
    <p:sldId id="413" r:id="rId4"/>
    <p:sldId id="355" r:id="rId5"/>
    <p:sldId id="381" r:id="rId6"/>
    <p:sldId id="382" r:id="rId7"/>
    <p:sldId id="365" r:id="rId8"/>
    <p:sldId id="367" r:id="rId9"/>
    <p:sldId id="366" r:id="rId10"/>
    <p:sldId id="325" r:id="rId11"/>
    <p:sldId id="326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59" r:id="rId26"/>
    <p:sldId id="417" r:id="rId27"/>
    <p:sldId id="368" r:id="rId28"/>
    <p:sldId id="418" r:id="rId29"/>
    <p:sldId id="277" r:id="rId30"/>
    <p:sldId id="280" r:id="rId31"/>
    <p:sldId id="419" r:id="rId32"/>
    <p:sldId id="32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6"/>
    <p:restoredTop sz="94545"/>
  </p:normalViewPr>
  <p:slideViewPr>
    <p:cSldViewPr snapToGrid="0" snapToObjects="1">
      <p:cViewPr varScale="1">
        <p:scale>
          <a:sx n="108" d="100"/>
          <a:sy n="108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4A9A-ABD3-F340-8323-3D77AC328090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5B7FD-DEDF-3848-98BA-C07D0FAD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590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B59E13-8434-AE46-A01A-5834BA16C2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Osaka" charset="0"/>
                <a:cs typeface="+mn-cs"/>
              </a:rPr>
              <a:pPr marL="0" marR="0" lvl="0" indent="0" algn="r" defTabSz="935901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Osak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6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005840"/>
            <a:ext cx="8001000" cy="685800"/>
          </a:xfrm>
        </p:spPr>
        <p:txBody>
          <a:bodyPr lIns="0"/>
          <a:lstStyle>
            <a:lvl1pPr>
              <a:defRPr sz="2295"/>
            </a:lvl1pPr>
          </a:lstStyle>
          <a:p>
            <a:r>
              <a:rPr lang="en-US" dirty="0"/>
              <a:t>Click to edit Subhead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828800"/>
            <a:ext cx="8001000" cy="3886200"/>
          </a:xfrm>
        </p:spPr>
        <p:txBody>
          <a:bodyPr/>
          <a:lstStyle>
            <a:lvl1pPr marL="231458" indent="-231458">
              <a:spcBef>
                <a:spcPts val="675"/>
              </a:spcBef>
              <a:buClr>
                <a:srgbClr val="B99B49"/>
              </a:buClr>
              <a:buFont typeface="Wingdings" charset="2"/>
              <a:buChar char="§"/>
              <a:defRPr/>
            </a:lvl1pPr>
            <a:lvl2pPr marL="501491" indent="-192881">
              <a:spcBef>
                <a:spcPts val="675"/>
              </a:spcBef>
              <a:buClr>
                <a:srgbClr val="B99B49"/>
              </a:buClr>
              <a:buFont typeface="Lucida Grande"/>
              <a:buChar char="»"/>
              <a:defRPr/>
            </a:lvl2pPr>
            <a:lvl3pPr marL="771525" indent="-154305">
              <a:spcBef>
                <a:spcPts val="675"/>
              </a:spcBef>
              <a:buClr>
                <a:srgbClr val="B99B49"/>
              </a:buClr>
              <a:buFont typeface="Wingdings" charset="2"/>
              <a:buChar char="§"/>
              <a:defRPr/>
            </a:lvl3pPr>
            <a:lvl4pPr marL="1080135" indent="-154305">
              <a:spcBef>
                <a:spcPts val="675"/>
              </a:spcBef>
              <a:buClr>
                <a:srgbClr val="B99B49"/>
              </a:buClr>
              <a:buFont typeface="Lucida Grande"/>
              <a:buChar char="»"/>
              <a:defRPr/>
            </a:lvl4pPr>
            <a:lvl5pPr marL="1388745" indent="-154305">
              <a:spcBef>
                <a:spcPts val="675"/>
              </a:spcBef>
              <a:buClr>
                <a:srgbClr val="B99B49"/>
              </a:buClr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DDD1A-043C-214E-AFBF-7C13B472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06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005840"/>
            <a:ext cx="8001000" cy="685800"/>
          </a:xfrm>
        </p:spPr>
        <p:txBody>
          <a:bodyPr lIns="0"/>
          <a:lstStyle>
            <a:lvl1pPr>
              <a:defRPr sz="2295"/>
            </a:lvl1pPr>
          </a:lstStyle>
          <a:p>
            <a:r>
              <a:rPr lang="en-US" dirty="0"/>
              <a:t>Click to edit Subhead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828800"/>
            <a:ext cx="8001000" cy="3886200"/>
          </a:xfrm>
        </p:spPr>
        <p:txBody>
          <a:bodyPr/>
          <a:lstStyle>
            <a:lvl1pPr marL="231458" indent="-231458">
              <a:spcBef>
                <a:spcPts val="675"/>
              </a:spcBef>
              <a:buClr>
                <a:srgbClr val="B99B49"/>
              </a:buClr>
              <a:buFont typeface="Wingdings" charset="2"/>
              <a:buChar char="§"/>
              <a:defRPr/>
            </a:lvl1pPr>
            <a:lvl2pPr marL="501491" indent="-192881">
              <a:spcBef>
                <a:spcPts val="675"/>
              </a:spcBef>
              <a:buClr>
                <a:srgbClr val="B99B49"/>
              </a:buClr>
              <a:buFont typeface="Lucida Grande"/>
              <a:buChar char="»"/>
              <a:defRPr/>
            </a:lvl2pPr>
            <a:lvl3pPr marL="771525" indent="-154305">
              <a:spcBef>
                <a:spcPts val="675"/>
              </a:spcBef>
              <a:buClr>
                <a:srgbClr val="B99B49"/>
              </a:buClr>
              <a:buFont typeface="Wingdings" charset="2"/>
              <a:buChar char="§"/>
              <a:defRPr/>
            </a:lvl3pPr>
            <a:lvl4pPr marL="1080135" indent="-154305">
              <a:spcBef>
                <a:spcPts val="675"/>
              </a:spcBef>
              <a:buClr>
                <a:srgbClr val="B99B49"/>
              </a:buClr>
              <a:buFont typeface="Lucida Grande"/>
              <a:buChar char="»"/>
              <a:defRPr/>
            </a:lvl4pPr>
            <a:lvl5pPr marL="1388745" indent="-154305">
              <a:spcBef>
                <a:spcPts val="675"/>
              </a:spcBef>
              <a:buClr>
                <a:srgbClr val="B99B49"/>
              </a:buClr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7227C-FE81-1C4D-9648-168F6ADCE5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42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15" dirty="0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15" dirty="0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15" dirty="0">
              <a:ea typeface="Osaka" charset="-128"/>
              <a:cs typeface="Osaka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 algn="ctr">
              <a:defRPr sz="1890">
                <a:solidFill>
                  <a:srgbClr val="CFB87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spcBef>
                <a:spcPts val="1350"/>
              </a:spcBef>
              <a:buFont typeface="Wingdings" charset="2"/>
              <a:buNone/>
              <a:defRPr sz="1215"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33" y="5999742"/>
            <a:ext cx="5024338" cy="497323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5562600"/>
            <a:ext cx="9144000" cy="76200"/>
          </a:xfrm>
          <a:prstGeom prst="rect">
            <a:avLst/>
          </a:prstGeom>
          <a:solidFill>
            <a:srgbClr val="CFB8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15" dirty="0"/>
          </a:p>
        </p:txBody>
      </p:sp>
    </p:spTree>
    <p:extLst>
      <p:ext uri="{BB962C8B-B14F-4D97-AF65-F5344CB8AC3E}">
        <p14:creationId xmlns:p14="http://schemas.microsoft.com/office/powerpoint/2010/main" val="349592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-152400" y="6263640"/>
            <a:ext cx="9448800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6000">
                <a:schemeClr val="tx1"/>
              </a:gs>
              <a:gs pos="40000">
                <a:schemeClr val="tx1">
                  <a:alpha val="10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1722" tIns="30861" rIns="61722" bIns="3086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172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2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Osaka" charset="-128"/>
              <a:cs typeface="Osaka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296688"/>
            <a:ext cx="3951232" cy="391106"/>
          </a:xfrm>
          <a:prstGeom prst="rect">
            <a:avLst/>
          </a:prstGeom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-42861"/>
            <a:ext cx="88392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en-US" sz="1215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00584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01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-45720"/>
            <a:ext cx="5638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" kern="0" cap="all" spc="68">
                <a:solidFill>
                  <a:srgbClr val="CFBA7D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-45720"/>
            <a:ext cx="2057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540">
                <a:solidFill>
                  <a:srgbClr val="80808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839200" y="-42861"/>
            <a:ext cx="304800" cy="347663"/>
          </a:xfrm>
          <a:prstGeom prst="rect">
            <a:avLst/>
          </a:prstGeom>
          <a:solidFill>
            <a:srgbClr val="CFBA7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en-US" sz="1215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-45720"/>
            <a:ext cx="304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81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17DDD1A-043C-214E-AFBF-7C13B472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95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30861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61722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92583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23444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231458" indent="-231458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0"/>
        <a:buChar char="§"/>
        <a:defRPr sz="162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2"/>
        <a:buChar char="Ø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2"/>
        <a:buChar char="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-152400" y="6263640"/>
            <a:ext cx="9448800" cy="4572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6000">
                <a:schemeClr val="tx1"/>
              </a:gs>
              <a:gs pos="40000">
                <a:schemeClr val="tx1">
                  <a:alpha val="10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1722" tIns="30861" rIns="61722" bIns="3086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172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2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Osaka" charset="-128"/>
              <a:cs typeface="Osaka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296688"/>
            <a:ext cx="3951232" cy="391106"/>
          </a:xfrm>
          <a:prstGeom prst="rect">
            <a:avLst/>
          </a:prstGeom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-42861"/>
            <a:ext cx="88392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en-US" sz="1215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00584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01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-45720"/>
            <a:ext cx="5638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" kern="0" cap="all" spc="68">
                <a:solidFill>
                  <a:srgbClr val="CFBA7D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-45720"/>
            <a:ext cx="2057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540">
                <a:solidFill>
                  <a:srgbClr val="80808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839200" y="-42861"/>
            <a:ext cx="304800" cy="347663"/>
          </a:xfrm>
          <a:prstGeom prst="rect">
            <a:avLst/>
          </a:prstGeom>
          <a:solidFill>
            <a:srgbClr val="CFBA7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en-US" sz="1215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-45720"/>
            <a:ext cx="304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81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17DDD1A-043C-214E-AFBF-7C13B4723B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E509BFC-AE21-4A1A-A182-DCC729EDC0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1"/>
            <a:ext cx="88392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en-US" sz="1215" dirty="0"/>
          </a:p>
        </p:txBody>
      </p:sp>
    </p:spTree>
    <p:extLst>
      <p:ext uri="{BB962C8B-B14F-4D97-AF65-F5344CB8AC3E}">
        <p14:creationId xmlns:p14="http://schemas.microsoft.com/office/powerpoint/2010/main" val="318403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95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30861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61722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92583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234440" algn="l" rtl="0" eaLnBrk="1" fontAlgn="base" hangingPunct="1">
        <a:spcBef>
          <a:spcPct val="0"/>
        </a:spcBef>
        <a:spcAft>
          <a:spcPct val="0"/>
        </a:spcAft>
        <a:defRPr sz="243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231458" indent="-231458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0"/>
        <a:buChar char="§"/>
        <a:defRPr sz="162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2"/>
        <a:buChar char="Ø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2"/>
        <a:buChar char="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rtl="0" eaLnBrk="1" fontAlgn="base" hangingPunct="1">
        <a:spcBef>
          <a:spcPts val="675"/>
        </a:spcBef>
        <a:spcAft>
          <a:spcPct val="0"/>
        </a:spcAft>
        <a:buClr>
          <a:srgbClr val="B99B49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30861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43" y="918316"/>
            <a:ext cx="8536488" cy="3435234"/>
          </a:xfrm>
        </p:spPr>
        <p:txBody>
          <a:bodyPr/>
          <a:lstStyle/>
          <a:p>
            <a:endParaRPr lang="en-US" sz="1800" b="1" u="sng" dirty="0"/>
          </a:p>
          <a:p>
            <a:r>
              <a:rPr lang="en-US" sz="3600" b="1" dirty="0"/>
              <a:t>ELEC 4727/5727</a:t>
            </a:r>
          </a:p>
          <a:p>
            <a:r>
              <a:rPr lang="en-US" sz="3600" b="1" dirty="0"/>
              <a:t>Computer Vision &amp; Image Processing</a:t>
            </a:r>
          </a:p>
          <a:p>
            <a:endParaRPr lang="en-US" sz="2800" b="1" i="1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i="1" dirty="0"/>
              <a:t>Lecture 2</a:t>
            </a:r>
          </a:p>
          <a:p>
            <a:pPr>
              <a:spcBef>
                <a:spcPts val="0"/>
              </a:spcBef>
            </a:pPr>
            <a:r>
              <a:rPr lang="en-US" sz="2800" b="1" i="1" dirty="0"/>
              <a:t>Basics of an Image</a:t>
            </a:r>
          </a:p>
        </p:txBody>
      </p:sp>
    </p:spTree>
    <p:extLst>
      <p:ext uri="{BB962C8B-B14F-4D97-AF65-F5344CB8AC3E}">
        <p14:creationId xmlns:p14="http://schemas.microsoft.com/office/powerpoint/2010/main" val="148184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3340" y="515937"/>
            <a:ext cx="80010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sz="3600" b="1" dirty="0">
                <a:latin typeface="Times New Roman" charset="0"/>
                <a:ea typeface="Times New Roman" charset="0"/>
                <a:cs typeface="Times New Roman" charset="0"/>
              </a:rPr>
              <a:t>Basic Relationships Between Pixels</a:t>
            </a:r>
            <a:b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5652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Adjacency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Let S be the set of intensity values </a:t>
            </a:r>
          </a:p>
          <a:p>
            <a:pPr>
              <a:buFont typeface="Arial" charset="0"/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4-adjacency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Two pixels p and q with values from S are 4-adjacent if q is in the set N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(p).</a:t>
            </a:r>
          </a:p>
          <a:p>
            <a:pPr>
              <a:buFont typeface="Wingdings" charset="2"/>
              <a:buChar char="Ø"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8-adjacency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Two pixels p and q with values from S are 8-adjacent if q is in the set N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(p).</a:t>
            </a:r>
          </a:p>
          <a:p>
            <a:pPr>
              <a:buFont typeface="Wingdings" charset="2"/>
              <a:buChar char="Ø"/>
            </a:pPr>
            <a:endParaRPr lang="en-US" altLang="en-US" sz="2400" dirty="0">
              <a:effectLst/>
            </a:endParaRPr>
          </a:p>
          <a:p>
            <a:pPr>
              <a:buFont typeface="Wingdings" charset="2"/>
              <a:buNone/>
            </a:pPr>
            <a:endParaRPr lang="en-US" altLang="en-US" sz="240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C7ED2-AF8E-944E-A492-2E95B2AF4DA4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31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13908" y="1412103"/>
            <a:ext cx="4614404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2800" dirty="0">
                <a:latin typeface="Times New Roman" charset="0"/>
                <a:ea typeface="Times New Roman" charset="0"/>
                <a:cs typeface="Times New Roman" charset="0"/>
              </a:rPr>
              <a:t>Examples: Adjacency and Path</a:t>
            </a:r>
            <a:br>
              <a:rPr lang="en-US" alt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2820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2032944" y="2216657"/>
            <a:ext cx="5484137" cy="3886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0   1  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0  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0   2   0                 0  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r>
              <a:rPr lang="en-US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0   0  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0   0   1</a:t>
            </a:r>
          </a:p>
          <a:p>
            <a:pPr>
              <a:buFont typeface="Arial" charset="0"/>
              <a:buNone/>
            </a:pPr>
            <a:endParaRPr lang="en-US" alt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82C63-C0E6-D446-95B2-162BAF772A1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1867364" y="4154556"/>
            <a:ext cx="26215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{1, 2}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1" dirty="0"/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4654453" y="4154555"/>
            <a:ext cx="44550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71475" indent="-371475">
              <a:defRPr>
                <a:solidFill>
                  <a:schemeClr val="tx1"/>
                </a:solidFill>
                <a:latin typeface="Arial" charset="0"/>
              </a:defRPr>
            </a:lvl1pPr>
            <a:lvl2pPr marL="828675" indent="-371475">
              <a:defRPr>
                <a:solidFill>
                  <a:schemeClr val="tx1"/>
                </a:solidFill>
                <a:latin typeface="Arial" charset="0"/>
              </a:defRPr>
            </a:lvl2pPr>
            <a:lvl3pPr marL="1285875" indent="-371475">
              <a:defRPr>
                <a:solidFill>
                  <a:schemeClr val="tx1"/>
                </a:solidFill>
                <a:latin typeface="Arial" charset="0"/>
              </a:defRPr>
            </a:lvl3pPr>
            <a:lvl4pPr marL="1743075" indent="-371475">
              <a:defRPr>
                <a:solidFill>
                  <a:schemeClr val="tx1"/>
                </a:solidFill>
                <a:latin typeface="Arial" charset="0"/>
              </a:defRPr>
            </a:lvl4pPr>
            <a:lvl5pPr marL="2200275" indent="-371475">
              <a:defRPr>
                <a:solidFill>
                  <a:schemeClr val="tx1"/>
                </a:solidFill>
                <a:latin typeface="Arial" charset="0"/>
              </a:defRPr>
            </a:lvl5pPr>
            <a:lvl6pPr marL="26574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146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718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290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(1,3) and (3,3)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(1,3), (1,2), (2,2), (3,3)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ABA425-6E85-2040-A577-675479C72F65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3340" y="5159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sz="4300" b="1" kern="0" dirty="0">
                <a:latin typeface="Times New Roman" charset="0"/>
                <a:ea typeface="Times New Roman" charset="0"/>
                <a:cs typeface="Times New Roman" charset="0"/>
              </a:rPr>
              <a:t>Basic Relationships Between Pixels</a:t>
            </a:r>
            <a:br>
              <a:rPr lang="en-US" altLang="en-US" kern="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in S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Let S represent a subset of pixels in an image. Two pixels p with coordinates (x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q with coordinates (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are said to be </a:t>
            </a: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in S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there exists a path </a:t>
            </a:r>
          </a:p>
          <a:p>
            <a:pPr>
              <a:buFont typeface="Arial" charset="0"/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(x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(x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charset="2"/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Where</a:t>
            </a:r>
          </a:p>
          <a:p>
            <a:pPr>
              <a:buFont typeface="Wingdings" charset="2"/>
              <a:buChar char="Ø"/>
            </a:pPr>
            <a:endParaRPr lang="en-US" altLang="en-US" sz="2400" dirty="0">
              <a:effectLst/>
            </a:endParaRPr>
          </a:p>
          <a:p>
            <a:pPr>
              <a:buFont typeface="Wingdings" charset="2"/>
              <a:buNone/>
            </a:pPr>
            <a:endParaRPr lang="en-US" altLang="en-US" sz="2400" dirty="0">
              <a:effectLst/>
            </a:endParaRPr>
          </a:p>
          <a:p>
            <a:pPr>
              <a:buFont typeface="Wingdings" charset="2"/>
              <a:buNone/>
            </a:pPr>
            <a:endParaRPr lang="en-US" altLang="en-US" sz="2400" dirty="0">
              <a:effectLst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FC3AD2-7271-E347-A70E-133C40EFF986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1981200" y="4402138"/>
          <a:ext cx="3587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2" name="Equation" r:id="rId3" imgW="1434960" imgH="228600" progId="Equation.DSMT4">
                  <p:embed/>
                </p:oleObj>
              </mc:Choice>
              <mc:Fallback>
                <p:oleObj name="Equation" r:id="rId3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02138"/>
                        <a:ext cx="3587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4575ABE-4E40-774A-83C8-2E6C84FDCE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3340" y="515937"/>
            <a:ext cx="80010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sz="3600" b="1" dirty="0">
                <a:latin typeface="Times New Roman" charset="0"/>
                <a:ea typeface="Times New Roman" charset="0"/>
                <a:cs typeface="Times New Roman" charset="0"/>
              </a:rPr>
              <a:t>Basic Relationships Between Pixels</a:t>
            </a:r>
            <a:b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8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450850" y="1393310"/>
            <a:ext cx="8540750" cy="4498975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S represent a subset of pixels in an image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every pixel </a:t>
            </a:r>
            <a:r>
              <a:rPr lang="en-US" alt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S, the set of pixels in S that are connected to </a:t>
            </a:r>
            <a:r>
              <a:rPr lang="en-US" alt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en-US" alt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</a:t>
            </a:r>
            <a:r>
              <a:rPr lang="en-US" alt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S.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S has only one connected component, then S is called </a:t>
            </a:r>
            <a:r>
              <a:rPr lang="en-US" alt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Set</a:t>
            </a: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call R a </a:t>
            </a: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image if R is a connected set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regions, R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said to be</a:t>
            </a:r>
            <a:r>
              <a:rPr lang="en-US" alt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adjacent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their union forms a connected set.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Regions that are not to be adjacent are said to be </a:t>
            </a:r>
            <a:r>
              <a:rPr lang="en-US" alt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disjoint.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sz="2000" b="1" i="1" dirty="0">
              <a:effectLst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sz="200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066E5-3DF1-FA47-9AF0-F6DE90C8CA9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48F7069-1DBF-6A49-B979-4A40FC292C1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3340" y="515937"/>
            <a:ext cx="80010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sz="3600" b="1" dirty="0">
                <a:latin typeface="Times New Roman" charset="0"/>
                <a:ea typeface="Times New Roman" charset="0"/>
                <a:cs typeface="Times New Roman" charset="0"/>
              </a:rPr>
              <a:t>Basic Relationships Between Pixels</a:t>
            </a:r>
            <a:b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Boundary (or border)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altLang="en-US" sz="2000" dirty="0">
              <a:effectLst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boundary 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region R is the set of pixels in the region that have one or more neighbors that are not in R.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R happens to be an entire image, then its boundary is defined as the set of pixels in the first and last rows and columns of the image.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alt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Foreground and background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alt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image contains K disjoint regions, </a:t>
            </a:r>
            <a:r>
              <a:rPr lang="en-US" alt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1, 2, …, K. Let R</a:t>
            </a:r>
            <a:r>
              <a:rPr lang="en-US" altLang="en-US" sz="20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denote the union of all the K regions, and let (R</a:t>
            </a:r>
            <a:r>
              <a:rPr lang="en-US" altLang="en-US" sz="20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denote its complement.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sz="20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points in R</a:t>
            </a:r>
            <a:r>
              <a:rPr lang="en-US" altLang="en-US" sz="20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All the points in (R</a:t>
            </a:r>
            <a:r>
              <a:rPr lang="en-US" altLang="en-US" sz="20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CD39F4-06F6-3E49-A9C5-F250066343E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AC329D7-2C98-6840-95FD-3D73CEBBD6B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3340" y="515937"/>
            <a:ext cx="80010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sz="3600" b="1" dirty="0">
                <a:latin typeface="Times New Roman" charset="0"/>
                <a:ea typeface="Times New Roman" charset="0"/>
                <a:cs typeface="Times New Roman" charset="0"/>
              </a:rPr>
              <a:t>Basic Relationships Between Pixels</a:t>
            </a:r>
            <a:b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2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Question 1</a:t>
            </a:r>
          </a:p>
        </p:txBody>
      </p:sp>
      <p:sp>
        <p:nvSpPr>
          <p:cNvPr id="168964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609600" y="1691640"/>
            <a:ext cx="8540750" cy="4498975"/>
          </a:xfrm>
          <a:noFill/>
          <a:ln/>
        </p:spPr>
        <p:txBody>
          <a:bodyPr/>
          <a:lstStyle/>
          <a:p>
            <a:r>
              <a:rPr lang="en-US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arrangement of pixels, are the two regions (of 1s) adjacent? (if 8-adjacency is used)</a:t>
            </a:r>
          </a:p>
          <a:p>
            <a:endParaRPr lang="en-US" altLang="en-US" sz="24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1      0      1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1      1      1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F9B0FF-92E4-CC4A-AA04-F2E783CB1F2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862165" y="2895883"/>
            <a:ext cx="1784350" cy="1276350"/>
          </a:xfrm>
          <a:prstGeom prst="rect">
            <a:avLst/>
          </a:prstGeom>
          <a:solidFill>
            <a:schemeClr val="accent1">
              <a:alpha val="11000"/>
            </a:schemeClr>
          </a:solidFill>
          <a:ln w="25400">
            <a:solidFill>
              <a:srgbClr val="99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862165" y="4239256"/>
            <a:ext cx="1784350" cy="127635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>
            <a:off x="3208338" y="2983441"/>
            <a:ext cx="1363662" cy="696912"/>
          </a:xfrm>
          <a:prstGeom prst="wedgeRoundRectCallout">
            <a:avLst>
              <a:gd name="adj1" fmla="val -88417"/>
              <a:gd name="adj2" fmla="val 7186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Region 1</a:t>
            </a:r>
          </a:p>
        </p:txBody>
      </p:sp>
      <p:sp>
        <p:nvSpPr>
          <p:cNvPr id="168969" name="AutoShape 9"/>
          <p:cNvSpPr>
            <a:spLocks noChangeArrowheads="1"/>
          </p:cNvSpPr>
          <p:nvPr/>
        </p:nvSpPr>
        <p:spPr bwMode="auto">
          <a:xfrm>
            <a:off x="3128050" y="4181585"/>
            <a:ext cx="1363662" cy="696912"/>
          </a:xfrm>
          <a:prstGeom prst="wedgeRoundRectCallout">
            <a:avLst>
              <a:gd name="adj1" fmla="val -81898"/>
              <a:gd name="adj2" fmla="val 57060"/>
              <a:gd name="adj3" fmla="val 16667"/>
            </a:avLst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Region 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468131E-E534-488A-845C-57DFC619E2B5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3340" y="5159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sz="3600" b="1" kern="0" dirty="0">
                <a:latin typeface="Times New Roman" charset="0"/>
                <a:ea typeface="Times New Roman" charset="0"/>
                <a:cs typeface="Times New Roman" charset="0"/>
              </a:rPr>
              <a:t>Basic Relationships Between Pixels</a:t>
            </a:r>
            <a:br>
              <a:rPr lang="en-US" altLang="en-US" kern="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33400" y="1694968"/>
            <a:ext cx="8540750" cy="4498975"/>
          </a:xfrm>
          <a:noFill/>
          <a:ln/>
        </p:spPr>
        <p:txBody>
          <a:bodyPr/>
          <a:lstStyle/>
          <a:p>
            <a:r>
              <a:rPr lang="en-US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arrangement of pixels, are the two parts (of 1s) adjacent? (if 4-adjacency is used)</a:t>
            </a:r>
          </a:p>
          <a:p>
            <a:endParaRPr lang="en-US" altLang="en-US" sz="24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1      0      1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1      1      1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0BEC54-3FD2-2E4D-B6CD-A33DD0D92B6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812061" y="2835275"/>
            <a:ext cx="1784350" cy="1276350"/>
          </a:xfrm>
          <a:prstGeom prst="rect">
            <a:avLst/>
          </a:prstGeom>
          <a:solidFill>
            <a:schemeClr val="accent1">
              <a:alpha val="11000"/>
            </a:schemeClr>
          </a:solidFill>
          <a:ln w="25400">
            <a:solidFill>
              <a:srgbClr val="99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812061" y="4210203"/>
            <a:ext cx="1784350" cy="127635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1" name="AutoShape 7"/>
          <p:cNvSpPr>
            <a:spLocks noChangeArrowheads="1"/>
          </p:cNvSpPr>
          <p:nvPr/>
        </p:nvSpPr>
        <p:spPr bwMode="auto">
          <a:xfrm>
            <a:off x="3153362" y="2960688"/>
            <a:ext cx="1363662" cy="696912"/>
          </a:xfrm>
          <a:prstGeom prst="wedgeRoundRectCallout">
            <a:avLst>
              <a:gd name="adj1" fmla="val -88417"/>
              <a:gd name="adj2" fmla="val 7186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Part 1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046630" y="4111625"/>
            <a:ext cx="1363662" cy="696912"/>
          </a:xfrm>
          <a:prstGeom prst="wedgeRoundRectCallout">
            <a:avLst>
              <a:gd name="adj1" fmla="val -81898"/>
              <a:gd name="adj2" fmla="val 57060"/>
              <a:gd name="adj3" fmla="val 16667"/>
            </a:avLst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Part 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AB2057-9F7A-41FC-B812-200972E28F2D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3340" y="5159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sz="3600" b="1" kern="0" dirty="0">
                <a:latin typeface="Times New Roman" charset="0"/>
                <a:ea typeface="Times New Roman" charset="0"/>
                <a:cs typeface="Times New Roman" charset="0"/>
              </a:rPr>
              <a:t>Basic Relationships Between Pixels</a:t>
            </a:r>
            <a:br>
              <a:rPr lang="en-US" altLang="en-US" kern="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D5E83F7-78D6-4A03-BCB4-E6BFF519FAE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1005840"/>
            <a:ext cx="80010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9335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>
            <a:extLst>
              <a:ext uri="{FF2B5EF4-FFF2-40B4-BE49-F238E27FC236}">
                <a16:creationId xmlns:a16="http://schemas.microsoft.com/office/drawing/2014/main" id="{04C10642-4A7E-4388-A9CB-10C0D1069C5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533400" y="1694968"/>
            <a:ext cx="8540750" cy="4498975"/>
          </a:xfrm>
          <a:noFill/>
          <a:ln/>
        </p:spPr>
        <p:txBody>
          <a:bodyPr/>
          <a:lstStyle/>
          <a:p>
            <a:r>
              <a:rPr lang="en-US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arrangement of pixels, are the two parts (of 1s) adjacent? (if 4-adjacency is used)</a:t>
            </a:r>
          </a:p>
          <a:p>
            <a:endParaRPr lang="en-US" altLang="en-US" sz="24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1      0      1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1      1      1</a:t>
            </a:r>
          </a:p>
        </p:txBody>
      </p:sp>
      <p:sp>
        <p:nvSpPr>
          <p:cNvPr id="17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3200" dirty="0">
                <a:solidFill>
                  <a:schemeClr val="tx1"/>
                </a:solidFill>
                <a:effectLst/>
              </a:rPr>
            </a:br>
            <a:endParaRPr lang="en-US" altLang="en-US" sz="32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A99240-2F1A-6547-B9CB-BC9C665CBB2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778092" y="2896698"/>
            <a:ext cx="1784350" cy="811212"/>
          </a:xfrm>
          <a:prstGeom prst="rect">
            <a:avLst/>
          </a:prstGeom>
          <a:solidFill>
            <a:schemeClr val="accent1">
              <a:alpha val="11000"/>
            </a:schemeClr>
          </a:solidFill>
          <a:ln w="25400">
            <a:solidFill>
              <a:srgbClr val="9933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778092" y="3833192"/>
            <a:ext cx="1784350" cy="1709992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AutoShape 7"/>
          <p:cNvSpPr>
            <a:spLocks noChangeArrowheads="1"/>
          </p:cNvSpPr>
          <p:nvPr/>
        </p:nvSpPr>
        <p:spPr bwMode="auto">
          <a:xfrm>
            <a:off x="3146838" y="3080544"/>
            <a:ext cx="1363663" cy="696912"/>
          </a:xfrm>
          <a:prstGeom prst="wedgeRoundRectCallout">
            <a:avLst>
              <a:gd name="adj1" fmla="val -88417"/>
              <a:gd name="adj2" fmla="val 717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Region 1</a:t>
            </a:r>
          </a:p>
        </p:txBody>
      </p:sp>
      <p:sp>
        <p:nvSpPr>
          <p:cNvPr id="171016" name="AutoShape 8"/>
          <p:cNvSpPr>
            <a:spLocks noChangeArrowheads="1"/>
          </p:cNvSpPr>
          <p:nvPr/>
        </p:nvSpPr>
        <p:spPr bwMode="auto">
          <a:xfrm>
            <a:off x="3146839" y="4293314"/>
            <a:ext cx="1363662" cy="696912"/>
          </a:xfrm>
          <a:prstGeom prst="wedgeRoundRectCallout">
            <a:avLst>
              <a:gd name="adj1" fmla="val -90394"/>
              <a:gd name="adj2" fmla="val 25856"/>
              <a:gd name="adj3" fmla="val 16667"/>
            </a:avLst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Region 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679C29C-2E39-4FF1-A196-9DBF8ABAFCF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3340" y="5159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sz="3600" b="1" kern="0" dirty="0">
                <a:latin typeface="Times New Roman" charset="0"/>
                <a:ea typeface="Times New Roman" charset="0"/>
                <a:cs typeface="Times New Roman" charset="0"/>
              </a:rPr>
              <a:t>Basic Relationships Between Pixels</a:t>
            </a:r>
            <a:br>
              <a:rPr lang="en-US" altLang="en-US" kern="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1BEFC97-C426-4228-B216-D934F7350B56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609600" y="1009168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b="1" kern="0" dirty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141854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707698" y="1785352"/>
            <a:ext cx="8540750" cy="4498975"/>
          </a:xfrm>
          <a:noFill/>
          <a:ln/>
        </p:spPr>
        <p:txBody>
          <a:bodyPr/>
          <a:lstStyle/>
          <a:p>
            <a:r>
              <a:rPr lang="en-US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arrangement of pixels, the circled point is part of the boundary of the 1-valued pixels if 8-adjacency is used, true or false?</a:t>
            </a:r>
          </a:p>
          <a:p>
            <a:endParaRPr lang="en-US" altLang="en-US" sz="24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0      1      1      1      0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0      1      1      1      0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0      0      0      0      0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8C480C-A9D8-8948-89E1-0EAB4ED49E8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908931" y="4294688"/>
            <a:ext cx="479425" cy="436563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A76D83-D1A1-4AE1-8BB4-4736BC39265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3340" y="5159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sz="3600" b="1" kern="0" dirty="0">
                <a:latin typeface="Times New Roman" charset="0"/>
                <a:ea typeface="Times New Roman" charset="0"/>
                <a:cs typeface="Times New Roman" charset="0"/>
              </a:rPr>
              <a:t>Basic Relationships Between Pixels</a:t>
            </a:r>
            <a:br>
              <a:rPr lang="en-US" altLang="en-US" kern="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CEA0382-E301-4CA3-9615-63E13A20095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569912" y="10103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b="1" kern="0" dirty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104758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729664" y="1763235"/>
            <a:ext cx="8540750" cy="4498975"/>
          </a:xfrm>
          <a:noFill/>
          <a:ln/>
        </p:spPr>
        <p:txBody>
          <a:bodyPr/>
          <a:lstStyle/>
          <a:p>
            <a:r>
              <a:rPr lang="en-US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arrangement of pixels, the circled point is part of the boundary of the 1-valued pixels if 4-adjacency is used, true or false?</a:t>
            </a:r>
          </a:p>
          <a:p>
            <a:endParaRPr lang="en-US" altLang="en-US" sz="24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0      1      1      1      0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0      1      1      1      0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0      0      0      0      0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F925FD-F7E6-C54F-B19E-0B907CFC6C0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2965298" y="4282162"/>
            <a:ext cx="479425" cy="436563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AB933A-F849-42AC-AC3B-2CD7CA09AF1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3340" y="5159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sz="3600" b="1" kern="0" dirty="0">
                <a:latin typeface="Times New Roman" charset="0"/>
                <a:ea typeface="Times New Roman" charset="0"/>
                <a:cs typeface="Times New Roman" charset="0"/>
              </a:rPr>
              <a:t>Basic Relationships Between Pixels</a:t>
            </a:r>
            <a:br>
              <a:rPr lang="en-US" altLang="en-US" kern="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3E739A7-623E-4B73-8B75-28647E57106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569912" y="10103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b="1" kern="0" dirty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175227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69" y="332509"/>
            <a:ext cx="4850203" cy="59020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96" y="888256"/>
            <a:ext cx="8402904" cy="5194877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relationships between pixels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and boundaries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0D7A19-9655-444A-BC09-A390E5AA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42" y="545356"/>
            <a:ext cx="8001000" cy="685800"/>
          </a:xfrm>
        </p:spPr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5BE2-ED12-504D-AC34-78034532B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1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177212" cy="4498975"/>
          </a:xfrm>
          <a:noFill/>
          <a:ln/>
        </p:spPr>
        <p:txBody>
          <a:bodyPr/>
          <a:lstStyle/>
          <a:p>
            <a:pPr marL="609600" indent="-609600"/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pixels </a:t>
            </a:r>
            <a:r>
              <a:rPr lang="en-US" alt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p, q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coordinates (x, y), (s, t), (u, v) respectively, the distance function D has following properties:</a:t>
            </a:r>
          </a:p>
          <a:p>
            <a:pPr marL="609600" indent="-609600"/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4417" lvl="2" indent="-514350">
              <a:buFont typeface="+mj-lt"/>
              <a:buAutoNum type="alphaLcPeriod"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D(p, q) </a:t>
            </a:r>
            <a:r>
              <a:rPr lang="en-US" altLang="en-US" sz="2400" dirty="0">
                <a:effectLst/>
                <a:latin typeface="Times New Roman" panose="02020603050405020304" pitchFamily="18" charset="0"/>
                <a:ea typeface="Tahoma" charset="0"/>
                <a:cs typeface="Times New Roman" panose="02020603050405020304" pitchFamily="18" charset="0"/>
              </a:rPr>
              <a:t>≥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     [D(p, q) = 0, if p = q]</a:t>
            </a:r>
          </a:p>
          <a:p>
            <a:pPr marL="609600" indent="-609600">
              <a:buFont typeface="Arial" charset="0"/>
              <a:buAutoNum type="alphaLcPeriod"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4417" lvl="2" indent="-514350">
              <a:buFont typeface="+mj-lt"/>
              <a:buAutoNum type="alphaLcPeriod" startAt="2"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D(p, q) = D(q, p)</a:t>
            </a:r>
          </a:p>
          <a:p>
            <a:pPr marL="609600" indent="-609600">
              <a:buFont typeface="Arial" charset="0"/>
              <a:buAutoNum type="alphaLcPeriod"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4417" lvl="2" indent="-514350">
              <a:buFont typeface="+mj-lt"/>
              <a:buAutoNum type="alphaLcPeriod" startAt="3"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D(p, z) </a:t>
            </a:r>
            <a:r>
              <a:rPr lang="en-US" altLang="en-US" sz="2400" dirty="0">
                <a:effectLst/>
                <a:latin typeface="Times New Roman" panose="02020603050405020304" pitchFamily="18" charset="0"/>
                <a:ea typeface="Tahoma" charset="0"/>
                <a:cs typeface="Times New Roman" panose="02020603050405020304" pitchFamily="18" charset="0"/>
              </a:rPr>
              <a:t>≤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D(p, q) + D(q, z)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FBD46-30B3-8B49-9546-A9FE29A4473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7ABF24-5630-49CF-B449-55BE77284512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3340" y="5159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sz="3600" b="1" kern="0" dirty="0">
                <a:latin typeface="Times New Roman" charset="0"/>
                <a:ea typeface="Times New Roman" charset="0"/>
                <a:cs typeface="Times New Roman" charset="0"/>
              </a:rPr>
              <a:t>Distance Measures</a:t>
            </a:r>
            <a:br>
              <a:rPr lang="en-US" altLang="en-US" kern="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8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177212" cy="4498975"/>
          </a:xfrm>
          <a:noFill/>
          <a:ln/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the different Distance measures: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58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Euclidean Distance</a:t>
            </a:r>
            <a:r>
              <a:rPr lang="en-US" altLang="en-US" sz="258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		D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(p, q) = [(x-s)</a:t>
            </a:r>
            <a:r>
              <a:rPr lang="en-US" altLang="en-US" sz="24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(y-t)</a:t>
            </a:r>
            <a:r>
              <a:rPr lang="en-US" altLang="en-US" sz="24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4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58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58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Block Distance: 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		D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(p, q) = |x-s| + |y-t|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58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Chess Board Distance: 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		D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(p, q) = max(|x-s|, |y-t|)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400" dirty="0">
              <a:effectLst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BBC6A5-3902-3E40-8D65-D613A92F4E23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3405188"/>
            <a:ext cx="11906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4833938"/>
            <a:ext cx="12096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104A890-897D-494A-8488-A174D24A1D5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3340" y="5159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sz="3600" b="1" kern="0" dirty="0">
                <a:latin typeface="Times New Roman" charset="0"/>
                <a:ea typeface="Times New Roman" charset="0"/>
                <a:cs typeface="Times New Roman" charset="0"/>
              </a:rPr>
              <a:t>Distance Measures</a:t>
            </a:r>
            <a:br>
              <a:rPr lang="en-US" altLang="en-US" kern="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843088"/>
            <a:ext cx="8540750" cy="4498975"/>
          </a:xfrm>
          <a:noFill/>
          <a:ln/>
        </p:spPr>
        <p:txBody>
          <a:bodyPr/>
          <a:lstStyle/>
          <a:p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arrangement of pixels, what’s the value of the chessboard distance between the circled two points?</a:t>
            </a:r>
          </a:p>
          <a:p>
            <a:pPr>
              <a:buFont typeface="Arial" charset="0"/>
              <a:buNone/>
            </a:pPr>
            <a:endParaRPr lang="en-US" altLang="en-US" sz="24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0      0      1      1      0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0      1      0      0      0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0      0      0      0      0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F715DC-2B3C-994F-9E5C-5E2FE21D592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77157" name="Oval 5"/>
          <p:cNvSpPr>
            <a:spLocks noChangeArrowheads="1"/>
          </p:cNvSpPr>
          <p:nvPr/>
        </p:nvSpPr>
        <p:spPr bwMode="auto">
          <a:xfrm>
            <a:off x="2109787" y="4522070"/>
            <a:ext cx="479425" cy="436563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8" name="Oval 6"/>
          <p:cNvSpPr>
            <a:spLocks noChangeArrowheads="1"/>
          </p:cNvSpPr>
          <p:nvPr/>
        </p:nvSpPr>
        <p:spPr bwMode="auto">
          <a:xfrm>
            <a:off x="3451204" y="3614594"/>
            <a:ext cx="479425" cy="436562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6F00EE-F43D-496E-92A0-2018A88302F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3340" y="5159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sz="3600" b="1" kern="0" dirty="0">
                <a:latin typeface="Times New Roman" charset="0"/>
                <a:ea typeface="Times New Roman" charset="0"/>
                <a:cs typeface="Times New Roman" charset="0"/>
              </a:rPr>
              <a:t>Distance Measures</a:t>
            </a:r>
            <a:br>
              <a:rPr lang="en-US" altLang="en-US" kern="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2BC56B1-9ED0-435A-8D81-0DF7312C52C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569912" y="10103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b="1" kern="0" dirty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Question 5</a:t>
            </a:r>
          </a:p>
        </p:txBody>
      </p:sp>
    </p:spTree>
    <p:extLst>
      <p:ext uri="{BB962C8B-B14F-4D97-AF65-F5344CB8AC3E}">
        <p14:creationId xmlns:p14="http://schemas.microsoft.com/office/powerpoint/2010/main" val="133555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69912" y="1843088"/>
            <a:ext cx="8540750" cy="4498975"/>
          </a:xfrm>
          <a:noFill/>
          <a:ln/>
        </p:spPr>
        <p:txBody>
          <a:bodyPr/>
          <a:lstStyle/>
          <a:p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arrangement of pixels, what’s the value of the city-block distance between the circled two points?</a:t>
            </a:r>
          </a:p>
          <a:p>
            <a:pPr>
              <a:buFont typeface="Arial" charset="0"/>
              <a:buNone/>
            </a:pPr>
            <a:endParaRPr lang="en-US" altLang="en-US" sz="24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0      0      1      1      0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0      1      0      0      0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effectLst/>
              </a:rPr>
              <a:t>    0      0      0      0      0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D9E2A4-70DA-6242-AC63-54962DC5EC1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8181" name="Oval 5"/>
          <p:cNvSpPr>
            <a:spLocks noChangeArrowheads="1"/>
          </p:cNvSpPr>
          <p:nvPr/>
        </p:nvSpPr>
        <p:spPr bwMode="auto">
          <a:xfrm>
            <a:off x="2110309" y="4521548"/>
            <a:ext cx="479425" cy="436563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>
            <a:off x="3456771" y="3614119"/>
            <a:ext cx="479425" cy="436562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C3A4AA-7BC3-4640-9F5F-5D4BBB97A8B2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3340" y="5159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sz="3600" b="1" kern="0" dirty="0">
                <a:latin typeface="Times New Roman" charset="0"/>
                <a:ea typeface="Times New Roman" charset="0"/>
                <a:cs typeface="Times New Roman" charset="0"/>
              </a:rPr>
              <a:t>Distance Measures</a:t>
            </a:r>
            <a:br>
              <a:rPr lang="en-US" altLang="en-US" kern="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FCD23C0-3C34-4D33-B64B-4F82A02B422C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569912" y="1010337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en-US" b="1" kern="0" dirty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Question 6</a:t>
            </a:r>
          </a:p>
        </p:txBody>
      </p:sp>
    </p:spTree>
    <p:extLst>
      <p:ext uri="{BB962C8B-B14F-4D97-AF65-F5344CB8AC3E}">
        <p14:creationId xmlns:p14="http://schemas.microsoft.com/office/powerpoint/2010/main" val="1099805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93" y="443132"/>
            <a:ext cx="8001000" cy="6858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Python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matrix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C791F-1D0F-CC45-91E1-B804E2D9E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24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238250"/>
            <a:ext cx="7810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49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93" y="443132"/>
            <a:ext cx="8001000" cy="6858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Python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matrix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C791F-1D0F-CC45-91E1-B804E2D9E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766887"/>
            <a:ext cx="85629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76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478192"/>
            <a:ext cx="80010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899C5-F6AE-2B44-8132-45F5E42689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07943"/>
            <a:ext cx="8991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1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478192"/>
            <a:ext cx="80010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Exercise </a:t>
            </a:r>
            <a:r>
              <a:rPr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899C5-F6AE-2B44-8132-45F5E42689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9" y="1274700"/>
            <a:ext cx="5105400" cy="1713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122" y="3098864"/>
            <a:ext cx="3465781" cy="30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07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33A10-92CF-0D49-8AA5-20247F75DC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28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300" y="478192"/>
            <a:ext cx="80010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Exercise </a:t>
            </a:r>
            <a:r>
              <a:rPr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8" y="1571425"/>
            <a:ext cx="7707528" cy="37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14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1" y="1399382"/>
            <a:ext cx="6451112" cy="7498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23" y="2283803"/>
            <a:ext cx="5005754" cy="934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92" y="3353035"/>
            <a:ext cx="2749550" cy="27495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A0B32-947C-F64B-9823-F06EB86625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29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300" y="478192"/>
            <a:ext cx="80010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Exercise </a:t>
            </a:r>
            <a:r>
              <a:rPr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08155"/>
            <a:ext cx="8001000" cy="3886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Intensity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energy emitted from a unit area in the image.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8" y="1725551"/>
            <a:ext cx="3286929" cy="4324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97" y="1808679"/>
            <a:ext cx="2748671" cy="3029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5" y="1725551"/>
            <a:ext cx="3406076" cy="45260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A8B8A2-C349-C74B-BE61-B7877B4B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42" y="545356"/>
            <a:ext cx="8001000" cy="685800"/>
          </a:xfrm>
        </p:spPr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85CFFC-5650-9440-A481-6FB0419128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8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A0B32-947C-F64B-9823-F06EB86625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30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300" y="478192"/>
            <a:ext cx="80010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Exercise </a:t>
            </a:r>
            <a:r>
              <a:rPr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6" y="1418969"/>
            <a:ext cx="6358303" cy="42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8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535703"/>
            <a:ext cx="8001000" cy="685800"/>
          </a:xfrm>
        </p:spPr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50" y="1571625"/>
            <a:ext cx="7886700" cy="435133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(get to know Python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show one image)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install Python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the exercises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your own image and emphasis the center part by making the pixels outside the circle to be black. You could set circle radius to any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882" y="3823600"/>
            <a:ext cx="3110637" cy="2572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3829470"/>
            <a:ext cx="2971800" cy="2458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80" y="3843914"/>
            <a:ext cx="2936875" cy="242917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F526-3E1D-D548-85B3-E773946FB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594" y="1231156"/>
            <a:ext cx="8001000" cy="3886200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Gray-Level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relative intensity at each unit area. Between the lowest intensity (Black value) and the highest intensity (White value).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99" y="1916955"/>
            <a:ext cx="4424331" cy="43137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48FD61-44C7-D34A-88EB-0CF8D7E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42" y="545356"/>
            <a:ext cx="8001000" cy="685800"/>
          </a:xfrm>
        </p:spPr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0D1D2-4F0F-A445-84AA-76A67B3517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32" y="2447442"/>
            <a:ext cx="7438362" cy="10312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BC8CA-E82C-AC45-A040-C33166739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78A5A6-20F3-E342-A93D-1E88CB1B55AE}"/>
              </a:ext>
            </a:extLst>
          </p:cNvPr>
          <p:cNvSpPr txBox="1">
            <a:spLocks/>
          </p:cNvSpPr>
          <p:nvPr/>
        </p:nvSpPr>
        <p:spPr bwMode="auto">
          <a:xfrm>
            <a:off x="419594" y="1231156"/>
            <a:ext cx="8001000" cy="88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31458" indent="-231458" algn="l" rtl="0" eaLnBrk="1" fontAlgn="base" hangingPunct="1">
              <a:spcBef>
                <a:spcPts val="675"/>
              </a:spcBef>
              <a:spcAft>
                <a:spcPct val="0"/>
              </a:spcAft>
              <a:buClr>
                <a:srgbClr val="B99B49"/>
              </a:buClr>
              <a:buFont typeface="Wingdings" charset="2"/>
              <a:buChar char="§"/>
              <a:defRPr sz="16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491" indent="-192881" algn="l" rtl="0" eaLnBrk="1" fontAlgn="base" hangingPunct="1">
              <a:spcBef>
                <a:spcPts val="675"/>
              </a:spcBef>
              <a:spcAft>
                <a:spcPct val="0"/>
              </a:spcAft>
              <a:buClr>
                <a:srgbClr val="B99B49"/>
              </a:buClr>
              <a:buFont typeface="Lucida Grande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1525" indent="-154305" algn="l" rtl="0" eaLnBrk="1" fontAlgn="base" hangingPunct="1">
              <a:spcBef>
                <a:spcPts val="675"/>
              </a:spcBef>
              <a:spcAft>
                <a:spcPct val="0"/>
              </a:spcAft>
              <a:buClr>
                <a:srgbClr val="B99B49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154305" algn="l" rtl="0" eaLnBrk="1" fontAlgn="base" hangingPunct="1">
              <a:spcBef>
                <a:spcPts val="675"/>
              </a:spcBef>
              <a:spcAft>
                <a:spcPct val="0"/>
              </a:spcAft>
              <a:buClr>
                <a:srgbClr val="B99B49"/>
              </a:buClr>
              <a:buFont typeface="Lucida Grande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8745" indent="-154305" algn="l" rtl="0" eaLnBrk="1" fontAlgn="base" hangingPunct="1">
              <a:spcBef>
                <a:spcPts val="675"/>
              </a:spcBef>
              <a:spcAft>
                <a:spcPct val="0"/>
              </a:spcAft>
              <a:buClr>
                <a:srgbClr val="B99B49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7355" indent="-1543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965" indent="-1543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575" indent="-1543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3185" indent="-1543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Gray-Level  </a:t>
            </a:r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intensity at each unit area. Between the lowest intensity (Black value) and the highest intensity (White value).</a:t>
            </a:r>
            <a:endParaRPr 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32DBCB-3ED7-0547-9B71-AEDC2BF7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42" y="545356"/>
            <a:ext cx="8001000" cy="685800"/>
          </a:xfrm>
        </p:spPr>
        <p:txBody>
          <a:bodyPr/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8AD389-A150-FC40-9CE5-7E1A05F590E3}"/>
              </a:ext>
            </a:extLst>
          </p:cNvPr>
          <p:cNvSpPr txBox="1">
            <a:spLocks/>
          </p:cNvSpPr>
          <p:nvPr/>
        </p:nvSpPr>
        <p:spPr bwMode="auto">
          <a:xfrm>
            <a:off x="571500" y="3988533"/>
            <a:ext cx="8001000" cy="88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31458" indent="-231458" algn="l" rtl="0" eaLnBrk="1" fontAlgn="base" hangingPunct="1">
              <a:spcBef>
                <a:spcPts val="675"/>
              </a:spcBef>
              <a:spcAft>
                <a:spcPct val="0"/>
              </a:spcAft>
              <a:buClr>
                <a:srgbClr val="B99B49"/>
              </a:buClr>
              <a:buFont typeface="Wingdings" charset="2"/>
              <a:buChar char="§"/>
              <a:defRPr sz="16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491" indent="-192881" algn="l" rtl="0" eaLnBrk="1" fontAlgn="base" hangingPunct="1">
              <a:spcBef>
                <a:spcPts val="675"/>
              </a:spcBef>
              <a:spcAft>
                <a:spcPct val="0"/>
              </a:spcAft>
              <a:buClr>
                <a:srgbClr val="B99B49"/>
              </a:buClr>
              <a:buFont typeface="Lucida Grande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1525" indent="-154305" algn="l" rtl="0" eaLnBrk="1" fontAlgn="base" hangingPunct="1">
              <a:spcBef>
                <a:spcPts val="675"/>
              </a:spcBef>
              <a:spcAft>
                <a:spcPct val="0"/>
              </a:spcAft>
              <a:buClr>
                <a:srgbClr val="B99B49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154305" algn="l" rtl="0" eaLnBrk="1" fontAlgn="base" hangingPunct="1">
              <a:spcBef>
                <a:spcPts val="675"/>
              </a:spcBef>
              <a:spcAft>
                <a:spcPct val="0"/>
              </a:spcAft>
              <a:buClr>
                <a:srgbClr val="B99B49"/>
              </a:buClr>
              <a:buFont typeface="Lucida Grande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8745" indent="-154305" algn="l" rtl="0" eaLnBrk="1" fontAlgn="base" hangingPunct="1">
              <a:spcBef>
                <a:spcPts val="675"/>
              </a:spcBef>
              <a:spcAft>
                <a:spcPct val="0"/>
              </a:spcAft>
              <a:buClr>
                <a:srgbClr val="B99B49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7355" indent="-1543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965" indent="-1543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575" indent="-1543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3185" indent="-1543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20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0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</a:t>
            </a:r>
            <a:r>
              <a:rPr lang="zh-CN" altLang="en-US" sz="20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zh-CN" altLang="en-US" sz="20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k?</a:t>
            </a:r>
            <a:endParaRPr lang="en-US" sz="1800" i="1" u="sng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1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21F76-8D24-0445-B50D-340776CB0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496C68-00D2-7C47-A834-8C7609CC4810}"/>
              </a:ext>
            </a:extLst>
          </p:cNvPr>
          <p:cNvSpPr txBox="1">
            <a:spLocks/>
          </p:cNvSpPr>
          <p:nvPr/>
        </p:nvSpPr>
        <p:spPr bwMode="auto">
          <a:xfrm>
            <a:off x="300842" y="545356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zh-CN" sz="32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endParaRPr 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59D2D8D-2B44-824E-B170-E19C8DF67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06" y="1314283"/>
            <a:ext cx="8339712" cy="4908387"/>
          </a:xfrm>
        </p:spPr>
      </p:pic>
    </p:spTree>
    <p:extLst>
      <p:ext uri="{BB962C8B-B14F-4D97-AF65-F5344CB8AC3E}">
        <p14:creationId xmlns:p14="http://schemas.microsoft.com/office/powerpoint/2010/main" val="60379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946900" y="1562100"/>
            <a:ext cx="13843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9300" y="1714500"/>
            <a:ext cx="13843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2361E-485B-814C-B676-94BE4E3842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A038B8-FDA9-0840-9148-489973F82907}"/>
              </a:ext>
            </a:extLst>
          </p:cNvPr>
          <p:cNvSpPr txBox="1">
            <a:spLocks/>
          </p:cNvSpPr>
          <p:nvPr/>
        </p:nvSpPr>
        <p:spPr bwMode="auto">
          <a:xfrm>
            <a:off x="300842" y="545356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zh-CN" sz="32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endParaRPr 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311805-A1AA-0F4A-B5DD-62789D1B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562100"/>
            <a:ext cx="8223039" cy="43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5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1"/>
          <a:stretch/>
        </p:blipFill>
        <p:spPr>
          <a:xfrm>
            <a:off x="1642197" y="943950"/>
            <a:ext cx="6254894" cy="5305381"/>
          </a:xfrm>
        </p:spPr>
      </p:pic>
      <p:sp>
        <p:nvSpPr>
          <p:cNvPr id="9" name="Rectangle 8"/>
          <p:cNvSpPr/>
          <p:nvPr/>
        </p:nvSpPr>
        <p:spPr>
          <a:xfrm>
            <a:off x="6946900" y="1562100"/>
            <a:ext cx="13843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6B264-F304-6C46-A0D4-9A5B7DBEFE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7DDD1A-043C-214E-AFBF-7C13B4723BDF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8921E-5E92-2B48-968A-2626CF5E29A4}"/>
              </a:ext>
            </a:extLst>
          </p:cNvPr>
          <p:cNvSpPr txBox="1">
            <a:spLocks/>
          </p:cNvSpPr>
          <p:nvPr/>
        </p:nvSpPr>
        <p:spPr bwMode="auto">
          <a:xfrm>
            <a:off x="300842" y="545356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9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30861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61722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92583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234440" algn="l" rtl="0" eaLnBrk="1" fontAlgn="base" hangingPunct="1">
              <a:spcBef>
                <a:spcPct val="0"/>
              </a:spcBef>
              <a:spcAft>
                <a:spcPct val="0"/>
              </a:spcAft>
              <a:defRPr sz="2430">
                <a:solidFill>
                  <a:schemeClr val="tx1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endParaRPr 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Rectangle 6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Neighbors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a pixel p at coordinates (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charset="2"/>
              <a:buChar char="Ø"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4-neighbors of p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denoted by </a:t>
            </a: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(x-1, y), (x+1, y), (x,y-1), and (x, y+1).</a:t>
            </a:r>
          </a:p>
          <a:p>
            <a:pPr>
              <a:lnSpc>
                <a:spcPct val="80000"/>
              </a:lnSpc>
            </a:pPr>
            <a:endParaRPr lang="en-US" altLang="en-US" sz="2400" i="1" dirty="0">
              <a:effectLst/>
              <a:latin typeface="Times New Roman" panose="02020603050405020304" pitchFamily="18" charset="0"/>
              <a:ea typeface="Tahoma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charset="2"/>
              <a:buChar char="Ø"/>
            </a:pP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diagonal neighbors of p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denoted by </a:t>
            </a: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(x-1, y-1), (x+1, y+1), (x+1,y-1), and (x-1, y+1).</a:t>
            </a:r>
          </a:p>
          <a:p>
            <a:pPr>
              <a:lnSpc>
                <a:spcPct val="80000"/>
              </a:lnSpc>
            </a:pPr>
            <a:endParaRPr lang="en-US" altLang="en-US" sz="2400" i="1" dirty="0">
              <a:effectLst/>
              <a:latin typeface="Times New Roman" panose="02020603050405020304" pitchFamily="18" charset="0"/>
              <a:ea typeface="Tahoma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charset="2"/>
              <a:buChar char="Ø"/>
            </a:pPr>
            <a:r>
              <a:rPr lang="en-US" altLang="en-US" sz="2400" b="1" dirty="0">
                <a:effectLst/>
                <a:latin typeface="Times New Roman" panose="02020603050405020304" pitchFamily="18" charset="0"/>
                <a:ea typeface="Tahoma" charset="0"/>
                <a:cs typeface="Times New Roman" panose="02020603050405020304" pitchFamily="18" charset="0"/>
              </a:rPr>
              <a:t> 8 neighbors of p</a:t>
            </a:r>
            <a:r>
              <a:rPr lang="en-US" altLang="en-US" sz="2400" dirty="0">
                <a:effectLst/>
                <a:latin typeface="Times New Roman" panose="02020603050405020304" pitchFamily="18" charset="0"/>
                <a:ea typeface="Tahoma" charset="0"/>
                <a:cs typeface="Times New Roman" panose="02020603050405020304" pitchFamily="18" charset="0"/>
              </a:rPr>
              <a:t>, denoted </a:t>
            </a:r>
            <a:r>
              <a:rPr lang="en-US" altLang="en-US" sz="2400" b="1" dirty="0">
                <a:effectLst/>
                <a:latin typeface="Times New Roman" panose="02020603050405020304" pitchFamily="18" charset="0"/>
                <a:ea typeface="Tahoma" charset="0"/>
                <a:cs typeface="Times New Roman" panose="02020603050405020304" pitchFamily="18" charset="0"/>
              </a:rPr>
              <a:t>N</a:t>
            </a:r>
            <a:r>
              <a:rPr lang="en-US" altLang="en-US" sz="2400" b="1" baseline="-25000" dirty="0">
                <a:effectLst/>
                <a:latin typeface="Times New Roman" panose="02020603050405020304" pitchFamily="18" charset="0"/>
                <a:ea typeface="Tahoma" charset="0"/>
                <a:cs typeface="Times New Roman" panose="02020603050405020304" pitchFamily="18" charset="0"/>
              </a:rPr>
              <a:t>8</a:t>
            </a:r>
            <a:r>
              <a:rPr lang="en-US" altLang="en-US" sz="2400" b="1" dirty="0">
                <a:effectLst/>
                <a:latin typeface="Times New Roman" panose="02020603050405020304" pitchFamily="18" charset="0"/>
                <a:ea typeface="Tahoma" charset="0"/>
                <a:cs typeface="Times New Roman" panose="02020603050405020304" pitchFamily="18" charset="0"/>
              </a:rPr>
              <a:t>(p)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ea typeface="Tahoma" charset="0"/>
                <a:cs typeface="Times New Roman" panose="02020603050405020304" pitchFamily="18" charset="0"/>
              </a:rPr>
              <a:t>     N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ea typeface="Tahoma" charset="0"/>
                <a:cs typeface="Times New Roman" panose="02020603050405020304" pitchFamily="18" charset="0"/>
              </a:rPr>
              <a:t>8</a:t>
            </a:r>
            <a:r>
              <a:rPr lang="en-US" altLang="en-US" sz="2400" dirty="0">
                <a:effectLst/>
                <a:latin typeface="Times New Roman" panose="02020603050405020304" pitchFamily="18" charset="0"/>
                <a:ea typeface="Tahoma" charset="0"/>
                <a:cs typeface="Times New Roman" panose="02020603050405020304" pitchFamily="18" charset="0"/>
              </a:rPr>
              <a:t>(p) =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(p) </a:t>
            </a:r>
            <a:r>
              <a:rPr lang="en-US" altLang="en-US" sz="2400" dirty="0">
                <a:effectLst/>
                <a:latin typeface="Times New Roman" panose="02020603050405020304" pitchFamily="18" charset="0"/>
                <a:ea typeface="Tahoma" charset="0"/>
                <a:cs typeface="Times New Roman" panose="02020603050405020304" pitchFamily="18" charset="0"/>
              </a:rPr>
              <a:t>U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80C04-0C95-3F4E-9F75-626DA275457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5A2F999-9BCD-9446-A92B-C8F859356F2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3340" y="515937"/>
            <a:ext cx="80010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sz="3600" b="1" dirty="0">
                <a:latin typeface="Times New Roman" charset="0"/>
                <a:ea typeface="Times New Roman" charset="0"/>
                <a:cs typeface="Times New Roman" charset="0"/>
              </a:rPr>
              <a:t>Basic Relationships Between Pixels</a:t>
            </a:r>
            <a:br>
              <a:rPr lang="en-US" alt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79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ulty Posting Guid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aculty Posting Guidelines" id="{6EC988BB-B29A-42AB-9CE7-F415315F3B86}" vid="{731023A4-A6AD-4982-B38A-7201DEA1447D}"/>
    </a:ext>
  </a:extLst>
</a:theme>
</file>

<file path=ppt/theme/theme2.xml><?xml version="1.0" encoding="utf-8"?>
<a:theme xmlns:a="http://schemas.openxmlformats.org/drawingml/2006/main" name="1_Faculty Posting Guid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aculty Posting Guidelines" id="{CB2D6C87-EDCC-4103-A540-C971DA9025F5}" vid="{BADD2421-4200-4DAA-9640-B45884F0C9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Faculty Posting Guidelines</Template>
  <TotalTime>11954</TotalTime>
  <Words>1293</Words>
  <Application>Microsoft Macintosh PowerPoint</Application>
  <PresentationFormat>On-screen Show (4:3)</PresentationFormat>
  <Paragraphs>219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Lucida Grande</vt:lpstr>
      <vt:lpstr>Times</vt:lpstr>
      <vt:lpstr>Times New Roman</vt:lpstr>
      <vt:lpstr>Wingdings</vt:lpstr>
      <vt:lpstr>Faculty Posting Guidelines</vt:lpstr>
      <vt:lpstr>1_Faculty Posting Guidelines</vt:lpstr>
      <vt:lpstr>Equation</vt:lpstr>
      <vt:lpstr>PowerPoint Presentation</vt:lpstr>
      <vt:lpstr>Pixel</vt:lpstr>
      <vt:lpstr>Pixel</vt:lpstr>
      <vt:lpstr>Pixel</vt:lpstr>
      <vt:lpstr>Pixel</vt:lpstr>
      <vt:lpstr>PowerPoint Presentation</vt:lpstr>
      <vt:lpstr>PowerPoint Presentation</vt:lpstr>
      <vt:lpstr>PowerPoint Presentation</vt:lpstr>
      <vt:lpstr>Basic Relationships Between Pixels </vt:lpstr>
      <vt:lpstr>Basic Relationships Between Pixels </vt:lpstr>
      <vt:lpstr>Examples: Adjacency and Path </vt:lpstr>
      <vt:lpstr>Basic Relationships Between Pixels </vt:lpstr>
      <vt:lpstr>Basic Relationships Between Pixels </vt:lpstr>
      <vt:lpstr>Basic Relationships Between Pixels </vt:lpstr>
      <vt:lpstr>Question 1</vt:lpstr>
      <vt:lpstr>Question 2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matrix operation</vt:lpstr>
      <vt:lpstr>Python matrix operation</vt:lpstr>
      <vt:lpstr>Exercise</vt:lpstr>
      <vt:lpstr>Exercise 1</vt:lpstr>
      <vt:lpstr>Exercise 1</vt:lpstr>
      <vt:lpstr>Exercise 2</vt:lpstr>
      <vt:lpstr>Exercise 2</vt:lpstr>
      <vt:lpstr>Assignment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Jiang</dc:creator>
  <cp:lastModifiedBy>Liu, Chao</cp:lastModifiedBy>
  <cp:revision>229</cp:revision>
  <dcterms:created xsi:type="dcterms:W3CDTF">2017-08-20T16:36:24Z</dcterms:created>
  <dcterms:modified xsi:type="dcterms:W3CDTF">2019-08-21T18:23:53Z</dcterms:modified>
</cp:coreProperties>
</file>