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19"/>
  </p:notesMasterIdLst>
  <p:sldIdLst>
    <p:sldId id="273" r:id="rId2"/>
    <p:sldId id="256" r:id="rId3"/>
    <p:sldId id="257" r:id="rId4"/>
    <p:sldId id="260" r:id="rId5"/>
    <p:sldId id="274" r:id="rId6"/>
    <p:sldId id="275" r:id="rId7"/>
    <p:sldId id="276" r:id="rId8"/>
    <p:sldId id="277" r:id="rId9"/>
    <p:sldId id="261" r:id="rId10"/>
    <p:sldId id="278" r:id="rId11"/>
    <p:sldId id="263" r:id="rId12"/>
    <p:sldId id="266" r:id="rId13"/>
    <p:sldId id="267" r:id="rId14"/>
    <p:sldId id="270" r:id="rId15"/>
    <p:sldId id="272"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108" d="100"/>
          <a:sy n="108" d="100"/>
        </p:scale>
        <p:origin x="6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EDA7B1-8929-4731-B3CE-63D1ED82381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247CF50-A035-4656-BFD4-1E0E26F7E351}">
      <dgm:prSet/>
      <dgm:spPr/>
      <dgm:t>
        <a:bodyPr/>
        <a:lstStyle/>
        <a:p>
          <a:r>
            <a:rPr lang="en-US" dirty="0"/>
            <a:t>Presented By: </a:t>
          </a:r>
        </a:p>
      </dgm:t>
    </dgm:pt>
    <dgm:pt modelId="{717E809C-1EB7-4214-BB1C-779255F0955F}" type="parTrans" cxnId="{9915081D-7741-4A30-A0B2-77671E234723}">
      <dgm:prSet/>
      <dgm:spPr/>
      <dgm:t>
        <a:bodyPr/>
        <a:lstStyle/>
        <a:p>
          <a:endParaRPr lang="en-US"/>
        </a:p>
      </dgm:t>
    </dgm:pt>
    <dgm:pt modelId="{62B79571-DAF4-421A-93AC-B9DAAD31EFA8}" type="sibTrans" cxnId="{9915081D-7741-4A30-A0B2-77671E234723}">
      <dgm:prSet/>
      <dgm:spPr/>
      <dgm:t>
        <a:bodyPr/>
        <a:lstStyle/>
        <a:p>
          <a:endParaRPr lang="en-US"/>
        </a:p>
      </dgm:t>
    </dgm:pt>
    <dgm:pt modelId="{B17C2102-F626-4A1C-A0F7-88C163577745}">
      <dgm:prSet/>
      <dgm:spPr/>
      <dgm:t>
        <a:bodyPr/>
        <a:lstStyle/>
        <a:p>
          <a:r>
            <a:rPr lang="en-US" dirty="0"/>
            <a:t>Ali </a:t>
          </a:r>
          <a:r>
            <a:rPr lang="en-US" dirty="0" err="1"/>
            <a:t>Rafeek</a:t>
          </a:r>
          <a:r>
            <a:rPr lang="en-US" dirty="0"/>
            <a:t> </a:t>
          </a:r>
          <a:r>
            <a:rPr lang="en-US" dirty="0" err="1"/>
            <a:t>Abboud</a:t>
          </a:r>
          <a:r>
            <a:rPr lang="en-US" dirty="0"/>
            <a:t> (19BTRSE052)</a:t>
          </a:r>
        </a:p>
      </dgm:t>
    </dgm:pt>
    <dgm:pt modelId="{F25B3298-FAC5-4A95-94E2-FAA3CF2D3420}" type="parTrans" cxnId="{390129F1-033E-4032-B0A6-FCD4BB602A46}">
      <dgm:prSet/>
      <dgm:spPr/>
      <dgm:t>
        <a:bodyPr/>
        <a:lstStyle/>
        <a:p>
          <a:endParaRPr lang="en-US"/>
        </a:p>
      </dgm:t>
    </dgm:pt>
    <dgm:pt modelId="{2F3B3CD1-DDD7-42D4-AA4A-61B54D7BA922}" type="sibTrans" cxnId="{390129F1-033E-4032-B0A6-FCD4BB602A46}">
      <dgm:prSet/>
      <dgm:spPr/>
      <dgm:t>
        <a:bodyPr/>
        <a:lstStyle/>
        <a:p>
          <a:endParaRPr lang="en-US"/>
        </a:p>
      </dgm:t>
    </dgm:pt>
    <dgm:pt modelId="{13E5F911-F1BF-42E6-82D8-B94AE3DEF4BE}">
      <dgm:prSet/>
      <dgm:spPr/>
      <dgm:t>
        <a:bodyPr/>
        <a:lstStyle/>
        <a:p>
          <a:r>
            <a:rPr lang="en-US" dirty="0" err="1"/>
            <a:t>Bisher</a:t>
          </a:r>
          <a:r>
            <a:rPr lang="en-US" dirty="0"/>
            <a:t> Ali </a:t>
          </a:r>
          <a:r>
            <a:rPr lang="en-US" dirty="0" err="1"/>
            <a:t>Merhge</a:t>
          </a:r>
          <a:r>
            <a:rPr lang="en-US" dirty="0"/>
            <a:t> (19BTRSE056)</a:t>
          </a:r>
        </a:p>
      </dgm:t>
    </dgm:pt>
    <dgm:pt modelId="{188C27AC-DEB7-4BF5-8CD0-D571D7970140}" type="parTrans" cxnId="{A00BC84F-C482-43B1-A586-B4D07AF82549}">
      <dgm:prSet/>
      <dgm:spPr/>
      <dgm:t>
        <a:bodyPr/>
        <a:lstStyle/>
        <a:p>
          <a:endParaRPr lang="en-US"/>
        </a:p>
      </dgm:t>
    </dgm:pt>
    <dgm:pt modelId="{ED49D189-F20E-4141-970A-EB0D043A1E8E}" type="sibTrans" cxnId="{A00BC84F-C482-43B1-A586-B4D07AF82549}">
      <dgm:prSet/>
      <dgm:spPr/>
      <dgm:t>
        <a:bodyPr/>
        <a:lstStyle/>
        <a:p>
          <a:endParaRPr lang="en-US"/>
        </a:p>
      </dgm:t>
    </dgm:pt>
    <dgm:pt modelId="{9CB224DE-537D-498D-96EF-48834FD9881C}">
      <dgm:prSet/>
      <dgm:spPr/>
      <dgm:t>
        <a:bodyPr/>
        <a:lstStyle/>
        <a:p>
          <a:r>
            <a:rPr lang="en-US" dirty="0"/>
            <a:t>Guided by: </a:t>
          </a:r>
          <a:r>
            <a:rPr lang="en-US" dirty="0" err="1"/>
            <a:t>Dr.S.Anthoniraj</a:t>
          </a:r>
          <a:endParaRPr lang="en-US" dirty="0"/>
        </a:p>
      </dgm:t>
    </dgm:pt>
    <dgm:pt modelId="{74AC4A8E-5FC2-4390-B266-F95908D35D5C}" type="parTrans" cxnId="{2F56842D-6E61-40FF-A9F0-1367D070444F}">
      <dgm:prSet/>
      <dgm:spPr/>
      <dgm:t>
        <a:bodyPr/>
        <a:lstStyle/>
        <a:p>
          <a:endParaRPr lang="en-US"/>
        </a:p>
      </dgm:t>
    </dgm:pt>
    <dgm:pt modelId="{4C2182F4-CF13-4463-A94A-782FA8C68A48}" type="sibTrans" cxnId="{2F56842D-6E61-40FF-A9F0-1367D070444F}">
      <dgm:prSet/>
      <dgm:spPr/>
      <dgm:t>
        <a:bodyPr/>
        <a:lstStyle/>
        <a:p>
          <a:endParaRPr lang="en-US"/>
        </a:p>
      </dgm:t>
    </dgm:pt>
    <dgm:pt modelId="{731FE84E-5DFE-47D2-951C-19C897FC478D}">
      <dgm:prSet/>
      <dgm:spPr/>
      <dgm:t>
        <a:bodyPr/>
        <a:lstStyle/>
        <a:p>
          <a:r>
            <a:rPr lang="en-US" b="0" i="0" u="none" dirty="0" err="1"/>
            <a:t>Nure</a:t>
          </a:r>
          <a:r>
            <a:rPr lang="en-US" b="0" i="0" u="none" dirty="0"/>
            <a:t> </a:t>
          </a:r>
          <a:r>
            <a:rPr lang="en-US" b="0" i="0" u="none" dirty="0" err="1"/>
            <a:t>Jannati</a:t>
          </a:r>
          <a:r>
            <a:rPr lang="en-US" b="0" i="0" u="none" dirty="0"/>
            <a:t> Rahman (19</a:t>
          </a:r>
          <a:r>
            <a:rPr lang="en-US" dirty="0"/>
            <a:t>BTRSE</a:t>
          </a:r>
          <a:r>
            <a:rPr lang="en-US" b="0" i="0" u="none" dirty="0"/>
            <a:t>067 )</a:t>
          </a:r>
          <a:endParaRPr lang="en-US" dirty="0"/>
        </a:p>
      </dgm:t>
    </dgm:pt>
    <dgm:pt modelId="{FAC71CAF-4A6F-4E35-8835-291BFF6D67A0}" type="parTrans" cxnId="{F2991072-528E-478D-919F-CB3CD211B4D7}">
      <dgm:prSet/>
      <dgm:spPr/>
      <dgm:t>
        <a:bodyPr/>
        <a:lstStyle/>
        <a:p>
          <a:endParaRPr lang="en-US"/>
        </a:p>
      </dgm:t>
    </dgm:pt>
    <dgm:pt modelId="{B2C6C801-C7AA-411A-BF1C-E233BC17BBD9}" type="sibTrans" cxnId="{F2991072-528E-478D-919F-CB3CD211B4D7}">
      <dgm:prSet/>
      <dgm:spPr/>
      <dgm:t>
        <a:bodyPr/>
        <a:lstStyle/>
        <a:p>
          <a:endParaRPr lang="en-US"/>
        </a:p>
      </dgm:t>
    </dgm:pt>
    <dgm:pt modelId="{09E52D8F-C879-4B9C-BA14-EB3EDCEB8A0E}" type="pres">
      <dgm:prSet presAssocID="{3DEDA7B1-8929-4731-B3CE-63D1ED823814}" presName="linear" presStyleCnt="0">
        <dgm:presLayoutVars>
          <dgm:animLvl val="lvl"/>
          <dgm:resizeHandles val="exact"/>
        </dgm:presLayoutVars>
      </dgm:prSet>
      <dgm:spPr/>
    </dgm:pt>
    <dgm:pt modelId="{E7BB24C9-3DB4-4DC6-8AB5-4697DDA9F7AE}" type="pres">
      <dgm:prSet presAssocID="{5247CF50-A035-4656-BFD4-1E0E26F7E351}" presName="parentText" presStyleLbl="node1" presStyleIdx="0" presStyleCnt="5">
        <dgm:presLayoutVars>
          <dgm:chMax val="0"/>
          <dgm:bulletEnabled val="1"/>
        </dgm:presLayoutVars>
      </dgm:prSet>
      <dgm:spPr/>
    </dgm:pt>
    <dgm:pt modelId="{84690533-1A41-4C1E-ABE7-70F59D994467}" type="pres">
      <dgm:prSet presAssocID="{62B79571-DAF4-421A-93AC-B9DAAD31EFA8}" presName="spacer" presStyleCnt="0"/>
      <dgm:spPr/>
    </dgm:pt>
    <dgm:pt modelId="{C4D78B85-85AD-4C59-9AC9-C5B99D04BF89}" type="pres">
      <dgm:prSet presAssocID="{B17C2102-F626-4A1C-A0F7-88C163577745}" presName="parentText" presStyleLbl="node1" presStyleIdx="1" presStyleCnt="5">
        <dgm:presLayoutVars>
          <dgm:chMax val="0"/>
          <dgm:bulletEnabled val="1"/>
        </dgm:presLayoutVars>
      </dgm:prSet>
      <dgm:spPr/>
    </dgm:pt>
    <dgm:pt modelId="{C7DD0BB9-7AE2-49E2-9A9D-5FAA617B8F02}" type="pres">
      <dgm:prSet presAssocID="{2F3B3CD1-DDD7-42D4-AA4A-61B54D7BA922}" presName="spacer" presStyleCnt="0"/>
      <dgm:spPr/>
    </dgm:pt>
    <dgm:pt modelId="{14FA64D8-7D6F-405D-803C-CAA7F3430C16}" type="pres">
      <dgm:prSet presAssocID="{13E5F911-F1BF-42E6-82D8-B94AE3DEF4BE}" presName="parentText" presStyleLbl="node1" presStyleIdx="2" presStyleCnt="5">
        <dgm:presLayoutVars>
          <dgm:chMax val="0"/>
          <dgm:bulletEnabled val="1"/>
        </dgm:presLayoutVars>
      </dgm:prSet>
      <dgm:spPr/>
    </dgm:pt>
    <dgm:pt modelId="{4636CB4A-6FF2-480A-A6A9-9EE13E142F8F}" type="pres">
      <dgm:prSet presAssocID="{ED49D189-F20E-4141-970A-EB0D043A1E8E}" presName="spacer" presStyleCnt="0"/>
      <dgm:spPr/>
    </dgm:pt>
    <dgm:pt modelId="{C9CEB9E9-FD49-4F33-81F5-1A8FDCD8DECA}" type="pres">
      <dgm:prSet presAssocID="{731FE84E-5DFE-47D2-951C-19C897FC478D}" presName="parentText" presStyleLbl="node1" presStyleIdx="3" presStyleCnt="5">
        <dgm:presLayoutVars>
          <dgm:chMax val="0"/>
          <dgm:bulletEnabled val="1"/>
        </dgm:presLayoutVars>
      </dgm:prSet>
      <dgm:spPr/>
    </dgm:pt>
    <dgm:pt modelId="{337265CE-E937-49EA-BBF0-B94A491BA79F}" type="pres">
      <dgm:prSet presAssocID="{B2C6C801-C7AA-411A-BF1C-E233BC17BBD9}" presName="spacer" presStyleCnt="0"/>
      <dgm:spPr/>
    </dgm:pt>
    <dgm:pt modelId="{6D7C5C38-D22C-483A-BB71-9034F762F308}" type="pres">
      <dgm:prSet presAssocID="{9CB224DE-537D-498D-96EF-48834FD9881C}" presName="parentText" presStyleLbl="node1" presStyleIdx="4" presStyleCnt="5">
        <dgm:presLayoutVars>
          <dgm:chMax val="0"/>
          <dgm:bulletEnabled val="1"/>
        </dgm:presLayoutVars>
      </dgm:prSet>
      <dgm:spPr/>
    </dgm:pt>
  </dgm:ptLst>
  <dgm:cxnLst>
    <dgm:cxn modelId="{6BA7EC1A-EA40-45F7-BA55-E25807E5FC28}" type="presOf" srcId="{B17C2102-F626-4A1C-A0F7-88C163577745}" destId="{C4D78B85-85AD-4C59-9AC9-C5B99D04BF89}" srcOrd="0" destOrd="0" presId="urn:microsoft.com/office/officeart/2005/8/layout/vList2"/>
    <dgm:cxn modelId="{9915081D-7741-4A30-A0B2-77671E234723}" srcId="{3DEDA7B1-8929-4731-B3CE-63D1ED823814}" destId="{5247CF50-A035-4656-BFD4-1E0E26F7E351}" srcOrd="0" destOrd="0" parTransId="{717E809C-1EB7-4214-BB1C-779255F0955F}" sibTransId="{62B79571-DAF4-421A-93AC-B9DAAD31EFA8}"/>
    <dgm:cxn modelId="{2F56842D-6E61-40FF-A9F0-1367D070444F}" srcId="{3DEDA7B1-8929-4731-B3CE-63D1ED823814}" destId="{9CB224DE-537D-498D-96EF-48834FD9881C}" srcOrd="4" destOrd="0" parTransId="{74AC4A8E-5FC2-4390-B266-F95908D35D5C}" sibTransId="{4C2182F4-CF13-4463-A94A-782FA8C68A48}"/>
    <dgm:cxn modelId="{A00BC84F-C482-43B1-A586-B4D07AF82549}" srcId="{3DEDA7B1-8929-4731-B3CE-63D1ED823814}" destId="{13E5F911-F1BF-42E6-82D8-B94AE3DEF4BE}" srcOrd="2" destOrd="0" parTransId="{188C27AC-DEB7-4BF5-8CD0-D571D7970140}" sibTransId="{ED49D189-F20E-4141-970A-EB0D043A1E8E}"/>
    <dgm:cxn modelId="{F2991072-528E-478D-919F-CB3CD211B4D7}" srcId="{3DEDA7B1-8929-4731-B3CE-63D1ED823814}" destId="{731FE84E-5DFE-47D2-951C-19C897FC478D}" srcOrd="3" destOrd="0" parTransId="{FAC71CAF-4A6F-4E35-8835-291BFF6D67A0}" sibTransId="{B2C6C801-C7AA-411A-BF1C-E233BC17BBD9}"/>
    <dgm:cxn modelId="{31F27C75-4C36-4F91-AA2A-5995C9DD6BD0}" type="presOf" srcId="{3DEDA7B1-8929-4731-B3CE-63D1ED823814}" destId="{09E52D8F-C879-4B9C-BA14-EB3EDCEB8A0E}" srcOrd="0" destOrd="0" presId="urn:microsoft.com/office/officeart/2005/8/layout/vList2"/>
    <dgm:cxn modelId="{C6235894-E16B-45D8-B1F8-08AED6236530}" type="presOf" srcId="{731FE84E-5DFE-47D2-951C-19C897FC478D}" destId="{C9CEB9E9-FD49-4F33-81F5-1A8FDCD8DECA}" srcOrd="0" destOrd="0" presId="urn:microsoft.com/office/officeart/2005/8/layout/vList2"/>
    <dgm:cxn modelId="{6BE93CAA-E69B-4D3D-B25E-494F1D164E6C}" type="presOf" srcId="{13E5F911-F1BF-42E6-82D8-B94AE3DEF4BE}" destId="{14FA64D8-7D6F-405D-803C-CAA7F3430C16}" srcOrd="0" destOrd="0" presId="urn:microsoft.com/office/officeart/2005/8/layout/vList2"/>
    <dgm:cxn modelId="{F59804AC-DBBD-4E70-BB7A-F264AE2C4760}" type="presOf" srcId="{5247CF50-A035-4656-BFD4-1E0E26F7E351}" destId="{E7BB24C9-3DB4-4DC6-8AB5-4697DDA9F7AE}" srcOrd="0" destOrd="0" presId="urn:microsoft.com/office/officeart/2005/8/layout/vList2"/>
    <dgm:cxn modelId="{530551C8-4DE3-4D5B-92E6-647DF6360BB9}" type="presOf" srcId="{9CB224DE-537D-498D-96EF-48834FD9881C}" destId="{6D7C5C38-D22C-483A-BB71-9034F762F308}" srcOrd="0" destOrd="0" presId="urn:microsoft.com/office/officeart/2005/8/layout/vList2"/>
    <dgm:cxn modelId="{390129F1-033E-4032-B0A6-FCD4BB602A46}" srcId="{3DEDA7B1-8929-4731-B3CE-63D1ED823814}" destId="{B17C2102-F626-4A1C-A0F7-88C163577745}" srcOrd="1" destOrd="0" parTransId="{F25B3298-FAC5-4A95-94E2-FAA3CF2D3420}" sibTransId="{2F3B3CD1-DDD7-42D4-AA4A-61B54D7BA922}"/>
    <dgm:cxn modelId="{42409B6C-3A3D-4B5C-B28D-BA288528BFB0}" type="presParOf" srcId="{09E52D8F-C879-4B9C-BA14-EB3EDCEB8A0E}" destId="{E7BB24C9-3DB4-4DC6-8AB5-4697DDA9F7AE}" srcOrd="0" destOrd="0" presId="urn:microsoft.com/office/officeart/2005/8/layout/vList2"/>
    <dgm:cxn modelId="{607DCC4E-7940-4398-9A16-3ECD964A23F6}" type="presParOf" srcId="{09E52D8F-C879-4B9C-BA14-EB3EDCEB8A0E}" destId="{84690533-1A41-4C1E-ABE7-70F59D994467}" srcOrd="1" destOrd="0" presId="urn:microsoft.com/office/officeart/2005/8/layout/vList2"/>
    <dgm:cxn modelId="{2E628672-7DA4-41CD-9481-9A51ACEBE245}" type="presParOf" srcId="{09E52D8F-C879-4B9C-BA14-EB3EDCEB8A0E}" destId="{C4D78B85-85AD-4C59-9AC9-C5B99D04BF89}" srcOrd="2" destOrd="0" presId="urn:microsoft.com/office/officeart/2005/8/layout/vList2"/>
    <dgm:cxn modelId="{49439453-4702-4237-93D5-6F0129B15CEF}" type="presParOf" srcId="{09E52D8F-C879-4B9C-BA14-EB3EDCEB8A0E}" destId="{C7DD0BB9-7AE2-49E2-9A9D-5FAA617B8F02}" srcOrd="3" destOrd="0" presId="urn:microsoft.com/office/officeart/2005/8/layout/vList2"/>
    <dgm:cxn modelId="{D6997E74-EE32-4429-9200-33BA6216A6F8}" type="presParOf" srcId="{09E52D8F-C879-4B9C-BA14-EB3EDCEB8A0E}" destId="{14FA64D8-7D6F-405D-803C-CAA7F3430C16}" srcOrd="4" destOrd="0" presId="urn:microsoft.com/office/officeart/2005/8/layout/vList2"/>
    <dgm:cxn modelId="{3B422474-63F5-49C6-A381-7DD188B5F158}" type="presParOf" srcId="{09E52D8F-C879-4B9C-BA14-EB3EDCEB8A0E}" destId="{4636CB4A-6FF2-480A-A6A9-9EE13E142F8F}" srcOrd="5" destOrd="0" presId="urn:microsoft.com/office/officeart/2005/8/layout/vList2"/>
    <dgm:cxn modelId="{3235D73A-2CF9-40B2-B333-941B881DBA04}" type="presParOf" srcId="{09E52D8F-C879-4B9C-BA14-EB3EDCEB8A0E}" destId="{C9CEB9E9-FD49-4F33-81F5-1A8FDCD8DECA}" srcOrd="6" destOrd="0" presId="urn:microsoft.com/office/officeart/2005/8/layout/vList2"/>
    <dgm:cxn modelId="{8C534FC6-C30E-4474-8CEB-B4E95B4FC586}" type="presParOf" srcId="{09E52D8F-C879-4B9C-BA14-EB3EDCEB8A0E}" destId="{337265CE-E937-49EA-BBF0-B94A491BA79F}" srcOrd="7" destOrd="0" presId="urn:microsoft.com/office/officeart/2005/8/layout/vList2"/>
    <dgm:cxn modelId="{48FCD118-CE58-4037-94EC-A7AB4FDEB664}" type="presParOf" srcId="{09E52D8F-C879-4B9C-BA14-EB3EDCEB8A0E}" destId="{6D7C5C38-D22C-483A-BB71-9034F762F30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B0EEB8-6815-402D-BF2B-6DB649CBC590}" type="doc">
      <dgm:prSet loTypeId="urn:microsoft.com/office/officeart/2005/8/layout/hierarchy1" loCatId="hierarchy" qsTypeId="urn:microsoft.com/office/officeart/2005/8/quickstyle/simple5" qsCatId="simple" csTypeId="urn:microsoft.com/office/officeart/2005/8/colors/colorful2" csCatId="colorful"/>
      <dgm:spPr/>
      <dgm:t>
        <a:bodyPr/>
        <a:lstStyle/>
        <a:p>
          <a:endParaRPr lang="en-US"/>
        </a:p>
      </dgm:t>
    </dgm:pt>
    <dgm:pt modelId="{2C3624D7-1FE5-4A0E-BA29-7164F7EFE4A1}">
      <dgm:prSet/>
      <dgm:spPr/>
      <dgm:t>
        <a:bodyPr/>
        <a:lstStyle/>
        <a:p>
          <a:r>
            <a:rPr lang="en-US" b="0" i="0" baseline="0" dirty="0"/>
            <a:t>College bus Tracking System (VTS) is the technology used to determine the location of a vehicle using different methods like GPS and other radio navigation systems operating through satellites and ground based stations. By following triangulation or trilateration methods the tracking system enables to calculate easy and accurate location of the vehicle. </a:t>
          </a:r>
        </a:p>
      </dgm:t>
    </dgm:pt>
    <dgm:pt modelId="{11E6E416-2DF5-4AD3-9985-B0E94992D3DD}" type="parTrans" cxnId="{97FC1AA8-3DC0-47C2-940F-0A824519EA1B}">
      <dgm:prSet/>
      <dgm:spPr/>
      <dgm:t>
        <a:bodyPr/>
        <a:lstStyle/>
        <a:p>
          <a:endParaRPr lang="en-US"/>
        </a:p>
      </dgm:t>
    </dgm:pt>
    <dgm:pt modelId="{AE57F530-9210-4851-AF54-7DE41D82C718}" type="sibTrans" cxnId="{97FC1AA8-3DC0-47C2-940F-0A824519EA1B}">
      <dgm:prSet/>
      <dgm:spPr/>
      <dgm:t>
        <a:bodyPr/>
        <a:lstStyle/>
        <a:p>
          <a:endParaRPr lang="en-US"/>
        </a:p>
      </dgm:t>
    </dgm:pt>
    <dgm:pt modelId="{7D6E4B2D-E2EE-49C2-B3F1-C8EE121E1EFD}">
      <dgm:prSet/>
      <dgm:spPr/>
      <dgm:t>
        <a:bodyPr/>
        <a:lstStyle/>
        <a:p>
          <a:r>
            <a:rPr lang="en-US" b="0" i="0" baseline="0"/>
            <a:t>Vehicle information like location details, speed, distance traveled etc. can be viewed on a digital mapping with the help of a software via Internet. Even data can be stored and downloaded to a computer from the GPS unit at a base station and that can later be used for analysis. </a:t>
          </a:r>
          <a:endParaRPr lang="en-US"/>
        </a:p>
      </dgm:t>
    </dgm:pt>
    <dgm:pt modelId="{98B4ECB9-76D4-4DC1-95D4-E8B03671BC85}" type="parTrans" cxnId="{5EA37172-573B-4085-8145-90B196D4E55A}">
      <dgm:prSet/>
      <dgm:spPr/>
      <dgm:t>
        <a:bodyPr/>
        <a:lstStyle/>
        <a:p>
          <a:endParaRPr lang="en-US"/>
        </a:p>
      </dgm:t>
    </dgm:pt>
    <dgm:pt modelId="{0116F4FC-6A2C-4299-BC0E-3B49B55D0985}" type="sibTrans" cxnId="{5EA37172-573B-4085-8145-90B196D4E55A}">
      <dgm:prSet/>
      <dgm:spPr/>
      <dgm:t>
        <a:bodyPr/>
        <a:lstStyle/>
        <a:p>
          <a:endParaRPr lang="en-US"/>
        </a:p>
      </dgm:t>
    </dgm:pt>
    <dgm:pt modelId="{294D5F3C-F818-4605-BFCC-08FD0FEC85E2}">
      <dgm:prSet/>
      <dgm:spPr/>
      <dgm:t>
        <a:bodyPr/>
        <a:lstStyle/>
        <a:p>
          <a:r>
            <a:rPr lang="en-US" b="0" i="0" baseline="0"/>
            <a:t>This system is an important tool for tracking each vehicle at a given period of time and now it is becoming increasingly popular for people having expensive cars and hence as a theft prevention and retrieval device.</a:t>
          </a:r>
          <a:endParaRPr lang="en-US"/>
        </a:p>
      </dgm:t>
    </dgm:pt>
    <dgm:pt modelId="{D5A0037F-78EF-42C2-AD6B-1A9D071C35FC}" type="parTrans" cxnId="{A3063A3F-6C9A-4C7E-B5FA-0E6E3D93C93C}">
      <dgm:prSet/>
      <dgm:spPr/>
      <dgm:t>
        <a:bodyPr/>
        <a:lstStyle/>
        <a:p>
          <a:endParaRPr lang="en-US"/>
        </a:p>
      </dgm:t>
    </dgm:pt>
    <dgm:pt modelId="{E8FEEF34-295C-4E21-8511-BD9A19BE52CB}" type="sibTrans" cxnId="{A3063A3F-6C9A-4C7E-B5FA-0E6E3D93C93C}">
      <dgm:prSet/>
      <dgm:spPr/>
      <dgm:t>
        <a:bodyPr/>
        <a:lstStyle/>
        <a:p>
          <a:endParaRPr lang="en-US"/>
        </a:p>
      </dgm:t>
    </dgm:pt>
    <dgm:pt modelId="{40440571-ADB9-48F5-BB6B-ED0B05D3849C}" type="pres">
      <dgm:prSet presAssocID="{31B0EEB8-6815-402D-BF2B-6DB649CBC590}" presName="hierChild1" presStyleCnt="0">
        <dgm:presLayoutVars>
          <dgm:chPref val="1"/>
          <dgm:dir/>
          <dgm:animOne val="branch"/>
          <dgm:animLvl val="lvl"/>
          <dgm:resizeHandles/>
        </dgm:presLayoutVars>
      </dgm:prSet>
      <dgm:spPr/>
    </dgm:pt>
    <dgm:pt modelId="{4893CDA9-5CF4-4C4E-BA48-E4BFFE0CC65B}" type="pres">
      <dgm:prSet presAssocID="{2C3624D7-1FE5-4A0E-BA29-7164F7EFE4A1}" presName="hierRoot1" presStyleCnt="0"/>
      <dgm:spPr/>
    </dgm:pt>
    <dgm:pt modelId="{1A5B7351-C75C-4EAB-AC0B-D4E24C156D08}" type="pres">
      <dgm:prSet presAssocID="{2C3624D7-1FE5-4A0E-BA29-7164F7EFE4A1}" presName="composite" presStyleCnt="0"/>
      <dgm:spPr/>
    </dgm:pt>
    <dgm:pt modelId="{25D3A36D-CDE0-427F-97EF-2E768BFDF0ED}" type="pres">
      <dgm:prSet presAssocID="{2C3624D7-1FE5-4A0E-BA29-7164F7EFE4A1}" presName="background" presStyleLbl="node0" presStyleIdx="0" presStyleCnt="3"/>
      <dgm:spPr/>
    </dgm:pt>
    <dgm:pt modelId="{3196EE1E-D103-4D8B-B611-53282DDA385F}" type="pres">
      <dgm:prSet presAssocID="{2C3624D7-1FE5-4A0E-BA29-7164F7EFE4A1}" presName="text" presStyleLbl="fgAcc0" presStyleIdx="0" presStyleCnt="3">
        <dgm:presLayoutVars>
          <dgm:chPref val="3"/>
        </dgm:presLayoutVars>
      </dgm:prSet>
      <dgm:spPr/>
    </dgm:pt>
    <dgm:pt modelId="{0A9DC7E7-0462-4EBD-A3BC-4B309446E5F3}" type="pres">
      <dgm:prSet presAssocID="{2C3624D7-1FE5-4A0E-BA29-7164F7EFE4A1}" presName="hierChild2" presStyleCnt="0"/>
      <dgm:spPr/>
    </dgm:pt>
    <dgm:pt modelId="{8E710D90-7F07-413C-8D4A-2C48FCD76EF1}" type="pres">
      <dgm:prSet presAssocID="{7D6E4B2D-E2EE-49C2-B3F1-C8EE121E1EFD}" presName="hierRoot1" presStyleCnt="0"/>
      <dgm:spPr/>
    </dgm:pt>
    <dgm:pt modelId="{B57C3CCF-9A4F-4EB4-8613-8ED62B55CA0F}" type="pres">
      <dgm:prSet presAssocID="{7D6E4B2D-E2EE-49C2-B3F1-C8EE121E1EFD}" presName="composite" presStyleCnt="0"/>
      <dgm:spPr/>
    </dgm:pt>
    <dgm:pt modelId="{324F980C-6B62-4B7A-A684-0ACEA075F80B}" type="pres">
      <dgm:prSet presAssocID="{7D6E4B2D-E2EE-49C2-B3F1-C8EE121E1EFD}" presName="background" presStyleLbl="node0" presStyleIdx="1" presStyleCnt="3"/>
      <dgm:spPr/>
    </dgm:pt>
    <dgm:pt modelId="{0D78002F-DF02-424F-B707-FC129F2E42D2}" type="pres">
      <dgm:prSet presAssocID="{7D6E4B2D-E2EE-49C2-B3F1-C8EE121E1EFD}" presName="text" presStyleLbl="fgAcc0" presStyleIdx="1" presStyleCnt="3">
        <dgm:presLayoutVars>
          <dgm:chPref val="3"/>
        </dgm:presLayoutVars>
      </dgm:prSet>
      <dgm:spPr/>
    </dgm:pt>
    <dgm:pt modelId="{E65EAE2F-DDDF-4214-952E-44CFD0911D8B}" type="pres">
      <dgm:prSet presAssocID="{7D6E4B2D-E2EE-49C2-B3F1-C8EE121E1EFD}" presName="hierChild2" presStyleCnt="0"/>
      <dgm:spPr/>
    </dgm:pt>
    <dgm:pt modelId="{99C28D59-8CBB-45CF-A0AB-EE911B1C61D4}" type="pres">
      <dgm:prSet presAssocID="{294D5F3C-F818-4605-BFCC-08FD0FEC85E2}" presName="hierRoot1" presStyleCnt="0"/>
      <dgm:spPr/>
    </dgm:pt>
    <dgm:pt modelId="{20A98852-84E2-4EC4-895D-F089E4DC22E9}" type="pres">
      <dgm:prSet presAssocID="{294D5F3C-F818-4605-BFCC-08FD0FEC85E2}" presName="composite" presStyleCnt="0"/>
      <dgm:spPr/>
    </dgm:pt>
    <dgm:pt modelId="{2CAF7F92-7585-43D9-92D6-44CD6AF21A54}" type="pres">
      <dgm:prSet presAssocID="{294D5F3C-F818-4605-BFCC-08FD0FEC85E2}" presName="background" presStyleLbl="node0" presStyleIdx="2" presStyleCnt="3"/>
      <dgm:spPr/>
    </dgm:pt>
    <dgm:pt modelId="{8EFC4C18-BC91-46D4-B31E-E10068CA350F}" type="pres">
      <dgm:prSet presAssocID="{294D5F3C-F818-4605-BFCC-08FD0FEC85E2}" presName="text" presStyleLbl="fgAcc0" presStyleIdx="2" presStyleCnt="3">
        <dgm:presLayoutVars>
          <dgm:chPref val="3"/>
        </dgm:presLayoutVars>
      </dgm:prSet>
      <dgm:spPr/>
    </dgm:pt>
    <dgm:pt modelId="{FA51041E-F825-4652-BDA0-BDB1204AC638}" type="pres">
      <dgm:prSet presAssocID="{294D5F3C-F818-4605-BFCC-08FD0FEC85E2}" presName="hierChild2" presStyleCnt="0"/>
      <dgm:spPr/>
    </dgm:pt>
  </dgm:ptLst>
  <dgm:cxnLst>
    <dgm:cxn modelId="{71B61604-ED1F-40F3-8D50-770366B41FC5}" type="presOf" srcId="{2C3624D7-1FE5-4A0E-BA29-7164F7EFE4A1}" destId="{3196EE1E-D103-4D8B-B611-53282DDA385F}" srcOrd="0" destOrd="0" presId="urn:microsoft.com/office/officeart/2005/8/layout/hierarchy1"/>
    <dgm:cxn modelId="{A3063A3F-6C9A-4C7E-B5FA-0E6E3D93C93C}" srcId="{31B0EEB8-6815-402D-BF2B-6DB649CBC590}" destId="{294D5F3C-F818-4605-BFCC-08FD0FEC85E2}" srcOrd="2" destOrd="0" parTransId="{D5A0037F-78EF-42C2-AD6B-1A9D071C35FC}" sibTransId="{E8FEEF34-295C-4E21-8511-BD9A19BE52CB}"/>
    <dgm:cxn modelId="{B5DD2C51-5F1E-4C9F-8D56-96CEAF6F720D}" type="presOf" srcId="{31B0EEB8-6815-402D-BF2B-6DB649CBC590}" destId="{40440571-ADB9-48F5-BB6B-ED0B05D3849C}" srcOrd="0" destOrd="0" presId="urn:microsoft.com/office/officeart/2005/8/layout/hierarchy1"/>
    <dgm:cxn modelId="{5EA37172-573B-4085-8145-90B196D4E55A}" srcId="{31B0EEB8-6815-402D-BF2B-6DB649CBC590}" destId="{7D6E4B2D-E2EE-49C2-B3F1-C8EE121E1EFD}" srcOrd="1" destOrd="0" parTransId="{98B4ECB9-76D4-4DC1-95D4-E8B03671BC85}" sibTransId="{0116F4FC-6A2C-4299-BC0E-3B49B55D0985}"/>
    <dgm:cxn modelId="{7DD81085-D6DE-43FA-AE67-4499054035C2}" type="presOf" srcId="{294D5F3C-F818-4605-BFCC-08FD0FEC85E2}" destId="{8EFC4C18-BC91-46D4-B31E-E10068CA350F}" srcOrd="0" destOrd="0" presId="urn:microsoft.com/office/officeart/2005/8/layout/hierarchy1"/>
    <dgm:cxn modelId="{97FC1AA8-3DC0-47C2-940F-0A824519EA1B}" srcId="{31B0EEB8-6815-402D-BF2B-6DB649CBC590}" destId="{2C3624D7-1FE5-4A0E-BA29-7164F7EFE4A1}" srcOrd="0" destOrd="0" parTransId="{11E6E416-2DF5-4AD3-9985-B0E94992D3DD}" sibTransId="{AE57F530-9210-4851-AF54-7DE41D82C718}"/>
    <dgm:cxn modelId="{A7C1A1D1-1B2A-4872-94F5-6C24FA55E145}" type="presOf" srcId="{7D6E4B2D-E2EE-49C2-B3F1-C8EE121E1EFD}" destId="{0D78002F-DF02-424F-B707-FC129F2E42D2}" srcOrd="0" destOrd="0" presId="urn:microsoft.com/office/officeart/2005/8/layout/hierarchy1"/>
    <dgm:cxn modelId="{05718666-BAFB-4DB4-8AD6-1205FCA73F5B}" type="presParOf" srcId="{40440571-ADB9-48F5-BB6B-ED0B05D3849C}" destId="{4893CDA9-5CF4-4C4E-BA48-E4BFFE0CC65B}" srcOrd="0" destOrd="0" presId="urn:microsoft.com/office/officeart/2005/8/layout/hierarchy1"/>
    <dgm:cxn modelId="{A52A6E9A-FB5A-412B-8874-C816E040B762}" type="presParOf" srcId="{4893CDA9-5CF4-4C4E-BA48-E4BFFE0CC65B}" destId="{1A5B7351-C75C-4EAB-AC0B-D4E24C156D08}" srcOrd="0" destOrd="0" presId="urn:microsoft.com/office/officeart/2005/8/layout/hierarchy1"/>
    <dgm:cxn modelId="{202897F3-1A2B-4145-A6DA-F99180C8DBAB}" type="presParOf" srcId="{1A5B7351-C75C-4EAB-AC0B-D4E24C156D08}" destId="{25D3A36D-CDE0-427F-97EF-2E768BFDF0ED}" srcOrd="0" destOrd="0" presId="urn:microsoft.com/office/officeart/2005/8/layout/hierarchy1"/>
    <dgm:cxn modelId="{4D7B9E16-C839-4D0F-A990-3EF7DBCB5F83}" type="presParOf" srcId="{1A5B7351-C75C-4EAB-AC0B-D4E24C156D08}" destId="{3196EE1E-D103-4D8B-B611-53282DDA385F}" srcOrd="1" destOrd="0" presId="urn:microsoft.com/office/officeart/2005/8/layout/hierarchy1"/>
    <dgm:cxn modelId="{30EB8954-1AB3-4635-B074-7BF2960DC9DF}" type="presParOf" srcId="{4893CDA9-5CF4-4C4E-BA48-E4BFFE0CC65B}" destId="{0A9DC7E7-0462-4EBD-A3BC-4B309446E5F3}" srcOrd="1" destOrd="0" presId="urn:microsoft.com/office/officeart/2005/8/layout/hierarchy1"/>
    <dgm:cxn modelId="{53BF0BF1-80FB-4585-8661-4E863E83CAFC}" type="presParOf" srcId="{40440571-ADB9-48F5-BB6B-ED0B05D3849C}" destId="{8E710D90-7F07-413C-8D4A-2C48FCD76EF1}" srcOrd="1" destOrd="0" presId="urn:microsoft.com/office/officeart/2005/8/layout/hierarchy1"/>
    <dgm:cxn modelId="{35907803-7B58-4850-963E-0DD8D7C1C443}" type="presParOf" srcId="{8E710D90-7F07-413C-8D4A-2C48FCD76EF1}" destId="{B57C3CCF-9A4F-4EB4-8613-8ED62B55CA0F}" srcOrd="0" destOrd="0" presId="urn:microsoft.com/office/officeart/2005/8/layout/hierarchy1"/>
    <dgm:cxn modelId="{AD5EC8F5-0C84-4ED0-A46A-5F292CB4FD3C}" type="presParOf" srcId="{B57C3CCF-9A4F-4EB4-8613-8ED62B55CA0F}" destId="{324F980C-6B62-4B7A-A684-0ACEA075F80B}" srcOrd="0" destOrd="0" presId="urn:microsoft.com/office/officeart/2005/8/layout/hierarchy1"/>
    <dgm:cxn modelId="{FE387CB3-B25E-4AB8-A2CB-8D0F122FF20E}" type="presParOf" srcId="{B57C3CCF-9A4F-4EB4-8613-8ED62B55CA0F}" destId="{0D78002F-DF02-424F-B707-FC129F2E42D2}" srcOrd="1" destOrd="0" presId="urn:microsoft.com/office/officeart/2005/8/layout/hierarchy1"/>
    <dgm:cxn modelId="{60FB5174-18FF-49A9-9A3B-C5CF774D4130}" type="presParOf" srcId="{8E710D90-7F07-413C-8D4A-2C48FCD76EF1}" destId="{E65EAE2F-DDDF-4214-952E-44CFD0911D8B}" srcOrd="1" destOrd="0" presId="urn:microsoft.com/office/officeart/2005/8/layout/hierarchy1"/>
    <dgm:cxn modelId="{AE42AB03-1F34-47FB-B483-BD6DF3203671}" type="presParOf" srcId="{40440571-ADB9-48F5-BB6B-ED0B05D3849C}" destId="{99C28D59-8CBB-45CF-A0AB-EE911B1C61D4}" srcOrd="2" destOrd="0" presId="urn:microsoft.com/office/officeart/2005/8/layout/hierarchy1"/>
    <dgm:cxn modelId="{1AF1E28F-E932-4D65-8D9D-D9A5F3E191E9}" type="presParOf" srcId="{99C28D59-8CBB-45CF-A0AB-EE911B1C61D4}" destId="{20A98852-84E2-4EC4-895D-F089E4DC22E9}" srcOrd="0" destOrd="0" presId="urn:microsoft.com/office/officeart/2005/8/layout/hierarchy1"/>
    <dgm:cxn modelId="{836DA46D-A325-42F7-A1DA-257AFD8331E1}" type="presParOf" srcId="{20A98852-84E2-4EC4-895D-F089E4DC22E9}" destId="{2CAF7F92-7585-43D9-92D6-44CD6AF21A54}" srcOrd="0" destOrd="0" presId="urn:microsoft.com/office/officeart/2005/8/layout/hierarchy1"/>
    <dgm:cxn modelId="{AC907636-187C-4AFF-88B2-1894351AE9D3}" type="presParOf" srcId="{20A98852-84E2-4EC4-895D-F089E4DC22E9}" destId="{8EFC4C18-BC91-46D4-B31E-E10068CA350F}" srcOrd="1" destOrd="0" presId="urn:microsoft.com/office/officeart/2005/8/layout/hierarchy1"/>
    <dgm:cxn modelId="{FC2A55D9-D20F-4C47-BD26-20F95364C6C8}" type="presParOf" srcId="{99C28D59-8CBB-45CF-A0AB-EE911B1C61D4}" destId="{FA51041E-F825-4652-BDA0-BDB1204AC63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B945E2-3F58-4FB4-BCCC-D1992E314FF1}"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371CAA1B-1F91-4F4E-921B-57176C387CAD}">
      <dgm:prSet/>
      <dgm:spPr/>
      <dgm:t>
        <a:bodyPr/>
        <a:lstStyle/>
        <a:p>
          <a:r>
            <a:rPr lang="en-US" b="0" i="0" baseline="0"/>
            <a:t>The proposed system will provide various facilities like check drunk and drive, children’s entry and exit information, accident emergencies, inappropriate drop, GPS tracking system, logistic management etc., which are helpful for child security. </a:t>
          </a:r>
          <a:endParaRPr lang="en-US"/>
        </a:p>
      </dgm:t>
    </dgm:pt>
    <dgm:pt modelId="{5B4DB2A1-BAF6-49E5-8D29-229F6086851B}" type="parTrans" cxnId="{9A63A181-54A7-444D-9696-850BECB53873}">
      <dgm:prSet/>
      <dgm:spPr/>
      <dgm:t>
        <a:bodyPr/>
        <a:lstStyle/>
        <a:p>
          <a:endParaRPr lang="en-US"/>
        </a:p>
      </dgm:t>
    </dgm:pt>
    <dgm:pt modelId="{4EC770DB-970A-4D5C-A6D4-F0AD558A0C6F}" type="sibTrans" cxnId="{9A63A181-54A7-444D-9696-850BECB53873}">
      <dgm:prSet/>
      <dgm:spPr/>
      <dgm:t>
        <a:bodyPr/>
        <a:lstStyle/>
        <a:p>
          <a:endParaRPr lang="en-US"/>
        </a:p>
      </dgm:t>
    </dgm:pt>
    <dgm:pt modelId="{D5AA7142-5220-4530-B56E-9C68772601DB}">
      <dgm:prSet/>
      <dgm:spPr/>
      <dgm:t>
        <a:bodyPr/>
        <a:lstStyle/>
        <a:p>
          <a:r>
            <a:rPr lang="en-US" b="0" i="0" baseline="0"/>
            <a:t>The various advantages of the proposed system are Transportation Safety, Student Safety and Attendance of ward is a time benefit for school management. </a:t>
          </a:r>
          <a:endParaRPr lang="en-US"/>
        </a:p>
      </dgm:t>
    </dgm:pt>
    <dgm:pt modelId="{91609305-86D6-4835-BF0A-DCA3D28E4B5A}" type="parTrans" cxnId="{129F8F64-467A-417B-B09D-64DDFE08CCB3}">
      <dgm:prSet/>
      <dgm:spPr/>
      <dgm:t>
        <a:bodyPr/>
        <a:lstStyle/>
        <a:p>
          <a:endParaRPr lang="en-US"/>
        </a:p>
      </dgm:t>
    </dgm:pt>
    <dgm:pt modelId="{087E62AA-64E1-498C-8F5E-CA131101E026}" type="sibTrans" cxnId="{129F8F64-467A-417B-B09D-64DDFE08CCB3}">
      <dgm:prSet/>
      <dgm:spPr/>
      <dgm:t>
        <a:bodyPr/>
        <a:lstStyle/>
        <a:p>
          <a:endParaRPr lang="en-US"/>
        </a:p>
      </dgm:t>
    </dgm:pt>
    <dgm:pt modelId="{18A714AC-C846-4B5E-83A0-4ACC8F91472B}" type="pres">
      <dgm:prSet presAssocID="{D3B945E2-3F58-4FB4-BCCC-D1992E314FF1}" presName="hierChild1" presStyleCnt="0">
        <dgm:presLayoutVars>
          <dgm:chPref val="1"/>
          <dgm:dir/>
          <dgm:animOne val="branch"/>
          <dgm:animLvl val="lvl"/>
          <dgm:resizeHandles/>
        </dgm:presLayoutVars>
      </dgm:prSet>
      <dgm:spPr/>
    </dgm:pt>
    <dgm:pt modelId="{CEBCCEA2-A085-4D84-BCB7-DB518A784D72}" type="pres">
      <dgm:prSet presAssocID="{371CAA1B-1F91-4F4E-921B-57176C387CAD}" presName="hierRoot1" presStyleCnt="0"/>
      <dgm:spPr/>
    </dgm:pt>
    <dgm:pt modelId="{04DBCB77-AD44-4616-A89D-97ED7CE9FA45}" type="pres">
      <dgm:prSet presAssocID="{371CAA1B-1F91-4F4E-921B-57176C387CAD}" presName="composite" presStyleCnt="0"/>
      <dgm:spPr/>
    </dgm:pt>
    <dgm:pt modelId="{18BF8CB9-88EC-4B69-922A-4944BCAA1F54}" type="pres">
      <dgm:prSet presAssocID="{371CAA1B-1F91-4F4E-921B-57176C387CAD}" presName="background" presStyleLbl="node0" presStyleIdx="0" presStyleCnt="2"/>
      <dgm:spPr/>
    </dgm:pt>
    <dgm:pt modelId="{374BD60C-4D62-4607-A8FF-5E425C574F7F}" type="pres">
      <dgm:prSet presAssocID="{371CAA1B-1F91-4F4E-921B-57176C387CAD}" presName="text" presStyleLbl="fgAcc0" presStyleIdx="0" presStyleCnt="2">
        <dgm:presLayoutVars>
          <dgm:chPref val="3"/>
        </dgm:presLayoutVars>
      </dgm:prSet>
      <dgm:spPr/>
    </dgm:pt>
    <dgm:pt modelId="{CC4A8491-D72A-4D7F-93E7-A2A578BACB32}" type="pres">
      <dgm:prSet presAssocID="{371CAA1B-1F91-4F4E-921B-57176C387CAD}" presName="hierChild2" presStyleCnt="0"/>
      <dgm:spPr/>
    </dgm:pt>
    <dgm:pt modelId="{01F91A97-435D-44CB-8A57-EE7F315D37E0}" type="pres">
      <dgm:prSet presAssocID="{D5AA7142-5220-4530-B56E-9C68772601DB}" presName="hierRoot1" presStyleCnt="0"/>
      <dgm:spPr/>
    </dgm:pt>
    <dgm:pt modelId="{E90C8269-3038-4144-8E7E-D0A7EAAD033B}" type="pres">
      <dgm:prSet presAssocID="{D5AA7142-5220-4530-B56E-9C68772601DB}" presName="composite" presStyleCnt="0"/>
      <dgm:spPr/>
    </dgm:pt>
    <dgm:pt modelId="{F740231F-087F-43D4-B3BD-5AB9ACD2369B}" type="pres">
      <dgm:prSet presAssocID="{D5AA7142-5220-4530-B56E-9C68772601DB}" presName="background" presStyleLbl="node0" presStyleIdx="1" presStyleCnt="2"/>
      <dgm:spPr/>
    </dgm:pt>
    <dgm:pt modelId="{CE93ED65-DD28-4DC9-BB93-AC9EACC2E2A6}" type="pres">
      <dgm:prSet presAssocID="{D5AA7142-5220-4530-B56E-9C68772601DB}" presName="text" presStyleLbl="fgAcc0" presStyleIdx="1" presStyleCnt="2">
        <dgm:presLayoutVars>
          <dgm:chPref val="3"/>
        </dgm:presLayoutVars>
      </dgm:prSet>
      <dgm:spPr/>
    </dgm:pt>
    <dgm:pt modelId="{17C4CF7E-21EB-4ED0-9568-7E20CEBFE68D}" type="pres">
      <dgm:prSet presAssocID="{D5AA7142-5220-4530-B56E-9C68772601DB}" presName="hierChild2" presStyleCnt="0"/>
      <dgm:spPr/>
    </dgm:pt>
  </dgm:ptLst>
  <dgm:cxnLst>
    <dgm:cxn modelId="{F69A8D5D-E085-4769-9BD1-547600020180}" type="presOf" srcId="{D3B945E2-3F58-4FB4-BCCC-D1992E314FF1}" destId="{18A714AC-C846-4B5E-83A0-4ACC8F91472B}" srcOrd="0" destOrd="0" presId="urn:microsoft.com/office/officeart/2005/8/layout/hierarchy1"/>
    <dgm:cxn modelId="{129F8F64-467A-417B-B09D-64DDFE08CCB3}" srcId="{D3B945E2-3F58-4FB4-BCCC-D1992E314FF1}" destId="{D5AA7142-5220-4530-B56E-9C68772601DB}" srcOrd="1" destOrd="0" parTransId="{91609305-86D6-4835-BF0A-DCA3D28E4B5A}" sibTransId="{087E62AA-64E1-498C-8F5E-CA131101E026}"/>
    <dgm:cxn modelId="{9A63A181-54A7-444D-9696-850BECB53873}" srcId="{D3B945E2-3F58-4FB4-BCCC-D1992E314FF1}" destId="{371CAA1B-1F91-4F4E-921B-57176C387CAD}" srcOrd="0" destOrd="0" parTransId="{5B4DB2A1-BAF6-49E5-8D29-229F6086851B}" sibTransId="{4EC770DB-970A-4D5C-A6D4-F0AD558A0C6F}"/>
    <dgm:cxn modelId="{F718869D-CCB3-4ECF-8D5B-76374D207FED}" type="presOf" srcId="{D5AA7142-5220-4530-B56E-9C68772601DB}" destId="{CE93ED65-DD28-4DC9-BB93-AC9EACC2E2A6}" srcOrd="0" destOrd="0" presId="urn:microsoft.com/office/officeart/2005/8/layout/hierarchy1"/>
    <dgm:cxn modelId="{CBF66ABB-81CE-4084-AC49-EF0A69CB40D0}" type="presOf" srcId="{371CAA1B-1F91-4F4E-921B-57176C387CAD}" destId="{374BD60C-4D62-4607-A8FF-5E425C574F7F}" srcOrd="0" destOrd="0" presId="urn:microsoft.com/office/officeart/2005/8/layout/hierarchy1"/>
    <dgm:cxn modelId="{85A11A41-75D3-4E02-968A-9A2694F93404}" type="presParOf" srcId="{18A714AC-C846-4B5E-83A0-4ACC8F91472B}" destId="{CEBCCEA2-A085-4D84-BCB7-DB518A784D72}" srcOrd="0" destOrd="0" presId="urn:microsoft.com/office/officeart/2005/8/layout/hierarchy1"/>
    <dgm:cxn modelId="{3F152077-197C-48EA-B59A-90B42D2DDF35}" type="presParOf" srcId="{CEBCCEA2-A085-4D84-BCB7-DB518A784D72}" destId="{04DBCB77-AD44-4616-A89D-97ED7CE9FA45}" srcOrd="0" destOrd="0" presId="urn:microsoft.com/office/officeart/2005/8/layout/hierarchy1"/>
    <dgm:cxn modelId="{1472F839-D423-4755-A43D-8E783F76E851}" type="presParOf" srcId="{04DBCB77-AD44-4616-A89D-97ED7CE9FA45}" destId="{18BF8CB9-88EC-4B69-922A-4944BCAA1F54}" srcOrd="0" destOrd="0" presId="urn:microsoft.com/office/officeart/2005/8/layout/hierarchy1"/>
    <dgm:cxn modelId="{A89628FF-6C67-4958-8AAF-4E8672E7CEA3}" type="presParOf" srcId="{04DBCB77-AD44-4616-A89D-97ED7CE9FA45}" destId="{374BD60C-4D62-4607-A8FF-5E425C574F7F}" srcOrd="1" destOrd="0" presId="urn:microsoft.com/office/officeart/2005/8/layout/hierarchy1"/>
    <dgm:cxn modelId="{19216024-0980-47A0-8176-2D32FB0E86EF}" type="presParOf" srcId="{CEBCCEA2-A085-4D84-BCB7-DB518A784D72}" destId="{CC4A8491-D72A-4D7F-93E7-A2A578BACB32}" srcOrd="1" destOrd="0" presId="urn:microsoft.com/office/officeart/2005/8/layout/hierarchy1"/>
    <dgm:cxn modelId="{8A810E64-51EC-42E8-A532-85CEEB87C897}" type="presParOf" srcId="{18A714AC-C846-4B5E-83A0-4ACC8F91472B}" destId="{01F91A97-435D-44CB-8A57-EE7F315D37E0}" srcOrd="1" destOrd="0" presId="urn:microsoft.com/office/officeart/2005/8/layout/hierarchy1"/>
    <dgm:cxn modelId="{E04E4CFE-C10F-4838-8065-937A2CAEE50E}" type="presParOf" srcId="{01F91A97-435D-44CB-8A57-EE7F315D37E0}" destId="{E90C8269-3038-4144-8E7E-D0A7EAAD033B}" srcOrd="0" destOrd="0" presId="urn:microsoft.com/office/officeart/2005/8/layout/hierarchy1"/>
    <dgm:cxn modelId="{22AC9A34-7EF3-4A3A-9B29-B0888C11C099}" type="presParOf" srcId="{E90C8269-3038-4144-8E7E-D0A7EAAD033B}" destId="{F740231F-087F-43D4-B3BD-5AB9ACD2369B}" srcOrd="0" destOrd="0" presId="urn:microsoft.com/office/officeart/2005/8/layout/hierarchy1"/>
    <dgm:cxn modelId="{1DB5DE6A-94CE-4462-A7FB-0B15A55FCCEB}" type="presParOf" srcId="{E90C8269-3038-4144-8E7E-D0A7EAAD033B}" destId="{CE93ED65-DD28-4DC9-BB93-AC9EACC2E2A6}" srcOrd="1" destOrd="0" presId="urn:microsoft.com/office/officeart/2005/8/layout/hierarchy1"/>
    <dgm:cxn modelId="{71A0872B-5DAB-4758-8293-6BB5B765BE46}" type="presParOf" srcId="{01F91A97-435D-44CB-8A57-EE7F315D37E0}" destId="{17C4CF7E-21EB-4ED0-9568-7E20CEBFE68D}"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618BDB-14A4-492B-9878-71BE9115845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2E9C27-A742-4B06-A524-8C561CD3EDC0}">
      <dgm:prSet/>
      <dgm:spPr/>
      <dgm:t>
        <a:bodyPr/>
        <a:lstStyle/>
        <a:p>
          <a:r>
            <a:rPr lang="en-US" b="0" i="0" baseline="0"/>
            <a:t>Many cities have found that GPS tracking system not only improve the efficiency of city bus operation, but also encourage commuters to take the advantage of city bus system. </a:t>
          </a:r>
          <a:endParaRPr lang="en-US"/>
        </a:p>
      </dgm:t>
    </dgm:pt>
    <dgm:pt modelId="{F90B86F5-8B04-4DFE-8817-D857AD47B262}" type="parTrans" cxnId="{E0CDE316-D75E-4D88-A626-5EBFE427BB54}">
      <dgm:prSet/>
      <dgm:spPr/>
      <dgm:t>
        <a:bodyPr/>
        <a:lstStyle/>
        <a:p>
          <a:endParaRPr lang="en-US"/>
        </a:p>
      </dgm:t>
    </dgm:pt>
    <dgm:pt modelId="{669BE37A-22FB-4A31-8053-C26790837EB1}" type="sibTrans" cxnId="{E0CDE316-D75E-4D88-A626-5EBFE427BB54}">
      <dgm:prSet/>
      <dgm:spPr/>
      <dgm:t>
        <a:bodyPr/>
        <a:lstStyle/>
        <a:p>
          <a:endParaRPr lang="en-US"/>
        </a:p>
      </dgm:t>
    </dgm:pt>
    <dgm:pt modelId="{C045990D-BA78-4649-A83E-8907663F5A1F}">
      <dgm:prSet/>
      <dgm:spPr/>
      <dgm:t>
        <a:bodyPr/>
        <a:lstStyle/>
        <a:p>
          <a:r>
            <a:rPr lang="en-US" b="0" i="0" baseline="0"/>
            <a:t>Many city bus system have discovered that GPS tracking system which allows to monitor the location and arrival time of their bus actually increase the number of people using city buses for routine communing. </a:t>
          </a:r>
          <a:endParaRPr lang="en-US"/>
        </a:p>
      </dgm:t>
    </dgm:pt>
    <dgm:pt modelId="{6106F3D2-1E3D-45C1-A41F-98E9400BC9C4}" type="parTrans" cxnId="{F86225B6-39A4-4AC5-9E85-EDA6C99CFA53}">
      <dgm:prSet/>
      <dgm:spPr/>
      <dgm:t>
        <a:bodyPr/>
        <a:lstStyle/>
        <a:p>
          <a:endParaRPr lang="en-US"/>
        </a:p>
      </dgm:t>
    </dgm:pt>
    <dgm:pt modelId="{221A2261-D39B-4C79-B6E9-FE88C647BC98}" type="sibTrans" cxnId="{F86225B6-39A4-4AC5-9E85-EDA6C99CFA53}">
      <dgm:prSet/>
      <dgm:spPr/>
      <dgm:t>
        <a:bodyPr/>
        <a:lstStyle/>
        <a:p>
          <a:endParaRPr lang="en-US"/>
        </a:p>
      </dgm:t>
    </dgm:pt>
    <dgm:pt modelId="{9C4A491F-37D7-4323-9565-D55C77386E27}" type="pres">
      <dgm:prSet presAssocID="{05618BDB-14A4-492B-9878-71BE91158457}" presName="root" presStyleCnt="0">
        <dgm:presLayoutVars>
          <dgm:dir/>
          <dgm:resizeHandles val="exact"/>
        </dgm:presLayoutVars>
      </dgm:prSet>
      <dgm:spPr/>
    </dgm:pt>
    <dgm:pt modelId="{076A30BD-23A6-4252-8823-B7226A05E219}" type="pres">
      <dgm:prSet presAssocID="{682E9C27-A742-4B06-A524-8C561CD3EDC0}" presName="compNode" presStyleCnt="0"/>
      <dgm:spPr/>
    </dgm:pt>
    <dgm:pt modelId="{07FC4ECB-F2A3-4B81-91A3-470B6602AB37}" type="pres">
      <dgm:prSet presAssocID="{682E9C27-A742-4B06-A524-8C561CD3EDC0}" presName="bgRect" presStyleLbl="bgShp" presStyleIdx="0" presStyleCnt="2"/>
      <dgm:spPr/>
    </dgm:pt>
    <dgm:pt modelId="{6B041CB5-4ABA-413C-9066-B94B02F44D41}" type="pres">
      <dgm:prSet presAssocID="{682E9C27-A742-4B06-A524-8C561CD3ED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A92E81F-6715-41F5-B53D-78BB2C7D8417}" type="pres">
      <dgm:prSet presAssocID="{682E9C27-A742-4B06-A524-8C561CD3EDC0}" presName="spaceRect" presStyleCnt="0"/>
      <dgm:spPr/>
    </dgm:pt>
    <dgm:pt modelId="{5EAC7667-BA8B-4042-855E-D9914FDAB4BB}" type="pres">
      <dgm:prSet presAssocID="{682E9C27-A742-4B06-A524-8C561CD3EDC0}" presName="parTx" presStyleLbl="revTx" presStyleIdx="0" presStyleCnt="2">
        <dgm:presLayoutVars>
          <dgm:chMax val="0"/>
          <dgm:chPref val="0"/>
        </dgm:presLayoutVars>
      </dgm:prSet>
      <dgm:spPr/>
    </dgm:pt>
    <dgm:pt modelId="{C96F9B92-592F-4DE3-9C88-465A815DE558}" type="pres">
      <dgm:prSet presAssocID="{669BE37A-22FB-4A31-8053-C26790837EB1}" presName="sibTrans" presStyleCnt="0"/>
      <dgm:spPr/>
    </dgm:pt>
    <dgm:pt modelId="{01FFB8DF-A05A-4436-B1A1-CA20C3951E45}" type="pres">
      <dgm:prSet presAssocID="{C045990D-BA78-4649-A83E-8907663F5A1F}" presName="compNode" presStyleCnt="0"/>
      <dgm:spPr/>
    </dgm:pt>
    <dgm:pt modelId="{082222C3-7474-4D0F-990D-35FC7F4A64B2}" type="pres">
      <dgm:prSet presAssocID="{C045990D-BA78-4649-A83E-8907663F5A1F}" presName="bgRect" presStyleLbl="bgShp" presStyleIdx="1" presStyleCnt="2"/>
      <dgm:spPr/>
    </dgm:pt>
    <dgm:pt modelId="{16279699-3020-4DE5-8787-2EB310BBBAA1}" type="pres">
      <dgm:prSet presAssocID="{C045990D-BA78-4649-A83E-8907663F5A1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
        </a:ext>
      </dgm:extLst>
    </dgm:pt>
    <dgm:pt modelId="{1179DAC1-7F02-46E8-9154-9042E66146C6}" type="pres">
      <dgm:prSet presAssocID="{C045990D-BA78-4649-A83E-8907663F5A1F}" presName="spaceRect" presStyleCnt="0"/>
      <dgm:spPr/>
    </dgm:pt>
    <dgm:pt modelId="{BE7B8959-4E10-4A43-80DF-5080208677A2}" type="pres">
      <dgm:prSet presAssocID="{C045990D-BA78-4649-A83E-8907663F5A1F}" presName="parTx" presStyleLbl="revTx" presStyleIdx="1" presStyleCnt="2">
        <dgm:presLayoutVars>
          <dgm:chMax val="0"/>
          <dgm:chPref val="0"/>
        </dgm:presLayoutVars>
      </dgm:prSet>
      <dgm:spPr/>
    </dgm:pt>
  </dgm:ptLst>
  <dgm:cxnLst>
    <dgm:cxn modelId="{105D5604-513B-4F0C-9F8C-3918EFE28351}" type="presOf" srcId="{682E9C27-A742-4B06-A524-8C561CD3EDC0}" destId="{5EAC7667-BA8B-4042-855E-D9914FDAB4BB}" srcOrd="0" destOrd="0" presId="urn:microsoft.com/office/officeart/2018/2/layout/IconVerticalSolidList"/>
    <dgm:cxn modelId="{3361CA05-422A-429D-B501-430773CA3653}" type="presOf" srcId="{05618BDB-14A4-492B-9878-71BE91158457}" destId="{9C4A491F-37D7-4323-9565-D55C77386E27}" srcOrd="0" destOrd="0" presId="urn:microsoft.com/office/officeart/2018/2/layout/IconVerticalSolidList"/>
    <dgm:cxn modelId="{E0CDE316-D75E-4D88-A626-5EBFE427BB54}" srcId="{05618BDB-14A4-492B-9878-71BE91158457}" destId="{682E9C27-A742-4B06-A524-8C561CD3EDC0}" srcOrd="0" destOrd="0" parTransId="{F90B86F5-8B04-4DFE-8817-D857AD47B262}" sibTransId="{669BE37A-22FB-4A31-8053-C26790837EB1}"/>
    <dgm:cxn modelId="{A8313B56-A66E-41B4-8F6A-256E08ED4037}" type="presOf" srcId="{C045990D-BA78-4649-A83E-8907663F5A1F}" destId="{BE7B8959-4E10-4A43-80DF-5080208677A2}" srcOrd="0" destOrd="0" presId="urn:microsoft.com/office/officeart/2018/2/layout/IconVerticalSolidList"/>
    <dgm:cxn modelId="{F86225B6-39A4-4AC5-9E85-EDA6C99CFA53}" srcId="{05618BDB-14A4-492B-9878-71BE91158457}" destId="{C045990D-BA78-4649-A83E-8907663F5A1F}" srcOrd="1" destOrd="0" parTransId="{6106F3D2-1E3D-45C1-A41F-98E9400BC9C4}" sibTransId="{221A2261-D39B-4C79-B6E9-FE88C647BC98}"/>
    <dgm:cxn modelId="{9675AF08-6950-470A-A73E-CB5B9AA95EEA}" type="presParOf" srcId="{9C4A491F-37D7-4323-9565-D55C77386E27}" destId="{076A30BD-23A6-4252-8823-B7226A05E219}" srcOrd="0" destOrd="0" presId="urn:microsoft.com/office/officeart/2018/2/layout/IconVerticalSolidList"/>
    <dgm:cxn modelId="{FC6C442E-891D-4259-9BB4-7AB0285592B1}" type="presParOf" srcId="{076A30BD-23A6-4252-8823-B7226A05E219}" destId="{07FC4ECB-F2A3-4B81-91A3-470B6602AB37}" srcOrd="0" destOrd="0" presId="urn:microsoft.com/office/officeart/2018/2/layout/IconVerticalSolidList"/>
    <dgm:cxn modelId="{1084CB8A-1079-4C35-A22B-A31BE897FD8C}" type="presParOf" srcId="{076A30BD-23A6-4252-8823-B7226A05E219}" destId="{6B041CB5-4ABA-413C-9066-B94B02F44D41}" srcOrd="1" destOrd="0" presId="urn:microsoft.com/office/officeart/2018/2/layout/IconVerticalSolidList"/>
    <dgm:cxn modelId="{A41FAF9E-60B2-4B41-A6E1-3E5D1A07B2C8}" type="presParOf" srcId="{076A30BD-23A6-4252-8823-B7226A05E219}" destId="{CA92E81F-6715-41F5-B53D-78BB2C7D8417}" srcOrd="2" destOrd="0" presId="urn:microsoft.com/office/officeart/2018/2/layout/IconVerticalSolidList"/>
    <dgm:cxn modelId="{15687DA7-3D7D-45BA-9D9F-DBEB36A73784}" type="presParOf" srcId="{076A30BD-23A6-4252-8823-B7226A05E219}" destId="{5EAC7667-BA8B-4042-855E-D9914FDAB4BB}" srcOrd="3" destOrd="0" presId="urn:microsoft.com/office/officeart/2018/2/layout/IconVerticalSolidList"/>
    <dgm:cxn modelId="{5B8B6D31-11A8-4ABF-A1CD-16225393499B}" type="presParOf" srcId="{9C4A491F-37D7-4323-9565-D55C77386E27}" destId="{C96F9B92-592F-4DE3-9C88-465A815DE558}" srcOrd="1" destOrd="0" presId="urn:microsoft.com/office/officeart/2018/2/layout/IconVerticalSolidList"/>
    <dgm:cxn modelId="{F6F3BCD7-3290-46FB-B495-5C8C9F9FEF7F}" type="presParOf" srcId="{9C4A491F-37D7-4323-9565-D55C77386E27}" destId="{01FFB8DF-A05A-4436-B1A1-CA20C3951E45}" srcOrd="2" destOrd="0" presId="urn:microsoft.com/office/officeart/2018/2/layout/IconVerticalSolidList"/>
    <dgm:cxn modelId="{2FAE85E4-80BA-4B3A-BDD8-1DD6E652B722}" type="presParOf" srcId="{01FFB8DF-A05A-4436-B1A1-CA20C3951E45}" destId="{082222C3-7474-4D0F-990D-35FC7F4A64B2}" srcOrd="0" destOrd="0" presId="urn:microsoft.com/office/officeart/2018/2/layout/IconVerticalSolidList"/>
    <dgm:cxn modelId="{C4980FD0-E36D-4F9F-894F-CCEFEF17F2AB}" type="presParOf" srcId="{01FFB8DF-A05A-4436-B1A1-CA20C3951E45}" destId="{16279699-3020-4DE5-8787-2EB310BBBAA1}" srcOrd="1" destOrd="0" presId="urn:microsoft.com/office/officeart/2018/2/layout/IconVerticalSolidList"/>
    <dgm:cxn modelId="{35D360AC-08B2-4279-AAB4-5AEB03622009}" type="presParOf" srcId="{01FFB8DF-A05A-4436-B1A1-CA20C3951E45}" destId="{1179DAC1-7F02-46E8-9154-9042E66146C6}" srcOrd="2" destOrd="0" presId="urn:microsoft.com/office/officeart/2018/2/layout/IconVerticalSolidList"/>
    <dgm:cxn modelId="{6888ABE5-EECC-4283-9E79-852680BCA8FA}" type="presParOf" srcId="{01FFB8DF-A05A-4436-B1A1-CA20C3951E45}" destId="{BE7B8959-4E10-4A43-80DF-5080208677A2}"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B24C9-3DB4-4DC6-8AB5-4697DDA9F7AE}">
      <dsp:nvSpPr>
        <dsp:cNvPr id="0" name=""/>
        <dsp:cNvSpPr/>
      </dsp:nvSpPr>
      <dsp:spPr>
        <a:xfrm>
          <a:off x="0" y="41067"/>
          <a:ext cx="3972820" cy="3978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Presented By: </a:t>
          </a:r>
        </a:p>
      </dsp:txBody>
      <dsp:txXfrm>
        <a:off x="19419" y="60486"/>
        <a:ext cx="3933982" cy="358962"/>
      </dsp:txXfrm>
    </dsp:sp>
    <dsp:sp modelId="{C4D78B85-85AD-4C59-9AC9-C5B99D04BF89}">
      <dsp:nvSpPr>
        <dsp:cNvPr id="0" name=""/>
        <dsp:cNvSpPr/>
      </dsp:nvSpPr>
      <dsp:spPr>
        <a:xfrm>
          <a:off x="0" y="487827"/>
          <a:ext cx="3972820" cy="397800"/>
        </a:xfrm>
        <a:prstGeom prst="roundRect">
          <a:avLst/>
        </a:prstGeom>
        <a:gradFill rotWithShape="0">
          <a:gsLst>
            <a:gs pos="0">
              <a:schemeClr val="accent2">
                <a:hueOff val="-1155023"/>
                <a:satOff val="-401"/>
                <a:lumOff val="147"/>
                <a:alphaOff val="0"/>
                <a:tint val="94000"/>
                <a:satMod val="103000"/>
                <a:lumMod val="102000"/>
              </a:schemeClr>
            </a:gs>
            <a:gs pos="50000">
              <a:schemeClr val="accent2">
                <a:hueOff val="-1155023"/>
                <a:satOff val="-401"/>
                <a:lumOff val="147"/>
                <a:alphaOff val="0"/>
                <a:shade val="100000"/>
                <a:satMod val="110000"/>
                <a:lumMod val="100000"/>
              </a:schemeClr>
            </a:gs>
            <a:gs pos="100000">
              <a:schemeClr val="accent2">
                <a:hueOff val="-1155023"/>
                <a:satOff val="-401"/>
                <a:lumOff val="147"/>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Ali </a:t>
          </a:r>
          <a:r>
            <a:rPr lang="en-US" sz="1700" kern="1200" dirty="0" err="1"/>
            <a:t>Rafeek</a:t>
          </a:r>
          <a:r>
            <a:rPr lang="en-US" sz="1700" kern="1200" dirty="0"/>
            <a:t> </a:t>
          </a:r>
          <a:r>
            <a:rPr lang="en-US" sz="1700" kern="1200" dirty="0" err="1"/>
            <a:t>Abboud</a:t>
          </a:r>
          <a:r>
            <a:rPr lang="en-US" sz="1700" kern="1200" dirty="0"/>
            <a:t> (19BTRSE052)</a:t>
          </a:r>
        </a:p>
      </dsp:txBody>
      <dsp:txXfrm>
        <a:off x="19419" y="507246"/>
        <a:ext cx="3933982" cy="358962"/>
      </dsp:txXfrm>
    </dsp:sp>
    <dsp:sp modelId="{14FA64D8-7D6F-405D-803C-CAA7F3430C16}">
      <dsp:nvSpPr>
        <dsp:cNvPr id="0" name=""/>
        <dsp:cNvSpPr/>
      </dsp:nvSpPr>
      <dsp:spPr>
        <a:xfrm>
          <a:off x="0" y="934587"/>
          <a:ext cx="3972820" cy="397800"/>
        </a:xfrm>
        <a:prstGeom prst="roundRect">
          <a:avLst/>
        </a:prstGeom>
        <a:gradFill rotWithShape="0">
          <a:gsLst>
            <a:gs pos="0">
              <a:schemeClr val="accent2">
                <a:hueOff val="-2310045"/>
                <a:satOff val="-802"/>
                <a:lumOff val="294"/>
                <a:alphaOff val="0"/>
                <a:tint val="94000"/>
                <a:satMod val="103000"/>
                <a:lumMod val="102000"/>
              </a:schemeClr>
            </a:gs>
            <a:gs pos="50000">
              <a:schemeClr val="accent2">
                <a:hueOff val="-2310045"/>
                <a:satOff val="-802"/>
                <a:lumOff val="294"/>
                <a:alphaOff val="0"/>
                <a:shade val="100000"/>
                <a:satMod val="110000"/>
                <a:lumMod val="100000"/>
              </a:schemeClr>
            </a:gs>
            <a:gs pos="100000">
              <a:schemeClr val="accent2">
                <a:hueOff val="-2310045"/>
                <a:satOff val="-802"/>
                <a:lumOff val="29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Bisher</a:t>
          </a:r>
          <a:r>
            <a:rPr lang="en-US" sz="1700" kern="1200" dirty="0"/>
            <a:t> Ali </a:t>
          </a:r>
          <a:r>
            <a:rPr lang="en-US" sz="1700" kern="1200" dirty="0" err="1"/>
            <a:t>Merhge</a:t>
          </a:r>
          <a:r>
            <a:rPr lang="en-US" sz="1700" kern="1200" dirty="0"/>
            <a:t> (19BTRSE056)</a:t>
          </a:r>
        </a:p>
      </dsp:txBody>
      <dsp:txXfrm>
        <a:off x="19419" y="954006"/>
        <a:ext cx="3933982" cy="358962"/>
      </dsp:txXfrm>
    </dsp:sp>
    <dsp:sp modelId="{C9CEB9E9-FD49-4F33-81F5-1A8FDCD8DECA}">
      <dsp:nvSpPr>
        <dsp:cNvPr id="0" name=""/>
        <dsp:cNvSpPr/>
      </dsp:nvSpPr>
      <dsp:spPr>
        <a:xfrm>
          <a:off x="0" y="1381347"/>
          <a:ext cx="3972820" cy="397800"/>
        </a:xfrm>
        <a:prstGeom prst="roundRect">
          <a:avLst/>
        </a:prstGeom>
        <a:gradFill rotWithShape="0">
          <a:gsLst>
            <a:gs pos="0">
              <a:schemeClr val="accent2">
                <a:hueOff val="-3465068"/>
                <a:satOff val="-1202"/>
                <a:lumOff val="441"/>
                <a:alphaOff val="0"/>
                <a:tint val="94000"/>
                <a:satMod val="103000"/>
                <a:lumMod val="102000"/>
              </a:schemeClr>
            </a:gs>
            <a:gs pos="50000">
              <a:schemeClr val="accent2">
                <a:hueOff val="-3465068"/>
                <a:satOff val="-1202"/>
                <a:lumOff val="441"/>
                <a:alphaOff val="0"/>
                <a:shade val="100000"/>
                <a:satMod val="110000"/>
                <a:lumMod val="100000"/>
              </a:schemeClr>
            </a:gs>
            <a:gs pos="100000">
              <a:schemeClr val="accent2">
                <a:hueOff val="-3465068"/>
                <a:satOff val="-1202"/>
                <a:lumOff val="441"/>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u="none" kern="1200" dirty="0" err="1"/>
            <a:t>Nure</a:t>
          </a:r>
          <a:r>
            <a:rPr lang="en-US" sz="1700" b="0" i="0" u="none" kern="1200" dirty="0"/>
            <a:t> </a:t>
          </a:r>
          <a:r>
            <a:rPr lang="en-US" sz="1700" b="0" i="0" u="none" kern="1200" dirty="0" err="1"/>
            <a:t>Jannati</a:t>
          </a:r>
          <a:r>
            <a:rPr lang="en-US" sz="1700" b="0" i="0" u="none" kern="1200" dirty="0"/>
            <a:t> Rahman (19</a:t>
          </a:r>
          <a:r>
            <a:rPr lang="en-US" sz="1700" kern="1200" dirty="0"/>
            <a:t>BTRSE</a:t>
          </a:r>
          <a:r>
            <a:rPr lang="en-US" sz="1700" b="0" i="0" u="none" kern="1200" dirty="0"/>
            <a:t>067 )</a:t>
          </a:r>
          <a:endParaRPr lang="en-US" sz="1700" kern="1200" dirty="0"/>
        </a:p>
      </dsp:txBody>
      <dsp:txXfrm>
        <a:off x="19419" y="1400766"/>
        <a:ext cx="3933982" cy="358962"/>
      </dsp:txXfrm>
    </dsp:sp>
    <dsp:sp modelId="{6D7C5C38-D22C-483A-BB71-9034F762F308}">
      <dsp:nvSpPr>
        <dsp:cNvPr id="0" name=""/>
        <dsp:cNvSpPr/>
      </dsp:nvSpPr>
      <dsp:spPr>
        <a:xfrm>
          <a:off x="0" y="1828107"/>
          <a:ext cx="3972820" cy="397800"/>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Guided by: </a:t>
          </a:r>
          <a:r>
            <a:rPr lang="en-US" sz="1700" kern="1200" dirty="0" err="1"/>
            <a:t>Dr.S.Anthoniraj</a:t>
          </a:r>
          <a:endParaRPr lang="en-US" sz="1700" kern="1200" dirty="0"/>
        </a:p>
      </dsp:txBody>
      <dsp:txXfrm>
        <a:off x="19419" y="1847526"/>
        <a:ext cx="3933982" cy="358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3A36D-CDE0-427F-97EF-2E768BFDF0ED}">
      <dsp:nvSpPr>
        <dsp:cNvPr id="0" name=""/>
        <dsp:cNvSpPr/>
      </dsp:nvSpPr>
      <dsp:spPr>
        <a:xfrm>
          <a:off x="0" y="671521"/>
          <a:ext cx="3046117" cy="193428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196EE1E-D103-4D8B-B611-53282DDA385F}">
      <dsp:nvSpPr>
        <dsp:cNvPr id="0" name=""/>
        <dsp:cNvSpPr/>
      </dsp:nvSpPr>
      <dsp:spPr>
        <a:xfrm>
          <a:off x="338457" y="993056"/>
          <a:ext cx="3046117" cy="19342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College bus Tracking System (VTS) is the technology used to determine the location of a vehicle using different methods like GPS and other radio navigation systems operating through satellites and ground based stations. By following triangulation or trilateration methods the tracking system enables to calculate easy and accurate location of the vehicle. </a:t>
          </a:r>
        </a:p>
      </dsp:txBody>
      <dsp:txXfrm>
        <a:off x="395110" y="1049709"/>
        <a:ext cx="2932811" cy="1820978"/>
      </dsp:txXfrm>
    </dsp:sp>
    <dsp:sp modelId="{324F980C-6B62-4B7A-A684-0ACEA075F80B}">
      <dsp:nvSpPr>
        <dsp:cNvPr id="0" name=""/>
        <dsp:cNvSpPr/>
      </dsp:nvSpPr>
      <dsp:spPr>
        <a:xfrm>
          <a:off x="3723032" y="671521"/>
          <a:ext cx="3046117" cy="193428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D78002F-DF02-424F-B707-FC129F2E42D2}">
      <dsp:nvSpPr>
        <dsp:cNvPr id="0" name=""/>
        <dsp:cNvSpPr/>
      </dsp:nvSpPr>
      <dsp:spPr>
        <a:xfrm>
          <a:off x="4061490" y="993056"/>
          <a:ext cx="3046117" cy="19342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Vehicle information like location details, speed, distance traveled etc. can be viewed on a digital mapping with the help of a software via Internet. Even data can be stored and downloaded to a computer from the GPS unit at a base station and that can later be used for analysis. </a:t>
          </a:r>
          <a:endParaRPr lang="en-US" sz="1200" kern="1200"/>
        </a:p>
      </dsp:txBody>
      <dsp:txXfrm>
        <a:off x="4118143" y="1049709"/>
        <a:ext cx="2932811" cy="1820978"/>
      </dsp:txXfrm>
    </dsp:sp>
    <dsp:sp modelId="{2CAF7F92-7585-43D9-92D6-44CD6AF21A54}">
      <dsp:nvSpPr>
        <dsp:cNvPr id="0" name=""/>
        <dsp:cNvSpPr/>
      </dsp:nvSpPr>
      <dsp:spPr>
        <a:xfrm>
          <a:off x="7446065" y="671521"/>
          <a:ext cx="3046117" cy="193428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EFC4C18-BC91-46D4-B31E-E10068CA350F}">
      <dsp:nvSpPr>
        <dsp:cNvPr id="0" name=""/>
        <dsp:cNvSpPr/>
      </dsp:nvSpPr>
      <dsp:spPr>
        <a:xfrm>
          <a:off x="7784523" y="993056"/>
          <a:ext cx="3046117" cy="19342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This system is an important tool for tracking each vehicle at a given period of time and now it is becoming increasingly popular for people having expensive cars and hence as a theft prevention and retrieval device.</a:t>
          </a:r>
          <a:endParaRPr lang="en-US" sz="1200" kern="1200"/>
        </a:p>
      </dsp:txBody>
      <dsp:txXfrm>
        <a:off x="7841176" y="1049709"/>
        <a:ext cx="2932811" cy="1820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F8CB9-88EC-4B69-922A-4944BCAA1F54}">
      <dsp:nvSpPr>
        <dsp:cNvPr id="0" name=""/>
        <dsp:cNvSpPr/>
      </dsp:nvSpPr>
      <dsp:spPr>
        <a:xfrm>
          <a:off x="1322" y="81131"/>
          <a:ext cx="4640570" cy="294676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74BD60C-4D62-4607-A8FF-5E425C574F7F}">
      <dsp:nvSpPr>
        <dsp:cNvPr id="0" name=""/>
        <dsp:cNvSpPr/>
      </dsp:nvSpPr>
      <dsp:spPr>
        <a:xfrm>
          <a:off x="516940" y="570969"/>
          <a:ext cx="4640570" cy="29467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a:t>The proposed system will provide various facilities like check drunk and drive, children’s entry and exit information, accident emergencies, inappropriate drop, GPS tracking system, logistic management etc., which are helpful for child security. </a:t>
          </a:r>
          <a:endParaRPr lang="en-US" sz="2200" kern="1200"/>
        </a:p>
      </dsp:txBody>
      <dsp:txXfrm>
        <a:off x="603248" y="657277"/>
        <a:ext cx="4467954" cy="2774145"/>
      </dsp:txXfrm>
    </dsp:sp>
    <dsp:sp modelId="{F740231F-087F-43D4-B3BD-5AB9ACD2369B}">
      <dsp:nvSpPr>
        <dsp:cNvPr id="0" name=""/>
        <dsp:cNvSpPr/>
      </dsp:nvSpPr>
      <dsp:spPr>
        <a:xfrm>
          <a:off x="5673129" y="81131"/>
          <a:ext cx="4640570" cy="294676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E93ED65-DD28-4DC9-BB93-AC9EACC2E2A6}">
      <dsp:nvSpPr>
        <dsp:cNvPr id="0" name=""/>
        <dsp:cNvSpPr/>
      </dsp:nvSpPr>
      <dsp:spPr>
        <a:xfrm>
          <a:off x="6188748" y="570969"/>
          <a:ext cx="4640570" cy="29467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a:t>The various advantages of the proposed system are Transportation Safety, Student Safety and Attendance of ward is a time benefit for school management. </a:t>
          </a:r>
          <a:endParaRPr lang="en-US" sz="2200" kern="1200"/>
        </a:p>
      </dsp:txBody>
      <dsp:txXfrm>
        <a:off x="6275056" y="657277"/>
        <a:ext cx="4467954" cy="2774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C4ECB-F2A3-4B81-91A3-470B6602AB37}">
      <dsp:nvSpPr>
        <dsp:cNvPr id="0" name=""/>
        <dsp:cNvSpPr/>
      </dsp:nvSpPr>
      <dsp:spPr>
        <a:xfrm>
          <a:off x="0" y="906502"/>
          <a:ext cx="6261100" cy="16735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41CB5-4ABA-413C-9066-B94B02F44D41}">
      <dsp:nvSpPr>
        <dsp:cNvPr id="0" name=""/>
        <dsp:cNvSpPr/>
      </dsp:nvSpPr>
      <dsp:spPr>
        <a:xfrm>
          <a:off x="506246" y="1283049"/>
          <a:ext cx="920448" cy="9204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AC7667-BA8B-4042-855E-D9914FDAB4BB}">
      <dsp:nvSpPr>
        <dsp:cNvPr id="0" name=""/>
        <dsp:cNvSpPr/>
      </dsp:nvSpPr>
      <dsp:spPr>
        <a:xfrm>
          <a:off x="1932941" y="906502"/>
          <a:ext cx="4328158" cy="1673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117" tIns="177117" rIns="177117" bIns="177117" numCol="1" spcCol="1270" anchor="ctr" anchorCtr="0">
          <a:noAutofit/>
        </a:bodyPr>
        <a:lstStyle/>
        <a:p>
          <a:pPr marL="0" lvl="0" indent="0" algn="l" defTabSz="711200">
            <a:lnSpc>
              <a:spcPct val="90000"/>
            </a:lnSpc>
            <a:spcBef>
              <a:spcPct val="0"/>
            </a:spcBef>
            <a:spcAft>
              <a:spcPct val="35000"/>
            </a:spcAft>
            <a:buNone/>
          </a:pPr>
          <a:r>
            <a:rPr lang="en-US" sz="1600" b="0" i="0" kern="1200" baseline="0"/>
            <a:t>Many cities have found that GPS tracking system not only improve the efficiency of city bus operation, but also encourage commuters to take the advantage of city bus system. </a:t>
          </a:r>
          <a:endParaRPr lang="en-US" sz="1600" kern="1200"/>
        </a:p>
      </dsp:txBody>
      <dsp:txXfrm>
        <a:off x="1932941" y="906502"/>
        <a:ext cx="4328158" cy="1673542"/>
      </dsp:txXfrm>
    </dsp:sp>
    <dsp:sp modelId="{082222C3-7474-4D0F-990D-35FC7F4A64B2}">
      <dsp:nvSpPr>
        <dsp:cNvPr id="0" name=""/>
        <dsp:cNvSpPr/>
      </dsp:nvSpPr>
      <dsp:spPr>
        <a:xfrm>
          <a:off x="0" y="2998430"/>
          <a:ext cx="6261100" cy="16735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79699-3020-4DE5-8787-2EB310BBBAA1}">
      <dsp:nvSpPr>
        <dsp:cNvPr id="0" name=""/>
        <dsp:cNvSpPr/>
      </dsp:nvSpPr>
      <dsp:spPr>
        <a:xfrm>
          <a:off x="506246" y="3374977"/>
          <a:ext cx="920448" cy="9204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7B8959-4E10-4A43-80DF-5080208677A2}">
      <dsp:nvSpPr>
        <dsp:cNvPr id="0" name=""/>
        <dsp:cNvSpPr/>
      </dsp:nvSpPr>
      <dsp:spPr>
        <a:xfrm>
          <a:off x="1932941" y="2998430"/>
          <a:ext cx="4328158" cy="1673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117" tIns="177117" rIns="177117" bIns="177117" numCol="1" spcCol="1270" anchor="ctr" anchorCtr="0">
          <a:noAutofit/>
        </a:bodyPr>
        <a:lstStyle/>
        <a:p>
          <a:pPr marL="0" lvl="0" indent="0" algn="l" defTabSz="711200">
            <a:lnSpc>
              <a:spcPct val="90000"/>
            </a:lnSpc>
            <a:spcBef>
              <a:spcPct val="0"/>
            </a:spcBef>
            <a:spcAft>
              <a:spcPct val="35000"/>
            </a:spcAft>
            <a:buNone/>
          </a:pPr>
          <a:r>
            <a:rPr lang="en-US" sz="1600" b="0" i="0" kern="1200" baseline="0"/>
            <a:t>Many city bus system have discovered that GPS tracking system which allows to monitor the location and arrival time of their bus actually increase the number of people using city buses for routine communing. </a:t>
          </a:r>
          <a:endParaRPr lang="en-US" sz="1600" kern="1200"/>
        </a:p>
      </dsp:txBody>
      <dsp:txXfrm>
        <a:off x="1932941" y="2998430"/>
        <a:ext cx="4328158" cy="16735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51C65C-9903-425A-A534-11BAB980853F}"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B0E89-B78C-413D-9001-989956516048}" type="slidenum">
              <a:rPr lang="en-US" smtClean="0"/>
              <a:t>‹#›</a:t>
            </a:fld>
            <a:endParaRPr lang="en-US"/>
          </a:p>
        </p:txBody>
      </p:sp>
    </p:spTree>
    <p:extLst>
      <p:ext uri="{BB962C8B-B14F-4D97-AF65-F5344CB8AC3E}">
        <p14:creationId xmlns:p14="http://schemas.microsoft.com/office/powerpoint/2010/main" val="151922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4B0E89-B78C-413D-9001-989956516048}" type="slidenum">
              <a:rPr lang="en-US" smtClean="0"/>
              <a:t>17</a:t>
            </a:fld>
            <a:endParaRPr lang="en-US"/>
          </a:p>
        </p:txBody>
      </p:sp>
    </p:spTree>
    <p:extLst>
      <p:ext uri="{BB962C8B-B14F-4D97-AF65-F5344CB8AC3E}">
        <p14:creationId xmlns:p14="http://schemas.microsoft.com/office/powerpoint/2010/main" val="3895663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9393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859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0132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2DC25EE-239B-4C5F-AAD1-255A7D5F1EE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0205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702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3767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559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0876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2AC24A9-CCB6-4F8D-B8DB-C2F3692CFA5A}" type="datetimeFigureOut">
              <a:rPr lang="en-US" smtClean="0"/>
              <a:t>4/28/2023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194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3008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7613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3573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44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9171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2AC24A9-CCB6-4F8D-B8DB-C2F3692CFA5A}"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430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4/28/2023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6915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942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AC24A9-CCB6-4F8D-B8DB-C2F3692CFA5A}" type="datetimeFigureOut">
              <a:rPr lang="en-US" smtClean="0"/>
              <a:t>4/28/2023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4534327"/>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cityos-air.readme.io/docs/esp8266-nodemcu#:~:text=Description,uses%20the%20Lua%20scripting%20language." TargetMode="External"/><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png"/><Relationship Id="rId7" Type="http://schemas.openxmlformats.org/officeDocument/2006/relationships/diagramLayout" Target="../diagrams/layout4.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Data" Target="../diagrams/data4.xml"/><Relationship Id="rId5" Type="http://schemas.openxmlformats.org/officeDocument/2006/relationships/image" Target="../media/image16.png"/><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321775-9111-4A36-BED3-50768E2FFD7F}"/>
              </a:ext>
            </a:extLst>
          </p:cNvPr>
          <p:cNvSpPr>
            <a:spLocks noGrp="1"/>
          </p:cNvSpPr>
          <p:nvPr>
            <p:ph type="body" sz="half" idx="2"/>
          </p:nvPr>
        </p:nvSpPr>
        <p:spPr>
          <a:xfrm>
            <a:off x="582668" y="4676104"/>
            <a:ext cx="9613859" cy="1090789"/>
          </a:xfrm>
        </p:spPr>
        <p:txBody>
          <a:bodyPr/>
          <a:lstStyle/>
          <a:p>
            <a:r>
              <a:rPr kumimoji="0" lang="en-US" sz="3200" b="1" i="0" u="none" strike="noStrike" kern="1200" cap="none" spc="0" normalizeH="0" baseline="0" noProof="0" dirty="0">
                <a:ln>
                  <a:noFill/>
                </a:ln>
                <a:solidFill>
                  <a:prstClr val="white"/>
                </a:solidFill>
                <a:effectLst/>
                <a:uLnTx/>
                <a:uFillTx/>
                <a:latin typeface="Trebuchet MS" panose="020B0603020202020204"/>
                <a:ea typeface="+mj-ea"/>
                <a:cs typeface="+mj-cs"/>
              </a:rPr>
              <a:t>BUS TRACKING SYSTEM USING GPS</a:t>
            </a:r>
            <a:endParaRPr lang="en-US" dirty="0"/>
          </a:p>
        </p:txBody>
      </p:sp>
      <p:pic>
        <p:nvPicPr>
          <p:cNvPr id="5" name="Picture 2" descr="Need a reliable GPS Tracking Device in UAE? | 1,000+ :) Clients">
            <a:extLst>
              <a:ext uri="{FF2B5EF4-FFF2-40B4-BE49-F238E27FC236}">
                <a16:creationId xmlns:a16="http://schemas.microsoft.com/office/drawing/2014/main" id="{DF83D541-E5B7-4BA5-9B75-46D1E2670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2032" y="180470"/>
            <a:ext cx="5413360" cy="40869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EBACFB-4023-4CDA-844E-06D0FD3FD85A}"/>
              </a:ext>
            </a:extLst>
          </p:cNvPr>
          <p:cNvSpPr txBox="1"/>
          <p:nvPr/>
        </p:nvSpPr>
        <p:spPr>
          <a:xfrm>
            <a:off x="0" y="5939161"/>
            <a:ext cx="10294180" cy="341632"/>
          </a:xfrm>
          <a:prstGeom prst="rect">
            <a:avLst/>
          </a:prstGeom>
          <a:noFill/>
        </p:spPr>
        <p:txBody>
          <a:bodyPr wrap="square" rtlCol="0">
            <a:spAutoFit/>
          </a:body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rPr>
              <a:t>FINAL PROJECT</a:t>
            </a:r>
          </a:p>
        </p:txBody>
      </p:sp>
    </p:spTree>
    <p:extLst>
      <p:ext uri="{BB962C8B-B14F-4D97-AF65-F5344CB8AC3E}">
        <p14:creationId xmlns:p14="http://schemas.microsoft.com/office/powerpoint/2010/main" val="2806229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38AF-B0B2-45EC-8D13-DCEF0914435D}"/>
              </a:ext>
            </a:extLst>
          </p:cNvPr>
          <p:cNvSpPr>
            <a:spLocks noGrp="1"/>
          </p:cNvSpPr>
          <p:nvPr>
            <p:ph type="title"/>
          </p:nvPr>
        </p:nvSpPr>
        <p:spPr>
          <a:xfrm>
            <a:off x="298581" y="939659"/>
            <a:ext cx="9613861" cy="1080938"/>
          </a:xfrm>
        </p:spPr>
        <p:txBody>
          <a:bodyPr/>
          <a:lstStyle/>
          <a:p>
            <a:r>
              <a:rPr lang="en-IN" sz="3600" b="1" dirty="0">
                <a:latin typeface="Times New Roman" panose="02020603050405020304" pitchFamily="18" charset="0"/>
                <a:cs typeface="Times New Roman" panose="02020603050405020304" pitchFamily="18" charset="0"/>
              </a:rPr>
              <a:t>System Architecture</a:t>
            </a:r>
            <a:br>
              <a:rPr lang="en-IN" sz="3600" b="1" dirty="0">
                <a:latin typeface="Times New Roman" panose="02020603050405020304" pitchFamily="18" charset="0"/>
                <a:cs typeface="Times New Roman" panose="02020603050405020304" pitchFamily="18" charset="0"/>
              </a:rPr>
            </a:br>
            <a:endParaRPr lang="en-US" b="1" dirty="0"/>
          </a:p>
        </p:txBody>
      </p:sp>
      <p:pic>
        <p:nvPicPr>
          <p:cNvPr id="5" name="Content Placeholder 4" descr="A picture containing text, screenshot, diagram, font&#10;&#10;Description automatically generated">
            <a:extLst>
              <a:ext uri="{FF2B5EF4-FFF2-40B4-BE49-F238E27FC236}">
                <a16:creationId xmlns:a16="http://schemas.microsoft.com/office/drawing/2014/main" id="{24AE1B8E-D953-48F5-BA13-4E3B447933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293" y="2183363"/>
            <a:ext cx="8810615" cy="44507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0743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A1698906-F123-49CB-B633-247AC4870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2">
            <a:extLst>
              <a:ext uri="{FF2B5EF4-FFF2-40B4-BE49-F238E27FC236}">
                <a16:creationId xmlns:a16="http://schemas.microsoft.com/office/drawing/2014/main" id="{12AFB628-1D2A-4F5A-8E9E-2C8E917B59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4" name="Rectangle 14">
            <a:extLst>
              <a:ext uri="{FF2B5EF4-FFF2-40B4-BE49-F238E27FC236}">
                <a16:creationId xmlns:a16="http://schemas.microsoft.com/office/drawing/2014/main" id="{5D86D9DA-31E3-48ED-9F77-2D8B649BD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04C6B320-AA89-4C19-89F7-71D46B26B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E66DE6-E3C6-47E4-8124-2A7E6A33764E}"/>
              </a:ext>
            </a:extLst>
          </p:cNvPr>
          <p:cNvSpPr>
            <a:spLocks noGrp="1"/>
          </p:cNvSpPr>
          <p:nvPr>
            <p:ph type="title"/>
          </p:nvPr>
        </p:nvSpPr>
        <p:spPr>
          <a:xfrm>
            <a:off x="53814" y="1005097"/>
            <a:ext cx="5584677" cy="1080938"/>
          </a:xfrm>
        </p:spPr>
        <p:txBody>
          <a:bodyPr>
            <a:normAutofit fontScale="90000"/>
          </a:bodyPr>
          <a:lstStyle/>
          <a:p>
            <a:r>
              <a:rPr lang="en-US" b="1" cap="none" dirty="0">
                <a:effectLst>
                  <a:outerShdw blurRad="38100" dist="38100" dir="2700000" algn="tl">
                    <a:srgbClr val="000000">
                      <a:alpha val="43137"/>
                    </a:srgbClr>
                  </a:outerShdw>
                </a:effectLst>
                <a:latin typeface="Times New Roman" pitchFamily="18" charset="0"/>
                <a:cs typeface="Times New Roman" pitchFamily="18" charset="0"/>
              </a:rPr>
              <a:t>System Hardware Components:</a:t>
            </a:r>
            <a:r>
              <a:rPr lang="ar-SY" b="1" cap="none" dirty="0">
                <a:effectLst>
                  <a:outerShdw blurRad="38100" dist="38100" dir="2700000" algn="tl">
                    <a:srgbClr val="000000">
                      <a:alpha val="43137"/>
                    </a:srgbClr>
                  </a:outerShdw>
                </a:effectLst>
                <a:latin typeface="Times New Roman" pitchFamily="18" charset="0"/>
                <a:cs typeface="Times New Roman" pitchFamily="18" charset="0"/>
              </a:rPr>
              <a:t> </a:t>
            </a:r>
            <a:r>
              <a:rPr lang="en-US" b="1" i="0" dirty="0">
                <a:effectLst/>
                <a:latin typeface="Times New Roman" panose="02020603050405020304" pitchFamily="18" charset="0"/>
                <a:cs typeface="Times New Roman" panose="02020603050405020304" pitchFamily="18" charset="0"/>
              </a:rPr>
              <a:t>NEO6M GPS Module</a:t>
            </a:r>
            <a:br>
              <a:rPr lang="en-US" b="1" i="0" dirty="0">
                <a:solidFill>
                  <a:srgbClr val="000000"/>
                </a:solidFill>
                <a:effectLst/>
                <a:latin typeface="Open Sans" panose="020B0606030504020204" pitchFamily="34" charset="0"/>
              </a:rPr>
            </a:br>
            <a:endParaRPr lang="en-US" dirty="0"/>
          </a:p>
        </p:txBody>
      </p:sp>
      <p:pic>
        <p:nvPicPr>
          <p:cNvPr id="26" name="Picture 18">
            <a:extLst>
              <a:ext uri="{FF2B5EF4-FFF2-40B4-BE49-F238E27FC236}">
                <a16:creationId xmlns:a16="http://schemas.microsoft.com/office/drawing/2014/main" id="{4AC1383A-2DFB-422E-8FB2-1CABD96DDF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89C3357F-620E-4447-94C9-BA028CB0ADFA}"/>
              </a:ext>
            </a:extLst>
          </p:cNvPr>
          <p:cNvSpPr>
            <a:spLocks noGrp="1"/>
          </p:cNvSpPr>
          <p:nvPr>
            <p:ph idx="1"/>
          </p:nvPr>
        </p:nvSpPr>
        <p:spPr>
          <a:xfrm>
            <a:off x="680321" y="2336873"/>
            <a:ext cx="5104843" cy="3599316"/>
          </a:xfrm>
        </p:spPr>
        <p:txBody>
          <a:bodyPr>
            <a:normAutofit fontScale="92500" lnSpcReduction="10000"/>
          </a:bodyPr>
          <a:lstStyle/>
          <a:p>
            <a:pPr algn="just"/>
            <a:r>
              <a:rPr lang="en-US" sz="1600" b="0" i="0" dirty="0">
                <a:effectLst/>
                <a:latin typeface="Times New Roman" panose="02020603050405020304" pitchFamily="18" charset="0"/>
                <a:cs typeface="Times New Roman" panose="02020603050405020304" pitchFamily="18" charset="0"/>
              </a:rPr>
              <a:t>The NEO-6M GPS module is a popular GPS receiver with a built-in ceramic antenna, which provides a strong satellite search capability. This receiver has the ability to sense locations by tracking up to 22 satellites and identifies locations anywhere in the world. With the on-board signal indicator, we can monitor the network status of the module. It has a data backup battery so that the module can save the data when the main power is shut down accidentally.</a:t>
            </a:r>
          </a:p>
          <a:p>
            <a:pPr algn="just"/>
            <a:r>
              <a:rPr lang="en-US" sz="1600" b="0" i="0" dirty="0">
                <a:effectLst/>
                <a:latin typeface="Times New Roman" panose="02020603050405020304" pitchFamily="18" charset="0"/>
                <a:cs typeface="Times New Roman" panose="02020603050405020304" pitchFamily="18" charset="0"/>
              </a:rPr>
              <a:t> </a:t>
            </a:r>
          </a:p>
          <a:p>
            <a:pPr algn="just"/>
            <a:r>
              <a:rPr lang="en-US" sz="1600" b="0" i="0" dirty="0">
                <a:effectLst/>
                <a:latin typeface="Times New Roman" panose="02020603050405020304" pitchFamily="18" charset="0"/>
                <a:cs typeface="Times New Roman" panose="02020603050405020304" pitchFamily="18" charset="0"/>
              </a:rPr>
              <a:t>The core heart inside the GPS receiver module is the NEO-6M GPS chip from u-</a:t>
            </a:r>
            <a:r>
              <a:rPr lang="en-US" sz="1600" b="0" i="0" dirty="0" err="1">
                <a:effectLst/>
                <a:latin typeface="Times New Roman" panose="02020603050405020304" pitchFamily="18" charset="0"/>
                <a:cs typeface="Times New Roman" panose="02020603050405020304" pitchFamily="18" charset="0"/>
              </a:rPr>
              <a:t>blox</a:t>
            </a:r>
            <a:r>
              <a:rPr lang="en-US" sz="1600" b="0" i="0" dirty="0">
                <a:effectLst/>
                <a:latin typeface="Times New Roman" panose="02020603050405020304" pitchFamily="18" charset="0"/>
                <a:cs typeface="Times New Roman" panose="02020603050405020304" pitchFamily="18" charset="0"/>
              </a:rPr>
              <a:t>. It can track up to 22 satellites on 50 channels and have a very impressive sensitivity level which is -161 dBm. This 50-channel u-</a:t>
            </a:r>
            <a:r>
              <a:rPr lang="en-US" sz="1600" b="0" i="0" dirty="0" err="1">
                <a:effectLst/>
                <a:latin typeface="Times New Roman" panose="02020603050405020304" pitchFamily="18" charset="0"/>
                <a:cs typeface="Times New Roman" panose="02020603050405020304" pitchFamily="18" charset="0"/>
              </a:rPr>
              <a:t>blox</a:t>
            </a:r>
            <a:r>
              <a:rPr lang="en-US" sz="1600" b="0" i="0" dirty="0">
                <a:effectLst/>
                <a:latin typeface="Times New Roman" panose="02020603050405020304" pitchFamily="18" charset="0"/>
                <a:cs typeface="Times New Roman" panose="02020603050405020304" pitchFamily="18" charset="0"/>
              </a:rPr>
              <a:t> 6 positioning engine boasts a Time-To-First-Fix (TTFF) of under 1 second. This module supports the baud rate from 4800-230400 bps and has the default baud of 9600.</a:t>
            </a:r>
          </a:p>
          <a:p>
            <a:pPr algn="just"/>
            <a:r>
              <a:rPr lang="en-US" sz="1600" b="0" i="0" dirty="0">
                <a:solidFill>
                  <a:srgbClr val="000000"/>
                </a:solidFill>
                <a:effectLst/>
                <a:latin typeface="Times New Roman" panose="02020603050405020304" pitchFamily="18" charset="0"/>
                <a:cs typeface="Times New Roman" panose="02020603050405020304" pitchFamily="18" charset="0"/>
              </a:rPr>
              <a:t> </a:t>
            </a:r>
          </a:p>
        </p:txBody>
      </p:sp>
      <p:sp>
        <p:nvSpPr>
          <p:cNvPr id="21" name="Rectangle 20">
            <a:extLst>
              <a:ext uri="{FF2B5EF4-FFF2-40B4-BE49-F238E27FC236}">
                <a16:creationId xmlns:a16="http://schemas.microsoft.com/office/drawing/2014/main" id="{645EE119-0AC6-45BA-AE5E-A86AFE1C7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electronics, electronic engineering, circuit component, electronic component&#10;&#10;Description automatically generated">
            <a:extLst>
              <a:ext uri="{FF2B5EF4-FFF2-40B4-BE49-F238E27FC236}">
                <a16:creationId xmlns:a16="http://schemas.microsoft.com/office/drawing/2014/main" id="{98B36A82-A3F6-46BD-9C97-2CD680635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0860" y="1197613"/>
            <a:ext cx="4267200" cy="4328160"/>
          </a:xfrm>
          <a:prstGeom prst="rect">
            <a:avLst/>
          </a:prstGeom>
        </p:spPr>
      </p:pic>
    </p:spTree>
    <p:extLst>
      <p:ext uri="{BB962C8B-B14F-4D97-AF65-F5344CB8AC3E}">
        <p14:creationId xmlns:p14="http://schemas.microsoft.com/office/powerpoint/2010/main" val="417351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6" name="Picture 45">
            <a:extLst>
              <a:ext uri="{FF2B5EF4-FFF2-40B4-BE49-F238E27FC236}">
                <a16:creationId xmlns:a16="http://schemas.microsoft.com/office/drawing/2014/main" id="{4A476453-89B8-4D0E-BDE0-0446B97F5F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8" name="Picture 47">
            <a:extLst>
              <a:ext uri="{FF2B5EF4-FFF2-40B4-BE49-F238E27FC236}">
                <a16:creationId xmlns:a16="http://schemas.microsoft.com/office/drawing/2014/main" id="{02B7E5A1-5C08-4455-A219-804981D6B2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50" name="Rectangle 49">
            <a:extLst>
              <a:ext uri="{FF2B5EF4-FFF2-40B4-BE49-F238E27FC236}">
                <a16:creationId xmlns:a16="http://schemas.microsoft.com/office/drawing/2014/main" id="{6B19486B-DD4C-4473-9FF8-3E3FB1542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52CE1431-75FA-49CE-A7AC-42816EFBC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4" name="Group 53">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55" name="Rectangle 54">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A picture containing electronic engineering, electronics, electronic component, circuit component&#10;&#10;Description automatically generated">
            <a:extLst>
              <a:ext uri="{FF2B5EF4-FFF2-40B4-BE49-F238E27FC236}">
                <a16:creationId xmlns:a16="http://schemas.microsoft.com/office/drawing/2014/main" id="{9A4DE0FA-AC53-435E-ACBE-B4709AF0F72F}"/>
              </a:ext>
            </a:extLst>
          </p:cNvPr>
          <p:cNvPicPr>
            <a:picLocks noChangeAspect="1"/>
          </p:cNvPicPr>
          <p:nvPr/>
        </p:nvPicPr>
        <p:blipFill rotWithShape="1">
          <a:blip r:embed="rId5">
            <a:extLst>
              <a:ext uri="{28A0092B-C50C-407E-A947-70E740481C1C}">
                <a14:useLocalDpi xmlns:a14="http://schemas.microsoft.com/office/drawing/2010/main" val="0"/>
              </a:ext>
            </a:extLst>
          </a:blip>
          <a:srcRect l="4189" r="6948" b="1"/>
          <a:stretch/>
        </p:blipFill>
        <p:spPr>
          <a:xfrm>
            <a:off x="6096000" y="10"/>
            <a:ext cx="6092823" cy="6856310"/>
          </a:xfrm>
          <a:prstGeom prst="rect">
            <a:avLst/>
          </a:prstGeom>
          <a:ln>
            <a:noFill/>
          </a:ln>
          <a:effectLst/>
        </p:spPr>
      </p:pic>
      <p:sp>
        <p:nvSpPr>
          <p:cNvPr id="58" name="Rectangle 57">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0" name="Picture 59">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TextBox 2">
            <a:extLst>
              <a:ext uri="{FF2B5EF4-FFF2-40B4-BE49-F238E27FC236}">
                <a16:creationId xmlns:a16="http://schemas.microsoft.com/office/drawing/2014/main" id="{A8D3420F-B462-48AB-8E52-B948E56E5475}"/>
              </a:ext>
            </a:extLst>
          </p:cNvPr>
          <p:cNvSpPr txBox="1"/>
          <p:nvPr/>
        </p:nvSpPr>
        <p:spPr>
          <a:xfrm>
            <a:off x="177278" y="2400439"/>
            <a:ext cx="5041628" cy="3599316"/>
          </a:xfrm>
          <a:prstGeom prst="rect">
            <a:avLst/>
          </a:prstGeom>
        </p:spPr>
        <p:txBody>
          <a:bodyPr vert="horz" lIns="91440" tIns="45720" rIns="91440" bIns="45720" rtlCol="0">
            <a:normAutofit/>
          </a:bodyPr>
          <a:lstStyle/>
          <a:p>
            <a:pPr marL="388620" marR="0" lvl="0" indent="-342900" defTabSz="914400" fontAlgn="auto">
              <a:lnSpc>
                <a:spcPct val="90000"/>
              </a:lnSpc>
              <a:spcBef>
                <a:spcPts val="600"/>
              </a:spcBef>
              <a:spcAft>
                <a:spcPts val="0"/>
              </a:spcAft>
              <a:buClr>
                <a:srgbClr val="98C723"/>
              </a:buClr>
              <a:buSzPct val="70000"/>
              <a:buFont typeface="Arial" panose="020B0604020202020204" pitchFamily="34" charset="0"/>
              <a:buChar char="•"/>
              <a:tabLst/>
              <a:defRPr/>
            </a:pPr>
            <a:r>
              <a:rPr lang="en-US" sz="2000" b="0" i="0" dirty="0" err="1">
                <a:effectLst/>
                <a:latin typeface="Google Sans"/>
              </a:rPr>
              <a:t>NodeMCU</a:t>
            </a:r>
            <a:r>
              <a:rPr lang="en-US" sz="2000" b="0" i="0" dirty="0">
                <a:effectLst/>
                <a:latin typeface="Google Sans"/>
              </a:rPr>
              <a:t> is an open-source firmware and development kit that helps you to prototype or build IoT products. It includes firmware that runs on the ESP8266 Wi-Fi SoC from </a:t>
            </a:r>
            <a:r>
              <a:rPr lang="en-US" sz="2000" b="0" i="0" dirty="0" err="1">
                <a:effectLst/>
                <a:latin typeface="Google Sans"/>
              </a:rPr>
              <a:t>Espressif</a:t>
            </a:r>
            <a:r>
              <a:rPr lang="en-US" sz="2000" b="0" i="0" dirty="0">
                <a:effectLst/>
                <a:latin typeface="Google Sans"/>
              </a:rPr>
              <a:t> Systems, and hardware which is based on the ESP-12 module. The firmware uses the Lua scripting language.</a:t>
            </a:r>
            <a:r>
              <a:rPr kumimoji="0" lang="en-US" sz="2000" b="0" i="0" u="none" strike="noStrike" cap="none" spc="0" normalizeH="0" baseline="0" noProof="0" dirty="0">
                <a:ln>
                  <a:noFill/>
                </a:ln>
                <a:effectLst/>
                <a:uLnTx/>
                <a:uFillTx/>
              </a:rPr>
              <a:t>.</a:t>
            </a:r>
          </a:p>
        </p:txBody>
      </p:sp>
      <p:sp>
        <p:nvSpPr>
          <p:cNvPr id="28" name="TextBox 27">
            <a:extLst>
              <a:ext uri="{FF2B5EF4-FFF2-40B4-BE49-F238E27FC236}">
                <a16:creationId xmlns:a16="http://schemas.microsoft.com/office/drawing/2014/main" id="{FE8F2A24-98AE-4652-93B2-11C249F71D12}"/>
              </a:ext>
            </a:extLst>
          </p:cNvPr>
          <p:cNvSpPr txBox="1"/>
          <p:nvPr/>
        </p:nvSpPr>
        <p:spPr>
          <a:xfrm>
            <a:off x="198862" y="858245"/>
            <a:ext cx="6094520" cy="646331"/>
          </a:xfrm>
          <a:prstGeom prst="rect">
            <a:avLst/>
          </a:prstGeom>
          <a:noFill/>
        </p:spPr>
        <p:txBody>
          <a:bodyPr wrap="square">
            <a:spAutoFit/>
          </a:bodyPr>
          <a:lstStyle/>
          <a:p>
            <a:pPr algn="l"/>
            <a:r>
              <a:rPr lang="en-US" sz="3600" b="0" i="0" dirty="0">
                <a:effectLst/>
                <a:latin typeface="Times New Roman" panose="02020603050405020304" pitchFamily="18" charset="0"/>
                <a:cs typeface="Times New Roman" panose="02020603050405020304" pitchFamily="18" charset="0"/>
              </a:rPr>
              <a:t>ESP8266 </a:t>
            </a:r>
            <a:r>
              <a:rPr lang="en-US" sz="3600" b="0" i="0" dirty="0" err="1">
                <a:effectLst/>
                <a:latin typeface="Times New Roman" panose="02020603050405020304" pitchFamily="18" charset="0"/>
                <a:cs typeface="Times New Roman" panose="02020603050405020304" pitchFamily="18" charset="0"/>
              </a:rPr>
              <a:t>NodeMCU</a:t>
            </a:r>
            <a:r>
              <a:rPr lang="en-US" sz="3600" b="0" i="0" dirty="0">
                <a:effectLst/>
                <a:latin typeface="Times New Roman" panose="02020603050405020304" pitchFamily="18" charset="0"/>
                <a:cs typeface="Times New Roman" panose="02020603050405020304" pitchFamily="18" charset="0"/>
              </a:rPr>
              <a:t>:</a:t>
            </a:r>
            <a:endParaRPr lang="en-US" sz="3600" b="1" i="0"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35567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7B1BCBEC-C5E7-469F-92CF-05506BB6E2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2A078177-9A72-44C2-BDC1-C1F346162B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D1ECADA1-6568-4D5A-A631-CFD876893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681D3C41-CC87-4DF9-A716-CDF0E23D2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2" name="Rectangle 20">
            <a:extLst>
              <a:ext uri="{FF2B5EF4-FFF2-40B4-BE49-F238E27FC236}">
                <a16:creationId xmlns:a16="http://schemas.microsoft.com/office/drawing/2014/main" id="{A1698906-F123-49CB-B633-247AC4870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2">
            <a:extLst>
              <a:ext uri="{FF2B5EF4-FFF2-40B4-BE49-F238E27FC236}">
                <a16:creationId xmlns:a16="http://schemas.microsoft.com/office/drawing/2014/main" id="{12AFB628-1D2A-4F5A-8E9E-2C8E917B59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4" name="Rectangle 24">
            <a:extLst>
              <a:ext uri="{FF2B5EF4-FFF2-40B4-BE49-F238E27FC236}">
                <a16:creationId xmlns:a16="http://schemas.microsoft.com/office/drawing/2014/main" id="{5D86D9DA-31E3-48ED-9F77-2D8B649BD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04C6B320-AA89-4C19-89F7-71D46B26B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134F9C-8527-4336-AA17-672CF50B54C7}"/>
              </a:ext>
            </a:extLst>
          </p:cNvPr>
          <p:cNvSpPr>
            <a:spLocks noGrp="1"/>
          </p:cNvSpPr>
          <p:nvPr>
            <p:ph type="title"/>
          </p:nvPr>
        </p:nvSpPr>
        <p:spPr>
          <a:xfrm>
            <a:off x="680321" y="753228"/>
            <a:ext cx="5584677" cy="1080938"/>
          </a:xfrm>
        </p:spPr>
        <p:txBody>
          <a:bodyPr vert="horz" lIns="91440" tIns="45720" rIns="91440" bIns="45720" rtlCol="0" anchor="ctr">
            <a:normAutofit/>
          </a:bodyPr>
          <a:lstStyle/>
          <a:p>
            <a:r>
              <a:rPr lang="en-US"/>
              <a:t> System Software Components:</a:t>
            </a:r>
            <a:endParaRPr lang="en-US" dirty="0"/>
          </a:p>
        </p:txBody>
      </p:sp>
      <p:pic>
        <p:nvPicPr>
          <p:cNvPr id="36" name="Picture 28">
            <a:extLst>
              <a:ext uri="{FF2B5EF4-FFF2-40B4-BE49-F238E27FC236}">
                <a16:creationId xmlns:a16="http://schemas.microsoft.com/office/drawing/2014/main" id="{4AC1383A-2DFB-422E-8FB2-1CABD96DDF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4" name="TextBox 3">
            <a:extLst>
              <a:ext uri="{FF2B5EF4-FFF2-40B4-BE49-F238E27FC236}">
                <a16:creationId xmlns:a16="http://schemas.microsoft.com/office/drawing/2014/main" id="{E5035B49-6EFE-4EAA-B61B-477BB94F9484}"/>
              </a:ext>
            </a:extLst>
          </p:cNvPr>
          <p:cNvSpPr txBox="1"/>
          <p:nvPr/>
        </p:nvSpPr>
        <p:spPr>
          <a:xfrm>
            <a:off x="680321" y="2336873"/>
            <a:ext cx="5104843" cy="3599316"/>
          </a:xfrm>
          <a:prstGeom prst="rect">
            <a:avLst/>
          </a:prstGeom>
        </p:spPr>
        <p:txBody>
          <a:bodyPr vert="horz" lIns="91440" tIns="45720" rIns="91440" bIns="45720" rtlCol="0">
            <a:normAutofit lnSpcReduction="10000"/>
          </a:bodyPr>
          <a:lstStyle/>
          <a:p>
            <a:pPr marL="285750" indent="-285750" algn="l">
              <a:buFont typeface="Arial" panose="020B0604020202020204" pitchFamily="34" charset="0"/>
              <a:buChar char="•"/>
            </a:pPr>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b="0" i="0" u="none" strike="noStrike" baseline="0" dirty="0">
                <a:latin typeface="Times New Roman" panose="02020603050405020304" pitchFamily="18" charset="0"/>
              </a:rPr>
              <a:t>Arduino IDE :</a:t>
            </a:r>
          </a:p>
          <a:p>
            <a:r>
              <a:rPr lang="en-US" b="0" i="0" u="none" strike="noStrike" baseline="0" dirty="0">
                <a:latin typeface="Times New Roman" panose="02020603050405020304" pitchFamily="18" charset="0"/>
              </a:rPr>
              <a:t>Arduino is a prototype platform (open-source) based on an easy-to-use hardware and software. It consists of a circuit board, which can be programed (referred to as a microcontroller) and a ready-made software called Arduino IDE (Integrated Development Environment), which is used to write and upload the computer code to the physical board.</a:t>
            </a:r>
          </a:p>
          <a:p>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b="0" i="0" u="none" strike="noStrike" baseline="0" dirty="0">
                <a:latin typeface="Times New Roman" panose="02020603050405020304" pitchFamily="18" charset="0"/>
              </a:rPr>
              <a:t>Embedded C :</a:t>
            </a:r>
          </a:p>
          <a:p>
            <a:r>
              <a:rPr lang="en-US" b="0" i="0" u="none" strike="noStrike" baseline="0" dirty="0">
                <a:latin typeface="Times New Roman" panose="02020603050405020304" pitchFamily="18" charset="0"/>
              </a:rPr>
              <a:t>Embedded C is one of the most popular and most commonly used Programming Languages in the development of Embedded Systems.</a:t>
            </a:r>
          </a:p>
          <a:p>
            <a:pPr marL="285750" indent="-285750">
              <a:buFont typeface="Arial" panose="020B0604020202020204" pitchFamily="34" charset="0"/>
              <a:buChar char="•"/>
            </a:pPr>
            <a:endParaRPr lang="en-US" sz="1400" b="0" i="0" u="none" strike="noStrike" baseline="0" dirty="0">
              <a:latin typeface="Times New Roman" panose="02020603050405020304" pitchFamily="18" charset="0"/>
            </a:endParaRPr>
          </a:p>
        </p:txBody>
      </p:sp>
      <p:sp>
        <p:nvSpPr>
          <p:cNvPr id="31" name="Rectangle 30">
            <a:extLst>
              <a:ext uri="{FF2B5EF4-FFF2-40B4-BE49-F238E27FC236}">
                <a16:creationId xmlns:a16="http://schemas.microsoft.com/office/drawing/2014/main" id="{645EE119-0AC6-45BA-AE5E-A86AFE1C7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10CDDE3-A98F-496D-82C7-D26B0DC0DB75}"/>
              </a:ext>
            </a:extLst>
          </p:cNvPr>
          <p:cNvPicPr>
            <a:picLocks noChangeAspect="1"/>
          </p:cNvPicPr>
          <p:nvPr/>
        </p:nvPicPr>
        <p:blipFill>
          <a:blip r:embed="rId5"/>
          <a:stretch>
            <a:fillRect/>
          </a:stretch>
        </p:blipFill>
        <p:spPr>
          <a:xfrm>
            <a:off x="7043933" y="1249343"/>
            <a:ext cx="4178419" cy="4352520"/>
          </a:xfrm>
          <a:prstGeom prst="rect">
            <a:avLst/>
          </a:prstGeom>
          <a:ln>
            <a:noFill/>
          </a:ln>
          <a:effectLst/>
        </p:spPr>
      </p:pic>
    </p:spTree>
    <p:extLst>
      <p:ext uri="{BB962C8B-B14F-4D97-AF65-F5344CB8AC3E}">
        <p14:creationId xmlns:p14="http://schemas.microsoft.com/office/powerpoint/2010/main" val="129394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301CE94-074B-4D1C-B4F4-F78402CF78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7" name="Picture 26">
            <a:extLst>
              <a:ext uri="{FF2B5EF4-FFF2-40B4-BE49-F238E27FC236}">
                <a16:creationId xmlns:a16="http://schemas.microsoft.com/office/drawing/2014/main" id="{6C88302C-1F37-4C43-92E9-94C452751C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9" name="Picture 28">
            <a:extLst>
              <a:ext uri="{FF2B5EF4-FFF2-40B4-BE49-F238E27FC236}">
                <a16:creationId xmlns:a16="http://schemas.microsoft.com/office/drawing/2014/main" id="{FC533643-7E50-49AA-AF90-63D300915D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1" name="Rectangle 30">
            <a:extLst>
              <a:ext uri="{FF2B5EF4-FFF2-40B4-BE49-F238E27FC236}">
                <a16:creationId xmlns:a16="http://schemas.microsoft.com/office/drawing/2014/main" id="{27FDF1C8-C78C-45B3-A712-01E213653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F553C38-528A-4F4F-AFB8-D5ABBF25B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03C328-3BFC-4E58-9704-8BEEF2CAE2FC}"/>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b="1">
                <a:effectLst>
                  <a:outerShdw blurRad="38100" dist="38100" dir="2700000" algn="tl">
                    <a:srgbClr val="000000">
                      <a:alpha val="43137"/>
                    </a:srgbClr>
                  </a:outerShdw>
                </a:effectLst>
              </a:rPr>
              <a:t>CONCLUSION</a:t>
            </a:r>
            <a:endParaRPr lang="en-US"/>
          </a:p>
        </p:txBody>
      </p:sp>
      <p:graphicFrame>
        <p:nvGraphicFramePr>
          <p:cNvPr id="21" name="TextBox 9">
            <a:extLst>
              <a:ext uri="{FF2B5EF4-FFF2-40B4-BE49-F238E27FC236}">
                <a16:creationId xmlns:a16="http://schemas.microsoft.com/office/drawing/2014/main" id="{B77EF7A7-2B1E-4951-73B7-A46748BEE431}"/>
              </a:ext>
            </a:extLst>
          </p:cNvPr>
          <p:cNvGraphicFramePr/>
          <p:nvPr>
            <p:extLst>
              <p:ext uri="{D42A27DB-BD31-4B8C-83A1-F6EECF244321}">
                <p14:modId xmlns:p14="http://schemas.microsoft.com/office/powerpoint/2010/main" val="204617121"/>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59214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301CE94-074B-4D1C-B4F4-F78402CF78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6C88302C-1F37-4C43-92E9-94C452751C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FC533643-7E50-49AA-AF90-63D300915D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27FDF1C8-C78C-45B3-A712-01E213653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F553C38-528A-4F4F-AFB8-D5ABBF25B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9" name="Rectangle 28">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F7F2ECD-EF6C-49A1-B95D-E32206C37BD3}"/>
              </a:ext>
            </a:extLst>
          </p:cNvPr>
          <p:cNvSpPr>
            <a:spLocks noGrp="1"/>
          </p:cNvSpPr>
          <p:nvPr>
            <p:ph type="title"/>
          </p:nvPr>
        </p:nvSpPr>
        <p:spPr>
          <a:xfrm>
            <a:off x="680321" y="2063262"/>
            <a:ext cx="3739279" cy="2661052"/>
          </a:xfrm>
        </p:spPr>
        <p:txBody>
          <a:bodyPr vert="horz" lIns="91440" tIns="45720" rIns="91440" bIns="45720" rtlCol="0" anchor="ctr">
            <a:normAutofit/>
          </a:bodyPr>
          <a:lstStyle/>
          <a:p>
            <a:pPr algn="r"/>
            <a:r>
              <a:rPr lang="en-US" sz="4400"/>
              <a:t>FUTURE SCOPE</a:t>
            </a:r>
          </a:p>
        </p:txBody>
      </p:sp>
      <p:graphicFrame>
        <p:nvGraphicFramePr>
          <p:cNvPr id="7" name="TextBox 4">
            <a:extLst>
              <a:ext uri="{FF2B5EF4-FFF2-40B4-BE49-F238E27FC236}">
                <a16:creationId xmlns:a16="http://schemas.microsoft.com/office/drawing/2014/main" id="{53098AE5-6B78-14A2-31BD-29EFD4057880}"/>
              </a:ext>
            </a:extLst>
          </p:cNvPr>
          <p:cNvGraphicFramePr/>
          <p:nvPr>
            <p:extLst>
              <p:ext uri="{D42A27DB-BD31-4B8C-83A1-F6EECF244321}">
                <p14:modId xmlns:p14="http://schemas.microsoft.com/office/powerpoint/2010/main" val="2842474471"/>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027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4A476453-89B8-4D0E-BDE0-0446B97F5F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4" name="Picture 33">
            <a:extLst>
              <a:ext uri="{FF2B5EF4-FFF2-40B4-BE49-F238E27FC236}">
                <a16:creationId xmlns:a16="http://schemas.microsoft.com/office/drawing/2014/main" id="{02B7E5A1-5C08-4455-A219-804981D6B2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6" name="Rectangle 35">
            <a:extLst>
              <a:ext uri="{FF2B5EF4-FFF2-40B4-BE49-F238E27FC236}">
                <a16:creationId xmlns:a16="http://schemas.microsoft.com/office/drawing/2014/main" id="{6B19486B-DD4C-4473-9FF8-3E3FB1542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52CE1431-75FA-49CE-A7AC-42816EFBC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0" name="Rectangle 39">
            <a:extLst>
              <a:ext uri="{FF2B5EF4-FFF2-40B4-BE49-F238E27FC236}">
                <a16:creationId xmlns:a16="http://schemas.microsoft.com/office/drawing/2014/main" id="{84F2EC7C-E163-43C8-95E1-D68C83433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59FDEEB3-64DE-F343-03C0-BB4FB96E1E20}"/>
              </a:ext>
            </a:extLst>
          </p:cNvPr>
          <p:cNvPicPr>
            <a:picLocks noChangeAspect="1"/>
          </p:cNvPicPr>
          <p:nvPr/>
        </p:nvPicPr>
        <p:blipFill rotWithShape="1">
          <a:blip r:embed="rId5">
            <a:alphaModFix amt="15000"/>
            <a:grayscl/>
          </a:blip>
          <a:srcRect t="9304" r="9091" b="14087"/>
          <a:stretch/>
        </p:blipFill>
        <p:spPr>
          <a:xfrm>
            <a:off x="-608749" y="753227"/>
            <a:ext cx="12192000" cy="6858001"/>
          </a:xfrm>
          <a:prstGeom prst="rect">
            <a:avLst/>
          </a:prstGeom>
        </p:spPr>
      </p:pic>
      <p:pic>
        <p:nvPicPr>
          <p:cNvPr id="42" name="Picture 41">
            <a:extLst>
              <a:ext uri="{FF2B5EF4-FFF2-40B4-BE49-F238E27FC236}">
                <a16:creationId xmlns:a16="http://schemas.microsoft.com/office/drawing/2014/main" id="{57E9ED38-2B6B-4DE5-852E-9C04BC33F7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44" name="Rectangle 43">
            <a:extLst>
              <a:ext uri="{FF2B5EF4-FFF2-40B4-BE49-F238E27FC236}">
                <a16:creationId xmlns:a16="http://schemas.microsoft.com/office/drawing/2014/main" id="{B7708FB3-3153-4642-9643-178CEC5EC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a:extLst>
              <a:ext uri="{FF2B5EF4-FFF2-40B4-BE49-F238E27FC236}">
                <a16:creationId xmlns:a16="http://schemas.microsoft.com/office/drawing/2014/main" id="{AE256D55-8AEA-4FAE-B5BF-E239B1C7F209}"/>
              </a:ext>
            </a:extLst>
          </p:cNvPr>
          <p:cNvSpPr txBox="1"/>
          <p:nvPr/>
        </p:nvSpPr>
        <p:spPr>
          <a:xfrm>
            <a:off x="680321" y="753228"/>
            <a:ext cx="9613861" cy="108093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a:latin typeface="+mj-lt"/>
                <a:ea typeface="+mj-ea"/>
                <a:cs typeface="+mj-cs"/>
              </a:rPr>
              <a:t>References </a:t>
            </a:r>
          </a:p>
        </p:txBody>
      </p:sp>
      <p:pic>
        <p:nvPicPr>
          <p:cNvPr id="46" name="Picture 45">
            <a:extLst>
              <a:ext uri="{FF2B5EF4-FFF2-40B4-BE49-F238E27FC236}">
                <a16:creationId xmlns:a16="http://schemas.microsoft.com/office/drawing/2014/main" id="{FEDB5B53-2430-4E88-8159-E988DB380D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8" name="Rectangle 47">
            <a:extLst>
              <a:ext uri="{FF2B5EF4-FFF2-40B4-BE49-F238E27FC236}">
                <a16:creationId xmlns:a16="http://schemas.microsoft.com/office/drawing/2014/main" id="{660614B3-AE58-4129-BD79-6512D61E3E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24DAEE33-3E77-45E6-91C6-A440862B76C6}"/>
              </a:ext>
            </a:extLst>
          </p:cNvPr>
          <p:cNvSpPr txBox="1"/>
          <p:nvPr/>
        </p:nvSpPr>
        <p:spPr>
          <a:xfrm>
            <a:off x="680321" y="2336873"/>
            <a:ext cx="9613861" cy="339506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400" b="0" i="0" u="none" strike="noStrike" baseline="0"/>
              <a:t>[1]. Chen, H., Chiang, Y. Chang, F., H. Wang, H. (2010). Toward Real-Time Precise Point Positioning: Differential GPS Based on IGS Ultra Rapid Product,SICE Annual Conference, The Grand Hotel, Taipei, Taiwan August 18-21. </a:t>
            </a:r>
          </a:p>
          <a:p>
            <a:pPr indent="-228600" defTabSz="914400">
              <a:lnSpc>
                <a:spcPct val="90000"/>
              </a:lnSpc>
              <a:spcAft>
                <a:spcPts val="600"/>
              </a:spcAft>
              <a:buFont typeface="Arial" panose="020B0604020202020204" pitchFamily="34" charset="0"/>
              <a:buChar char="•"/>
            </a:pPr>
            <a:r>
              <a:rPr lang="en-US" sz="1400" b="0" i="0" u="none" strike="noStrike" baseline="0"/>
              <a:t>[2]. Asaad M. J. Al-Hindawi, Ibraheem Talib, “Experimentally Evaluation of GPS/GSM Based System Design”, Journal of Electronic Systems Volume 2 Number 2 June 2012 [3]. Chen Peijiang, Jiang Xuehua, “Design and Implementation of Remote monitoring system based on GSM,” vol.42, pp.167-175. 2008. </a:t>
            </a:r>
          </a:p>
          <a:p>
            <a:pPr indent="-228600" defTabSz="914400">
              <a:lnSpc>
                <a:spcPct val="90000"/>
              </a:lnSpc>
              <a:spcAft>
                <a:spcPts val="600"/>
              </a:spcAft>
              <a:buFont typeface="Arial" panose="020B0604020202020204" pitchFamily="34" charset="0"/>
              <a:buChar char="•"/>
            </a:pPr>
            <a:r>
              <a:rPr lang="en-US" sz="1400" b="0" i="0" u="none" strike="noStrike" baseline="0"/>
              <a:t>[4]. V.Ramya, B. Palaniappan, K. Karthick, “Embedded Controller for Vehicle In-Front Obstacle Detection and Cabin Safety Alert System”, International Journal of </a:t>
            </a:r>
          </a:p>
          <a:p>
            <a:pPr indent="-228600" defTabSz="914400">
              <a:lnSpc>
                <a:spcPct val="90000"/>
              </a:lnSpc>
              <a:spcAft>
                <a:spcPts val="600"/>
              </a:spcAft>
              <a:buFont typeface="Arial" panose="020B0604020202020204" pitchFamily="34" charset="0"/>
              <a:buChar char="•"/>
            </a:pPr>
            <a:r>
              <a:rPr lang="en-US" sz="1400" b="0" i="0" u="none" strike="noStrike" baseline="0"/>
              <a:t>Computer Science &amp; Information Technology (IJCSIT) Vol 4, No 2, April 2012. [5]. www.8051projects.com </a:t>
            </a:r>
          </a:p>
          <a:p>
            <a:pPr indent="-228600" defTabSz="914400">
              <a:lnSpc>
                <a:spcPct val="90000"/>
              </a:lnSpc>
              <a:spcAft>
                <a:spcPts val="600"/>
              </a:spcAft>
              <a:buFont typeface="Arial" panose="020B0604020202020204" pitchFamily="34" charset="0"/>
              <a:buChar char="•"/>
            </a:pPr>
            <a:r>
              <a:rPr lang="en-US" sz="1400" b="0" i="0" u="none" strike="noStrike" baseline="0"/>
              <a:t>[6]. www.wikipedia.org.com </a:t>
            </a:r>
          </a:p>
          <a:p>
            <a:pPr indent="-228600" defTabSz="914400">
              <a:lnSpc>
                <a:spcPct val="90000"/>
              </a:lnSpc>
              <a:spcAft>
                <a:spcPts val="600"/>
              </a:spcAft>
              <a:buFont typeface="Arial" panose="020B0604020202020204" pitchFamily="34" charset="0"/>
              <a:buChar char="•"/>
            </a:pPr>
            <a:r>
              <a:rPr lang="en-US" sz="1400" b="0" i="0" u="none" strike="noStrike" baseline="0"/>
              <a:t>[7]. www.atmel.com </a:t>
            </a:r>
          </a:p>
          <a:p>
            <a:pPr indent="-228600" defTabSz="914400">
              <a:lnSpc>
                <a:spcPct val="90000"/>
              </a:lnSpc>
              <a:spcAft>
                <a:spcPts val="600"/>
              </a:spcAft>
              <a:buFont typeface="Arial" panose="020B0604020202020204" pitchFamily="34" charset="0"/>
              <a:buChar char="•"/>
            </a:pPr>
            <a:r>
              <a:rPr lang="en-US" sz="1400" b="0" i="0" u="none" strike="noStrike" baseline="0"/>
              <a:t>[8]. www.tatateleservices.com </a:t>
            </a:r>
          </a:p>
          <a:p>
            <a:pPr indent="-228600" defTabSz="914400">
              <a:lnSpc>
                <a:spcPct val="90000"/>
              </a:lnSpc>
              <a:spcAft>
                <a:spcPts val="600"/>
              </a:spcAft>
              <a:buFont typeface="Arial" panose="020B0604020202020204" pitchFamily="34" charset="0"/>
              <a:buChar char="•"/>
            </a:pPr>
            <a:r>
              <a:rPr lang="en-US" sz="1400" b="0" i="0" u="none" strike="noStrike" baseline="0"/>
              <a:t>[9]. www.roseindia.net </a:t>
            </a:r>
          </a:p>
          <a:p>
            <a:pPr indent="-228600" defTabSz="914400">
              <a:lnSpc>
                <a:spcPct val="90000"/>
              </a:lnSpc>
              <a:spcAft>
                <a:spcPts val="600"/>
              </a:spcAft>
              <a:buFont typeface="Arial" panose="020B0604020202020204" pitchFamily="34" charset="0"/>
              <a:buChar char="•"/>
            </a:pPr>
            <a:r>
              <a:rPr lang="en-US" sz="1400" b="0" i="0" u="none" strike="noStrike" baseline="0"/>
              <a:t>[10]. www.electronicsforyou.com </a:t>
            </a:r>
            <a:endParaRPr lang="en-US" sz="1400"/>
          </a:p>
        </p:txBody>
      </p:sp>
    </p:spTree>
    <p:extLst>
      <p:ext uri="{BB962C8B-B14F-4D97-AF65-F5344CB8AC3E}">
        <p14:creationId xmlns:p14="http://schemas.microsoft.com/office/powerpoint/2010/main" val="259506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F059A320-8768-45B7-97A8-030AB958D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creenshot, sky, design&#10;&#10;Description automatically generated">
            <a:extLst>
              <a:ext uri="{FF2B5EF4-FFF2-40B4-BE49-F238E27FC236}">
                <a16:creationId xmlns:a16="http://schemas.microsoft.com/office/drawing/2014/main" id="{2A3883B8-36A4-498D-93D8-CF2A819C04A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1999" cy="6858000"/>
          </a:xfrm>
          <a:prstGeom prst="rect">
            <a:avLst/>
          </a:prstGeom>
        </p:spPr>
      </p:pic>
    </p:spTree>
    <p:extLst>
      <p:ext uri="{BB962C8B-B14F-4D97-AF65-F5344CB8AC3E}">
        <p14:creationId xmlns:p14="http://schemas.microsoft.com/office/powerpoint/2010/main" val="347101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
          <p:cNvSpPr txBox="1">
            <a:spLocks noGrp="1"/>
          </p:cNvSpPr>
          <p:nvPr>
            <p:ph type="subTitle" idx="1"/>
          </p:nvPr>
        </p:nvSpPr>
        <p:spPr>
          <a:xfrm>
            <a:off x="2041450" y="1135049"/>
            <a:ext cx="8215370" cy="728121"/>
          </a:xfrm>
          <a:prstGeom prst="rect">
            <a:avLst/>
          </a:prstGeom>
          <a:noFill/>
          <a:ln>
            <a:noFill/>
          </a:ln>
        </p:spPr>
        <p:txBody>
          <a:bodyPr spcFirstLastPara="1" vert="horz" wrap="square" lIns="91425" tIns="45700" rIns="91425" bIns="45700" rtlCol="0" anchor="t" anchorCtr="0">
            <a:normAutofit/>
          </a:bodyPr>
          <a:lstStyle/>
          <a:p>
            <a:pPr algn="ctr">
              <a:lnSpc>
                <a:spcPct val="100000"/>
              </a:lnSpc>
              <a:spcBef>
                <a:spcPts val="0"/>
              </a:spcBef>
              <a:buClr>
                <a:schemeClr val="dk1"/>
              </a:buClr>
              <a:buSzPct val="100000"/>
            </a:pPr>
            <a:r>
              <a:rPr lang="en-IN" sz="2800" b="1" dirty="0">
                <a:solidFill>
                  <a:schemeClr val="dk1"/>
                </a:solidFill>
                <a:latin typeface="Times New Roman"/>
                <a:ea typeface="Times New Roman"/>
                <a:cs typeface="Times New Roman"/>
                <a:sym typeface="Times New Roman"/>
              </a:rPr>
              <a:t>Department of Computer Science and Engineering</a:t>
            </a:r>
            <a:endParaRPr sz="2800" b="1" dirty="0">
              <a:solidFill>
                <a:schemeClr val="dk1"/>
              </a:solidFill>
              <a:latin typeface="Times New Roman"/>
              <a:ea typeface="Times New Roman"/>
              <a:cs typeface="Times New Roman"/>
              <a:sym typeface="Times New Roman"/>
            </a:endParaRPr>
          </a:p>
          <a:p>
            <a:pPr algn="ctr">
              <a:lnSpc>
                <a:spcPct val="100000"/>
              </a:lnSpc>
              <a:spcBef>
                <a:spcPts val="0"/>
              </a:spcBef>
              <a:buClr>
                <a:schemeClr val="dk1"/>
              </a:buClr>
              <a:buSzPct val="100000"/>
            </a:pPr>
            <a:endParaRPr sz="2800" b="1" dirty="0">
              <a:solidFill>
                <a:schemeClr val="dk1"/>
              </a:solidFill>
              <a:latin typeface="Times New Roman"/>
              <a:ea typeface="Times New Roman"/>
              <a:cs typeface="Times New Roman"/>
              <a:sym typeface="Times New Roman"/>
            </a:endParaRPr>
          </a:p>
          <a:p>
            <a:pPr algn="ctr">
              <a:lnSpc>
                <a:spcPct val="100000"/>
              </a:lnSpc>
              <a:spcBef>
                <a:spcPts val="400"/>
              </a:spcBef>
              <a:buClr>
                <a:srgbClr val="888888"/>
              </a:buClr>
              <a:buSzPct val="100000"/>
            </a:pPr>
            <a:endParaRPr dirty="0">
              <a:solidFill>
                <a:schemeClr val="dk1"/>
              </a:solidFill>
              <a:latin typeface="Times New Roman"/>
              <a:ea typeface="Times New Roman"/>
              <a:cs typeface="Times New Roman"/>
              <a:sym typeface="Times New Roman"/>
            </a:endParaRPr>
          </a:p>
        </p:txBody>
      </p:sp>
      <p:pic>
        <p:nvPicPr>
          <p:cNvPr id="165" name="Google Shape;165;p1"/>
          <p:cNvPicPr preferRelativeResize="0"/>
          <p:nvPr/>
        </p:nvPicPr>
        <p:blipFill rotWithShape="1">
          <a:blip r:embed="rId3">
            <a:alphaModFix/>
          </a:blip>
          <a:srcRect/>
          <a:stretch/>
        </p:blipFill>
        <p:spPr>
          <a:xfrm>
            <a:off x="4038600" y="285728"/>
            <a:ext cx="4271978" cy="857272"/>
          </a:xfrm>
          <a:prstGeom prst="rect">
            <a:avLst/>
          </a:prstGeom>
          <a:noFill/>
          <a:ln>
            <a:noFill/>
          </a:ln>
        </p:spPr>
      </p:pic>
      <p:sp>
        <p:nvSpPr>
          <p:cNvPr id="5" name="Text Placeholder 2">
            <a:extLst>
              <a:ext uri="{FF2B5EF4-FFF2-40B4-BE49-F238E27FC236}">
                <a16:creationId xmlns:a16="http://schemas.microsoft.com/office/drawing/2014/main" id="{E9736ED2-D2A6-465C-BFE4-909E4915CF45}"/>
              </a:ext>
            </a:extLst>
          </p:cNvPr>
          <p:cNvSpPr txBox="1">
            <a:spLocks/>
          </p:cNvSpPr>
          <p:nvPr/>
        </p:nvSpPr>
        <p:spPr>
          <a:xfrm>
            <a:off x="0" y="3182148"/>
            <a:ext cx="9613859" cy="1090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b="1" dirty="0">
                <a:solidFill>
                  <a:prstClr val="white"/>
                </a:solidFill>
              </a:rPr>
              <a:t>COLLEGE </a:t>
            </a:r>
            <a:r>
              <a:rPr lang="en-US" sz="3200" b="1" dirty="0">
                <a:solidFill>
                  <a:prstClr val="white"/>
                </a:solidFill>
                <a:latin typeface="Trebuchet MS" panose="020B0603020202020204"/>
                <a:ea typeface="+mj-ea"/>
                <a:cs typeface="+mj-cs"/>
              </a:rPr>
              <a:t>BUS TRACKING SYSTEM USING GPS</a:t>
            </a:r>
            <a:endParaRPr lang="en-US" sz="3200" dirty="0"/>
          </a:p>
        </p:txBody>
      </p:sp>
      <p:sp>
        <p:nvSpPr>
          <p:cNvPr id="2" name="TextBox 1">
            <a:extLst>
              <a:ext uri="{FF2B5EF4-FFF2-40B4-BE49-F238E27FC236}">
                <a16:creationId xmlns:a16="http://schemas.microsoft.com/office/drawing/2014/main" id="{A94C5551-3533-4990-A980-D530FB0590A5}"/>
              </a:ext>
            </a:extLst>
          </p:cNvPr>
          <p:cNvSpPr txBox="1"/>
          <p:nvPr/>
        </p:nvSpPr>
        <p:spPr>
          <a:xfrm>
            <a:off x="4900474" y="1794103"/>
            <a:ext cx="2734322" cy="369332"/>
          </a:xfrm>
          <a:prstGeom prst="rect">
            <a:avLst/>
          </a:prstGeom>
          <a:noFill/>
        </p:spPr>
        <p:txBody>
          <a:bodyPr wrap="square" rtlCol="0">
            <a:spAutoFit/>
          </a:bodyPr>
          <a:lstStyle/>
          <a:p>
            <a:pPr marL="0" lvl="0" indent="0" algn="ctr" rtl="0">
              <a:lnSpc>
                <a:spcPct val="100000"/>
              </a:lnSpc>
              <a:spcBef>
                <a:spcPts val="400"/>
              </a:spcBef>
              <a:spcAft>
                <a:spcPts val="0"/>
              </a:spcAft>
              <a:buClr>
                <a:schemeClr val="dk1"/>
              </a:buClr>
              <a:buSzPct val="100000"/>
              <a:buNone/>
            </a:pPr>
            <a:r>
              <a:rPr lang="en-IN" sz="1800" b="1" i="1">
                <a:solidFill>
                  <a:schemeClr val="dk1"/>
                </a:solidFill>
                <a:latin typeface="Times New Roman"/>
                <a:ea typeface="Times New Roman"/>
                <a:cs typeface="Times New Roman"/>
                <a:sym typeface="Times New Roman"/>
              </a:rPr>
              <a:t>Project presentation on</a:t>
            </a:r>
            <a:endParaRPr lang="en-IN" sz="1800" b="1" i="1" dirty="0">
              <a:solidFill>
                <a:schemeClr val="dk1"/>
              </a:solidFill>
              <a:latin typeface="Times New Roman"/>
              <a:ea typeface="Times New Roman"/>
              <a:cs typeface="Times New Roman"/>
              <a:sym typeface="Times New Roman"/>
            </a:endParaRPr>
          </a:p>
        </p:txBody>
      </p:sp>
      <p:graphicFrame>
        <p:nvGraphicFramePr>
          <p:cNvPr id="10" name="Content Placeholder 2">
            <a:extLst>
              <a:ext uri="{FF2B5EF4-FFF2-40B4-BE49-F238E27FC236}">
                <a16:creationId xmlns:a16="http://schemas.microsoft.com/office/drawing/2014/main" id="{778CCED9-40A3-4AAC-87DC-89197E17F29F}"/>
              </a:ext>
            </a:extLst>
          </p:cNvPr>
          <p:cNvGraphicFramePr>
            <a:graphicFrameLocks/>
          </p:cNvGraphicFramePr>
          <p:nvPr>
            <p:extLst>
              <p:ext uri="{D42A27DB-BD31-4B8C-83A1-F6EECF244321}">
                <p14:modId xmlns:p14="http://schemas.microsoft.com/office/powerpoint/2010/main" val="3158755219"/>
              </p:ext>
            </p:extLst>
          </p:nvPr>
        </p:nvGraphicFramePr>
        <p:xfrm>
          <a:off x="3404523" y="4447713"/>
          <a:ext cx="3972820" cy="22669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Shape 169"/>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1" name="Picture 18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83" name="Rectangle 18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Google Shape;170;p2"/>
          <p:cNvSpPr txBox="1">
            <a:spLocks noGrp="1"/>
          </p:cNvSpPr>
          <p:nvPr>
            <p:ph type="title"/>
          </p:nvPr>
        </p:nvSpPr>
        <p:spPr>
          <a:xfrm>
            <a:off x="386378" y="910089"/>
            <a:ext cx="2329209" cy="748030"/>
          </a:xfrm>
          <a:prstGeom prst="rect">
            <a:avLst/>
          </a:prstGeom>
        </p:spPr>
        <p:txBody>
          <a:bodyPr spcFirstLastPara="1" vert="horz" lIns="91425" tIns="45700" rIns="91425" bIns="45700" rtlCol="0" anchorCtr="0">
            <a:normAutofit/>
          </a:bodyPr>
          <a:lstStyle/>
          <a:p>
            <a:pPr>
              <a:spcBef>
                <a:spcPts val="0"/>
              </a:spcBef>
              <a:buClr>
                <a:schemeClr val="dk1"/>
              </a:buClr>
              <a:buSzPct val="100000"/>
            </a:pPr>
            <a:r>
              <a:rPr lang="en-IN" b="1" dirty="0">
                <a:latin typeface="Times New Roman"/>
                <a:ea typeface="Times New Roman"/>
                <a:cs typeface="Times New Roman"/>
                <a:sym typeface="Times New Roman"/>
              </a:rPr>
              <a:t>Contents</a:t>
            </a:r>
            <a:endParaRPr lang="en-IN" b="1" dirty="0"/>
          </a:p>
        </p:txBody>
      </p:sp>
      <p:pic>
        <p:nvPicPr>
          <p:cNvPr id="187" name="Picture 18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7" name="Content Placeholder 6" descr="A yellow school bus with a hand holding a phone&#10;&#10;Description automatically generated with low confidence">
            <a:extLst>
              <a:ext uri="{FF2B5EF4-FFF2-40B4-BE49-F238E27FC236}">
                <a16:creationId xmlns:a16="http://schemas.microsoft.com/office/drawing/2014/main" id="{C0ED1984-D001-4B0E-92A8-1308AA3AA59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86378" y="2403568"/>
            <a:ext cx="3382963" cy="336829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72" name="Google Shape;172;p2"/>
          <p:cNvSpPr txBox="1">
            <a:spLocks noGrp="1"/>
          </p:cNvSpPr>
          <p:nvPr>
            <p:ph type="sldNum" idx="12"/>
          </p:nvPr>
        </p:nvSpPr>
        <p:spPr>
          <a:xfrm>
            <a:off x="10900372" y="6310314"/>
            <a:ext cx="914400" cy="365122"/>
          </a:xfrm>
          <a:prstGeom prst="rect">
            <a:avLst/>
          </a:prstGeom>
        </p:spPr>
        <p:txBody>
          <a:bodyPr spcFirstLastPara="1" vert="horz" lIns="91425" tIns="45700" rIns="91425" bIns="45700" rtlCol="0" anchorCtr="0">
            <a:normAutofit/>
          </a:bodyPr>
          <a:lstStyle/>
          <a:p>
            <a:pPr>
              <a:spcAft>
                <a:spcPts val="600"/>
              </a:spcAft>
              <a:buSzPts val="1200"/>
            </a:pPr>
            <a:fld id="{00000000-1234-1234-1234-123412341234}" type="slidenum">
              <a:rPr lang="en-IN" sz="1050">
                <a:solidFill>
                  <a:prstClr val="white">
                    <a:tint val="75000"/>
                  </a:prstClr>
                </a:solidFill>
              </a:rPr>
              <a:pPr>
                <a:spcAft>
                  <a:spcPts val="600"/>
                </a:spcAft>
                <a:buSzPts val="1200"/>
              </a:pPr>
              <a:t>3</a:t>
            </a:fld>
            <a:endParaRPr lang="en-IN" sz="1050">
              <a:solidFill>
                <a:prstClr val="white">
                  <a:tint val="75000"/>
                </a:prstClr>
              </a:solidFill>
            </a:endParaRPr>
          </a:p>
        </p:txBody>
      </p:sp>
      <p:sp>
        <p:nvSpPr>
          <p:cNvPr id="12" name="TextBox 11">
            <a:extLst>
              <a:ext uri="{FF2B5EF4-FFF2-40B4-BE49-F238E27FC236}">
                <a16:creationId xmlns:a16="http://schemas.microsoft.com/office/drawing/2014/main" id="{4423AD8F-8EB3-4670-9EA1-421B6EE12104}"/>
              </a:ext>
            </a:extLst>
          </p:cNvPr>
          <p:cNvSpPr txBox="1"/>
          <p:nvPr/>
        </p:nvSpPr>
        <p:spPr>
          <a:xfrm>
            <a:off x="5215975" y="544810"/>
            <a:ext cx="6098958" cy="36933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Abstract</a:t>
            </a:r>
            <a:endParaRPr lang="en-US" dirty="0"/>
          </a:p>
        </p:txBody>
      </p:sp>
      <p:sp>
        <p:nvSpPr>
          <p:cNvPr id="14" name="TextBox 13">
            <a:extLst>
              <a:ext uri="{FF2B5EF4-FFF2-40B4-BE49-F238E27FC236}">
                <a16:creationId xmlns:a16="http://schemas.microsoft.com/office/drawing/2014/main" id="{C692FFE2-B526-4C81-82B2-CCF401213BEC}"/>
              </a:ext>
            </a:extLst>
          </p:cNvPr>
          <p:cNvSpPr txBox="1"/>
          <p:nvPr/>
        </p:nvSpPr>
        <p:spPr>
          <a:xfrm>
            <a:off x="5215975" y="990437"/>
            <a:ext cx="6098958" cy="36933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Introduction</a:t>
            </a:r>
            <a:endParaRPr lang="en-US" dirty="0"/>
          </a:p>
        </p:txBody>
      </p:sp>
      <p:sp>
        <p:nvSpPr>
          <p:cNvPr id="16" name="TextBox 15">
            <a:extLst>
              <a:ext uri="{FF2B5EF4-FFF2-40B4-BE49-F238E27FC236}">
                <a16:creationId xmlns:a16="http://schemas.microsoft.com/office/drawing/2014/main" id="{DB8D94E6-BC4A-47BD-B12E-4A7C20CC6460}"/>
              </a:ext>
            </a:extLst>
          </p:cNvPr>
          <p:cNvSpPr txBox="1"/>
          <p:nvPr/>
        </p:nvSpPr>
        <p:spPr>
          <a:xfrm>
            <a:off x="5215975" y="1422616"/>
            <a:ext cx="6098958" cy="36933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Literature Survey </a:t>
            </a:r>
            <a:endParaRPr lang="en-US" dirty="0"/>
          </a:p>
        </p:txBody>
      </p:sp>
      <p:sp>
        <p:nvSpPr>
          <p:cNvPr id="18" name="TextBox 17">
            <a:extLst>
              <a:ext uri="{FF2B5EF4-FFF2-40B4-BE49-F238E27FC236}">
                <a16:creationId xmlns:a16="http://schemas.microsoft.com/office/drawing/2014/main" id="{496D7D0B-3BCE-49A5-B7AB-C723A22A1325}"/>
              </a:ext>
            </a:extLst>
          </p:cNvPr>
          <p:cNvSpPr txBox="1"/>
          <p:nvPr/>
        </p:nvSpPr>
        <p:spPr>
          <a:xfrm>
            <a:off x="5215975" y="1875428"/>
            <a:ext cx="6098958" cy="36933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Existing and Proposed system with Limitations</a:t>
            </a:r>
            <a:r>
              <a:rPr lang="en-IN" sz="1800" dirty="0">
                <a:solidFill>
                  <a:srgbClr val="FF0000"/>
                </a:solidFill>
                <a:latin typeface="Times New Roman" panose="02020603050405020304" pitchFamily="18" charset="0"/>
                <a:cs typeface="Times New Roman" panose="02020603050405020304" pitchFamily="18" charset="0"/>
              </a:rPr>
              <a:t> </a:t>
            </a:r>
            <a:endParaRPr lang="en-US" dirty="0"/>
          </a:p>
        </p:txBody>
      </p:sp>
      <p:sp>
        <p:nvSpPr>
          <p:cNvPr id="20" name="TextBox 19">
            <a:extLst>
              <a:ext uri="{FF2B5EF4-FFF2-40B4-BE49-F238E27FC236}">
                <a16:creationId xmlns:a16="http://schemas.microsoft.com/office/drawing/2014/main" id="{7B3910CE-9FA4-4F8C-AA68-B40FC41D89DD}"/>
              </a:ext>
            </a:extLst>
          </p:cNvPr>
          <p:cNvSpPr txBox="1"/>
          <p:nvPr/>
        </p:nvSpPr>
        <p:spPr>
          <a:xfrm>
            <a:off x="5215975" y="2324900"/>
            <a:ext cx="6098958" cy="369332"/>
          </a:xfrm>
          <a:prstGeom prst="rect">
            <a:avLst/>
          </a:prstGeom>
          <a:noFill/>
        </p:spPr>
        <p:txBody>
          <a:bodyPr wrap="square">
            <a:spAutoFit/>
          </a:bodyPr>
          <a:lstStyle/>
          <a:p>
            <a:pPr marL="285750" indent="-285750">
              <a:buFont typeface="Arial" panose="020B0604020202020204" pitchFamily="34" charset="0"/>
              <a:buChar char="•"/>
            </a:pPr>
            <a:r>
              <a:rPr lang="en-US" sz="1800" i="0" u="none" strike="noStrike" baseline="0" dirty="0">
                <a:latin typeface="Times New Roman" panose="02020603050405020304" pitchFamily="18" charset="0"/>
              </a:rPr>
              <a:t>Problem Statement </a:t>
            </a:r>
            <a:endParaRPr lang="en-US" sz="1800" dirty="0"/>
          </a:p>
        </p:txBody>
      </p:sp>
      <p:sp>
        <p:nvSpPr>
          <p:cNvPr id="22" name="TextBox 21">
            <a:extLst>
              <a:ext uri="{FF2B5EF4-FFF2-40B4-BE49-F238E27FC236}">
                <a16:creationId xmlns:a16="http://schemas.microsoft.com/office/drawing/2014/main" id="{AD804526-CA4F-42F3-8C44-09D3F7AB39CE}"/>
              </a:ext>
            </a:extLst>
          </p:cNvPr>
          <p:cNvSpPr txBox="1"/>
          <p:nvPr/>
        </p:nvSpPr>
        <p:spPr>
          <a:xfrm>
            <a:off x="5215975" y="2759707"/>
            <a:ext cx="6098958" cy="36933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Objective</a:t>
            </a:r>
            <a:endParaRPr lang="en-US" dirty="0"/>
          </a:p>
        </p:txBody>
      </p:sp>
      <p:sp>
        <p:nvSpPr>
          <p:cNvPr id="24" name="TextBox 23">
            <a:extLst>
              <a:ext uri="{FF2B5EF4-FFF2-40B4-BE49-F238E27FC236}">
                <a16:creationId xmlns:a16="http://schemas.microsoft.com/office/drawing/2014/main" id="{9DBFED3B-888B-4BC0-A6ED-B36C14A07D05}"/>
              </a:ext>
            </a:extLst>
          </p:cNvPr>
          <p:cNvSpPr txBox="1"/>
          <p:nvPr/>
        </p:nvSpPr>
        <p:spPr>
          <a:xfrm>
            <a:off x="5215975" y="3194515"/>
            <a:ext cx="6098958" cy="36933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System Architecture </a:t>
            </a:r>
            <a:endParaRPr lang="en-US" dirty="0"/>
          </a:p>
        </p:txBody>
      </p:sp>
      <p:sp>
        <p:nvSpPr>
          <p:cNvPr id="26" name="TextBox 25">
            <a:extLst>
              <a:ext uri="{FF2B5EF4-FFF2-40B4-BE49-F238E27FC236}">
                <a16:creationId xmlns:a16="http://schemas.microsoft.com/office/drawing/2014/main" id="{624F36CF-53B7-4E1F-8822-29119BB6995A}"/>
              </a:ext>
            </a:extLst>
          </p:cNvPr>
          <p:cNvSpPr txBox="1"/>
          <p:nvPr/>
        </p:nvSpPr>
        <p:spPr>
          <a:xfrm>
            <a:off x="5215975" y="3625007"/>
            <a:ext cx="6098958" cy="36933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System Requirements (Hardware &amp; Software) </a:t>
            </a:r>
            <a:endParaRPr lang="en-US" dirty="0"/>
          </a:p>
        </p:txBody>
      </p:sp>
      <p:sp>
        <p:nvSpPr>
          <p:cNvPr id="28" name="TextBox 27">
            <a:extLst>
              <a:ext uri="{FF2B5EF4-FFF2-40B4-BE49-F238E27FC236}">
                <a16:creationId xmlns:a16="http://schemas.microsoft.com/office/drawing/2014/main" id="{FD205005-71D3-4299-920C-1419EDFBBBB7}"/>
              </a:ext>
            </a:extLst>
          </p:cNvPr>
          <p:cNvSpPr txBox="1"/>
          <p:nvPr/>
        </p:nvSpPr>
        <p:spPr>
          <a:xfrm>
            <a:off x="5258614" y="4116154"/>
            <a:ext cx="6098958" cy="36933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Result</a:t>
            </a:r>
            <a:endParaRPr lang="en-US" dirty="0"/>
          </a:p>
        </p:txBody>
      </p:sp>
      <p:sp>
        <p:nvSpPr>
          <p:cNvPr id="30" name="TextBox 29">
            <a:extLst>
              <a:ext uri="{FF2B5EF4-FFF2-40B4-BE49-F238E27FC236}">
                <a16:creationId xmlns:a16="http://schemas.microsoft.com/office/drawing/2014/main" id="{B7F3411D-7F5E-47D0-8195-ABCF28E6806B}"/>
              </a:ext>
            </a:extLst>
          </p:cNvPr>
          <p:cNvSpPr txBox="1"/>
          <p:nvPr/>
        </p:nvSpPr>
        <p:spPr>
          <a:xfrm>
            <a:off x="5258614" y="4553626"/>
            <a:ext cx="6098958" cy="36933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Conclusion and Future Scope </a:t>
            </a:r>
            <a:endParaRPr lang="en-US" dirty="0"/>
          </a:p>
        </p:txBody>
      </p:sp>
      <p:sp>
        <p:nvSpPr>
          <p:cNvPr id="32" name="TextBox 31">
            <a:extLst>
              <a:ext uri="{FF2B5EF4-FFF2-40B4-BE49-F238E27FC236}">
                <a16:creationId xmlns:a16="http://schemas.microsoft.com/office/drawing/2014/main" id="{8F5B118F-1E0E-4674-B357-CDA186820DE6}"/>
              </a:ext>
            </a:extLst>
          </p:cNvPr>
          <p:cNvSpPr txBox="1"/>
          <p:nvPr/>
        </p:nvSpPr>
        <p:spPr>
          <a:xfrm>
            <a:off x="5215975" y="4991519"/>
            <a:ext cx="6098958" cy="36933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References</a:t>
            </a:r>
            <a:endParaRPr lang="en-US"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7" name="Group 8">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8" name="Rectangle 9">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19" name="Picture 4" descr="Aerial view of a city skyline">
            <a:extLst>
              <a:ext uri="{FF2B5EF4-FFF2-40B4-BE49-F238E27FC236}">
                <a16:creationId xmlns:a16="http://schemas.microsoft.com/office/drawing/2014/main" id="{C48B9721-0D56-40D7-2B1F-C5F15AF11C82}"/>
              </a:ext>
            </a:extLst>
          </p:cNvPr>
          <p:cNvPicPr>
            <a:picLocks noChangeAspect="1"/>
          </p:cNvPicPr>
          <p:nvPr/>
        </p:nvPicPr>
        <p:blipFill rotWithShape="1">
          <a:blip r:embed="rId3"/>
          <a:srcRect l="19733" r="20950"/>
          <a:stretch/>
        </p:blipFill>
        <p:spPr>
          <a:xfrm>
            <a:off x="6096000" y="10"/>
            <a:ext cx="6092823" cy="6856310"/>
          </a:xfrm>
          <a:prstGeom prst="rect">
            <a:avLst/>
          </a:prstGeom>
          <a:ln>
            <a:noFill/>
          </a:ln>
          <a:effectLst/>
        </p:spPr>
      </p:pic>
      <p:sp>
        <p:nvSpPr>
          <p:cNvPr id="20" name="Rectangle 12">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4592A59-9B19-41F5-BB68-10C3979BA738}"/>
              </a:ext>
            </a:extLst>
          </p:cNvPr>
          <p:cNvSpPr>
            <a:spLocks noGrp="1"/>
          </p:cNvSpPr>
          <p:nvPr>
            <p:ph type="title"/>
          </p:nvPr>
        </p:nvSpPr>
        <p:spPr>
          <a:xfrm>
            <a:off x="680321" y="753228"/>
            <a:ext cx="5041629" cy="1080938"/>
          </a:xfrm>
        </p:spPr>
        <p:txBody>
          <a:bodyPr>
            <a:normAutofit/>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 </a:t>
            </a:r>
            <a:r>
              <a:rPr lang="en-IN" sz="3600" dirty="0">
                <a:latin typeface="Times New Roman" panose="02020603050405020304" pitchFamily="18" charset="0"/>
                <a:cs typeface="Times New Roman" panose="02020603050405020304" pitchFamily="18" charset="0"/>
              </a:rPr>
              <a:t>Abstract</a:t>
            </a:r>
            <a:endParaRPr lang="en-US" dirty="0"/>
          </a:p>
        </p:txBody>
      </p:sp>
      <p:pic>
        <p:nvPicPr>
          <p:cNvPr id="21" name="Picture 14">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Content Placeholder 2">
            <a:extLst>
              <a:ext uri="{FF2B5EF4-FFF2-40B4-BE49-F238E27FC236}">
                <a16:creationId xmlns:a16="http://schemas.microsoft.com/office/drawing/2014/main" id="{57317FF4-4505-4217-8B07-4FDC5E7F8C0D}"/>
              </a:ext>
            </a:extLst>
          </p:cNvPr>
          <p:cNvSpPr>
            <a:spLocks noGrp="1"/>
          </p:cNvSpPr>
          <p:nvPr>
            <p:ph idx="1"/>
          </p:nvPr>
        </p:nvSpPr>
        <p:spPr>
          <a:xfrm>
            <a:off x="680322" y="2336873"/>
            <a:ext cx="5041628" cy="3599316"/>
          </a:xfrm>
        </p:spPr>
        <p:txBody>
          <a:bodyPr>
            <a:normAutofit/>
          </a:bodyPr>
          <a:lstStyle/>
          <a:p>
            <a:pPr marL="274320" marR="0" lvl="0" indent="-274320" defTabSz="914400" rtl="0" eaLnBrk="1" fontAlgn="auto" latinLnBrk="0" hangingPunct="1">
              <a:spcBef>
                <a:spcPts val="600"/>
              </a:spcBef>
              <a:spcAft>
                <a:spcPts val="0"/>
              </a:spcAft>
              <a:buClr>
                <a:srgbClr val="98C723"/>
              </a:buClr>
              <a:buSzPct val="70000"/>
              <a:buFont typeface="Wingdings"/>
              <a:buChar char=""/>
              <a:tabLst/>
              <a:defRPr/>
            </a:pPr>
            <a:r>
              <a:rPr kumimoji="0" lang="en-US" sz="2000" b="0" i="0" u="none" strike="noStrike" kern="1200" cap="none" spc="0" normalizeH="0" baseline="0" noProof="0" dirty="0">
                <a:ln>
                  <a:noFill/>
                </a:ln>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a:ln>
                  <a:noFill/>
                </a:ln>
                <a:effectLst/>
                <a:uLnTx/>
                <a:uFillTx/>
                <a:latin typeface="Century Schoolbook"/>
                <a:ea typeface="+mn-ea"/>
                <a:cs typeface="+mn-cs"/>
              </a:rPr>
              <a:t>The present generation requires the information time to </a:t>
            </a:r>
            <a:r>
              <a:rPr kumimoji="0" lang="en-US" sz="2000" b="0" i="0" u="none" strike="noStrike" kern="1200" cap="none" spc="0" normalizeH="0" baseline="0" noProof="0" dirty="0" err="1">
                <a:ln>
                  <a:noFill/>
                </a:ln>
                <a:effectLst/>
                <a:uLnTx/>
                <a:uFillTx/>
                <a:latin typeface="Century Schoolbook"/>
                <a:ea typeface="+mn-ea"/>
                <a:cs typeface="+mn-cs"/>
              </a:rPr>
              <a:t>time.The</a:t>
            </a:r>
            <a:r>
              <a:rPr kumimoji="0" lang="en-US" sz="2000" b="0" i="0" u="none" strike="noStrike" kern="1200" cap="none" spc="0" normalizeH="0" baseline="0" noProof="0" dirty="0">
                <a:ln>
                  <a:noFill/>
                </a:ln>
                <a:effectLst/>
                <a:uLnTx/>
                <a:uFillTx/>
                <a:latin typeface="Century Schoolbook"/>
                <a:ea typeface="+mn-ea"/>
                <a:cs typeface="+mn-cs"/>
              </a:rPr>
              <a:t> use of </a:t>
            </a:r>
            <a:r>
              <a:rPr kumimoji="0" lang="en-US" sz="2000" b="0" i="0" u="none" strike="noStrike" kern="1200" cap="none" spc="0" normalizeH="0" baseline="0" noProof="0" dirty="0" err="1">
                <a:ln>
                  <a:noFill/>
                </a:ln>
                <a:effectLst/>
                <a:uLnTx/>
                <a:uFillTx/>
                <a:latin typeface="Century Schoolbook"/>
                <a:ea typeface="+mn-ea"/>
                <a:cs typeface="+mn-cs"/>
              </a:rPr>
              <a:t>technogology</a:t>
            </a:r>
            <a:r>
              <a:rPr kumimoji="0" lang="en-US" sz="2000" b="0" i="0" u="none" strike="noStrike" kern="1200" cap="none" spc="0" normalizeH="0" baseline="0" noProof="0" dirty="0">
                <a:ln>
                  <a:noFill/>
                </a:ln>
                <a:effectLst/>
                <a:uLnTx/>
                <a:uFillTx/>
                <a:latin typeface="Century Schoolbook"/>
                <a:ea typeface="+mn-ea"/>
                <a:cs typeface="+mn-cs"/>
              </a:rPr>
              <a:t> have been increasing day by </a:t>
            </a:r>
            <a:r>
              <a:rPr kumimoji="0" lang="en-US" sz="2000" b="0" i="0" u="none" strike="noStrike" kern="1200" cap="none" spc="0" normalizeH="0" baseline="0" noProof="0" dirty="0" err="1">
                <a:ln>
                  <a:noFill/>
                </a:ln>
                <a:effectLst/>
                <a:uLnTx/>
                <a:uFillTx/>
                <a:latin typeface="Century Schoolbook"/>
                <a:ea typeface="+mn-ea"/>
                <a:cs typeface="+mn-cs"/>
              </a:rPr>
              <a:t>day.So</a:t>
            </a:r>
            <a:r>
              <a:rPr kumimoji="0" lang="en-US" sz="2000" b="0" i="0" u="none" strike="noStrike" kern="1200" cap="none" spc="0" normalizeH="0" baseline="0" noProof="0" dirty="0">
                <a:ln>
                  <a:noFill/>
                </a:ln>
                <a:effectLst/>
                <a:uLnTx/>
                <a:uFillTx/>
                <a:latin typeface="Century Schoolbook"/>
                <a:ea typeface="+mn-ea"/>
                <a:cs typeface="+mn-cs"/>
              </a:rPr>
              <a:t> we are planning for the combination of present technology with the requirement of information transmission, we planned for the creative approach of “Vehicle Tracking System using GPS and GSM”.</a:t>
            </a:r>
            <a:endParaRPr lang="en-US" sz="2000" dirty="0"/>
          </a:p>
        </p:txBody>
      </p:sp>
    </p:spTree>
    <p:extLst>
      <p:ext uri="{BB962C8B-B14F-4D97-AF65-F5344CB8AC3E}">
        <p14:creationId xmlns:p14="http://schemas.microsoft.com/office/powerpoint/2010/main" val="426633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4A476453-89B8-4D0E-BDE0-0446B97F5F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02B7E5A1-5C08-4455-A219-804981D6B2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6B19486B-DD4C-4473-9FF8-3E3FB1542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2CE1431-75FA-49CE-A7AC-42816EFBC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F6BCB397-4790-4766-82B8-F6ED3BAAB0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 name="Rectangle 19">
              <a:extLst>
                <a:ext uri="{FF2B5EF4-FFF2-40B4-BE49-F238E27FC236}">
                  <a16:creationId xmlns:a16="http://schemas.microsoft.com/office/drawing/2014/main" id="{BDB66795-F5BA-4B6C-951C-11DBE9D24A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2C790B8-181F-443B-9B01-D67B4B94AB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Moving bus">
            <a:extLst>
              <a:ext uri="{FF2B5EF4-FFF2-40B4-BE49-F238E27FC236}">
                <a16:creationId xmlns:a16="http://schemas.microsoft.com/office/drawing/2014/main" id="{D3CC9853-46B9-9F86-99F8-C1DF70C62EF0}"/>
              </a:ext>
            </a:extLst>
          </p:cNvPr>
          <p:cNvPicPr>
            <a:picLocks noChangeAspect="1"/>
          </p:cNvPicPr>
          <p:nvPr/>
        </p:nvPicPr>
        <p:blipFill rotWithShape="1">
          <a:blip r:embed="rId5"/>
          <a:srcRect l="40984" r="13833"/>
          <a:stretch/>
        </p:blipFill>
        <p:spPr>
          <a:xfrm>
            <a:off x="7547810" y="10"/>
            <a:ext cx="4641013" cy="6856310"/>
          </a:xfrm>
          <a:prstGeom prst="rect">
            <a:avLst/>
          </a:prstGeom>
          <a:ln>
            <a:noFill/>
          </a:ln>
          <a:effectLst/>
        </p:spPr>
      </p:pic>
      <p:sp>
        <p:nvSpPr>
          <p:cNvPr id="23" name="Rectangle 22">
            <a:extLst>
              <a:ext uri="{FF2B5EF4-FFF2-40B4-BE49-F238E27FC236}">
                <a16:creationId xmlns:a16="http://schemas.microsoft.com/office/drawing/2014/main" id="{0917D5C4-7346-4128-A893-88F9031A3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4EC06EAC-4D4E-4BEC-A580-543F5E0EDE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TextBox 2">
            <a:extLst>
              <a:ext uri="{FF2B5EF4-FFF2-40B4-BE49-F238E27FC236}">
                <a16:creationId xmlns:a16="http://schemas.microsoft.com/office/drawing/2014/main" id="{8FEB3B5E-2C57-4709-BDD4-176B6620E016}"/>
              </a:ext>
            </a:extLst>
          </p:cNvPr>
          <p:cNvSpPr txBox="1"/>
          <p:nvPr/>
        </p:nvSpPr>
        <p:spPr>
          <a:xfrm>
            <a:off x="236438" y="2408297"/>
            <a:ext cx="6423211"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 of GPS technology has revolutionized the way we navigate and travel. With the advent of GPS tracking systems, it is now possible to track the location of vehicles in real-time. This technology has been particularly useful in the transportation industry, where buses can be tracked to provide accurate arrival times and improve overall efficiency.</a:t>
            </a:r>
          </a:p>
          <a:p>
            <a:pPr indent="-228600"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presentation, we will explore the benefits of a bus tracking system using GPS technology. We will examine how it works, its advantages, and its potential impact on the transportation industry.</a:t>
            </a:r>
          </a:p>
        </p:txBody>
      </p:sp>
      <p:sp>
        <p:nvSpPr>
          <p:cNvPr id="16" name="TextBox 15">
            <a:extLst>
              <a:ext uri="{FF2B5EF4-FFF2-40B4-BE49-F238E27FC236}">
                <a16:creationId xmlns:a16="http://schemas.microsoft.com/office/drawing/2014/main" id="{8560DA20-BAB0-4C01-87D5-D65D70CABF60}"/>
              </a:ext>
            </a:extLst>
          </p:cNvPr>
          <p:cNvSpPr txBox="1"/>
          <p:nvPr/>
        </p:nvSpPr>
        <p:spPr>
          <a:xfrm>
            <a:off x="300516" y="1074509"/>
            <a:ext cx="6094520" cy="590931"/>
          </a:xfrm>
          <a:prstGeom prst="rect">
            <a:avLst/>
          </a:prstGeom>
          <a:noFill/>
        </p:spPr>
        <p:txBody>
          <a:bodyPr wrap="square">
            <a:spAutoFit/>
          </a:bodyPr>
          <a:lstStyle/>
          <a:p>
            <a:pPr defTabSz="914400">
              <a:lnSpc>
                <a:spcPct val="90000"/>
              </a:lnSpc>
              <a:spcAft>
                <a:spcPts val="600"/>
              </a:spcAft>
            </a:pPr>
            <a:r>
              <a:rPr lang="en-IN" sz="3600" dirty="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346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51" name="Picture 8">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2" name="Picture 10">
            <a:extLst>
              <a:ext uri="{FF2B5EF4-FFF2-40B4-BE49-F238E27FC236}">
                <a16:creationId xmlns:a16="http://schemas.microsoft.com/office/drawing/2014/main" id="{4A476453-89B8-4D0E-BDE0-0446B97F5F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3" name="Picture 12">
            <a:extLst>
              <a:ext uri="{FF2B5EF4-FFF2-40B4-BE49-F238E27FC236}">
                <a16:creationId xmlns:a16="http://schemas.microsoft.com/office/drawing/2014/main" id="{02B7E5A1-5C08-4455-A219-804981D6B2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54" name="Rectangle 14">
            <a:extLst>
              <a:ext uri="{FF2B5EF4-FFF2-40B4-BE49-F238E27FC236}">
                <a16:creationId xmlns:a16="http://schemas.microsoft.com/office/drawing/2014/main" id="{6B19486B-DD4C-4473-9FF8-3E3FB1542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16">
            <a:extLst>
              <a:ext uri="{FF2B5EF4-FFF2-40B4-BE49-F238E27FC236}">
                <a16:creationId xmlns:a16="http://schemas.microsoft.com/office/drawing/2014/main" id="{52CE1431-75FA-49CE-A7AC-42816EFBC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6" name="Group 18">
            <a:extLst>
              <a:ext uri="{FF2B5EF4-FFF2-40B4-BE49-F238E27FC236}">
                <a16:creationId xmlns:a16="http://schemas.microsoft.com/office/drawing/2014/main" id="{F6BCB397-4790-4766-82B8-F6ED3BAAB0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 name="Rectangle 19">
              <a:extLst>
                <a:ext uri="{FF2B5EF4-FFF2-40B4-BE49-F238E27FC236}">
                  <a16:creationId xmlns:a16="http://schemas.microsoft.com/office/drawing/2014/main" id="{BDB66795-F5BA-4B6C-951C-11DBE9D24A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2C790B8-181F-443B-9B01-D67B4B94AB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7" name="Picture 4" descr="Coloured pencils on black background">
            <a:extLst>
              <a:ext uri="{FF2B5EF4-FFF2-40B4-BE49-F238E27FC236}">
                <a16:creationId xmlns:a16="http://schemas.microsoft.com/office/drawing/2014/main" id="{F84554A1-8742-A66C-F293-00447FC1C6B8}"/>
              </a:ext>
            </a:extLst>
          </p:cNvPr>
          <p:cNvPicPr>
            <a:picLocks noChangeAspect="1"/>
          </p:cNvPicPr>
          <p:nvPr/>
        </p:nvPicPr>
        <p:blipFill rotWithShape="1">
          <a:blip r:embed="rId5"/>
          <a:srcRect l="34019" r="20798"/>
          <a:stretch/>
        </p:blipFill>
        <p:spPr>
          <a:xfrm>
            <a:off x="7547810" y="10"/>
            <a:ext cx="4641013" cy="6856310"/>
          </a:xfrm>
          <a:prstGeom prst="rect">
            <a:avLst/>
          </a:prstGeom>
          <a:ln>
            <a:noFill/>
          </a:ln>
          <a:effectLst/>
        </p:spPr>
      </p:pic>
      <p:sp>
        <p:nvSpPr>
          <p:cNvPr id="58" name="Rectangle 22">
            <a:extLst>
              <a:ext uri="{FF2B5EF4-FFF2-40B4-BE49-F238E27FC236}">
                <a16:creationId xmlns:a16="http://schemas.microsoft.com/office/drawing/2014/main" id="{0917D5C4-7346-4128-A893-88F9031A3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9" name="Picture 24">
            <a:extLst>
              <a:ext uri="{FF2B5EF4-FFF2-40B4-BE49-F238E27FC236}">
                <a16:creationId xmlns:a16="http://schemas.microsoft.com/office/drawing/2014/main" id="{4EC06EAC-4D4E-4BEC-A580-543F5E0EDE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TextBox 2">
            <a:extLst>
              <a:ext uri="{FF2B5EF4-FFF2-40B4-BE49-F238E27FC236}">
                <a16:creationId xmlns:a16="http://schemas.microsoft.com/office/drawing/2014/main" id="{32612C5A-A986-4480-B38A-F5D205A3F90C}"/>
              </a:ext>
            </a:extLst>
          </p:cNvPr>
          <p:cNvSpPr txBox="1"/>
          <p:nvPr/>
        </p:nvSpPr>
        <p:spPr>
          <a:xfrm>
            <a:off x="680321" y="2336873"/>
            <a:ext cx="6423211" cy="4157234"/>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600" b="0" i="0" u="none" strike="noStrike" baseline="0" dirty="0"/>
              <a:t>Recently, all over the world, crime against children is increasing at higher rates and it is high time to offer safety support system for the children going to schools. This paper focuses on implementing children tracking system for every child attending school. However the existing systems are not powerful enough to prevent the crime against children since these systems give information about the children group and not about each child resulting in low assurance about their child safety to parents and also does not concentrate on sensing the cry of the child and intimating the same to its parents. The proposed system includes a child module and two receiver modules for getting the information about the missed child on periodical basis. The child module includes ARM7 microcontroller (</a:t>
            </a:r>
            <a:r>
              <a:rPr lang="en-US" sz="1600" b="0" i="0" u="none" strike="noStrike" baseline="0" dirty="0" err="1"/>
              <a:t>lpc</a:t>
            </a:r>
            <a:r>
              <a:rPr lang="en-US" sz="1600" b="0" i="0" u="none" strike="noStrike" baseline="0" dirty="0"/>
              <a:t> 2378), Global positioning system (GPS), Global system for mobile communication (GSM), Voice playback circuit and the receiver module includes Android mobile device in parent’s hand and the other as monitoring database in control room of the school. Finally, implementation results for the proposed system are provided in this paper </a:t>
            </a:r>
            <a:endParaRPr lang="en-US" sz="1600" dirty="0"/>
          </a:p>
        </p:txBody>
      </p:sp>
      <p:sp>
        <p:nvSpPr>
          <p:cNvPr id="60" name="TextBox 59">
            <a:extLst>
              <a:ext uri="{FF2B5EF4-FFF2-40B4-BE49-F238E27FC236}">
                <a16:creationId xmlns:a16="http://schemas.microsoft.com/office/drawing/2014/main" id="{D8AC4B02-7A10-4783-9082-7A7B004C13D1}"/>
              </a:ext>
            </a:extLst>
          </p:cNvPr>
          <p:cNvSpPr txBox="1"/>
          <p:nvPr/>
        </p:nvSpPr>
        <p:spPr>
          <a:xfrm>
            <a:off x="155141" y="892190"/>
            <a:ext cx="6097554"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523706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4A476453-89B8-4D0E-BDE0-0446B97F5F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02B7E5A1-5C08-4455-A219-804981D6B2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6B19486B-DD4C-4473-9FF8-3E3FB1542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2CE1431-75FA-49CE-A7AC-42816EFBC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F6BCB397-4790-4766-82B8-F6ED3BAAB0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 name="Rectangle 19">
              <a:extLst>
                <a:ext uri="{FF2B5EF4-FFF2-40B4-BE49-F238E27FC236}">
                  <a16:creationId xmlns:a16="http://schemas.microsoft.com/office/drawing/2014/main" id="{BDB66795-F5BA-4B6C-951C-11DBE9D24A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2C790B8-181F-443B-9B01-D67B4B94AB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Circuit board">
            <a:extLst>
              <a:ext uri="{FF2B5EF4-FFF2-40B4-BE49-F238E27FC236}">
                <a16:creationId xmlns:a16="http://schemas.microsoft.com/office/drawing/2014/main" id="{3C339EAF-57E9-1191-26C8-5E8755586EDB}"/>
              </a:ext>
            </a:extLst>
          </p:cNvPr>
          <p:cNvPicPr>
            <a:picLocks noChangeAspect="1"/>
          </p:cNvPicPr>
          <p:nvPr/>
        </p:nvPicPr>
        <p:blipFill rotWithShape="1">
          <a:blip r:embed="rId5"/>
          <a:srcRect l="39326" r="15491"/>
          <a:stretch/>
        </p:blipFill>
        <p:spPr>
          <a:xfrm>
            <a:off x="7547810" y="10"/>
            <a:ext cx="4641013" cy="6856310"/>
          </a:xfrm>
          <a:prstGeom prst="rect">
            <a:avLst/>
          </a:prstGeom>
          <a:ln>
            <a:noFill/>
          </a:ln>
          <a:effectLst/>
        </p:spPr>
      </p:pic>
      <p:sp>
        <p:nvSpPr>
          <p:cNvPr id="23" name="Rectangle 22">
            <a:extLst>
              <a:ext uri="{FF2B5EF4-FFF2-40B4-BE49-F238E27FC236}">
                <a16:creationId xmlns:a16="http://schemas.microsoft.com/office/drawing/2014/main" id="{0917D5C4-7346-4128-A893-88F9031A3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4EC06EAC-4D4E-4BEC-A580-543F5E0EDE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TextBox 2">
            <a:extLst>
              <a:ext uri="{FF2B5EF4-FFF2-40B4-BE49-F238E27FC236}">
                <a16:creationId xmlns:a16="http://schemas.microsoft.com/office/drawing/2014/main" id="{423469F2-708F-425B-A5D4-183476AEDE2B}"/>
              </a:ext>
            </a:extLst>
          </p:cNvPr>
          <p:cNvSpPr txBox="1"/>
          <p:nvPr/>
        </p:nvSpPr>
        <p:spPr>
          <a:xfrm>
            <a:off x="680321" y="2336873"/>
            <a:ext cx="6423211"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0" i="0" u="none" strike="noStrike" baseline="0"/>
              <a:t>The existing system has many disadvantages related to cost, performance etc. The proposed system is going to reduce all the defects of existing system. The proposed system uses the Arduino Uno kit which provides power of microcontroller as well as microprocessor which is going to increase the performance of the system with less energy consumption </a:t>
            </a:r>
            <a:endParaRPr lang="en-US" sz="2000"/>
          </a:p>
        </p:txBody>
      </p:sp>
      <p:sp>
        <p:nvSpPr>
          <p:cNvPr id="26" name="TextBox 25">
            <a:extLst>
              <a:ext uri="{FF2B5EF4-FFF2-40B4-BE49-F238E27FC236}">
                <a16:creationId xmlns:a16="http://schemas.microsoft.com/office/drawing/2014/main" id="{14E4F563-E27A-462E-ACE6-F778A0034F10}"/>
              </a:ext>
            </a:extLst>
          </p:cNvPr>
          <p:cNvSpPr txBox="1"/>
          <p:nvPr/>
        </p:nvSpPr>
        <p:spPr>
          <a:xfrm>
            <a:off x="56100" y="689756"/>
            <a:ext cx="6097554" cy="1200329"/>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Existing and Proposed system with Limitations</a:t>
            </a:r>
          </a:p>
        </p:txBody>
      </p:sp>
    </p:spTree>
    <p:extLst>
      <p:ext uri="{BB962C8B-B14F-4D97-AF65-F5344CB8AC3E}">
        <p14:creationId xmlns:p14="http://schemas.microsoft.com/office/powerpoint/2010/main" val="148954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4A476453-89B8-4D0E-BDE0-0446B97F5F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02B7E5A1-5C08-4455-A219-804981D6B2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6B19486B-DD4C-4473-9FF8-3E3FB1542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2CE1431-75FA-49CE-A7AC-42816EFBC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 name="Rectangle 19">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Exclamation mark on a yellow background">
            <a:extLst>
              <a:ext uri="{FF2B5EF4-FFF2-40B4-BE49-F238E27FC236}">
                <a16:creationId xmlns:a16="http://schemas.microsoft.com/office/drawing/2014/main" id="{3454E030-2EEB-253D-055E-7ABCFB8A3144}"/>
              </a:ext>
            </a:extLst>
          </p:cNvPr>
          <p:cNvPicPr>
            <a:picLocks noChangeAspect="1"/>
          </p:cNvPicPr>
          <p:nvPr/>
        </p:nvPicPr>
        <p:blipFill rotWithShape="1">
          <a:blip r:embed="rId5"/>
          <a:srcRect l="23135" r="10216" b="-2"/>
          <a:stretch/>
        </p:blipFill>
        <p:spPr>
          <a:xfrm>
            <a:off x="6096000" y="10"/>
            <a:ext cx="6092823" cy="6856310"/>
          </a:xfrm>
          <a:prstGeom prst="rect">
            <a:avLst/>
          </a:prstGeom>
          <a:ln>
            <a:noFill/>
          </a:ln>
          <a:effectLst/>
        </p:spPr>
      </p:pic>
      <p:sp>
        <p:nvSpPr>
          <p:cNvPr id="23" name="Rectangle 22">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TextBox 2">
            <a:extLst>
              <a:ext uri="{FF2B5EF4-FFF2-40B4-BE49-F238E27FC236}">
                <a16:creationId xmlns:a16="http://schemas.microsoft.com/office/drawing/2014/main" id="{48A20C44-14D3-47B4-A03F-63FB2F10AF33}"/>
              </a:ext>
            </a:extLst>
          </p:cNvPr>
          <p:cNvSpPr txBox="1"/>
          <p:nvPr/>
        </p:nvSpPr>
        <p:spPr>
          <a:xfrm>
            <a:off x="680322" y="2336873"/>
            <a:ext cx="5041628"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0" i="0" u="none" strike="noStrike" baseline="0" dirty="0"/>
              <a:t>The objective of this proposed system is to develop an application which will help to provide security for school going children’s. This allows parents and management to check the status of secure smart school bus by using Iota. The proposed system will provide various facilities like speed control, check drunk and drive, missing children’s, accident emergencies, inappropriate drop, panic button, logistic management etc. which are helpful for child security. </a:t>
            </a:r>
            <a:endParaRPr lang="en-US" sz="2000" dirty="0"/>
          </a:p>
        </p:txBody>
      </p:sp>
      <p:sp>
        <p:nvSpPr>
          <p:cNvPr id="16" name="TextBox 15">
            <a:extLst>
              <a:ext uri="{FF2B5EF4-FFF2-40B4-BE49-F238E27FC236}">
                <a16:creationId xmlns:a16="http://schemas.microsoft.com/office/drawing/2014/main" id="{BEE529C5-BEA6-4DA1-B8DE-ABD084D9A529}"/>
              </a:ext>
            </a:extLst>
          </p:cNvPr>
          <p:cNvSpPr txBox="1"/>
          <p:nvPr/>
        </p:nvSpPr>
        <p:spPr>
          <a:xfrm>
            <a:off x="152359" y="1048429"/>
            <a:ext cx="6097554" cy="646331"/>
          </a:xfrm>
          <a:prstGeom prst="rect">
            <a:avLst/>
          </a:prstGeom>
          <a:noFill/>
        </p:spPr>
        <p:txBody>
          <a:bodyPr wrap="square">
            <a:spAutoFit/>
          </a:bodyPr>
          <a:lstStyle/>
          <a:p>
            <a:r>
              <a:rPr lang="en-US" sz="3600" b="1" i="0" u="none" strike="noStrike" baseline="0" dirty="0">
                <a:latin typeface="Times New Roman" panose="02020603050405020304" pitchFamily="18" charset="0"/>
              </a:rPr>
              <a:t>Problem Statement </a:t>
            </a:r>
            <a:endParaRPr lang="en-US" sz="3600" dirty="0"/>
          </a:p>
        </p:txBody>
      </p:sp>
    </p:spTree>
    <p:extLst>
      <p:ext uri="{BB962C8B-B14F-4D97-AF65-F5344CB8AC3E}">
        <p14:creationId xmlns:p14="http://schemas.microsoft.com/office/powerpoint/2010/main" val="104392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BD2C-DAD9-49E2-8990-AA8F34F9ECAF}"/>
              </a:ext>
            </a:extLst>
          </p:cNvPr>
          <p:cNvSpPr>
            <a:spLocks noGrp="1"/>
          </p:cNvSpPr>
          <p:nvPr>
            <p:ph type="title"/>
          </p:nvPr>
        </p:nvSpPr>
        <p:spPr>
          <a:xfrm>
            <a:off x="680321" y="753228"/>
            <a:ext cx="9613861" cy="1080938"/>
          </a:xfrm>
        </p:spPr>
        <p:txBody>
          <a:bodyPr>
            <a:normAutofit/>
          </a:bodyPr>
          <a:lstStyle/>
          <a:p>
            <a:r>
              <a:rPr lang="en-US" b="1">
                <a:effectLst>
                  <a:outerShdw blurRad="38100" dist="38100" dir="2700000" algn="tl">
                    <a:srgbClr val="000000">
                      <a:alpha val="43137"/>
                    </a:srgbClr>
                  </a:outerShdw>
                </a:effectLst>
                <a:latin typeface="Times New Roman" pitchFamily="18" charset="0"/>
                <a:cs typeface="Times New Roman" pitchFamily="18" charset="0"/>
              </a:rPr>
              <a:t>Objectives</a:t>
            </a:r>
            <a:endParaRPr lang="en-US" dirty="0"/>
          </a:p>
        </p:txBody>
      </p:sp>
      <p:graphicFrame>
        <p:nvGraphicFramePr>
          <p:cNvPr id="39" name="Content Placeholder 2">
            <a:extLst>
              <a:ext uri="{FF2B5EF4-FFF2-40B4-BE49-F238E27FC236}">
                <a16:creationId xmlns:a16="http://schemas.microsoft.com/office/drawing/2014/main" id="{247BFDDF-CF40-3953-CEBF-44D0D2EBC5EC}"/>
              </a:ext>
            </a:extLst>
          </p:cNvPr>
          <p:cNvGraphicFramePr>
            <a:graphicFrameLocks noGrp="1"/>
          </p:cNvGraphicFramePr>
          <p:nvPr>
            <p:ph idx="1"/>
            <p:extLst>
              <p:ext uri="{D42A27DB-BD31-4B8C-83A1-F6EECF244321}">
                <p14:modId xmlns:p14="http://schemas.microsoft.com/office/powerpoint/2010/main" val="90427057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10056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726</TotalTime>
  <Words>1394</Words>
  <Application>Microsoft Office PowerPoint</Application>
  <PresentationFormat>Widescreen</PresentationFormat>
  <Paragraphs>70</Paragraphs>
  <Slides>17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Schoolbook</vt:lpstr>
      <vt:lpstr>Google Sans</vt:lpstr>
      <vt:lpstr>Open Sans</vt:lpstr>
      <vt:lpstr>Times New Roman</vt:lpstr>
      <vt:lpstr>Trebuchet MS</vt:lpstr>
      <vt:lpstr>Wingdings</vt:lpstr>
      <vt:lpstr>Berlin</vt:lpstr>
      <vt:lpstr>PowerPoint Presentation</vt:lpstr>
      <vt:lpstr>PowerPoint Presentation</vt:lpstr>
      <vt:lpstr>Contents</vt:lpstr>
      <vt:lpstr> Abstract</vt:lpstr>
      <vt:lpstr>PowerPoint Presentation</vt:lpstr>
      <vt:lpstr>PowerPoint Presentation</vt:lpstr>
      <vt:lpstr>PowerPoint Presentation</vt:lpstr>
      <vt:lpstr>PowerPoint Presentation</vt:lpstr>
      <vt:lpstr>Objectives</vt:lpstr>
      <vt:lpstr>System Architecture </vt:lpstr>
      <vt:lpstr>System Hardware Components: NEO6M GPS Module </vt:lpstr>
      <vt:lpstr>PowerPoint Presentation</vt:lpstr>
      <vt:lpstr> System Software Components:</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BUS TRACKING SYSTEM USING GPS AND GSM</dc:title>
  <dc:creator>User</dc:creator>
  <cp:lastModifiedBy>علي عبود</cp:lastModifiedBy>
  <cp:revision>41</cp:revision>
  <dcterms:created xsi:type="dcterms:W3CDTF">2022-12-08T18:14:50Z</dcterms:created>
  <dcterms:modified xsi:type="dcterms:W3CDTF">2023-04-28T21:35:50Z</dcterms:modified>
</cp:coreProperties>
</file>