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8047038" cy="10972800"/>
  <p:notesSz cx="6858000" cy="9144000"/>
  <p:defaultTextStyle>
    <a:defPPr>
      <a:defRPr lang="en-US"/>
    </a:defPPr>
    <a:lvl1pPr marL="0" algn="l" defTabSz="1011601" rtl="0" eaLnBrk="1" latinLnBrk="0" hangingPunct="1">
      <a:defRPr sz="1991" kern="1200">
        <a:solidFill>
          <a:schemeClr val="tx1"/>
        </a:solidFill>
        <a:latin typeface="+mn-lt"/>
        <a:ea typeface="+mn-ea"/>
        <a:cs typeface="+mn-cs"/>
      </a:defRPr>
    </a:lvl1pPr>
    <a:lvl2pPr marL="505800" algn="l" defTabSz="1011601" rtl="0" eaLnBrk="1" latinLnBrk="0" hangingPunct="1">
      <a:defRPr sz="1991" kern="1200">
        <a:solidFill>
          <a:schemeClr val="tx1"/>
        </a:solidFill>
        <a:latin typeface="+mn-lt"/>
        <a:ea typeface="+mn-ea"/>
        <a:cs typeface="+mn-cs"/>
      </a:defRPr>
    </a:lvl2pPr>
    <a:lvl3pPr marL="1011601" algn="l" defTabSz="1011601" rtl="0" eaLnBrk="1" latinLnBrk="0" hangingPunct="1">
      <a:defRPr sz="1991" kern="1200">
        <a:solidFill>
          <a:schemeClr val="tx1"/>
        </a:solidFill>
        <a:latin typeface="+mn-lt"/>
        <a:ea typeface="+mn-ea"/>
        <a:cs typeface="+mn-cs"/>
      </a:defRPr>
    </a:lvl3pPr>
    <a:lvl4pPr marL="1517401" algn="l" defTabSz="1011601" rtl="0" eaLnBrk="1" latinLnBrk="0" hangingPunct="1">
      <a:defRPr sz="1991" kern="1200">
        <a:solidFill>
          <a:schemeClr val="tx1"/>
        </a:solidFill>
        <a:latin typeface="+mn-lt"/>
        <a:ea typeface="+mn-ea"/>
        <a:cs typeface="+mn-cs"/>
      </a:defRPr>
    </a:lvl4pPr>
    <a:lvl5pPr marL="2023201" algn="l" defTabSz="1011601" rtl="0" eaLnBrk="1" latinLnBrk="0" hangingPunct="1">
      <a:defRPr sz="1991" kern="1200">
        <a:solidFill>
          <a:schemeClr val="tx1"/>
        </a:solidFill>
        <a:latin typeface="+mn-lt"/>
        <a:ea typeface="+mn-ea"/>
        <a:cs typeface="+mn-cs"/>
      </a:defRPr>
    </a:lvl5pPr>
    <a:lvl6pPr marL="2529002" algn="l" defTabSz="1011601" rtl="0" eaLnBrk="1" latinLnBrk="0" hangingPunct="1">
      <a:defRPr sz="1991" kern="1200">
        <a:solidFill>
          <a:schemeClr val="tx1"/>
        </a:solidFill>
        <a:latin typeface="+mn-lt"/>
        <a:ea typeface="+mn-ea"/>
        <a:cs typeface="+mn-cs"/>
      </a:defRPr>
    </a:lvl6pPr>
    <a:lvl7pPr marL="3034802" algn="l" defTabSz="1011601" rtl="0" eaLnBrk="1" latinLnBrk="0" hangingPunct="1">
      <a:defRPr sz="1991" kern="1200">
        <a:solidFill>
          <a:schemeClr val="tx1"/>
        </a:solidFill>
        <a:latin typeface="+mn-lt"/>
        <a:ea typeface="+mn-ea"/>
        <a:cs typeface="+mn-cs"/>
      </a:defRPr>
    </a:lvl7pPr>
    <a:lvl8pPr marL="3540603" algn="l" defTabSz="1011601" rtl="0" eaLnBrk="1" latinLnBrk="0" hangingPunct="1">
      <a:defRPr sz="1991" kern="1200">
        <a:solidFill>
          <a:schemeClr val="tx1"/>
        </a:solidFill>
        <a:latin typeface="+mn-lt"/>
        <a:ea typeface="+mn-ea"/>
        <a:cs typeface="+mn-cs"/>
      </a:defRPr>
    </a:lvl8pPr>
    <a:lvl9pPr marL="4046403" algn="l" defTabSz="1011601" rtl="0" eaLnBrk="1" latinLnBrk="0" hangingPunct="1">
      <a:defRPr sz="19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4FFB"/>
    <a:srgbClr val="0046DF"/>
    <a:srgbClr val="0069D3"/>
    <a:srgbClr val="022372"/>
    <a:srgbClr val="0139B1"/>
    <a:srgbClr val="004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08"/>
    <p:restoredTop sz="93692"/>
  </p:normalViewPr>
  <p:slideViewPr>
    <p:cSldViewPr snapToGrid="0" snapToObjects="1">
      <p:cViewPr>
        <p:scale>
          <a:sx n="70" d="100"/>
          <a:sy n="70" d="100"/>
        </p:scale>
        <p:origin x="211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28" y="1795781"/>
            <a:ext cx="6839982" cy="3820160"/>
          </a:xfrm>
        </p:spPr>
        <p:txBody>
          <a:bodyPr anchor="b"/>
          <a:lstStyle>
            <a:lvl1pPr algn="ctr">
              <a:defRPr sz="5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5880" y="5763261"/>
            <a:ext cx="6035279" cy="2649219"/>
          </a:xfrm>
        </p:spPr>
        <p:txBody>
          <a:bodyPr/>
          <a:lstStyle>
            <a:lvl1pPr marL="0" indent="0" algn="ctr">
              <a:buNone/>
              <a:defRPr sz="2112"/>
            </a:lvl1pPr>
            <a:lvl2pPr marL="402336" indent="0" algn="ctr">
              <a:buNone/>
              <a:defRPr sz="1760"/>
            </a:lvl2pPr>
            <a:lvl3pPr marL="804672" indent="0" algn="ctr">
              <a:buNone/>
              <a:defRPr sz="1584"/>
            </a:lvl3pPr>
            <a:lvl4pPr marL="1207008" indent="0" algn="ctr">
              <a:buNone/>
              <a:defRPr sz="1408"/>
            </a:lvl4pPr>
            <a:lvl5pPr marL="1609344" indent="0" algn="ctr">
              <a:buNone/>
              <a:defRPr sz="1408"/>
            </a:lvl5pPr>
            <a:lvl6pPr marL="2011680" indent="0" algn="ctr">
              <a:buNone/>
              <a:defRPr sz="1408"/>
            </a:lvl6pPr>
            <a:lvl7pPr marL="2414016" indent="0" algn="ctr">
              <a:buNone/>
              <a:defRPr sz="1408"/>
            </a:lvl7pPr>
            <a:lvl8pPr marL="2816352" indent="0" algn="ctr">
              <a:buNone/>
              <a:defRPr sz="1408"/>
            </a:lvl8pPr>
            <a:lvl9pPr marL="3218688" indent="0" algn="ctr">
              <a:buNone/>
              <a:defRPr sz="140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C36D-D9B9-9548-B36B-F27255A70BFE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5A6E-D839-C448-A3BA-FB2891F93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C36D-D9B9-9548-B36B-F27255A70BFE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5A6E-D839-C448-A3BA-FB2891F93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58662" y="584200"/>
            <a:ext cx="1735143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234" y="584200"/>
            <a:ext cx="5104840" cy="9298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C36D-D9B9-9548-B36B-F27255A70BFE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5A6E-D839-C448-A3BA-FB2891F93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C36D-D9B9-9548-B36B-F27255A70BFE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5A6E-D839-C448-A3BA-FB2891F93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043" y="2735583"/>
            <a:ext cx="6940570" cy="4564379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043" y="7343143"/>
            <a:ext cx="6940570" cy="2400299"/>
          </a:xfrm>
        </p:spPr>
        <p:txBody>
          <a:bodyPr/>
          <a:lstStyle>
            <a:lvl1pPr marL="0" indent="0">
              <a:buNone/>
              <a:defRPr sz="2112">
                <a:solidFill>
                  <a:schemeClr val="tx1"/>
                </a:solidFill>
              </a:defRPr>
            </a:lvl1pPr>
            <a:lvl2pPr marL="402336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2pPr>
            <a:lvl3pPr marL="804672" indent="0">
              <a:buNone/>
              <a:defRPr sz="1584">
                <a:solidFill>
                  <a:schemeClr val="tx1">
                    <a:tint val="75000"/>
                  </a:schemeClr>
                </a:solidFill>
              </a:defRPr>
            </a:lvl3pPr>
            <a:lvl4pPr marL="1207008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4pPr>
            <a:lvl5pPr marL="1609344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5pPr>
            <a:lvl6pPr marL="2011680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6pPr>
            <a:lvl7pPr marL="2414016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7pPr>
            <a:lvl8pPr marL="2816352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8pPr>
            <a:lvl9pPr marL="3218688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C36D-D9B9-9548-B36B-F27255A70BFE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5A6E-D839-C448-A3BA-FB2891F93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234" y="2921000"/>
            <a:ext cx="3419991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3813" y="2921000"/>
            <a:ext cx="3419991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C36D-D9B9-9548-B36B-F27255A70BFE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5A6E-D839-C448-A3BA-FB2891F93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282" y="584202"/>
            <a:ext cx="694057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283" y="2689861"/>
            <a:ext cx="3404274" cy="1318259"/>
          </a:xfrm>
        </p:spPr>
        <p:txBody>
          <a:bodyPr anchor="b"/>
          <a:lstStyle>
            <a:lvl1pPr marL="0" indent="0">
              <a:buNone/>
              <a:defRPr sz="2112" b="1"/>
            </a:lvl1pPr>
            <a:lvl2pPr marL="402336" indent="0">
              <a:buNone/>
              <a:defRPr sz="1760" b="1"/>
            </a:lvl2pPr>
            <a:lvl3pPr marL="804672" indent="0">
              <a:buNone/>
              <a:defRPr sz="1584" b="1"/>
            </a:lvl3pPr>
            <a:lvl4pPr marL="1207008" indent="0">
              <a:buNone/>
              <a:defRPr sz="1408" b="1"/>
            </a:lvl4pPr>
            <a:lvl5pPr marL="1609344" indent="0">
              <a:buNone/>
              <a:defRPr sz="1408" b="1"/>
            </a:lvl5pPr>
            <a:lvl6pPr marL="2011680" indent="0">
              <a:buNone/>
              <a:defRPr sz="1408" b="1"/>
            </a:lvl6pPr>
            <a:lvl7pPr marL="2414016" indent="0">
              <a:buNone/>
              <a:defRPr sz="1408" b="1"/>
            </a:lvl7pPr>
            <a:lvl8pPr marL="2816352" indent="0">
              <a:buNone/>
              <a:defRPr sz="1408" b="1"/>
            </a:lvl8pPr>
            <a:lvl9pPr marL="3218688" indent="0">
              <a:buNone/>
              <a:defRPr sz="140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4283" y="4008120"/>
            <a:ext cx="3404274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73814" y="2689861"/>
            <a:ext cx="3421039" cy="1318259"/>
          </a:xfrm>
        </p:spPr>
        <p:txBody>
          <a:bodyPr anchor="b"/>
          <a:lstStyle>
            <a:lvl1pPr marL="0" indent="0">
              <a:buNone/>
              <a:defRPr sz="2112" b="1"/>
            </a:lvl1pPr>
            <a:lvl2pPr marL="402336" indent="0">
              <a:buNone/>
              <a:defRPr sz="1760" b="1"/>
            </a:lvl2pPr>
            <a:lvl3pPr marL="804672" indent="0">
              <a:buNone/>
              <a:defRPr sz="1584" b="1"/>
            </a:lvl3pPr>
            <a:lvl4pPr marL="1207008" indent="0">
              <a:buNone/>
              <a:defRPr sz="1408" b="1"/>
            </a:lvl4pPr>
            <a:lvl5pPr marL="1609344" indent="0">
              <a:buNone/>
              <a:defRPr sz="1408" b="1"/>
            </a:lvl5pPr>
            <a:lvl6pPr marL="2011680" indent="0">
              <a:buNone/>
              <a:defRPr sz="1408" b="1"/>
            </a:lvl6pPr>
            <a:lvl7pPr marL="2414016" indent="0">
              <a:buNone/>
              <a:defRPr sz="1408" b="1"/>
            </a:lvl7pPr>
            <a:lvl8pPr marL="2816352" indent="0">
              <a:buNone/>
              <a:defRPr sz="1408" b="1"/>
            </a:lvl8pPr>
            <a:lvl9pPr marL="3218688" indent="0">
              <a:buNone/>
              <a:defRPr sz="140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73814" y="4008120"/>
            <a:ext cx="3421039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C36D-D9B9-9548-B36B-F27255A70BFE}" type="datetimeFigureOut">
              <a:rPr lang="en-US" smtClean="0"/>
              <a:t>3/22/18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5A6E-D839-C448-A3BA-FB2891F93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C36D-D9B9-9548-B36B-F27255A70BFE}" type="datetimeFigureOut">
              <a:rPr lang="en-US" smtClean="0"/>
              <a:t>3/22/18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5A6E-D839-C448-A3BA-FB2891F93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C36D-D9B9-9548-B36B-F27255A70BFE}" type="datetimeFigureOut">
              <a:rPr lang="en-US" smtClean="0"/>
              <a:t>3/22/18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5A6E-D839-C448-A3BA-FB2891F93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282" y="731520"/>
            <a:ext cx="2595379" cy="2560320"/>
          </a:xfrm>
        </p:spPr>
        <p:txBody>
          <a:bodyPr anchor="b"/>
          <a:lstStyle>
            <a:lvl1pPr>
              <a:defRPr sz="28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1039" y="1579882"/>
            <a:ext cx="4073813" cy="7797800"/>
          </a:xfrm>
        </p:spPr>
        <p:txBody>
          <a:bodyPr/>
          <a:lstStyle>
            <a:lvl1pPr>
              <a:defRPr sz="2816"/>
            </a:lvl1pPr>
            <a:lvl2pPr>
              <a:defRPr sz="2464"/>
            </a:lvl2pPr>
            <a:lvl3pPr>
              <a:defRPr sz="2112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4282" y="3291840"/>
            <a:ext cx="2595379" cy="6098541"/>
          </a:xfrm>
        </p:spPr>
        <p:txBody>
          <a:bodyPr/>
          <a:lstStyle>
            <a:lvl1pPr marL="0" indent="0">
              <a:buNone/>
              <a:defRPr sz="1408"/>
            </a:lvl1pPr>
            <a:lvl2pPr marL="402336" indent="0">
              <a:buNone/>
              <a:defRPr sz="1232"/>
            </a:lvl2pPr>
            <a:lvl3pPr marL="804672" indent="0">
              <a:buNone/>
              <a:defRPr sz="1056"/>
            </a:lvl3pPr>
            <a:lvl4pPr marL="1207008" indent="0">
              <a:buNone/>
              <a:defRPr sz="880"/>
            </a:lvl4pPr>
            <a:lvl5pPr marL="1609344" indent="0">
              <a:buNone/>
              <a:defRPr sz="880"/>
            </a:lvl5pPr>
            <a:lvl6pPr marL="2011680" indent="0">
              <a:buNone/>
              <a:defRPr sz="880"/>
            </a:lvl6pPr>
            <a:lvl7pPr marL="2414016" indent="0">
              <a:buNone/>
              <a:defRPr sz="880"/>
            </a:lvl7pPr>
            <a:lvl8pPr marL="2816352" indent="0">
              <a:buNone/>
              <a:defRPr sz="880"/>
            </a:lvl8pPr>
            <a:lvl9pPr marL="3218688" indent="0">
              <a:buNone/>
              <a:defRPr sz="8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C36D-D9B9-9548-B36B-F27255A70BFE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5A6E-D839-C448-A3BA-FB2891F93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282" y="731520"/>
            <a:ext cx="2595379" cy="2560320"/>
          </a:xfrm>
        </p:spPr>
        <p:txBody>
          <a:bodyPr anchor="b"/>
          <a:lstStyle>
            <a:lvl1pPr>
              <a:defRPr sz="28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21039" y="1579882"/>
            <a:ext cx="4073813" cy="7797800"/>
          </a:xfrm>
        </p:spPr>
        <p:txBody>
          <a:bodyPr anchor="t"/>
          <a:lstStyle>
            <a:lvl1pPr marL="0" indent="0">
              <a:buNone/>
              <a:defRPr sz="2816"/>
            </a:lvl1pPr>
            <a:lvl2pPr marL="402336" indent="0">
              <a:buNone/>
              <a:defRPr sz="2464"/>
            </a:lvl2pPr>
            <a:lvl3pPr marL="804672" indent="0">
              <a:buNone/>
              <a:defRPr sz="2112"/>
            </a:lvl3pPr>
            <a:lvl4pPr marL="1207008" indent="0">
              <a:buNone/>
              <a:defRPr sz="1760"/>
            </a:lvl4pPr>
            <a:lvl5pPr marL="1609344" indent="0">
              <a:buNone/>
              <a:defRPr sz="1760"/>
            </a:lvl5pPr>
            <a:lvl6pPr marL="2011680" indent="0">
              <a:buNone/>
              <a:defRPr sz="1760"/>
            </a:lvl6pPr>
            <a:lvl7pPr marL="2414016" indent="0">
              <a:buNone/>
              <a:defRPr sz="1760"/>
            </a:lvl7pPr>
            <a:lvl8pPr marL="2816352" indent="0">
              <a:buNone/>
              <a:defRPr sz="1760"/>
            </a:lvl8pPr>
            <a:lvl9pPr marL="3218688" indent="0">
              <a:buNone/>
              <a:defRPr sz="176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4282" y="3291840"/>
            <a:ext cx="2595379" cy="6098541"/>
          </a:xfrm>
        </p:spPr>
        <p:txBody>
          <a:bodyPr/>
          <a:lstStyle>
            <a:lvl1pPr marL="0" indent="0">
              <a:buNone/>
              <a:defRPr sz="1408"/>
            </a:lvl1pPr>
            <a:lvl2pPr marL="402336" indent="0">
              <a:buNone/>
              <a:defRPr sz="1232"/>
            </a:lvl2pPr>
            <a:lvl3pPr marL="804672" indent="0">
              <a:buNone/>
              <a:defRPr sz="1056"/>
            </a:lvl3pPr>
            <a:lvl4pPr marL="1207008" indent="0">
              <a:buNone/>
              <a:defRPr sz="880"/>
            </a:lvl4pPr>
            <a:lvl5pPr marL="1609344" indent="0">
              <a:buNone/>
              <a:defRPr sz="880"/>
            </a:lvl5pPr>
            <a:lvl6pPr marL="2011680" indent="0">
              <a:buNone/>
              <a:defRPr sz="880"/>
            </a:lvl6pPr>
            <a:lvl7pPr marL="2414016" indent="0">
              <a:buNone/>
              <a:defRPr sz="880"/>
            </a:lvl7pPr>
            <a:lvl8pPr marL="2816352" indent="0">
              <a:buNone/>
              <a:defRPr sz="880"/>
            </a:lvl8pPr>
            <a:lvl9pPr marL="3218688" indent="0">
              <a:buNone/>
              <a:defRPr sz="8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C36D-D9B9-9548-B36B-F27255A70BFE}" type="datetimeFigureOut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5A6E-D839-C448-A3BA-FB2891F93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3234" y="584202"/>
            <a:ext cx="694057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234" y="2921000"/>
            <a:ext cx="694057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3234" y="10170162"/>
            <a:ext cx="1810584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EC36D-D9B9-9548-B36B-F27255A70BFE}" type="datetimeFigureOut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5582" y="10170162"/>
            <a:ext cx="2715875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83220" y="10170162"/>
            <a:ext cx="1810584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5A6E-D839-C448-A3BA-FB2891F9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7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04672" rtl="0" eaLnBrk="1" latinLnBrk="0" hangingPunct="1">
        <a:lnSpc>
          <a:spcPct val="90000"/>
        </a:lnSpc>
        <a:spcBef>
          <a:spcPct val="0"/>
        </a:spcBef>
        <a:buNone/>
        <a:defRPr sz="38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1168" indent="-201168" algn="l" defTabSz="804672" rtl="0" eaLnBrk="1" latinLnBrk="0" hangingPunct="1">
        <a:lnSpc>
          <a:spcPct val="90000"/>
        </a:lnSpc>
        <a:spcBef>
          <a:spcPts val="880"/>
        </a:spcBef>
        <a:buFont typeface="Arial" panose="020B0604020202020204" pitchFamily="34" charset="0"/>
        <a:buChar char="•"/>
        <a:defRPr sz="2464" kern="1200">
          <a:solidFill>
            <a:schemeClr val="tx1"/>
          </a:solidFill>
          <a:latin typeface="+mn-lt"/>
          <a:ea typeface="+mn-ea"/>
          <a:cs typeface="+mn-cs"/>
        </a:defRPr>
      </a:lvl1pPr>
      <a:lvl2pPr marL="603504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408176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810512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212848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615184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3017520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419856" indent="-201168" algn="l" defTabSz="804672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336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344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016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352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8688" algn="l" defTabSz="804672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205" y="4569009"/>
            <a:ext cx="1515671" cy="261610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r"/>
            <a:r>
              <a:rPr lang="en-US" sz="1400" b="1" dirty="0">
                <a:latin typeface="Avenir Next" charset="0"/>
                <a:ea typeface="Avenir Next" charset="0"/>
                <a:cs typeface="Avenir Next" charset="0"/>
              </a:rPr>
              <a:t>Alexander </a:t>
            </a:r>
            <a:r>
              <a:rPr lang="en-US" sz="1400" b="1" dirty="0" smtClean="0">
                <a:latin typeface="Avenir Next" charset="0"/>
                <a:ea typeface="Avenir Next" charset="0"/>
                <a:cs typeface="Avenir Next" charset="0"/>
              </a:rPr>
              <a:t>Brown</a:t>
            </a:r>
            <a:endParaRPr lang="en-US" sz="1400" b="1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0155" y="7644282"/>
            <a:ext cx="2167031" cy="121571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sz="1050" b="1" dirty="0" smtClean="0">
                <a:latin typeface="Avenir Heavy" charset="0"/>
                <a:ea typeface="Avenir Heavy" charset="0"/>
                <a:cs typeface="Avenir Heavy" charset="0"/>
              </a:rPr>
              <a:t>Phone</a:t>
            </a:r>
            <a:endParaRPr lang="en-US" sz="1050" b="1" dirty="0">
              <a:latin typeface="Avenir Heavy" charset="0"/>
              <a:ea typeface="Avenir Heavy" charset="0"/>
              <a:cs typeface="Avenir Heavy" charset="0"/>
            </a:endParaRPr>
          </a:p>
          <a:p>
            <a:pPr algn="r"/>
            <a:r>
              <a:rPr lang="en-US" sz="105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856-905-4944</a:t>
            </a:r>
            <a:endParaRPr lang="en-US" sz="1050" dirty="0">
              <a:latin typeface="Avenir Next Ultra Light" charset="0"/>
              <a:ea typeface="Avenir Next Ultra Light" charset="0"/>
              <a:cs typeface="Avenir Next Ultra Light" charset="0"/>
            </a:endParaRPr>
          </a:p>
          <a:p>
            <a:pPr algn="r">
              <a:spcBef>
                <a:spcPts val="600"/>
              </a:spcBef>
            </a:pPr>
            <a:r>
              <a:rPr lang="en-US" sz="1050" b="1" dirty="0">
                <a:latin typeface="Avenir Heavy" charset="0"/>
                <a:ea typeface="Avenir Heavy" charset="0"/>
                <a:cs typeface="Avenir Heavy" charset="0"/>
              </a:rPr>
              <a:t>Email</a:t>
            </a:r>
          </a:p>
          <a:p>
            <a:pPr algn="r"/>
            <a:r>
              <a:rPr lang="en-US" sz="105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brown.alexanderb@gmail.com</a:t>
            </a:r>
            <a:endParaRPr lang="en-US" sz="1050" dirty="0">
              <a:latin typeface="Avenir Next Ultra Light" charset="0"/>
              <a:ea typeface="Avenir Next Ultra Light" charset="0"/>
              <a:cs typeface="Avenir Next Ultra Light" charset="0"/>
            </a:endParaRPr>
          </a:p>
          <a:p>
            <a:pPr algn="r">
              <a:spcBef>
                <a:spcPts val="600"/>
              </a:spcBef>
            </a:pPr>
            <a:r>
              <a:rPr lang="en-US" sz="1050" b="1" dirty="0">
                <a:latin typeface="Avenir Heavy" charset="0"/>
                <a:ea typeface="Avenir Heavy" charset="0"/>
                <a:cs typeface="Avenir Heavy" charset="0"/>
              </a:rPr>
              <a:t>LinkedIn</a:t>
            </a:r>
          </a:p>
          <a:p>
            <a:pPr algn="r"/>
            <a:r>
              <a:rPr lang="en-US" sz="1050" dirty="0">
                <a:latin typeface="Avenir Next Ultra Light" charset="0"/>
                <a:ea typeface="Avenir Next Ultra Light" charset="0"/>
                <a:cs typeface="Avenir Next Ultra Light" charset="0"/>
              </a:rPr>
              <a:t>linkedin.com/in/brownalexanderb/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48627" y="5040660"/>
            <a:ext cx="2175504" cy="1259319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>
              <a:spcBef>
                <a:spcPts val="500"/>
              </a:spcBef>
              <a:spcAft>
                <a:spcPts val="200"/>
              </a:spcAft>
            </a:pPr>
            <a:r>
              <a:rPr lang="en-US" sz="105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UX Design</a:t>
            </a:r>
            <a:r>
              <a:rPr lang="en-US" sz="1050" b="1" dirty="0" smtClean="0">
                <a:latin typeface="Avenir Heavy" charset="0"/>
                <a:ea typeface="Avenir Heavy" charset="0"/>
                <a:cs typeface="Avenir Heavy" charset="0"/>
              </a:rPr>
              <a:t> | </a:t>
            </a:r>
            <a:r>
              <a:rPr lang="en-US" sz="105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Strategy</a:t>
            </a:r>
          </a:p>
          <a:p>
            <a:pPr algn="r">
              <a:spcBef>
                <a:spcPts val="500"/>
              </a:spcBef>
              <a:spcAft>
                <a:spcPts val="200"/>
              </a:spcAft>
            </a:pPr>
            <a:r>
              <a:rPr lang="en-US" sz="105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Product Design</a:t>
            </a:r>
            <a:r>
              <a:rPr lang="en-US" sz="1050" b="1" dirty="0" smtClean="0">
                <a:latin typeface="Avenir Heavy" charset="0"/>
                <a:ea typeface="Avenir Heavy" charset="0"/>
                <a:cs typeface="Avenir Heavy" charset="0"/>
              </a:rPr>
              <a:t> | </a:t>
            </a:r>
            <a:r>
              <a:rPr lang="en-US" sz="1050" b="1" dirty="0">
                <a:latin typeface="Avenir Heavy" charset="0"/>
                <a:ea typeface="Avenir Heavy" charset="0"/>
                <a:cs typeface="Avenir Heavy" charset="0"/>
              </a:rPr>
              <a:t> </a:t>
            </a:r>
            <a:r>
              <a:rPr lang="en-US" sz="105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Agile</a:t>
            </a:r>
            <a:endParaRPr lang="en-US" sz="1050" dirty="0">
              <a:latin typeface="Avenir Next Ultra Light" charset="0"/>
              <a:ea typeface="Avenir Next Ultra Light" charset="0"/>
              <a:cs typeface="Avenir Next Ultra Light" charset="0"/>
            </a:endParaRPr>
          </a:p>
          <a:p>
            <a:pPr algn="r">
              <a:spcBef>
                <a:spcPts val="500"/>
              </a:spcBef>
              <a:spcAft>
                <a:spcPts val="200"/>
              </a:spcAft>
            </a:pPr>
            <a:r>
              <a:rPr lang="en-US" sz="105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Prototyping</a:t>
            </a:r>
            <a:r>
              <a:rPr lang="en-US" sz="1050" b="1" dirty="0" smtClean="0">
                <a:latin typeface="Avenir Heavy" charset="0"/>
                <a:ea typeface="Avenir Heavy" charset="0"/>
                <a:cs typeface="Avenir Heavy" charset="0"/>
              </a:rPr>
              <a:t> | </a:t>
            </a:r>
            <a:r>
              <a:rPr lang="en-US" sz="105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Design Thinking</a:t>
            </a:r>
          </a:p>
          <a:p>
            <a:pPr algn="r">
              <a:spcBef>
                <a:spcPts val="500"/>
              </a:spcBef>
              <a:spcAft>
                <a:spcPts val="200"/>
              </a:spcAft>
            </a:pPr>
            <a:r>
              <a:rPr lang="en-US" sz="1050" dirty="0">
                <a:latin typeface="Avenir Next Ultra Light" charset="0"/>
                <a:ea typeface="Avenir Next Ultra Light" charset="0"/>
                <a:cs typeface="Avenir Next Ultra Light" charset="0"/>
              </a:rPr>
              <a:t>Problem </a:t>
            </a:r>
            <a:r>
              <a:rPr lang="en-US" sz="105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Solving </a:t>
            </a:r>
            <a:r>
              <a:rPr lang="en-US" sz="1050" b="1" dirty="0">
                <a:latin typeface="Avenir Heavy" charset="0"/>
                <a:ea typeface="Avenir Heavy" charset="0"/>
                <a:cs typeface="Avenir Heavy" charset="0"/>
              </a:rPr>
              <a:t>| </a:t>
            </a:r>
            <a:r>
              <a:rPr lang="en-US" sz="105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Creativity</a:t>
            </a:r>
            <a:endParaRPr lang="en-US" sz="1050" dirty="0">
              <a:latin typeface="Avenir Next Ultra Light" charset="0"/>
              <a:ea typeface="Avenir Next Ultra Light" charset="0"/>
              <a:cs typeface="Avenir Next Ultra Light" charset="0"/>
            </a:endParaRPr>
          </a:p>
          <a:p>
            <a:pPr algn="r">
              <a:spcBef>
                <a:spcPts val="500"/>
              </a:spcBef>
              <a:spcAft>
                <a:spcPts val="200"/>
              </a:spcAft>
            </a:pPr>
            <a:r>
              <a:rPr lang="en-US" sz="1050" dirty="0">
                <a:latin typeface="Avenir Next Ultra Light" charset="0"/>
                <a:ea typeface="Avenir Next Ultra Light" charset="0"/>
                <a:cs typeface="Avenir Next Ultra Light" charset="0"/>
              </a:rPr>
              <a:t>Decision </a:t>
            </a:r>
            <a:r>
              <a:rPr lang="en-US" sz="105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Making</a:t>
            </a:r>
            <a:r>
              <a:rPr lang="en-US" sz="1050" b="1" dirty="0" smtClean="0">
                <a:latin typeface="Avenir Heavy" charset="0"/>
                <a:ea typeface="Avenir Heavy" charset="0"/>
                <a:cs typeface="Avenir Heavy" charset="0"/>
              </a:rPr>
              <a:t> |</a:t>
            </a:r>
            <a:r>
              <a:rPr lang="en-US" sz="1050" b="1" dirty="0">
                <a:latin typeface="Avenir Heavy" charset="0"/>
                <a:ea typeface="Avenir Heavy" charset="0"/>
                <a:cs typeface="Avenir Heavy" charset="0"/>
              </a:rPr>
              <a:t> </a:t>
            </a:r>
            <a:r>
              <a:rPr lang="en-US" sz="105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Sales </a:t>
            </a:r>
            <a:endParaRPr lang="en-US" sz="1050" dirty="0">
              <a:latin typeface="Avenir Next Ultra Light" charset="0"/>
              <a:ea typeface="Avenir Next Ultra Light" charset="0"/>
              <a:cs typeface="Avenir Next Ultra Ligh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66425" y="672036"/>
            <a:ext cx="5685042" cy="90024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050" dirty="0" smtClean="0">
                <a:latin typeface="Avenir Book" charset="0"/>
                <a:ea typeface="Avenir Book" charset="0"/>
                <a:cs typeface="Avenir Book" charset="0"/>
              </a:rPr>
              <a:t>I’m </a:t>
            </a:r>
            <a:r>
              <a:rPr lang="en-US" sz="1050" dirty="0" smtClean="0">
                <a:latin typeface="Avenir Book" charset="0"/>
                <a:ea typeface="Avenir Book" charset="0"/>
                <a:cs typeface="Avenir Book" charset="0"/>
              </a:rPr>
              <a:t>a user experience + product designer, strategist, and recovering </a:t>
            </a:r>
            <a:r>
              <a:rPr lang="en-US" sz="1050" dirty="0" smtClean="0">
                <a:latin typeface="Avenir Book" charset="0"/>
                <a:ea typeface="Avenir Book" charset="0"/>
                <a:cs typeface="Avenir Book" charset="0"/>
              </a:rPr>
              <a:t>developer with passion </a:t>
            </a:r>
            <a:r>
              <a:rPr lang="en-US" sz="1050" dirty="0" smtClean="0">
                <a:latin typeface="Avenir Book" charset="0"/>
                <a:ea typeface="Avenir Book" charset="0"/>
                <a:cs typeface="Avenir Book" charset="0"/>
              </a:rPr>
              <a:t>for building cool things and breathing life into the </a:t>
            </a:r>
            <a:r>
              <a:rPr lang="en-US" sz="1050" dirty="0" smtClean="0">
                <a:latin typeface="Avenir Book" charset="0"/>
                <a:ea typeface="Avenir Book" charset="0"/>
                <a:cs typeface="Avenir Book" charset="0"/>
              </a:rPr>
              <a:t>strategies and </a:t>
            </a:r>
            <a:r>
              <a:rPr lang="en-US" sz="1050" dirty="0" smtClean="0">
                <a:latin typeface="Avenir Book" charset="0"/>
                <a:ea typeface="Avenir Book" charset="0"/>
                <a:cs typeface="Avenir Book" charset="0"/>
              </a:rPr>
              <a:t>products zipping around in my </a:t>
            </a:r>
            <a:r>
              <a:rPr lang="en-US" sz="1050" dirty="0" smtClean="0">
                <a:latin typeface="Avenir Book" charset="0"/>
                <a:ea typeface="Avenir Book" charset="0"/>
                <a:cs typeface="Avenir Book" charset="0"/>
              </a:rPr>
              <a:t>head. I do that with the creation of wireframes, prototypes, sketches and the occasional bout of arm flailing</a:t>
            </a:r>
            <a:r>
              <a:rPr lang="en-US" sz="1050" dirty="0" smtClean="0">
                <a:latin typeface="Avenir Book" charset="0"/>
                <a:ea typeface="Avenir Book" charset="0"/>
                <a:cs typeface="Avenir Book" charset="0"/>
              </a:rPr>
              <a:t>.</a:t>
            </a:r>
            <a:r>
              <a:rPr lang="en-US" sz="1050" dirty="0" smtClean="0">
                <a:latin typeface="Avenir Book" charset="0"/>
                <a:ea typeface="Avenir Book" charset="0"/>
                <a:cs typeface="Avenir Book" charset="0"/>
              </a:rPr>
              <a:t> I currently work with the government organizations, so my portfolio is not an open site, but I am more than happy to send a link and password on request!</a:t>
            </a:r>
            <a:endParaRPr lang="en-US" sz="105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66425" y="1630761"/>
            <a:ext cx="1045375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1" dirty="0" smtClean="0">
                <a:solidFill>
                  <a:srgbClr val="022372"/>
                </a:solidFill>
                <a:latin typeface="Avenir Black" charset="0"/>
                <a:ea typeface="Avenir Black" charset="0"/>
                <a:cs typeface="Avenir Black" charset="0"/>
              </a:rPr>
              <a:t>experience</a:t>
            </a:r>
            <a:endParaRPr lang="en-US" sz="1400" b="1" dirty="0">
              <a:solidFill>
                <a:srgbClr val="022372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66425" y="1880466"/>
            <a:ext cx="5680612" cy="212622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050" b="1" dirty="0">
                <a:latin typeface="Avenir Next Demi Bold" charset="0"/>
                <a:ea typeface="Avenir Next Demi Bold" charset="0"/>
                <a:cs typeface="Avenir Next Demi Bold" charset="0"/>
              </a:rPr>
              <a:t>Senior Consultant, IBM </a:t>
            </a:r>
            <a:r>
              <a:rPr lang="en-US" sz="1050" b="1" dirty="0" smtClean="0">
                <a:latin typeface="Avenir Next Demi Bold" charset="0"/>
                <a:ea typeface="Avenir Next Demi Bold" charset="0"/>
                <a:cs typeface="Avenir Next Demi Bold" charset="0"/>
              </a:rPr>
              <a:t>Corporation, 10/2017 </a:t>
            </a:r>
            <a:r>
              <a:rPr lang="mr-IN" sz="1050" b="1" dirty="0" smtClean="0">
                <a:latin typeface="Avenir Next Demi Bold" charset="0"/>
                <a:ea typeface="Avenir Next Demi Bold" charset="0"/>
                <a:cs typeface="Avenir Next Demi Bold" charset="0"/>
              </a:rPr>
              <a:t>–</a:t>
            </a:r>
            <a:r>
              <a:rPr lang="en-US" sz="1050" b="1" dirty="0" smtClean="0">
                <a:latin typeface="Avenir Next Demi Bold" charset="0"/>
                <a:ea typeface="Avenir Next Demi Bold" charset="0"/>
                <a:cs typeface="Avenir Next Demi Bold" charset="0"/>
              </a:rPr>
              <a:t> Present</a:t>
            </a:r>
            <a:endParaRPr lang="en-US" sz="1050" b="1" dirty="0">
              <a:latin typeface="Avenir Next Demi Bold" charset="0"/>
              <a:ea typeface="Avenir Next Demi Bold" charset="0"/>
              <a:cs typeface="Avenir Next Demi Bold" charset="0"/>
            </a:endParaRPr>
          </a:p>
          <a:p>
            <a:pPr>
              <a:spcAft>
                <a:spcPts val="500"/>
              </a:spcAft>
            </a:pPr>
            <a:r>
              <a:rPr lang="en-US" sz="1050" dirty="0" smtClean="0">
                <a:latin typeface="Avenir Light" charset="0"/>
                <a:ea typeface="Avenir Light" charset="0"/>
                <a:cs typeface="Avenir Light" charset="0"/>
              </a:rPr>
              <a:t>Led </a:t>
            </a: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the design and </a:t>
            </a:r>
            <a:r>
              <a:rPr lang="en-US" sz="1050" dirty="0" smtClean="0">
                <a:latin typeface="Avenir Light" charset="0"/>
                <a:ea typeface="Avenir Light" charset="0"/>
                <a:cs typeface="Avenir Light" charset="0"/>
              </a:rPr>
              <a:t>communications </a:t>
            </a: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team for a human capital system that leverages blockchain across federal government agencies </a:t>
            </a:r>
            <a:endParaRPr lang="en-US" sz="1050" dirty="0" smtClean="0">
              <a:latin typeface="Avenir Light" charset="0"/>
              <a:ea typeface="Avenir Light" charset="0"/>
              <a:cs typeface="Avenir Light" charset="0"/>
            </a:endParaRPr>
          </a:p>
          <a:p>
            <a:pPr>
              <a:spcAft>
                <a:spcPts val="500"/>
              </a:spcAft>
            </a:pPr>
            <a:r>
              <a:rPr lang="en-US" sz="1050" dirty="0" smtClean="0">
                <a:latin typeface="Avenir Light" charset="0"/>
                <a:ea typeface="Avenir Light" charset="0"/>
                <a:cs typeface="Avenir Light" charset="0"/>
              </a:rPr>
              <a:t>Consulted </a:t>
            </a: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client executives on emerging technology adoption informing architecture and product strategies </a:t>
            </a:r>
            <a:endParaRPr lang="en-US" sz="1050" dirty="0" smtClean="0">
              <a:latin typeface="Avenir Light" charset="0"/>
              <a:ea typeface="Avenir Light" charset="0"/>
              <a:cs typeface="Avenir Light" charset="0"/>
            </a:endParaRPr>
          </a:p>
          <a:p>
            <a:pPr>
              <a:spcAft>
                <a:spcPts val="500"/>
              </a:spcAft>
            </a:pPr>
            <a:r>
              <a:rPr lang="en-US" sz="1050" dirty="0" smtClean="0">
                <a:latin typeface="Avenir Light" charset="0"/>
                <a:ea typeface="Avenir Light" charset="0"/>
                <a:cs typeface="Avenir Light" charset="0"/>
              </a:rPr>
              <a:t>Facilitated </a:t>
            </a: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client meetings to communicate and transfer deliverables including branding and product strategies </a:t>
            </a:r>
            <a:endParaRPr lang="en-US" sz="1050" dirty="0" smtClean="0">
              <a:latin typeface="Avenir Light" charset="0"/>
              <a:ea typeface="Avenir Light" charset="0"/>
              <a:cs typeface="Avenir Light" charset="0"/>
            </a:endParaRPr>
          </a:p>
          <a:p>
            <a:pPr>
              <a:spcAft>
                <a:spcPts val="500"/>
              </a:spcAft>
            </a:pPr>
            <a:r>
              <a:rPr lang="en-US" sz="1050" dirty="0" smtClean="0">
                <a:latin typeface="Avenir Light" charset="0"/>
                <a:ea typeface="Avenir Light" charset="0"/>
                <a:cs typeface="Avenir Light" charset="0"/>
              </a:rPr>
              <a:t>Directed </a:t>
            </a: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the product team that created presales prototypes bringing over $500K in competitive procurements </a:t>
            </a:r>
            <a:endParaRPr lang="en-US" sz="1050" dirty="0" smtClean="0">
              <a:latin typeface="Avenir Light" charset="0"/>
              <a:ea typeface="Avenir Light" charset="0"/>
              <a:cs typeface="Avenir Light" charset="0"/>
            </a:endParaRPr>
          </a:p>
          <a:p>
            <a:pPr>
              <a:spcAft>
                <a:spcPts val="500"/>
              </a:spcAft>
            </a:pPr>
            <a:r>
              <a:rPr lang="en-US" sz="1050" dirty="0" smtClean="0">
                <a:latin typeface="Avenir Light" charset="0"/>
                <a:ea typeface="Avenir Light" charset="0"/>
                <a:cs typeface="Avenir Light" charset="0"/>
              </a:rPr>
              <a:t>Defined </a:t>
            </a: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the product vision and product roadmap for a mental health </a:t>
            </a:r>
            <a:r>
              <a:rPr lang="en-US" sz="1050" dirty="0" smtClean="0">
                <a:latin typeface="Avenir Light" charset="0"/>
                <a:ea typeface="Avenir Light" charset="0"/>
                <a:cs typeface="Avenir Light" charset="0"/>
              </a:rPr>
              <a:t>focused platform </a:t>
            </a: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supporting veterans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66424" y="4174984"/>
            <a:ext cx="5680613" cy="282385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050" b="1" dirty="0" smtClean="0">
                <a:latin typeface="Avenir Next Demi Bold" charset="0"/>
                <a:ea typeface="Avenir Next Demi Bold" charset="0"/>
                <a:cs typeface="Avenir Next Demi Bold" charset="0"/>
              </a:rPr>
              <a:t>Consultant | </a:t>
            </a:r>
            <a:r>
              <a:rPr lang="en-US" sz="1050" b="1" dirty="0">
                <a:latin typeface="Avenir Next Demi Bold" charset="0"/>
                <a:ea typeface="Avenir Next Demi Bold" charset="0"/>
                <a:cs typeface="Avenir Next Demi Bold" charset="0"/>
              </a:rPr>
              <a:t>IBM Corporation |  </a:t>
            </a:r>
            <a:r>
              <a:rPr lang="en-US" sz="1050" b="1" dirty="0" smtClean="0">
                <a:latin typeface="Avenir Next Demi Bold" charset="0"/>
                <a:ea typeface="Avenir Next Demi Bold" charset="0"/>
                <a:cs typeface="Avenir Next Demi Bold" charset="0"/>
              </a:rPr>
              <a:t>10/2015 - 9/2017  </a:t>
            </a:r>
            <a:endParaRPr lang="en-US" sz="1050" b="1" dirty="0">
              <a:latin typeface="Avenir Next Demi Bold" charset="0"/>
              <a:ea typeface="Avenir Next Demi Bold" charset="0"/>
              <a:cs typeface="Avenir Next Demi Bold" charset="0"/>
            </a:endParaRPr>
          </a:p>
          <a:p>
            <a:pPr>
              <a:spcAft>
                <a:spcPts val="400"/>
              </a:spcAft>
            </a:pPr>
            <a:r>
              <a:rPr lang="en-US" sz="1050" dirty="0" smtClean="0">
                <a:latin typeface="Avenir Light" charset="0"/>
                <a:ea typeface="Avenir Light" charset="0"/>
                <a:cs typeface="Avenir Light" charset="0"/>
              </a:rPr>
              <a:t>Synthesized </a:t>
            </a: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the strategic vision for a higher education client to improve alumni engagement and revenue </a:t>
            </a:r>
            <a:r>
              <a:rPr lang="en-US" sz="1050" dirty="0" smtClean="0">
                <a:latin typeface="Avenir Light" charset="0"/>
                <a:ea typeface="Avenir Light" charset="0"/>
                <a:cs typeface="Avenir Light" charset="0"/>
              </a:rPr>
              <a:t>growth</a:t>
            </a:r>
          </a:p>
          <a:p>
            <a:pPr>
              <a:spcAft>
                <a:spcPts val="400"/>
              </a:spcAft>
            </a:pPr>
            <a:r>
              <a:rPr lang="en-US" sz="1050" dirty="0" smtClean="0">
                <a:latin typeface="Avenir Light" charset="0"/>
                <a:ea typeface="Avenir Light" charset="0"/>
                <a:cs typeface="Avenir Light" charset="0"/>
              </a:rPr>
              <a:t>Created </a:t>
            </a: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an Android proof of concept that leveraged </a:t>
            </a:r>
            <a:r>
              <a:rPr lang="en-US" sz="1050" dirty="0" err="1">
                <a:latin typeface="Avenir Light" charset="0"/>
                <a:ea typeface="Avenir Light" charset="0"/>
                <a:cs typeface="Avenir Light" charset="0"/>
              </a:rPr>
              <a:t>IoT</a:t>
            </a: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, advanced analytics and cognitive </a:t>
            </a:r>
            <a:r>
              <a:rPr lang="en-US" sz="1050" dirty="0" smtClean="0">
                <a:latin typeface="Avenir Light" charset="0"/>
                <a:ea typeface="Avenir Light" charset="0"/>
                <a:cs typeface="Avenir Light" charset="0"/>
              </a:rPr>
              <a:t>capabilities</a:t>
            </a:r>
          </a:p>
          <a:p>
            <a:pPr>
              <a:spcAft>
                <a:spcPts val="400"/>
              </a:spcAft>
            </a:pPr>
            <a:r>
              <a:rPr lang="en-US" sz="1050" dirty="0" smtClean="0">
                <a:latin typeface="Avenir Light" charset="0"/>
                <a:ea typeface="Avenir Light" charset="0"/>
                <a:cs typeface="Avenir Light" charset="0"/>
              </a:rPr>
              <a:t>Implemented </a:t>
            </a: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a flexible view architecture in Android to ease integration of front and back-end capabilities, reducing development </a:t>
            </a:r>
            <a:r>
              <a:rPr lang="en-US" sz="1050" dirty="0" smtClean="0">
                <a:latin typeface="Avenir Light" charset="0"/>
                <a:ea typeface="Avenir Light" charset="0"/>
                <a:cs typeface="Avenir Light" charset="0"/>
              </a:rPr>
              <a:t>time</a:t>
            </a:r>
          </a:p>
          <a:p>
            <a:pPr>
              <a:spcAft>
                <a:spcPts val="400"/>
              </a:spcAft>
            </a:pPr>
            <a:r>
              <a:rPr lang="en-US" sz="1050" dirty="0" smtClean="0">
                <a:latin typeface="Avenir Light" charset="0"/>
                <a:ea typeface="Avenir Light" charset="0"/>
                <a:cs typeface="Avenir Light" charset="0"/>
              </a:rPr>
              <a:t>Led </a:t>
            </a: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the front-end design and development for a project to implement </a:t>
            </a:r>
            <a:r>
              <a:rPr lang="en-US" sz="1050" dirty="0" smtClean="0">
                <a:latin typeface="Avenir Light" charset="0"/>
                <a:ea typeface="Avenir Light" charset="0"/>
                <a:cs typeface="Avenir Light" charset="0"/>
              </a:rPr>
              <a:t>a blockchain </a:t>
            </a: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POC for a government </a:t>
            </a:r>
            <a:r>
              <a:rPr lang="en-US" sz="1050" dirty="0" smtClean="0">
                <a:latin typeface="Avenir Light" charset="0"/>
                <a:ea typeface="Avenir Light" charset="0"/>
                <a:cs typeface="Avenir Light" charset="0"/>
              </a:rPr>
              <a:t>agency</a:t>
            </a:r>
          </a:p>
          <a:p>
            <a:pPr>
              <a:spcAft>
                <a:spcPts val="400"/>
              </a:spcAft>
            </a:pPr>
            <a:r>
              <a:rPr lang="en-US" sz="1050" dirty="0" smtClean="0">
                <a:latin typeface="Avenir Light" charset="0"/>
                <a:ea typeface="Avenir Light" charset="0"/>
                <a:cs typeface="Avenir Light" charset="0"/>
              </a:rPr>
              <a:t>Leveraged </a:t>
            </a: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agile methodology and rapid prototyping to develop a fan experience for a collegiate sports </a:t>
            </a:r>
            <a:r>
              <a:rPr lang="en-US" sz="1050" dirty="0" smtClean="0">
                <a:latin typeface="Avenir Light" charset="0"/>
                <a:ea typeface="Avenir Light" charset="0"/>
                <a:cs typeface="Avenir Light" charset="0"/>
              </a:rPr>
              <a:t>team</a:t>
            </a:r>
          </a:p>
          <a:p>
            <a:pPr>
              <a:spcAft>
                <a:spcPts val="400"/>
              </a:spcAft>
            </a:pPr>
            <a:r>
              <a:rPr lang="en-US" sz="1050" dirty="0" smtClean="0">
                <a:latin typeface="Avenir Light" charset="0"/>
                <a:ea typeface="Avenir Light" charset="0"/>
                <a:cs typeface="Avenir Light" charset="0"/>
              </a:rPr>
              <a:t>Designed </a:t>
            </a: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and conducted usability testing of user interfaces for a veteran focused mental health </a:t>
            </a:r>
            <a:r>
              <a:rPr lang="en-US" sz="1050" dirty="0" smtClean="0">
                <a:latin typeface="Avenir Light" charset="0"/>
                <a:ea typeface="Avenir Light" charset="0"/>
                <a:cs typeface="Avenir Light" charset="0"/>
              </a:rPr>
              <a:t>application</a:t>
            </a:r>
          </a:p>
          <a:p>
            <a:pPr>
              <a:spcAft>
                <a:spcPts val="400"/>
              </a:spcAft>
            </a:pPr>
            <a:r>
              <a:rPr lang="en-US" sz="1050" dirty="0" smtClean="0">
                <a:latin typeface="Avenir Light" charset="0"/>
                <a:ea typeface="Avenir Light" charset="0"/>
                <a:cs typeface="Avenir Light" charset="0"/>
              </a:rPr>
              <a:t>Gathered </a:t>
            </a: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stakeholder feedback and sponsor user pain points with IBM Design Thinking sessions to inform product decisions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66425" y="7235874"/>
            <a:ext cx="5680613" cy="16158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050" b="1" dirty="0">
                <a:latin typeface="Avenir Next Demi Bold" charset="0"/>
                <a:ea typeface="Avenir Next Demi Bold" charset="0"/>
                <a:cs typeface="Avenir Next Demi Bold" charset="0"/>
              </a:rPr>
              <a:t>Senior Android </a:t>
            </a:r>
            <a:r>
              <a:rPr lang="en-US" sz="1050" b="1" dirty="0" smtClean="0">
                <a:latin typeface="Avenir Next Demi Bold" charset="0"/>
                <a:ea typeface="Avenir Next Demi Bold" charset="0"/>
                <a:cs typeface="Avenir Next Demi Bold" charset="0"/>
              </a:rPr>
              <a:t>Developer | Happening </a:t>
            </a:r>
            <a:r>
              <a:rPr lang="en-US" sz="1050" b="1" dirty="0">
                <a:latin typeface="Avenir Next Demi Bold" charset="0"/>
                <a:ea typeface="Avenir Next Demi Bold" charset="0"/>
                <a:cs typeface="Avenir Next Demi Bold" charset="0"/>
              </a:rPr>
              <a:t>LLC </a:t>
            </a:r>
            <a:r>
              <a:rPr lang="en-US" sz="1050" b="1" dirty="0" smtClean="0">
                <a:latin typeface="Avenir Next Demi Bold" charset="0"/>
                <a:ea typeface="Avenir Next Demi Bold" charset="0"/>
                <a:cs typeface="Avenir Next Demi Bold" charset="0"/>
              </a:rPr>
              <a:t>| 7/2015 - </a:t>
            </a:r>
            <a:r>
              <a:rPr lang="en-US" sz="1050" b="1" dirty="0">
                <a:latin typeface="Avenir Next Demi Bold" charset="0"/>
                <a:ea typeface="Avenir Next Demi Bold" charset="0"/>
                <a:cs typeface="Avenir Next Demi Bold" charset="0"/>
              </a:rPr>
              <a:t>10/2015</a:t>
            </a: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Refined the product road map for the Android application to increase the product’s ability to meet customer needs </a:t>
            </a:r>
          </a:p>
          <a:p>
            <a:pPr>
              <a:spcAft>
                <a:spcPts val="600"/>
              </a:spcAft>
            </a:pP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Designed and developed the UI to support deep navigation </a:t>
            </a:r>
          </a:p>
          <a:p>
            <a:pPr>
              <a:spcAft>
                <a:spcPts val="600"/>
              </a:spcAft>
            </a:pP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Constructed the architecture for asynchronous calls to cloud data systems allowing for analytics on the user experience</a:t>
            </a:r>
          </a:p>
          <a:p>
            <a:pPr>
              <a:spcAft>
                <a:spcPts val="600"/>
              </a:spcAft>
            </a:pP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Implemented local storage of user preferences and events for improved off-line and low network experiences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66425" y="9134319"/>
            <a:ext cx="5680612" cy="140294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050" b="1" dirty="0">
                <a:latin typeface="Avenir Next Demi Bold" charset="0"/>
                <a:ea typeface="Avenir Next Demi Bold" charset="0"/>
                <a:cs typeface="Avenir Next Demi Bold" charset="0"/>
              </a:rPr>
              <a:t>Consultant, Independent 5/2014 -</a:t>
            </a:r>
            <a:r>
              <a:rPr lang="en-US" sz="1050" b="1" dirty="0" smtClean="0">
                <a:latin typeface="Avenir Next Demi Bold" charset="0"/>
                <a:ea typeface="Avenir Next Demi Bold" charset="0"/>
                <a:cs typeface="Avenir Next Demi Bold" charset="0"/>
              </a:rPr>
              <a:t> 8/2014 </a:t>
            </a:r>
            <a:endParaRPr lang="en-US" sz="1050" b="1" dirty="0">
              <a:latin typeface="Avenir Next Demi Bold" charset="0"/>
              <a:ea typeface="Avenir Next Demi Bold" charset="0"/>
              <a:cs typeface="Avenir Next Demi Bold" charset="0"/>
            </a:endParaRPr>
          </a:p>
          <a:p>
            <a:pPr>
              <a:spcAft>
                <a:spcPts val="700"/>
              </a:spcAft>
            </a:pP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Mapped out an expansion strategy for a local DC business to transition to a brand licensing model </a:t>
            </a:r>
          </a:p>
          <a:p>
            <a:pPr>
              <a:spcAft>
                <a:spcPts val="700"/>
              </a:spcAft>
            </a:pP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Negotiated an agreement between a client and one of the nation’s largest food service companies </a:t>
            </a:r>
          </a:p>
          <a:p>
            <a:pPr>
              <a:spcAft>
                <a:spcPts val="700"/>
              </a:spcAft>
            </a:pPr>
            <a:r>
              <a:rPr lang="en-US" sz="1050" dirty="0">
                <a:latin typeface="Avenir Light" charset="0"/>
                <a:ea typeface="Avenir Light" charset="0"/>
                <a:cs typeface="Avenir Light" charset="0"/>
              </a:rPr>
              <a:t>Researched the market conditions and competition to build fundamental knowledge of client and partner businesses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40155" y="9245588"/>
            <a:ext cx="2167032" cy="122341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050" b="1" dirty="0">
                <a:latin typeface="Avenir Heavy" charset="0"/>
                <a:ea typeface="Avenir Heavy" charset="0"/>
                <a:cs typeface="Avenir Heavy" charset="0"/>
              </a:rPr>
              <a:t>George Washington </a:t>
            </a:r>
            <a:r>
              <a:rPr lang="en-US" sz="1050" b="1" dirty="0" smtClean="0">
                <a:latin typeface="Avenir Heavy" charset="0"/>
                <a:ea typeface="Avenir Heavy" charset="0"/>
                <a:cs typeface="Avenir Heavy" charset="0"/>
              </a:rPr>
              <a:t>University </a:t>
            </a:r>
            <a:r>
              <a:rPr lang="en-US" sz="1050" dirty="0" smtClean="0">
                <a:latin typeface="Avenir Book" charset="0"/>
                <a:ea typeface="Avenir Book" charset="0"/>
                <a:cs typeface="Avenir Book" charset="0"/>
              </a:rPr>
              <a:t>Bachelor of Science in </a:t>
            </a:r>
            <a:r>
              <a:rPr lang="en-US" sz="1050" dirty="0">
                <a:latin typeface="Avenir Book" charset="0"/>
                <a:ea typeface="Avenir Book" charset="0"/>
                <a:cs typeface="Avenir Book" charset="0"/>
              </a:rPr>
              <a:t>Economics GPA: </a:t>
            </a:r>
            <a:r>
              <a:rPr lang="en-US" sz="1050" b="1" dirty="0" smtClean="0">
                <a:latin typeface="Avenir Heavy" charset="0"/>
                <a:ea typeface="Avenir Heavy" charset="0"/>
                <a:cs typeface="Avenir Heavy" charset="0"/>
              </a:rPr>
              <a:t>3.60</a:t>
            </a:r>
            <a:r>
              <a:rPr lang="en-US" sz="105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1050" dirty="0" smtClean="0">
                <a:latin typeface="Avenir Book" charset="0"/>
                <a:ea typeface="Avenir Book" charset="0"/>
                <a:cs typeface="Avenir Book" charset="0"/>
              </a:rPr>
              <a:t>| Magna </a:t>
            </a:r>
            <a:r>
              <a:rPr lang="en-US" sz="1050" dirty="0">
                <a:latin typeface="Avenir Book" charset="0"/>
                <a:ea typeface="Avenir Book" charset="0"/>
                <a:cs typeface="Avenir Book" charset="0"/>
              </a:rPr>
              <a:t>Cum Laude </a:t>
            </a:r>
          </a:p>
          <a:p>
            <a:pPr algn="r"/>
            <a:endParaRPr lang="en-US" sz="105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algn="r"/>
            <a:r>
              <a:rPr lang="en-US" sz="1050" b="1" dirty="0" smtClean="0">
                <a:latin typeface="Avenir Heavy" charset="0"/>
                <a:ea typeface="Avenir Heavy" charset="0"/>
                <a:cs typeface="Avenir Heavy" charset="0"/>
              </a:rPr>
              <a:t>SIT </a:t>
            </a:r>
            <a:r>
              <a:rPr lang="en-US" sz="1050" b="1" dirty="0">
                <a:latin typeface="Avenir Heavy" charset="0"/>
                <a:ea typeface="Avenir Heavy" charset="0"/>
                <a:cs typeface="Avenir Heavy" charset="0"/>
              </a:rPr>
              <a:t>World </a:t>
            </a:r>
            <a:r>
              <a:rPr lang="en-US" sz="1050" b="1" dirty="0" smtClean="0">
                <a:latin typeface="Avenir Heavy" charset="0"/>
                <a:ea typeface="Avenir Heavy" charset="0"/>
                <a:cs typeface="Avenir Heavy" charset="0"/>
              </a:rPr>
              <a:t>Learning</a:t>
            </a:r>
            <a:endParaRPr lang="en-US" sz="105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algn="r"/>
            <a:r>
              <a:rPr lang="en-US" sz="1050" dirty="0">
                <a:latin typeface="Avenir Book" charset="0"/>
                <a:ea typeface="Avenir Book" charset="0"/>
                <a:cs typeface="Avenir Book" charset="0"/>
              </a:rPr>
              <a:t>Language, Culture, </a:t>
            </a:r>
            <a:r>
              <a:rPr lang="en-US" sz="1050" dirty="0" smtClean="0">
                <a:latin typeface="Avenir Book" charset="0"/>
                <a:ea typeface="Avenir Book" charset="0"/>
                <a:cs typeface="Avenir Book" charset="0"/>
              </a:rPr>
              <a:t>&amp; Ethnic Minorities - Yunnan</a:t>
            </a:r>
            <a:r>
              <a:rPr lang="en-US" sz="1050" dirty="0">
                <a:latin typeface="Avenir Book" charset="0"/>
                <a:ea typeface="Avenir Book" charset="0"/>
                <a:cs typeface="Avenir Book" charset="0"/>
              </a:rPr>
              <a:t>, China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-40155" y="6517330"/>
            <a:ext cx="2167032" cy="75661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>
              <a:spcBef>
                <a:spcPts val="500"/>
              </a:spcBef>
              <a:spcAft>
                <a:spcPts val="200"/>
              </a:spcAft>
            </a:pPr>
            <a:r>
              <a:rPr lang="en-US" sz="105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Sketch </a:t>
            </a:r>
            <a:r>
              <a:rPr lang="en-US" sz="1050" b="1" dirty="0" smtClean="0">
                <a:latin typeface="Avenir Heavy" charset="0"/>
                <a:ea typeface="Avenir Heavy" charset="0"/>
                <a:cs typeface="Avenir Heavy" charset="0"/>
              </a:rPr>
              <a:t>| </a:t>
            </a:r>
            <a:r>
              <a:rPr lang="en-US" sz="1050" dirty="0" err="1" smtClean="0">
                <a:latin typeface="Avenir Next Ultra Light" charset="0"/>
                <a:ea typeface="Avenir Next Ultra Light" charset="0"/>
                <a:cs typeface="Avenir Next Ultra Light" charset="0"/>
              </a:rPr>
              <a:t>Proto.io</a:t>
            </a:r>
            <a:endParaRPr lang="en-US" sz="1050" dirty="0" smtClean="0">
              <a:latin typeface="Avenir Next Ultra Light" charset="0"/>
              <a:ea typeface="Avenir Next Ultra Light" charset="0"/>
              <a:cs typeface="Avenir Next Ultra Light" charset="0"/>
            </a:endParaRPr>
          </a:p>
          <a:p>
            <a:pPr algn="r">
              <a:spcBef>
                <a:spcPts val="500"/>
              </a:spcBef>
              <a:spcAft>
                <a:spcPts val="200"/>
              </a:spcAft>
            </a:pPr>
            <a:r>
              <a:rPr lang="en-US" sz="105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HTML/CSS </a:t>
            </a:r>
            <a:r>
              <a:rPr lang="en-US" sz="1050" b="1" dirty="0" smtClean="0">
                <a:latin typeface="Avenir Heavy" charset="0"/>
                <a:ea typeface="Avenir Heavy" charset="0"/>
                <a:cs typeface="Avenir Heavy" charset="0"/>
              </a:rPr>
              <a:t>|</a:t>
            </a:r>
            <a:r>
              <a:rPr lang="en-US" sz="1050" dirty="0" smtClean="0">
                <a:latin typeface="Avenir Next Ultra Light" charset="0"/>
                <a:ea typeface="Avenir Next Ultra Light" charset="0"/>
                <a:cs typeface="Avenir Next Ultra Light" charset="0"/>
              </a:rPr>
              <a:t> </a:t>
            </a:r>
            <a:r>
              <a:rPr lang="en-US" sz="1050" dirty="0" err="1" smtClean="0">
                <a:latin typeface="Avenir Next Ultra Light" charset="0"/>
                <a:ea typeface="Avenir Next Ultra Light" charset="0"/>
                <a:cs typeface="Avenir Next Ultra Light" charset="0"/>
              </a:rPr>
              <a:t>Javascript</a:t>
            </a:r>
            <a:endParaRPr lang="en-US" sz="1050" dirty="0" smtClean="0">
              <a:latin typeface="Avenir Next Ultra Light" charset="0"/>
              <a:ea typeface="Avenir Next Ultra Light" charset="0"/>
              <a:cs typeface="Avenir Next Ultra Light" charset="0"/>
            </a:endParaRPr>
          </a:p>
          <a:p>
            <a:pPr algn="r">
              <a:spcBef>
                <a:spcPts val="500"/>
              </a:spcBef>
              <a:spcAft>
                <a:spcPts val="200"/>
              </a:spcAft>
            </a:pPr>
            <a:r>
              <a:rPr lang="en-US" sz="1050" dirty="0" err="1" smtClean="0">
                <a:latin typeface="Avenir Next Ultra Light" charset="0"/>
                <a:ea typeface="Avenir Next Ultra Light" charset="0"/>
                <a:cs typeface="Avenir Next Ultra Light" charset="0"/>
              </a:rPr>
              <a:t>Andriod</a:t>
            </a:r>
            <a:endParaRPr lang="en-US" sz="1050" dirty="0" smtClean="0">
              <a:latin typeface="Avenir Next Ultra Light" charset="0"/>
              <a:ea typeface="Avenir Next Ultra Light" charset="0"/>
              <a:cs typeface="Avenir Next Ultra Light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88268" y="7452980"/>
            <a:ext cx="538609" cy="230832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022372"/>
                </a:solidFill>
                <a:latin typeface="Avenir Black" charset="0"/>
                <a:ea typeface="Avenir Black" charset="0"/>
                <a:cs typeface="Avenir Black" charset="0"/>
              </a:rPr>
              <a:t>contact</a:t>
            </a:r>
            <a:endParaRPr lang="en-US" sz="1200" b="1" dirty="0">
              <a:solidFill>
                <a:srgbClr val="022372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80628" y="4865848"/>
            <a:ext cx="346249" cy="230832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r>
              <a:rPr lang="en-US" sz="1200" b="1" dirty="0">
                <a:solidFill>
                  <a:srgbClr val="022372"/>
                </a:solidFill>
                <a:latin typeface="Avenir Black" charset="0"/>
                <a:ea typeface="Avenir Black" charset="0"/>
                <a:cs typeface="Avenir Black" charset="0"/>
              </a:rPr>
              <a:t>s</a:t>
            </a:r>
            <a:r>
              <a:rPr lang="en-US" sz="1200" b="1" dirty="0" smtClean="0">
                <a:solidFill>
                  <a:srgbClr val="022372"/>
                </a:solidFill>
                <a:latin typeface="Avenir Black" charset="0"/>
                <a:ea typeface="Avenir Black" charset="0"/>
                <a:cs typeface="Avenir Black" charset="0"/>
              </a:rPr>
              <a:t>kills</a:t>
            </a:r>
            <a:endParaRPr lang="en-US" sz="1200" b="1" dirty="0">
              <a:solidFill>
                <a:srgbClr val="022372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64598" y="6333387"/>
            <a:ext cx="362279" cy="230832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r"/>
            <a:r>
              <a:rPr lang="en-US" sz="1200" b="1" smtClean="0">
                <a:solidFill>
                  <a:srgbClr val="022372"/>
                </a:solidFill>
                <a:latin typeface="Avenir Black" charset="0"/>
                <a:ea typeface="Avenir Black" charset="0"/>
                <a:cs typeface="Avenir Black" charset="0"/>
              </a:rPr>
              <a:t>tools</a:t>
            </a:r>
            <a:endParaRPr lang="en-US" sz="1200" b="1" dirty="0">
              <a:solidFill>
                <a:srgbClr val="022372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11938" y="9078030"/>
            <a:ext cx="714939" cy="230832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r>
              <a:rPr lang="en-US" sz="1200" b="1" smtClean="0">
                <a:solidFill>
                  <a:srgbClr val="022372"/>
                </a:solidFill>
                <a:latin typeface="Avenir Black" charset="0"/>
                <a:ea typeface="Avenir Black" charset="0"/>
                <a:cs typeface="Avenir Black" charset="0"/>
              </a:rPr>
              <a:t>education</a:t>
            </a:r>
            <a:endParaRPr lang="en-US" sz="1200" b="1" dirty="0">
              <a:solidFill>
                <a:srgbClr val="022372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66425" y="410039"/>
            <a:ext cx="65283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1" dirty="0" smtClean="0">
                <a:solidFill>
                  <a:srgbClr val="022372"/>
                </a:solidFill>
                <a:latin typeface="Avenir Black" charset="0"/>
                <a:ea typeface="Avenir Black" charset="0"/>
                <a:cs typeface="Avenir Black" charset="0"/>
              </a:rPr>
              <a:t>about</a:t>
            </a:r>
            <a:endParaRPr lang="en-US" sz="1400" b="1" dirty="0">
              <a:solidFill>
                <a:srgbClr val="022372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7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2980</TotalTime>
  <Words>484</Words>
  <Application>Microsoft Macintosh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Avenir Black</vt:lpstr>
      <vt:lpstr>Avenir Book</vt:lpstr>
      <vt:lpstr>Avenir Heavy</vt:lpstr>
      <vt:lpstr>Avenir Light</vt:lpstr>
      <vt:lpstr>Avenir Next</vt:lpstr>
      <vt:lpstr>Avenir Next Demi Bold</vt:lpstr>
      <vt:lpstr>Avenir Next Ultra Light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Brown</dc:creator>
  <cp:lastModifiedBy>Alexander Brown</cp:lastModifiedBy>
  <cp:revision>28</cp:revision>
  <cp:lastPrinted>2018-03-23T00:41:00Z</cp:lastPrinted>
  <dcterms:created xsi:type="dcterms:W3CDTF">2018-02-27T13:00:39Z</dcterms:created>
  <dcterms:modified xsi:type="dcterms:W3CDTF">2018-03-23T00:43:53Z</dcterms:modified>
</cp:coreProperties>
</file>