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666" r:id="rId2"/>
    <p:sldMasterId id="2147483738" r:id="rId3"/>
    <p:sldMasterId id="2147483720" r:id="rId4"/>
    <p:sldMasterId id="2147483684" r:id="rId5"/>
    <p:sldMasterId id="2147483702" r:id="rId6"/>
  </p:sldMasterIdLst>
  <p:notesMasterIdLst>
    <p:notesMasterId r:id="rId15"/>
  </p:notesMasterIdLst>
  <p:handoutMasterIdLst>
    <p:handoutMasterId r:id="rId16"/>
  </p:handoutMasterIdLst>
  <p:sldIdLst>
    <p:sldId id="287" r:id="rId7"/>
    <p:sldId id="292" r:id="rId8"/>
    <p:sldId id="293" r:id="rId9"/>
    <p:sldId id="286" r:id="rId10"/>
    <p:sldId id="288" r:id="rId11"/>
    <p:sldId id="289" r:id="rId12"/>
    <p:sldId id="291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5A5A"/>
    <a:srgbClr val="E3ECEC"/>
    <a:srgbClr val="E2B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3"/>
    <p:restoredTop sz="66933"/>
  </p:normalViewPr>
  <p:slideViewPr>
    <p:cSldViewPr snapToGrid="0" snapToObjects="1">
      <p:cViewPr>
        <p:scale>
          <a:sx n="96" d="100"/>
          <a:sy n="96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630C5-B13B-7A44-AD3A-3F50AB399C2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26-C3D5-6A44-8F96-29E61DE1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C782-9670-8545-968F-CA94D664755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E0BB-0117-4D4C-ADA6-326CDBA8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What tech</a:t>
            </a:r>
            <a:r>
              <a:rPr lang="en-US" baseline="0" dirty="0" smtClean="0"/>
              <a:t> makes sense for you &amp; how does it map to your environment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What are the uses cases with the highest impact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Prototype those </a:t>
            </a:r>
            <a:r>
              <a:rPr lang="en-US" baseline="0" dirty="0" err="1" smtClean="0"/>
              <a:t>usescases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Executable road map to implementation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Implemnetation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0BB-0117-4D4C-ADA6-326CDBA8E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Education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Pre-</a:t>
            </a:r>
            <a:r>
              <a:rPr lang="en-US" baseline="0" dirty="0" smtClean="0"/>
              <a:t>pre component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Awareness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What is our awareness strategy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Cold sales “hey can we come in and discuss tech”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Tech is the enabler not the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0BB-0117-4D4C-ADA6-326CDBA8E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Understand the </a:t>
            </a:r>
            <a:r>
              <a:rPr lang="en-US" baseline="0" dirty="0" err="1" smtClean="0">
                <a:sym typeface="Wingdings"/>
              </a:rPr>
              <a:t>strat</a:t>
            </a:r>
            <a:r>
              <a:rPr lang="en-US" baseline="0" dirty="0" smtClean="0">
                <a:sym typeface="Wingdings"/>
              </a:rPr>
              <a:t> how it will impact you understand how it affects you Road maps  Prototyping</a:t>
            </a:r>
          </a:p>
          <a:p>
            <a:r>
              <a:rPr lang="en-US" baseline="0" dirty="0" smtClean="0">
                <a:sym typeface="Wingdings"/>
              </a:rPr>
              <a:t>EM. Tech. What are the type of projects or presales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Quaterback</a:t>
            </a:r>
            <a:r>
              <a:rPr lang="en-US" baseline="0" dirty="0" smtClean="0">
                <a:sym typeface="Wingdings"/>
              </a:rPr>
              <a:t> of all of the different people to be mobile &amp; digital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IT PMO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Innovation Labs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Prototyping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Leverage the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0BB-0117-4D4C-ADA6-326CDBA8E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Relationship Id="rId3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9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emf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Relationship Id="rId3" Type="http://schemas.openxmlformats.org/officeDocument/2006/relationships/image" Target="../media/image10.jpe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C5B9-B930-F94F-A504-250A947FE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140868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/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/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3106738" y="-3176"/>
            <a:ext cx="3038475" cy="6861176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6145213" y="0"/>
            <a:ext cx="3038475" cy="6858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9183688" y="-3176"/>
            <a:ext cx="3013075" cy="6861176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7500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140868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7500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3106738" y="-3175"/>
            <a:ext cx="3038475" cy="6858000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6145213" y="0"/>
            <a:ext cx="3038475" cy="6858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9183688" y="-3175"/>
            <a:ext cx="3013075" cy="6858000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9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t>© 2017 IBM Corporation / IBM Confidential</a:t>
            </a:r>
            <a:endParaRPr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A4E64E-484B-7B4B-8A8B-4353765840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E2C9E-5F50-B149-B459-AC7A59688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6.jpeg"/><Relationship Id="rId21" Type="http://schemas.openxmlformats.org/officeDocument/2006/relationships/image" Target="../media/image2.emf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20" Type="http://schemas.openxmlformats.org/officeDocument/2006/relationships/image" Target="../media/image8.emf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6.xml"/><Relationship Id="rId18" Type="http://schemas.openxmlformats.org/officeDocument/2006/relationships/theme" Target="../theme/theme5.xml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.xml"/><Relationship Id="rId20" Type="http://schemas.openxmlformats.org/officeDocument/2006/relationships/image" Target="../media/image10.jpeg"/><Relationship Id="rId21" Type="http://schemas.openxmlformats.org/officeDocument/2006/relationships/image" Target="../media/image8.emf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theme" Target="../theme/theme6.xml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54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75" r:id="rId17"/>
    <p:sldLayoutId id="2147483737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5" y="6272784"/>
            <a:ext cx="243840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5" y="6272784"/>
            <a:ext cx="243840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74" r:id="rId17"/>
    <p:sldLayoutId id="2147483719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6404001" cy="4684206"/>
          </a:xfrm>
        </p:spPr>
        <p:txBody>
          <a:bodyPr/>
          <a:lstStyle/>
          <a:p>
            <a:r>
              <a:rPr lang="en-US" altLang="x-none" sz="3200" dirty="0" smtClean="0">
                <a:latin typeface="IBM Plex Sans Medium" charset="0"/>
                <a:ea typeface="IBM Plex Sans Medium" charset="0"/>
                <a:cs typeface="IBM Plex Sans Medium" charset="0"/>
              </a:rPr>
              <a:t>Emerging Technology Strategy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 smtClean="0"/>
              <a:t>Offering Overview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—</a:t>
            </a:r>
            <a:br>
              <a:rPr lang="en-US" altLang="x-none" dirty="0"/>
            </a:br>
            <a:r>
              <a:rPr lang="en-US" altLang="x-none" sz="2400" dirty="0" smtClean="0"/>
              <a:t>Alexander Brown</a:t>
            </a:r>
            <a:endParaRPr lang="en-US" altLang="x-none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EmTech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 help public institutions to design and implement strategies to leverage new technology as they emerge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8507412" cy="40041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successful model to rapidly understand, evaluate, and test emerging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functioning pipeline to move prototypes or successful tests of technology to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understanding of their customers and their customer’s pain points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Prepared Organizations have: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8" y="959990"/>
            <a:ext cx="606425" cy="6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28531" y="304228"/>
            <a:ext cx="4391442" cy="5718620"/>
          </a:xfrm>
        </p:spPr>
        <p:txBody>
          <a:bodyPr/>
          <a:lstStyle/>
          <a:p>
            <a:pPr>
              <a:spcAft>
                <a:spcPts val="2000"/>
              </a:spcAft>
            </a:pPr>
            <a:endParaRPr lang="en-US" sz="3200" dirty="0" smtClean="0">
              <a:latin typeface="IBM Plex Sans Medium" charset="0"/>
              <a:ea typeface="IBM Plex Sans Medium" charset="0"/>
              <a:cs typeface="IBM Plex Sans Medium" charset="0"/>
            </a:endParaRPr>
          </a:p>
          <a:p>
            <a:pPr indent="0"/>
            <a:r>
              <a:rPr lang="en-US" sz="2400" dirty="0" smtClean="0"/>
              <a:t>          Landscape Mapping</a:t>
            </a:r>
          </a:p>
          <a:p>
            <a:pPr indent="0"/>
            <a:endParaRPr lang="en-US" sz="2400" dirty="0" smtClean="0"/>
          </a:p>
          <a:p>
            <a:pPr indent="0"/>
            <a:endParaRPr lang="en-US" sz="2400" dirty="0" smtClean="0"/>
          </a:p>
          <a:p>
            <a:pPr indent="0"/>
            <a:r>
              <a:rPr lang="en-US" sz="2400" dirty="0"/>
              <a:t> </a:t>
            </a:r>
            <a:r>
              <a:rPr lang="en-US" sz="2400" dirty="0" smtClean="0"/>
              <a:t>         Use case development</a:t>
            </a:r>
          </a:p>
          <a:p>
            <a:pPr indent="0"/>
            <a:endParaRPr lang="en-US" sz="2400" dirty="0" smtClean="0"/>
          </a:p>
          <a:p>
            <a:pPr indent="0"/>
            <a:endParaRPr lang="en-US" sz="2400" dirty="0" smtClean="0"/>
          </a:p>
          <a:p>
            <a:pPr indent="0"/>
            <a:r>
              <a:rPr lang="en-US" sz="2400" dirty="0" smtClean="0"/>
              <a:t>          Prototyping </a:t>
            </a:r>
          </a:p>
          <a:p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788260" y="304228"/>
            <a:ext cx="5060553" cy="5718620"/>
          </a:xfrm>
        </p:spPr>
        <p:txBody>
          <a:bodyPr/>
          <a:lstStyle/>
          <a:p>
            <a:pPr>
              <a:spcAft>
                <a:spcPts val="2000"/>
              </a:spcAft>
            </a:pPr>
            <a:endParaRPr lang="en-US" sz="3200" dirty="0" smtClean="0">
              <a:latin typeface="IBM Plex Sans Medium" charset="0"/>
              <a:ea typeface="IBM Plex Sans Medium" charset="0"/>
              <a:cs typeface="IBM Plex Sans Medium" charset="0"/>
            </a:endParaRPr>
          </a:p>
          <a:p>
            <a:pPr indent="0"/>
            <a:endParaRPr lang="en-US" sz="2400" dirty="0" smtClean="0"/>
          </a:p>
          <a:p>
            <a:pPr indent="0"/>
            <a:endParaRPr lang="en-US" sz="2400" dirty="0" smtClean="0"/>
          </a:p>
          <a:p>
            <a:pPr indent="0"/>
            <a:endParaRPr lang="en-US" sz="2400" dirty="0" smtClean="0"/>
          </a:p>
          <a:p>
            <a:pPr indent="0"/>
            <a:r>
              <a:rPr lang="en-US" sz="2400" dirty="0" smtClean="0"/>
              <a:t>          Change road mapping</a:t>
            </a:r>
          </a:p>
          <a:p>
            <a:pPr indent="0"/>
            <a:endParaRPr lang="en-US" sz="2400" dirty="0" smtClean="0"/>
          </a:p>
          <a:p>
            <a:pPr indent="0"/>
            <a:endParaRPr lang="en-US" sz="2400" dirty="0" smtClean="0"/>
          </a:p>
          <a:p>
            <a:pPr indent="0"/>
            <a:r>
              <a:rPr lang="en-US" sz="2400" dirty="0" smtClean="0"/>
              <a:t>          Change implementation</a:t>
            </a:r>
            <a:endParaRPr lang="en-US" sz="24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" name="Picture 13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8" y="3738462"/>
            <a:ext cx="603974" cy="60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5" y="2243835"/>
            <a:ext cx="603974" cy="68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12" y="2334431"/>
            <a:ext cx="601582" cy="60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12" y="3714078"/>
            <a:ext cx="603670" cy="60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3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Landscape Mapping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>
                <a:latin typeface="IBM Plex Sans Light" charset="0"/>
                <a:ea typeface="IBM Plex Sans Light" charset="0"/>
                <a:cs typeface="IBM Plex Sans Light" charset="0"/>
              </a:rPr>
              <a:t>Landscape mapping takes a clients specific interest in an emergent technology and maps all of the areas of impact for that technology</a:t>
            </a:r>
            <a:endParaRPr lang="en-US" sz="1800" dirty="0">
              <a:latin typeface="IBM Plex Sans Light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 case development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sz="1800" dirty="0">
                <a:solidFill>
                  <a:srgbClr val="FFFFFF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Use case development takes a </a:t>
            </a:r>
            <a:r>
              <a:rPr lang="en-US" sz="1800" dirty="0" smtClean="0">
                <a:solidFill>
                  <a:srgbClr val="FFFFFF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specific area from a landscape map or client interest and rapidly builds the details and business case for a prototype</a:t>
            </a:r>
            <a:endParaRPr lang="en-US" sz="1800" dirty="0">
              <a:solidFill>
                <a:srgbClr val="FFFFFF"/>
              </a:solidFill>
              <a:latin typeface="IBM Plex Sans Light" charset="0"/>
              <a:ea typeface="IBM Plex Sans Light" charset="0"/>
              <a:cs typeface="IBM Plex Sans Light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Prototype Creation</a:t>
            </a:r>
          </a:p>
          <a:p>
            <a:pPr lvl="0" indent="1588"/>
            <a:endParaRPr lang="en-US" dirty="0" smtClean="0"/>
          </a:p>
          <a:p>
            <a:pPr lvl="0" indent="1588"/>
            <a:endParaRPr lang="en-US" dirty="0"/>
          </a:p>
          <a:p>
            <a:pPr lvl="0" indent="1588"/>
            <a:endParaRPr lang="en-US" dirty="0" smtClean="0"/>
          </a:p>
          <a:p>
            <a:pPr lvl="0" indent="1588"/>
            <a:endParaRPr lang="en-US" dirty="0"/>
          </a:p>
          <a:p>
            <a:pPr lvl="0" indent="1588"/>
            <a:r>
              <a:rPr lang="en-US" sz="1800" dirty="0" smtClean="0">
                <a:solidFill>
                  <a:srgbClr val="FFFFFF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Use </a:t>
            </a:r>
            <a:r>
              <a:rPr lang="en-US" sz="1800" dirty="0">
                <a:solidFill>
                  <a:srgbClr val="FFFFFF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case development takes a specific area from a landscape map or client interest and rapidly builds the details and business case for a prototype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Point Strategy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Picture 13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057" y="1017930"/>
            <a:ext cx="1201014" cy="120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35" y="1017930"/>
            <a:ext cx="1055436" cy="120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09" y="1017930"/>
            <a:ext cx="1159600" cy="120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1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Adoption</a:t>
            </a:r>
          </a:p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82286" y="304228"/>
            <a:ext cx="2421508" cy="4243389"/>
          </a:xfrm>
        </p:spPr>
        <p:txBody>
          <a:bodyPr/>
          <a:lstStyle/>
          <a:p>
            <a:r>
              <a:rPr lang="en-US" dirty="0" smtClean="0"/>
              <a:t>Current state assessment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smtClean="0">
                <a:latin typeface="IBM Plex Sans Light" charset="0"/>
                <a:ea typeface="IBM Plex Sans Light" charset="0"/>
                <a:cs typeface="IBM Plex Sans Light" charset="0"/>
              </a:rPr>
              <a:t>The current state assessment examines how organizations currently evaluates, procures, and utilizes emergent technology in their environment </a:t>
            </a:r>
            <a:endParaRPr lang="en-US" sz="1800" dirty="0">
              <a:latin typeface="IBM Plex Sans Light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321015" y="304228"/>
            <a:ext cx="2555620" cy="4243389"/>
          </a:xfrm>
        </p:spPr>
        <p:txBody>
          <a:bodyPr/>
          <a:lstStyle/>
          <a:p>
            <a:r>
              <a:rPr lang="en-US" dirty="0" smtClean="0"/>
              <a:t>Adoption road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sz="1800" dirty="0" smtClean="0">
                <a:solidFill>
                  <a:srgbClr val="FFFFFF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The change road map conducts or uses a current state assessment to develop a time measured action road map that explores surface to core end to end how the organization can improve to better adopt emergent technology</a:t>
            </a:r>
            <a:endParaRPr lang="en-US" sz="1800" dirty="0">
              <a:solidFill>
                <a:srgbClr val="FFFFFF"/>
              </a:solidFill>
              <a:latin typeface="IBM Plex Sans Light" charset="0"/>
              <a:ea typeface="IBM Plex Sans Light" charset="0"/>
              <a:cs typeface="IBM Plex Sans Light" charset="0"/>
            </a:endParaRPr>
          </a:p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9347137" y="304228"/>
            <a:ext cx="2637599" cy="4243389"/>
          </a:xfrm>
        </p:spPr>
        <p:txBody>
          <a:bodyPr/>
          <a:lstStyle/>
          <a:p>
            <a:r>
              <a:rPr lang="en-US" dirty="0" smtClean="0"/>
              <a:t>Adoption implementation</a:t>
            </a:r>
          </a:p>
          <a:p>
            <a:pPr lvl="0" indent="1588"/>
            <a:endParaRPr lang="en-US" dirty="0" smtClean="0"/>
          </a:p>
          <a:p>
            <a:pPr lvl="0" indent="1588"/>
            <a:endParaRPr lang="en-US" dirty="0"/>
          </a:p>
          <a:p>
            <a:pPr lvl="0" indent="1588"/>
            <a:endParaRPr lang="en-US" dirty="0" smtClean="0"/>
          </a:p>
          <a:p>
            <a:pPr lvl="0" indent="1588"/>
            <a:endParaRPr lang="en-US" dirty="0"/>
          </a:p>
          <a:p>
            <a:pPr lvl="0" indent="1588"/>
            <a:r>
              <a:rPr lang="en-US" sz="1800" dirty="0" smtClean="0">
                <a:solidFill>
                  <a:srgbClr val="FFFFFF"/>
                </a:solidFill>
                <a:latin typeface="IBM Plex Sans Light" charset="0"/>
                <a:ea typeface="IBM Plex Sans Light" charset="0"/>
                <a:cs typeface="IBM Plex Sans Light" charset="0"/>
              </a:rPr>
              <a:t>Adoption implementation takes or creates an adoption road map and guides clients from their current state to a position where the organization is prepared to assess and adopt emergent technology</a:t>
            </a:r>
            <a:endParaRPr lang="en-US" sz="1800" dirty="0">
              <a:solidFill>
                <a:srgbClr val="FFFFFF"/>
              </a:solidFill>
              <a:latin typeface="IBM Plex Sans Light" charset="0"/>
              <a:ea typeface="IBM Plex Sans Light" charset="0"/>
              <a:cs typeface="IBM Plex Sans Light" charset="0"/>
            </a:endParaRPr>
          </a:p>
          <a:p>
            <a:endParaRPr lang="en-US" dirty="0"/>
          </a:p>
        </p:txBody>
      </p:sp>
      <p:pic>
        <p:nvPicPr>
          <p:cNvPr id="11" name="Picture 3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86" y="1047940"/>
            <a:ext cx="1131218" cy="11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14" y="1042012"/>
            <a:ext cx="1197237" cy="11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36" y="1036959"/>
            <a:ext cx="1198943" cy="11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7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7322121" cy="4132413"/>
          </a:xfrm>
        </p:spPr>
        <p:txBody>
          <a:bodyPr/>
          <a:lstStyle/>
          <a:p>
            <a:r>
              <a:rPr lang="en-US" dirty="0" smtClean="0"/>
              <a:t>The development of this offering would cover: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POV on current point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adoption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plan for consultants to execute the offering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Tactical plan to start discussing this offering with clients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Offering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8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1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82B68D21-6D37-A745-B275-4EFEACF07520}"/>
    </a:ext>
  </a:extLst>
</a:theme>
</file>

<file path=ppt/theme/theme2.xml><?xml version="1.0" encoding="utf-8"?>
<a:theme xmlns:a="http://schemas.openxmlformats.org/drawingml/2006/main" name="Blue Theme with Colors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582BC7D-5D01-1946-8010-68D8758F4709}"/>
    </a:ext>
  </a:extLst>
</a:theme>
</file>

<file path=ppt/theme/theme3.xml><?xml version="1.0" encoding="utf-8"?>
<a:theme xmlns:a="http://schemas.openxmlformats.org/drawingml/2006/main" name="Gray Theme Yello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12035F2-9505-4748-9307-BA1614761818}"/>
    </a:ext>
  </a:extLst>
</a:theme>
</file>

<file path=ppt/theme/theme4.xml><?xml version="1.0" encoding="utf-8"?>
<a:theme xmlns:a="http://schemas.openxmlformats.org/drawingml/2006/main" name="Gray Theme Light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lnSpc>
            <a:spcPct val="90000"/>
          </a:lnSpc>
          <a:spcBef>
            <a:spcPts val="1000"/>
          </a:spcBef>
          <a:buFont typeface="Arial" charset="0"/>
          <a:buNone/>
          <a:defRPr sz="16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ublicServicePptTemplatesRd6" id="{7843F088-BB18-B740-B6A0-3BA2128E20CA}" vid="{F790F21C-9DCB-AA4F-8433-9DA29EDF5CE8}"/>
    </a:ext>
  </a:extLst>
</a:theme>
</file>

<file path=ppt/theme/theme5.xml><?xml version="1.0" encoding="utf-8"?>
<a:theme xmlns:a="http://schemas.openxmlformats.org/drawingml/2006/main" name="Light Blu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C7389432-1959-D845-AA4C-3899FCC69881}"/>
    </a:ext>
  </a:extLst>
</a:theme>
</file>

<file path=ppt/theme/theme6.xml><?xml version="1.0" encoding="utf-8"?>
<a:theme xmlns:a="http://schemas.openxmlformats.org/drawingml/2006/main" name="Whit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95A6A659-0137-1F4E-B025-F331C6FF310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PublicServicePptTemplatesRd6</Template>
  <TotalTime>3096</TotalTime>
  <Words>453</Words>
  <Application>Microsoft Macintosh PowerPoint</Application>
  <PresentationFormat>Widescreen</PresentationFormat>
  <Paragraphs>104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IBM Plex Sans Medium</vt:lpstr>
      <vt:lpstr>Arial</vt:lpstr>
      <vt:lpstr>Calibri</vt:lpstr>
      <vt:lpstr>IBM Plex Sans</vt:lpstr>
      <vt:lpstr>IBM Plex Sans Light</vt:lpstr>
      <vt:lpstr>Wingdings</vt:lpstr>
      <vt:lpstr>Blue Theme 1</vt:lpstr>
      <vt:lpstr>Blue Theme with Colors</vt:lpstr>
      <vt:lpstr>Gray Theme Yello Accent</vt:lpstr>
      <vt:lpstr>Gray Theme Light Accent</vt:lpstr>
      <vt:lpstr>Light Blue Theme</vt:lpstr>
      <vt:lpstr>White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Brown</dc:creator>
  <cp:lastModifiedBy>Alexander Brown</cp:lastModifiedBy>
  <cp:revision>29</cp:revision>
  <dcterms:created xsi:type="dcterms:W3CDTF">2017-10-11T21:25:13Z</dcterms:created>
  <dcterms:modified xsi:type="dcterms:W3CDTF">2017-11-16T20:11:28Z</dcterms:modified>
</cp:coreProperties>
</file>