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67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Vannucci" initials="MV" lastIdx="23" clrIdx="0">
    <p:extLst/>
  </p:cmAuthor>
  <p:cmAuthor id="2" name="Molly Vannucci" initials="MV [2]" lastIdx="1" clrIdx="1">
    <p:extLst/>
  </p:cmAuthor>
  <p:cmAuthor id="3" name="Molly Vannucci" initials="MV [3]" lastIdx="1" clrIdx="2">
    <p:extLst/>
  </p:cmAuthor>
  <p:cmAuthor id="4" name="Molly Vannucci" initials="MV [4]" lastIdx="1" clrIdx="3">
    <p:extLst/>
  </p:cmAuthor>
  <p:cmAuthor id="5" name="Molly Vannucci" initials="MV [5]" lastIdx="1" clrIdx="4">
    <p:extLst/>
  </p:cmAuthor>
  <p:cmAuthor id="6" name="Molly Vannucci" initials="MV [6]" lastIdx="1" clrIdx="5">
    <p:extLst/>
  </p:cmAuthor>
  <p:cmAuthor id="7" name="Molly Vannucci" initials="MV [7]" lastIdx="1" clrIdx="6">
    <p:extLst/>
  </p:cmAuthor>
  <p:cmAuthor id="8" name="Molly Vannucci" initials="MV [8]" lastIdx="1" clrIdx="7">
    <p:extLst/>
  </p:cmAuthor>
  <p:cmAuthor id="9" name="Molly Vannucci" initials="MV [9]" lastIdx="1" clrIdx="8">
    <p:extLst/>
  </p:cmAuthor>
  <p:cmAuthor id="10" name="Molly Vannucci" initials="MV [10]" lastIdx="1" clrIdx="9">
    <p:extLst/>
  </p:cmAuthor>
  <p:cmAuthor id="11" name="Molly Vannucci" initials="MV [11]" lastIdx="1" clrIdx="10">
    <p:extLst/>
  </p:cmAuthor>
  <p:cmAuthor id="12" name="Molly Vannucci" initials="MV [12]" lastIdx="1" clrIdx="11">
    <p:extLst/>
  </p:cmAuthor>
  <p:cmAuthor id="13" name="Microsoft Office User" initials="Office" lastIdx="86" clrIdx="12">
    <p:extLst/>
  </p:cmAuthor>
  <p:cmAuthor id="14" name="Microsoft Office User" initials="Office [2]" lastIdx="1" clrIdx="13">
    <p:extLst/>
  </p:cmAuthor>
  <p:cmAuthor id="15" name="Microsoft Office User" initials="Office [3]" lastIdx="1" clrIdx="14">
    <p:extLst/>
  </p:cmAuthor>
  <p:cmAuthor id="16" name="Microsoft Office User" initials="Office [4]" lastIdx="1" clrIdx="15">
    <p:extLst/>
  </p:cmAuthor>
  <p:cmAuthor id="17" name="Microsoft Office User" initials="Office [5]" lastIdx="1" clrIdx="16">
    <p:extLst/>
  </p:cmAuthor>
  <p:cmAuthor id="18" name="Microsoft Office User" initials="Office [6]" lastIdx="1" clrIdx="17">
    <p:extLst/>
  </p:cmAuthor>
  <p:cmAuthor id="19" name="Microsoft Office User" initials="Office [7]" lastIdx="1" clrIdx="18">
    <p:extLst/>
  </p:cmAuthor>
  <p:cmAuthor id="20" name="Microsoft Office User" initials="Office [8]" lastIdx="1" clrIdx="19">
    <p:extLst/>
  </p:cmAuthor>
  <p:cmAuthor id="21" name="Microsoft Office User" initials="Office [9]" lastIdx="1" clrIdx="20">
    <p:extLst/>
  </p:cmAuthor>
  <p:cmAuthor id="22" name="Microsoft Office User" initials="Office [10]" lastIdx="1" clrIdx="21">
    <p:extLst/>
  </p:cmAuthor>
  <p:cmAuthor id="23" name="Microsoft Office User" initials="Office [11]" lastIdx="1" clrIdx="22">
    <p:extLst/>
  </p:cmAuthor>
  <p:cmAuthor id="24" name="Microsoft Office User" initials="Office [12]" lastIdx="1" clrIdx="23">
    <p:extLst/>
  </p:cmAuthor>
  <p:cmAuthor id="25" name="Microsoft Office User" initials="Office [13]" lastIdx="1" clrIdx="24">
    <p:extLst/>
  </p:cmAuthor>
  <p:cmAuthor id="26" name="Microsoft Office User" initials="Office [14]" lastIdx="1" clrIdx="2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070"/>
    <a:srgbClr val="000000"/>
    <a:srgbClr val="1A1918"/>
    <a:srgbClr val="FFFFFF"/>
    <a:srgbClr val="E0E0E0"/>
    <a:srgbClr val="959595"/>
    <a:srgbClr val="5A5A5A"/>
    <a:srgbClr val="323232"/>
    <a:srgbClr val="F8F7F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7"/>
    <p:restoredTop sz="94702"/>
  </p:normalViewPr>
  <p:slideViewPr>
    <p:cSldViewPr snapToGrid="0" snapToObjects="1">
      <p:cViewPr>
        <p:scale>
          <a:sx n="161" d="100"/>
          <a:sy n="161" d="100"/>
        </p:scale>
        <p:origin x="1280" y="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3" d="100"/>
        <a:sy n="153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FC97-6F3F-114F-8742-8E680E0FE6AB}" type="datetimeFigureOut">
              <a:rPr lang="en-US" smtClean="0">
                <a:latin typeface="Arial" charset="0"/>
                <a:ea typeface="Arial" charset="0"/>
                <a:cs typeface="Arial" charset="0"/>
              </a:rPr>
              <a:t>10/26/17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1C3D-00ED-8446-B3BF-5C631828A3B2}" type="slidenum">
              <a:rPr lang="en-US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0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74993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600" b="0" i="0">
        <a:latin typeface="Arial" charset="0"/>
        <a:ea typeface="Arial" charset="0"/>
        <a:cs typeface="Arial" charset="0"/>
        <a:sym typeface="Calibri"/>
      </a:defRPr>
    </a:lvl1pPr>
    <a:lvl2pPr indent="228600" latinLnBrk="0">
      <a:defRPr sz="600">
        <a:latin typeface="+mj-lt"/>
        <a:ea typeface="+mj-ea"/>
        <a:cs typeface="+mj-cs"/>
        <a:sym typeface="Calibri"/>
      </a:defRPr>
    </a:lvl2pPr>
    <a:lvl3pPr indent="457200" latinLnBrk="0">
      <a:defRPr sz="600">
        <a:latin typeface="+mj-lt"/>
        <a:ea typeface="+mj-ea"/>
        <a:cs typeface="+mj-cs"/>
        <a:sym typeface="Calibri"/>
      </a:defRPr>
    </a:lvl3pPr>
    <a:lvl4pPr indent="685800" latinLnBrk="0">
      <a:defRPr sz="600">
        <a:latin typeface="+mj-lt"/>
        <a:ea typeface="+mj-ea"/>
        <a:cs typeface="+mj-cs"/>
        <a:sym typeface="Calibri"/>
      </a:defRPr>
    </a:lvl4pPr>
    <a:lvl5pPr indent="914400" latinLnBrk="0">
      <a:defRPr sz="600">
        <a:latin typeface="+mj-lt"/>
        <a:ea typeface="+mj-ea"/>
        <a:cs typeface="+mj-cs"/>
        <a:sym typeface="Calibri"/>
      </a:defRPr>
    </a:lvl5pPr>
    <a:lvl6pPr indent="1143000" latinLnBrk="0">
      <a:defRPr sz="600">
        <a:latin typeface="+mj-lt"/>
        <a:ea typeface="+mj-ea"/>
        <a:cs typeface="+mj-cs"/>
        <a:sym typeface="Calibri"/>
      </a:defRPr>
    </a:lvl6pPr>
    <a:lvl7pPr indent="1371600" latinLnBrk="0">
      <a:defRPr sz="600">
        <a:latin typeface="+mj-lt"/>
        <a:ea typeface="+mj-ea"/>
        <a:cs typeface="+mj-cs"/>
        <a:sym typeface="Calibri"/>
      </a:defRPr>
    </a:lvl7pPr>
    <a:lvl8pPr indent="1600200" latinLnBrk="0">
      <a:defRPr sz="600">
        <a:latin typeface="+mj-lt"/>
        <a:ea typeface="+mj-ea"/>
        <a:cs typeface="+mj-cs"/>
        <a:sym typeface="Calibri"/>
      </a:defRPr>
    </a:lvl8pPr>
    <a:lvl9pPr indent="1828800" latinLnBrk="0">
      <a:defRPr sz="6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draft media</a:t>
            </a:r>
            <a:r>
              <a:rPr lang="en-US" baseline="0" dirty="0" smtClean="0"/>
              <a:t> vlogs will be launched </a:t>
            </a:r>
          </a:p>
          <a:p>
            <a:r>
              <a:rPr lang="en-US" baseline="0" dirty="0" smtClean="0"/>
              <a:t>Wish well in the beginning</a:t>
            </a:r>
          </a:p>
          <a:p>
            <a:r>
              <a:rPr lang="en-US" baseline="0" dirty="0" smtClean="0"/>
              <a:t>-social media</a:t>
            </a:r>
          </a:p>
          <a:p>
            <a:r>
              <a:rPr lang="en-US" baseline="0" dirty="0" smtClean="0"/>
              <a:t>-the look of government doing something different</a:t>
            </a:r>
          </a:p>
          <a:p>
            <a:r>
              <a:rPr lang="en-US" baseline="0" dirty="0" smtClean="0"/>
              <a:t>-vehicle to talk to communications at OPM (Marcel to engage with POC)</a:t>
            </a:r>
          </a:p>
          <a:p>
            <a:r>
              <a:rPr lang="en-US" baseline="0" dirty="0" smtClean="0"/>
              <a:t>-IBM site for EDR 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working group? </a:t>
            </a:r>
          </a:p>
          <a:p>
            <a:r>
              <a:rPr lang="en-US" baseline="0" dirty="0" smtClean="0"/>
              <a:t>-Congressional BC pocket</a:t>
            </a:r>
          </a:p>
          <a:p>
            <a:r>
              <a:rPr lang="en-US" baseline="0" dirty="0" smtClean="0"/>
              <a:t>-Digital Chamber of Commerce – March Annual Form (Georgetown)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Government Wide Lessons</a:t>
            </a:r>
            <a:r>
              <a:rPr lang="en-US" baseline="0" dirty="0" smtClean="0"/>
              <a:t> Learned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Think Conference – present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Transparency Group  Conferences (Hudson)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Center of Excellence Conference (Lynn)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Booz Allen Internal Project of the Year for IBM (what do we need to do to get the list, Best of IBM – Project of Year, Public Sector) -Raiza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Federal Government Awards ( does the prototype count for that kind of recognition) FCW GTN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0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draft media</a:t>
            </a:r>
            <a:r>
              <a:rPr lang="en-US" baseline="0" dirty="0" smtClean="0"/>
              <a:t> vlogs will be launched </a:t>
            </a:r>
          </a:p>
          <a:p>
            <a:r>
              <a:rPr lang="en-US" baseline="0" dirty="0" smtClean="0"/>
              <a:t>Wish well in the beginning</a:t>
            </a:r>
          </a:p>
          <a:p>
            <a:r>
              <a:rPr lang="en-US" baseline="0" dirty="0" smtClean="0"/>
              <a:t>-social media</a:t>
            </a:r>
          </a:p>
          <a:p>
            <a:r>
              <a:rPr lang="en-US" baseline="0" dirty="0" smtClean="0"/>
              <a:t>-the look of government doing something different</a:t>
            </a:r>
          </a:p>
          <a:p>
            <a:r>
              <a:rPr lang="en-US" baseline="0" dirty="0" smtClean="0"/>
              <a:t>-vehicle to talk to communications at OPM (Marcel to engage with POC)</a:t>
            </a:r>
          </a:p>
          <a:p>
            <a:r>
              <a:rPr lang="en-US" baseline="0" dirty="0" smtClean="0"/>
              <a:t>-IBM site for EDR 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working group? </a:t>
            </a:r>
          </a:p>
          <a:p>
            <a:r>
              <a:rPr lang="en-US" baseline="0" dirty="0" smtClean="0"/>
              <a:t>-Congressional BC pocket</a:t>
            </a:r>
          </a:p>
          <a:p>
            <a:r>
              <a:rPr lang="en-US" baseline="0" dirty="0" smtClean="0"/>
              <a:t>-Digital Chamber of Commerce – March Annual Form (Georgetown)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Government Wide Lessons</a:t>
            </a:r>
            <a:r>
              <a:rPr lang="en-US" baseline="0" dirty="0" smtClean="0"/>
              <a:t> Learned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Think Conference – present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Transparency Group  Conferences (Hudson)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Center of Excellence Conference (Lynn)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Booz Allen Internal Project of the Year for IBM (what do we need to do to get the list, Best of IBM – Project of Year, Public Sector) -Raiza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Federal Government Awards ( does the prototype count for that kind of recognition) FCW GTN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1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55588" y="685800"/>
            <a:ext cx="8622792" cy="3995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6032" y="256032"/>
            <a:ext cx="8622792" cy="2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6032" y="685800"/>
            <a:ext cx="8622792" cy="3995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56032" y="4804948"/>
            <a:ext cx="370578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uk-UA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5714FB1E-E660-F74D-BC29-F339B17ACE9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80663" y="4804948"/>
            <a:ext cx="1371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IBM Confidential</a:t>
            </a:r>
          </a:p>
        </p:txBody>
      </p:sp>
      <p:pic>
        <p:nvPicPr>
          <p:cNvPr id="10" name="Picture 9" descr="ibm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859" y="4782312"/>
            <a:ext cx="586391" cy="237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98" y="4760681"/>
            <a:ext cx="293787" cy="293787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8049421" y="4848981"/>
            <a:ext cx="0" cy="117856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7989985" y="4907909"/>
            <a:ext cx="118872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8753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1pPr>
      <a:lvl2pPr marL="177800" marR="0" indent="-16986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2pPr>
      <a:lvl3pPr marL="367241" marR="0" indent="-148166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3pPr>
      <a:lvl4pPr marL="7061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4pPr>
      <a:lvl5pPr marL="934719" marR="0" indent="-248919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1A1918"/>
          </a:solidFill>
          <a:uFillTx/>
          <a:latin typeface="Arial" charset="0"/>
          <a:ea typeface="Arial" charset="0"/>
          <a:cs typeface="Arial" charset="0"/>
          <a:sym typeface="Arial"/>
        </a:defRPr>
      </a:lvl5pPr>
      <a:lvl6pPr marL="24638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177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6753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EDR Blockchain Communication Campaign </a:t>
            </a: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12" name="Rectangle 11"/>
          <p:cNvSpPr/>
          <p:nvPr/>
        </p:nvSpPr>
        <p:spPr>
          <a:xfrm>
            <a:off x="7559264" y="256032"/>
            <a:ext cx="130729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dirty="0" smtClean="0">
                <a:solidFill>
                  <a:schemeClr val="tx1"/>
                </a:solidFill>
              </a:rPr>
              <a:t>Draft for discussion</a:t>
            </a:r>
          </a:p>
          <a:p>
            <a:pPr algn="r"/>
            <a:r>
              <a:rPr lang="en-US" sz="800" dirty="0" smtClean="0">
                <a:solidFill>
                  <a:schemeClr val="tx1"/>
                </a:solidFill>
              </a:rPr>
              <a:t>October 2017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5" y="685800"/>
            <a:ext cx="8598646" cy="3995738"/>
          </a:xfrm>
        </p:spPr>
      </p:pic>
    </p:spTree>
    <p:extLst>
      <p:ext uri="{BB962C8B-B14F-4D97-AF65-F5344CB8AC3E}">
        <p14:creationId xmlns:p14="http://schemas.microsoft.com/office/powerpoint/2010/main" val="3402316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61691"/>
            <a:ext cx="8622792" cy="292608"/>
          </a:xfrm>
        </p:spPr>
        <p:txBody>
          <a:bodyPr/>
          <a:lstStyle/>
          <a:p>
            <a:r>
              <a:rPr lang="en-US" dirty="0"/>
              <a:t>EDR Blockchain Communication Campaign </a:t>
            </a: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4FB1E-E660-F74D-BC29-F339B17ACE97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1205004" y="521482"/>
            <a:ext cx="652357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u="none" strike="noStrike" cap="none" spc="0" normalizeH="0" baseline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Oct </a:t>
            </a:r>
            <a:r>
              <a:rPr kumimoji="0" lang="en-US" sz="1050" b="1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17</a:t>
            </a:r>
            <a:endParaRPr kumimoji="0" lang="en-US" sz="1050" b="1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SemiBold" charset="0"/>
              <a:ea typeface="IBM Plex Sans SemiBold" charset="0"/>
              <a:cs typeface="IBM Plex Sans SemiBold" charset="0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997" y="521482"/>
            <a:ext cx="652357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u="none" strike="noStrike" cap="none" spc="0" normalizeH="0" baseline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Nov </a:t>
            </a:r>
            <a:r>
              <a:rPr kumimoji="0" lang="en-US" sz="1050" b="1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17</a:t>
            </a:r>
            <a:endParaRPr kumimoji="0" lang="en-US" sz="1050" b="1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SemiBold" charset="0"/>
              <a:ea typeface="IBM Plex Sans SemiBold" charset="0"/>
              <a:cs typeface="IBM Plex Sans SemiBold" charset="0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2565" y="521481"/>
            <a:ext cx="652357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u="none" strike="noStrike" cap="none" spc="0" normalizeH="0" baseline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Dec </a:t>
            </a:r>
            <a:r>
              <a:rPr kumimoji="0" lang="en-US" sz="1050" b="1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17</a:t>
            </a:r>
            <a:endParaRPr kumimoji="0" lang="en-US" sz="1050" b="1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SemiBold" charset="0"/>
              <a:ea typeface="IBM Plex Sans SemiBold" charset="0"/>
              <a:cs typeface="IBM Plex Sans SemiBold" charset="0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9796" y="521480"/>
            <a:ext cx="652357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u="none" strike="noStrike" cap="none" spc="0" normalizeH="0" baseline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Jan </a:t>
            </a:r>
            <a:r>
              <a:rPr kumimoji="0" lang="en-US" sz="1050" b="1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18</a:t>
            </a:r>
            <a:endParaRPr kumimoji="0" lang="en-US" sz="1050" b="1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SemiBold" charset="0"/>
              <a:ea typeface="IBM Plex Sans SemiBold" charset="0"/>
              <a:cs typeface="IBM Plex Sans SemiBold" charset="0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4309" y="521479"/>
            <a:ext cx="652357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u="none" strike="noStrike" cap="none" spc="0" normalizeH="0" baseline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Feb</a:t>
            </a:r>
            <a:r>
              <a:rPr kumimoji="0" lang="en-US" sz="1050" b="1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 18</a:t>
            </a:r>
            <a:endParaRPr kumimoji="0" lang="en-US" sz="1050" b="1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SemiBold" charset="0"/>
              <a:ea typeface="IBM Plex Sans SemiBold" charset="0"/>
              <a:cs typeface="IBM Plex Sans SemiBold" charset="0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1640" y="521479"/>
            <a:ext cx="652357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u="none" strike="noStrike" cap="none" spc="0" normalizeH="0" baseline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Mar </a:t>
            </a:r>
            <a:r>
              <a:rPr kumimoji="0" lang="en-US" sz="1050" b="1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18</a:t>
            </a:r>
            <a:endParaRPr kumimoji="0" lang="en-US" sz="1050" b="1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SemiBold" charset="0"/>
              <a:ea typeface="IBM Plex Sans SemiBold" charset="0"/>
              <a:cs typeface="IBM Plex Sans SemiBold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6032" y="787885"/>
            <a:ext cx="8622792" cy="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>
            <a:off x="1164861" y="569183"/>
            <a:ext cx="0" cy="402336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190318" y="811743"/>
            <a:ext cx="1125523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Awareness</a:t>
            </a:r>
            <a:endParaRPr kumimoji="0" lang="en-US" sz="11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321" y="1735350"/>
            <a:ext cx="1125523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Interest </a:t>
            </a:r>
            <a:endParaRPr kumimoji="0" lang="en-US" sz="11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584" y="2261476"/>
            <a:ext cx="1125523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Consideration</a:t>
            </a:r>
            <a:endParaRPr kumimoji="0" lang="en-US" sz="11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319" y="2942203"/>
            <a:ext cx="1125523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Intent</a:t>
            </a:r>
            <a:endParaRPr kumimoji="0" lang="en-US" sz="11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320" y="3565314"/>
            <a:ext cx="1125523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Evaluation</a:t>
            </a:r>
            <a:endParaRPr kumimoji="0" lang="en-US" sz="11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318" y="4139890"/>
            <a:ext cx="1125523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Action</a:t>
            </a:r>
            <a:endParaRPr kumimoji="0" lang="en-US" sz="11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7806" y="514508"/>
            <a:ext cx="1028755" cy="2733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cap="none" spc="0" normalizeH="0" baseline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SemiBold" charset="0"/>
                <a:ea typeface="IBM Plex Sans SemiBold" charset="0"/>
                <a:cs typeface="IBM Plex Sans SemiBold" charset="0"/>
                <a:sym typeface="Arial"/>
              </a:rPr>
              <a:t>Stakeholders</a:t>
            </a:r>
            <a:endParaRPr kumimoji="0" lang="en-US" sz="1100" b="1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SemiBold" charset="0"/>
              <a:ea typeface="IBM Plex Sans SemiBold" charset="0"/>
              <a:cs typeface="IBM Plex Sans SemiBold" charset="0"/>
              <a:sym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88643" y="875711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68230" y="916898"/>
            <a:ext cx="584648" cy="312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logo +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style guide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226570" y="875711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3415" y="916899"/>
            <a:ext cx="545662" cy="207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Website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Creation</a:t>
            </a: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 </a:t>
            </a:r>
          </a:p>
        </p:txBody>
      </p:sp>
      <p:sp>
        <p:nvSpPr>
          <p:cNvPr id="40" name="Oval 39"/>
          <p:cNvSpPr/>
          <p:nvPr/>
        </p:nvSpPr>
        <p:spPr>
          <a:xfrm>
            <a:off x="2927553" y="875711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07140" y="916898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Social media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Strategy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126539" y="569183"/>
            <a:ext cx="0" cy="402336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/>
          <p:nvPr/>
        </p:nvCxnSpPr>
        <p:spPr>
          <a:xfrm>
            <a:off x="3461854" y="569183"/>
            <a:ext cx="0" cy="402336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2226570" y="1800300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3415" y="1841488"/>
            <a:ext cx="545662" cy="207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Design Thinking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Workshops</a:t>
            </a:r>
            <a:endParaRPr kumimoji="0" lang="en-US" sz="700" u="none" strike="noStrike" cap="none" spc="0" normalizeH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69529" y="1800300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6374" y="1841488"/>
            <a:ext cx="545662" cy="207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Email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Campaign</a:t>
            </a:r>
            <a:endParaRPr kumimoji="0" lang="en-US" sz="700" u="none" strike="noStrike" cap="none" spc="0" normalizeH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652026" y="569183"/>
            <a:ext cx="0" cy="402336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Oval 48"/>
          <p:cNvSpPr/>
          <p:nvPr/>
        </p:nvSpPr>
        <p:spPr>
          <a:xfrm>
            <a:off x="3616787" y="875711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6374" y="916898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Social media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Profile creation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56032" y="1743301"/>
            <a:ext cx="8622792" cy="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/>
          <p:nvPr/>
        </p:nvCxnSpPr>
        <p:spPr>
          <a:xfrm>
            <a:off x="268400" y="2248150"/>
            <a:ext cx="8622792" cy="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/>
          <p:cNvSpPr/>
          <p:nvPr/>
        </p:nvSpPr>
        <p:spPr>
          <a:xfrm>
            <a:off x="2228588" y="2333642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5433" y="2374830"/>
            <a:ext cx="872120" cy="36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To-be case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s</a:t>
            </a: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tudy written</a:t>
            </a:r>
          </a:p>
        </p:txBody>
      </p:sp>
      <p:sp>
        <p:nvSpPr>
          <p:cNvPr id="60" name="Oval 59"/>
          <p:cNvSpPr/>
          <p:nvPr/>
        </p:nvSpPr>
        <p:spPr>
          <a:xfrm>
            <a:off x="3576279" y="2338737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03123" y="2379924"/>
            <a:ext cx="655191" cy="320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Case-study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socialization</a:t>
            </a:r>
            <a:endParaRPr kumimoji="0" lang="en-US" sz="700" u="none" strike="noStrike" cap="none" spc="0" normalizeH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849653" y="569183"/>
            <a:ext cx="0" cy="402336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/>
          <p:cNvCxnSpPr/>
          <p:nvPr/>
        </p:nvCxnSpPr>
        <p:spPr>
          <a:xfrm>
            <a:off x="240130" y="2918350"/>
            <a:ext cx="8622792" cy="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/>
          <p:nvPr/>
        </p:nvCxnSpPr>
        <p:spPr>
          <a:xfrm>
            <a:off x="6929072" y="626128"/>
            <a:ext cx="0" cy="402336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/>
          <p:nvPr/>
        </p:nvCxnSpPr>
        <p:spPr>
          <a:xfrm>
            <a:off x="243769" y="3526752"/>
            <a:ext cx="8622792" cy="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/>
          <p:nvPr/>
        </p:nvCxnSpPr>
        <p:spPr>
          <a:xfrm>
            <a:off x="7860110" y="648399"/>
            <a:ext cx="0" cy="4023360"/>
          </a:xfrm>
          <a:prstGeom prst="line">
            <a:avLst/>
          </a:prstGeom>
          <a:noFill/>
          <a:ln w="1270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ounded Rectangle 68"/>
          <p:cNvSpPr/>
          <p:nvPr/>
        </p:nvSpPr>
        <p:spPr>
          <a:xfrm>
            <a:off x="4652026" y="2644371"/>
            <a:ext cx="3200400" cy="1097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IBM Plex Sans ExtraLight" charset="0"/>
                <a:ea typeface="IBM Plex Sans ExtraLight" charset="0"/>
                <a:cs typeface="IBM Plex Sans ExtraLight" charset="0"/>
                <a:sym typeface="Arial"/>
              </a:rPr>
              <a:t>Ongoing Stakeholder Meetings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IBM Plex Sans ExtraLight" charset="0"/>
              <a:ea typeface="IBM Plex Sans ExtraLight" charset="0"/>
              <a:cs typeface="IBM Plex Sans ExtraLight" charset="0"/>
              <a:sym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461853" y="1588442"/>
            <a:ext cx="4389120" cy="1097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IBM Plex Sans ExtraLight" charset="0"/>
                <a:ea typeface="IBM Plex Sans ExtraLight" charset="0"/>
                <a:cs typeface="IBM Plex Sans ExtraLight" charset="0"/>
                <a:sym typeface="Arial"/>
              </a:rPr>
              <a:t>Ongoing </a:t>
            </a:r>
            <a:r>
              <a:rPr kumimoji="0" lang="en-US" sz="70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IBM Plex Sans ExtraLight" charset="0"/>
                <a:ea typeface="IBM Plex Sans ExtraLight" charset="0"/>
                <a:cs typeface="IBM Plex Sans ExtraLight" charset="0"/>
                <a:sym typeface="Arial"/>
              </a:rPr>
              <a:t>Social </a:t>
            </a:r>
            <a:r>
              <a:rPr lang="en-US" sz="700">
                <a:solidFill>
                  <a:schemeClr val="tx2"/>
                </a:solidFill>
                <a:latin typeface="IBM Plex Sans ExtraLight" charset="0"/>
                <a:ea typeface="IBM Plex Sans ExtraLight" charset="0"/>
                <a:cs typeface="IBM Plex Sans ExtraLight" charset="0"/>
              </a:rPr>
              <a:t>M</a:t>
            </a:r>
            <a:r>
              <a:rPr kumimoji="0" lang="en-US" sz="70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IBM Plex Sans ExtraLight" charset="0"/>
                <a:ea typeface="IBM Plex Sans ExtraLight" charset="0"/>
                <a:cs typeface="IBM Plex Sans ExtraLight" charset="0"/>
                <a:sym typeface="Arial"/>
              </a:rPr>
              <a:t>edia</a:t>
            </a:r>
            <a:r>
              <a:rPr kumimoji="0" lang="en-US" sz="700" u="none" strike="noStrike" cap="none" spc="0" normalizeH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IBM Plex Sans ExtraLight" charset="0"/>
                <a:ea typeface="IBM Plex Sans ExtraLight" charset="0"/>
                <a:cs typeface="IBM Plex Sans ExtraLight" charset="0"/>
                <a:sym typeface="Arial"/>
              </a:rPr>
              <a:t> Engagement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IBM Plex Sans ExtraLight" charset="0"/>
              <a:ea typeface="IBM Plex Sans ExtraLight" charset="0"/>
              <a:cs typeface="IBM Plex Sans ExtraLight" charset="0"/>
              <a:sym typeface="Arial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76795" y="2967403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03639" y="3008590"/>
            <a:ext cx="655191" cy="320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Demo transcript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created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62057" y="4171784"/>
            <a:ext cx="8622792" cy="0"/>
          </a:xfrm>
          <a:prstGeom prst="line">
            <a:avLst/>
          </a:prstGeom>
          <a:noFill/>
          <a:ln w="6350" cap="flat">
            <a:solidFill>
              <a:schemeClr val="accent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Oval 76"/>
          <p:cNvSpPr/>
          <p:nvPr/>
        </p:nvSpPr>
        <p:spPr>
          <a:xfrm>
            <a:off x="7040152" y="2974151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66996" y="3015338"/>
            <a:ext cx="655191" cy="320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Informational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video created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938830" y="3399309"/>
            <a:ext cx="914400" cy="1097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IBM Plex Sans ExtraLight" charset="0"/>
                <a:ea typeface="IBM Plex Sans ExtraLight" charset="0"/>
                <a:cs typeface="IBM Plex Sans ExtraLight" charset="0"/>
                <a:sym typeface="Arial"/>
              </a:rPr>
              <a:t>Demos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IBM Plex Sans ExtraLight" charset="0"/>
              <a:ea typeface="IBM Plex Sans ExtraLight" charset="0"/>
              <a:cs typeface="IBM Plex Sans ExtraLight" charset="0"/>
              <a:sym typeface="Arial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037239" y="3628768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4083" y="3669955"/>
            <a:ext cx="655191" cy="320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Demo video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created</a:t>
            </a:r>
          </a:p>
        </p:txBody>
      </p:sp>
      <p:sp>
        <p:nvSpPr>
          <p:cNvPr id="82" name="Oval 81"/>
          <p:cNvSpPr/>
          <p:nvPr/>
        </p:nvSpPr>
        <p:spPr>
          <a:xfrm>
            <a:off x="4756219" y="3627009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83063" y="3668196"/>
            <a:ext cx="655191" cy="320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Demo one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pager</a:t>
            </a:r>
          </a:p>
        </p:txBody>
      </p:sp>
      <p:sp>
        <p:nvSpPr>
          <p:cNvPr id="84" name="Oval 83"/>
          <p:cNvSpPr/>
          <p:nvPr/>
        </p:nvSpPr>
        <p:spPr>
          <a:xfrm>
            <a:off x="5979004" y="3610951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05848" y="3652138"/>
            <a:ext cx="655191" cy="3203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Final presentation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Deck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89712" y="794092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IRB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89712" y="1061188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CHCOs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83915" y="1242090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Demo Business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Network 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302081" y="792167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OPM CIO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81852" y="1737184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IRB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81852" y="1956574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CHCOs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78319" y="1872968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Demo Business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Network 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8319" y="1735259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OPM CIO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98063" y="2278282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IRB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89712" y="2938942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IRB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99700" y="3626853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IRB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93713" y="4184186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IRB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90371" y="2530104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u="none" strike="noStrike" cap="none" spc="0" normalizeH="0" dirty="0" smtClean="0">
                <a:ln>
                  <a:noFill/>
                </a:ln>
                <a:solidFill>
                  <a:srgbClr val="1A1918"/>
                </a:solidFill>
                <a:effectLst/>
                <a:uFillTx/>
                <a:latin typeface="IBM Plex Sans Light" charset="0"/>
                <a:ea typeface="IBM Plex Sans Light" charset="0"/>
                <a:cs typeface="IBM Plex Sans Light" charset="0"/>
                <a:sym typeface="Arial"/>
              </a:rPr>
              <a:t>CHCOs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96070" y="2271756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Demo Business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Network 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98063" y="3163180"/>
            <a:ext cx="584648" cy="207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Demo Business </a:t>
            </a:r>
          </a:p>
          <a:p>
            <a:pPr marL="0" marR="0" indent="0" algn="l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Network Members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91429" y="892104"/>
            <a:ext cx="1265315" cy="701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pPr algn="r"/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Engage with: </a:t>
            </a:r>
          </a:p>
          <a:p>
            <a:pPr algn="r"/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Federal Computer Weekly</a:t>
            </a:r>
          </a:p>
          <a:p>
            <a:pPr algn="r"/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Federal News Radio</a:t>
            </a:r>
          </a:p>
          <a:p>
            <a:pPr algn="r"/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Government Computer News</a:t>
            </a:r>
          </a:p>
          <a:p>
            <a:pPr algn="r"/>
            <a:r>
              <a:rPr lang="en-US" sz="700" dirty="0" err="1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Meritalk</a:t>
            </a:r>
            <a:endParaRPr lang="en-US" sz="700" dirty="0">
              <a:solidFill>
                <a:srgbClr val="1A1918"/>
              </a:solidFill>
              <a:latin typeface="IBM Plex Sans Light" charset="0"/>
              <a:ea typeface="IBM Plex Sans Light" charset="0"/>
              <a:cs typeface="IBM Plex Sans Light" charset="0"/>
            </a:endParaRPr>
          </a:p>
          <a:p>
            <a:pPr algn="r"/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Bloomberg BNA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rgbClr val="1A1918"/>
              </a:solidFill>
              <a:effectLst/>
              <a:uFillTx/>
              <a:latin typeface="IBM Plex Sans Light" charset="0"/>
              <a:ea typeface="IBM Plex Sans Light" charset="0"/>
              <a:cs typeface="IBM Plex Sans Light" charset="0"/>
              <a:sym typeface="Arial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299566" y="861139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826379" y="2776226"/>
            <a:ext cx="5029200" cy="1097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2"/>
                </a:solidFill>
                <a:latin typeface="IBM Plex Sans ExtraLight" charset="0"/>
                <a:ea typeface="IBM Plex Sans ExtraLight" charset="0"/>
                <a:cs typeface="IBM Plex Sans ExtraLight" charset="0"/>
              </a:rPr>
              <a:t>Human Capital Working Group Biweekly Meetings</a:t>
            </a:r>
            <a:endParaRPr kumimoji="0" lang="en-US" sz="70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IBM Plex Sans ExtraLight" charset="0"/>
              <a:ea typeface="IBM Plex Sans ExtraLight" charset="0"/>
              <a:cs typeface="IBM Plex Sans ExtraLight" charset="0"/>
              <a:sym typeface="Arial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810779" y="2326595"/>
            <a:ext cx="59428" cy="5942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67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smtClean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37624" y="2367783"/>
            <a:ext cx="872120" cy="36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>
            <a:noAutofit/>
          </a:bodyPr>
          <a:lstStyle/>
          <a:p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Human Capital </a:t>
            </a:r>
            <a:endParaRPr lang="en-US" sz="700" dirty="0" smtClean="0">
              <a:solidFill>
                <a:srgbClr val="1A1918"/>
              </a:solidFill>
              <a:latin typeface="IBM Plex Sans Light" charset="0"/>
              <a:ea typeface="IBM Plex Sans Light" charset="0"/>
              <a:cs typeface="IBM Plex Sans Light" charset="0"/>
            </a:endParaRPr>
          </a:p>
          <a:p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Working </a:t>
            </a:r>
            <a:r>
              <a:rPr lang="en-US" sz="700" dirty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Group </a:t>
            </a:r>
            <a:endParaRPr lang="en-US" sz="700" dirty="0" smtClean="0">
              <a:solidFill>
                <a:srgbClr val="1A1918"/>
              </a:solidFill>
              <a:latin typeface="IBM Plex Sans Light" charset="0"/>
              <a:ea typeface="IBM Plex Sans Light" charset="0"/>
              <a:cs typeface="IBM Plex Sans Light" charset="0"/>
            </a:endParaRPr>
          </a:p>
          <a:p>
            <a:r>
              <a:rPr lang="en-US" sz="700" dirty="0" smtClean="0">
                <a:solidFill>
                  <a:srgbClr val="1A1918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Kickoff</a:t>
            </a:r>
          </a:p>
        </p:txBody>
      </p:sp>
    </p:spTree>
    <p:extLst>
      <p:ext uri="{BB962C8B-B14F-4D97-AF65-F5344CB8AC3E}">
        <p14:creationId xmlns:p14="http://schemas.microsoft.com/office/powerpoint/2010/main" val="3675391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-White">
  <a:themeElements>
    <a:clrScheme name="IBM iX - 050317 2">
      <a:dk1>
        <a:srgbClr val="323232"/>
      </a:dk1>
      <a:lt1>
        <a:srgbClr val="FFFFFF"/>
      </a:lt1>
      <a:dk2>
        <a:srgbClr val="000000"/>
      </a:dk2>
      <a:lt2>
        <a:srgbClr val="F6F6F6"/>
      </a:lt2>
      <a:accent1>
        <a:srgbClr val="001689"/>
      </a:accent1>
      <a:accent2>
        <a:srgbClr val="0064FF"/>
      </a:accent2>
      <a:accent3>
        <a:srgbClr val="8ABFFF"/>
      </a:accent3>
      <a:accent4>
        <a:srgbClr val="C5DEFF"/>
      </a:accent4>
      <a:accent5>
        <a:srgbClr val="E0E0E0"/>
      </a:accent5>
      <a:accent6>
        <a:srgbClr val="959595"/>
      </a:accent6>
      <a:hlink>
        <a:srgbClr val="001689"/>
      </a:hlink>
      <a:folHlink>
        <a:srgbClr val="0016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 smtClean="0">
            <a:ln>
              <a:noFill/>
            </a:ln>
            <a:solidFill>
              <a:schemeClr val="bg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>
        <a:no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i="0" u="none" strike="noStrike" cap="none" spc="0" normalizeH="0" baseline="0" smtClean="0">
            <a:ln>
              <a:noFill/>
            </a:ln>
            <a:solidFill>
              <a:srgbClr val="1A1918"/>
            </a:solidFill>
            <a:effectLst/>
            <a:uFillTx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BM iX_template" id="{F03DC827-7D02-574E-98D9-B834B678D41B}" vid="{0DB39093-69CC-C848-9B1D-D90BA7D418CF}"/>
    </a:ext>
  </a:extLst>
</a:theme>
</file>

<file path=ppt/theme/theme2.xml><?xml version="1.0" encoding="utf-8"?>
<a:theme xmlns:a="http://schemas.openxmlformats.org/drawingml/2006/main" name="IBMiX Template 032017">
  <a:themeElements>
    <a:clrScheme name="IBMiX Template 03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IBMiX Template 03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BMiX Template 03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67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iX_template</Template>
  <TotalTime>1625</TotalTime>
  <Words>418</Words>
  <Application>Microsoft Macintosh PowerPoint</Application>
  <PresentationFormat>On-screen Show (16:9)</PresentationFormat>
  <Paragraphs>115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IBM Plex Sans ExtraLight</vt:lpstr>
      <vt:lpstr>IBM Plex Sans Light</vt:lpstr>
      <vt:lpstr>IBM Plex Sans SemiBold</vt:lpstr>
      <vt:lpstr>Arial</vt:lpstr>
      <vt:lpstr>IBM-White</vt:lpstr>
      <vt:lpstr>EDR Blockchain Communication Campaign Roadmap</vt:lpstr>
      <vt:lpstr>EDR Blockchain Communication Campaign Roadmap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EDR Blockchain Communication Campaign Roadmap</dc:title>
  <dc:creator>Kerrie Harlow</dc:creator>
  <cp:lastModifiedBy>Alexander Brown</cp:lastModifiedBy>
  <cp:revision>23</cp:revision>
  <dcterms:created xsi:type="dcterms:W3CDTF">2017-10-04T00:43:47Z</dcterms:created>
  <dcterms:modified xsi:type="dcterms:W3CDTF">2017-10-26T23:32:38Z</dcterms:modified>
</cp:coreProperties>
</file>